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75" r:id="rId2"/>
    <p:sldId id="256" r:id="rId3"/>
    <p:sldId id="257" r:id="rId4"/>
    <p:sldId id="258" r:id="rId5"/>
    <p:sldId id="272" r:id="rId6"/>
    <p:sldId id="271" r:id="rId7"/>
    <p:sldId id="266" r:id="rId8"/>
    <p:sldId id="261" r:id="rId9"/>
    <p:sldId id="259" r:id="rId10"/>
    <p:sldId id="265" r:id="rId11"/>
    <p:sldId id="263" r:id="rId12"/>
    <p:sldId id="273" r:id="rId13"/>
    <p:sldId id="260" r:id="rId14"/>
    <p:sldId id="262" r:id="rId15"/>
    <p:sldId id="274" r:id="rId16"/>
    <p:sldId id="264" r:id="rId17"/>
    <p:sldId id="267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CC00"/>
    <a:srgbClr val="B2B2B2"/>
    <a:srgbClr val="DDDDDD"/>
    <a:srgbClr val="0099CC"/>
    <a:srgbClr val="3399FF"/>
    <a:srgbClr val="784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9286" autoAdjust="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8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DF15A3-A3D1-442C-9503-CACA9342C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915A31-BFD2-4EB3-A996-C14319204F1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Fisheries don’t have to be for fish. Notice lobster and coral, even algae!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68167E-4117-494D-B3F7-D8D5DF7B079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B36390-3FC7-42BB-8825-D5641D00491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Commercial fisheries are often the largest fisheries and the ones that have the most impact.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B3FCEF-F72C-4706-B42E-CD892A9A754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 Hawaii the major fisheries are longline and handline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9A3D60-BDED-4442-9AEB-0530B4E885F3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Tuna fishery worth 40 million dollars, Swordfish worth 20 million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181994-26EE-450B-BA30-5BB443158C7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We are focused on the negative impacts. This doesn’t mean that fishing cannot be done sustainably.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5936C0-48C0-4B35-B73F-B7DC666B50D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Regeneration times vary by habitat type and method of disturbance (e.g. gear type)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379E51-987B-4E54-9BE5-9B84FD3B240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We may be fishing out the genes for large fish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DAEABC-4E26-4E16-AB54-33E9F0FAB9C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How many fish are there, where are they going, how many are being caught, how many die from natural causes, how fast do they reproduce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02E37B-F62D-4336-BA87-09B5092BDFC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Needs pic of ulua in NWHI.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9917-6DC8-4883-8FCD-94354FA4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5325-32E6-42B9-85F0-1E46D6A0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8E61-CABD-4AE8-9DA6-FA111C15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F38D-634E-49CC-BE87-8C406CFCC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3309-0ADC-4C47-AB6A-60C51DC7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1FC4-E117-4F54-B8CE-2661F9B06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2B76-B869-4E8E-ADC5-A09C901FA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C85E-730F-414E-B720-BDAAA115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D757-0B9F-4DA6-B652-D759F6DC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F59E-0258-437F-B503-726DB813D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569F-85BF-4AEF-BD75-BBC2EA9A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C63C-5181-4A23-84C7-D25FBC356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E38D-549A-479C-8B74-8D61DF814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74ED-5164-4EF1-A2F2-99E613AB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738008-E385-47A5-9C95-E2EE9F5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scuba.net/biology/sw_fish_pelagic.html#Swordfis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hyperlink" Target="http://www.youtube.com/watch?v=ti5H9zR1-no" TargetMode="Externa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google.com/imgres?imgurl=http://atsea.nmfs.hawaii.edu/photos/tuna1.jpg&amp;imgrefurl=http://atsea.nmfs.hawaii.edu/photos/tuna1.htm&amp;h=340&amp;w=606&amp;sz=69&amp;tbnid=xj6Usv7nYq_NxM:&amp;tbnh=74&amp;tbnw=133&amp;hl=en&amp;start=5&amp;prev=/images?q%3Dbigeye%2Btuna%26svnum%3D10%26hl%3Den%26lr%3D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/imgres?imgurl=http://marciesalaskaweb.com/digital%20photos/haddock%20fishery.jpg&amp;imgrefurl=http://marciesalaskaweb.com/gloucester.htm&amp;h=272&amp;w=343&amp;sz=33&amp;tbnid=aGl7wazUHACgfM:&amp;tbnh=91&amp;tbnw=116&amp;hl=en&amp;start=12&amp;prev=/images?q%3Dfishery%26svnum%3D10%26hl%3Den%26lr%3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nbnus.com/store/product_info.php?cPath=25&amp;products_id=83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starfish.govt.nz/shared-graphics-for-download/pair-trawling.jpg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/imgres?imgurl=http://wdfw.wa.gov/gallery/albums/album09/BlockSeine_001.jpg&amp;imgrefurl=http://wdfw.wa.gov/gallery/view_photo.php?set_albumName%3Dalbum09%26id%3DBlockSeine_001&amp;h=912&amp;w=1216&amp;sz=637&amp;tbnid=zkOmaOIaZEnteM:&amp;tbnh=112&amp;tbnw=150&amp;hl=en&amp;start=1&amp;prev=/images?q%3DCommercial%2BFishing%2B%26svnum%3D10%26hl%3Den%26lr%3D%26sa%3DG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Priyum</a:t>
            </a:r>
            <a:r>
              <a:rPr lang="en-US" dirty="0"/>
              <a:t> </a:t>
            </a:r>
            <a:r>
              <a:rPr lang="en-US" dirty="0" err="1"/>
              <a:t>Koonjul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Fisheries over 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864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784D79"/>
                </a:solidFill>
              </a:rPr>
              <a:t>Overfishing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20925"/>
            <a:ext cx="4038600" cy="369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The biomass of the NWHI is 3.6x that of the Main Hawaiian Islands</a:t>
            </a: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Impact of commercial fishing on Pacific Bigeye biomass: 1960-2000: Notice the severe downward trend.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harterBT-Bold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4250"/>
            <a:ext cx="3429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1143000"/>
            <a:ext cx="6500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 reduction in the number of fish over time</a:t>
            </a:r>
            <a:r>
              <a:rPr lang="en-US" sz="2400" b="1"/>
              <a:t> </a:t>
            </a:r>
          </a:p>
          <a:p>
            <a:pPr>
              <a:defRPr/>
            </a:pPr>
            <a:endParaRPr lang="en-US" sz="2400" b="1"/>
          </a:p>
        </p:txBody>
      </p:sp>
      <p:pic>
        <p:nvPicPr>
          <p:cNvPr id="12294" name="Picture 10" descr="tunas_of_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0"/>
            <a:ext cx="2352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5027613" y="1905000"/>
          <a:ext cx="327977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Image File" r:id="rId3" imgW="0" imgH="0" progId="JascPaintShopPhotoAlbumImage">
                  <p:embed/>
                </p:oleObj>
              </mc:Choice>
              <mc:Fallback>
                <p:oleObj name="Image File" r:id="rId3" imgW="0" imgH="0" progId="JascPaintShopPhotoAlbumImage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905000"/>
                        <a:ext cx="3279775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Rectangle 6"/>
          <p:cNvGraphicFramePr>
            <a:graphicFrameLocks noGrp="1"/>
          </p:cNvGraphicFramePr>
          <p:nvPr>
            <p:ph sz="quarter" idx="3"/>
          </p:nvPr>
        </p:nvGraphicFramePr>
        <p:xfrm>
          <a:off x="3124200" y="2944813"/>
          <a:ext cx="5183188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Image File" r:id="rId4" imgW="0" imgH="0" progId="JascPaintShopPhotoAlbumImage">
                  <p:embed/>
                </p:oleObj>
              </mc:Choice>
              <mc:Fallback>
                <p:oleObj name="Image File" r:id="rId4" imgW="0" imgH="0" progId="JascPaintShopPhotoAlbumImage">
                  <p:embed/>
                  <p:pic>
                    <p:nvPicPr>
                      <p:cNvPr id="0" name="Rectangle 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44813"/>
                        <a:ext cx="5183188" cy="30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13" descr="Latest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4"/>
          <a:stretch>
            <a:fillRect/>
          </a:stretch>
        </p:blipFill>
        <p:spPr bwMode="auto">
          <a:xfrm>
            <a:off x="2895600" y="38100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5800" y="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Bycatch/Waste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8600" y="762000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total worldwide catch of all fishery species is about 93 million tons. Approximately one-third of that catch is wasted—thrown back into the sea dead or dying. That's around 30 million tons—as heavy as 525 average-sized cruise ships! These unwanted marine organisms are called bycatch, or incidental take.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28600" y="2133600"/>
            <a:ext cx="4495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Types of </a:t>
            </a: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Bycatch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Dolphins (see picture)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Seabirds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Whales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Sharks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Turtles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Rays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Young fish</a:t>
            </a:r>
          </a:p>
        </p:txBody>
      </p:sp>
      <p:pic>
        <p:nvPicPr>
          <p:cNvPr id="13321" name="Picture 19" descr="28jul_byca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1" descr="byca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30480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 descr="bycat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0500"/>
            <a:ext cx="2057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Some Solutions to Bycatch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58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Turtle Excluders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mtClean="0"/>
              <a:t>Allow turtles to escape nets</a:t>
            </a:r>
          </a:p>
          <a:p>
            <a:pPr lvl="3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Circle Hooks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mtClean="0"/>
              <a:t>Keep some species from biting</a:t>
            </a:r>
          </a:p>
          <a:p>
            <a:pPr lvl="3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Large Mesh sizes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mtClean="0"/>
              <a:t>Let some smaller fish escape net</a:t>
            </a:r>
          </a:p>
        </p:txBody>
      </p:sp>
      <p:pic>
        <p:nvPicPr>
          <p:cNvPr id="14340" name="Picture 5" descr="Mustad_circle_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TED_noaa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b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49613"/>
            <a:ext cx="51054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Habitat Destruction</a:t>
            </a:r>
            <a:br>
              <a:rPr lang="en-US" sz="4000" smtClean="0"/>
            </a:br>
            <a:r>
              <a:rPr lang="en-US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(1) Directly removing animals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(2) Digging up the bottom from dragging fishing gear or using dynamite to blow up reef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(3) Introducing habitat – buoys or fish aggregating devices and Marine Debris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5364" name="Picture 6" descr="swordfis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216400" y="1905000"/>
            <a:ext cx="4927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hlinkClick r:id="rId5"/>
              </a:rPr>
              <a:t>http://www.youtube.com/watch?v=ti5H9zR1-no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15366" name="Picture 11" descr="58_seabed_habitat_damage_resiz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8006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96000" cy="546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Impact on Fish Size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563813"/>
            <a:ext cx="5638800" cy="4294187"/>
          </a:xfr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2301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 </a:t>
            </a:r>
            <a:r>
              <a:rPr lang="en-US" sz="2400" b="1"/>
              <a:t>A significant change in average fish size per catch</a:t>
            </a:r>
          </a:p>
          <a:p>
            <a:pPr eaLnBrk="1" hangingPunct="1"/>
            <a:r>
              <a:rPr lang="en-US" sz="2400" b="1"/>
              <a:t>Overtime</a:t>
            </a:r>
          </a:p>
          <a:p>
            <a:pPr eaLnBrk="1" hangingPunct="1">
              <a:buFontTx/>
              <a:buChar char="•"/>
            </a:pPr>
            <a:r>
              <a:rPr lang="en-US" sz="2400" b="1"/>
              <a:t> Fish get smaller and may therefore have less babies. Does this help???</a:t>
            </a:r>
          </a:p>
        </p:txBody>
      </p:sp>
      <p:pic>
        <p:nvPicPr>
          <p:cNvPr id="16389" name="Picture 6" descr="tile_fi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3352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tile_fi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1752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8"/>
          <p:cNvSpPr>
            <a:spLocks noChangeArrowheads="1"/>
          </p:cNvSpPr>
          <p:nvPr/>
        </p:nvSpPr>
        <p:spPr bwMode="auto">
          <a:xfrm flipH="1">
            <a:off x="3733800" y="838200"/>
            <a:ext cx="1752600" cy="838200"/>
          </a:xfrm>
          <a:prstGeom prst="wedgeEllipseCallout">
            <a:avLst>
              <a:gd name="adj1" fmla="val -63954"/>
              <a:gd name="adj2" fmla="val 47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YOU SURE LOOK</a:t>
            </a:r>
          </a:p>
          <a:p>
            <a:pPr algn="ctr"/>
            <a:r>
              <a:rPr lang="en-US" sz="1200"/>
              <a:t> SMALL!</a:t>
            </a:r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549650" y="2005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257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784D79"/>
                </a:solidFill>
              </a:rPr>
              <a:t>How do we study fisheries and fish?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26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Count the amount of organisms caught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smtClean="0"/>
              <a:t>This info usually comes from the fishermen and may be unreliable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Directly observe animals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smtClean="0"/>
              <a:t>This may be difficult or very expensive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Tag Fish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smtClean="0"/>
              <a:t>This is becoming a well used method as the technology gets better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Use Sonar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800" smtClean="0"/>
              <a:t>Sonar may be used to map or count fish underwater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smtClean="0"/>
          </a:p>
        </p:txBody>
      </p:sp>
      <p:pic>
        <p:nvPicPr>
          <p:cNvPr id="17412" name="Picture 7" descr="biosuwmedia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8611" r="11429" b="22511"/>
          <a:stretch>
            <a:fillRect/>
          </a:stretch>
        </p:blipFill>
        <p:spPr bwMode="auto">
          <a:xfrm>
            <a:off x="6629400" y="0"/>
            <a:ext cx="25146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SUBMARINES%2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47800"/>
            <a:ext cx="29432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46500"/>
            <a:ext cx="48006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red drum with fish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667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Conventional tags for tracking 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mb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381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6" descr="striped marlin with pop-up satellite t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53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8" descr="pop-up satellite tag for tracking fi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1000" y="0"/>
            <a:ext cx="8382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Tags may be used to track the movements of the fish as well as measure their depth, temp, speed, etc.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There are many kinds of tags (conventional, radio, sonic, popup, sattelite).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" y="381000"/>
            <a:ext cx="899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Measuring a sound signal that is transmitted, bounces off a target, and received is called sonar. Fishermen use sonar to find fish. Marine scientists use sonar to count fish and determine their size.</a:t>
            </a:r>
          </a:p>
        </p:txBody>
      </p:sp>
      <p:pic>
        <p:nvPicPr>
          <p:cNvPr id="19459" name="Picture 9" descr="Rebecca_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86000"/>
            <a:ext cx="3028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Full%20scene%20compres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1005"/>
          <a:stretch>
            <a:fillRect/>
          </a:stretch>
        </p:blipFill>
        <p:spPr bwMode="auto">
          <a:xfrm>
            <a:off x="0" y="3776663"/>
            <a:ext cx="48609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_split_b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3999" r="18401"/>
          <a:stretch>
            <a:fillRect/>
          </a:stretch>
        </p:blipFill>
        <p:spPr bwMode="auto">
          <a:xfrm>
            <a:off x="3657600" y="32004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0163"/>
            <a:ext cx="7086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Group 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Open Access Membership</a:t>
            </a:r>
            <a:b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400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latin typeface="Calisto MT" panose="02040603050505030304" pitchFamily="18" charset="0"/>
              </a:rPr>
              <a:t>OMICS </a:t>
            </a:r>
            <a:r>
              <a:rPr lang="en-US" smtClean="0">
                <a:latin typeface="Calisto MT" panose="02040603050505030304" pitchFamily="18" charset="0"/>
              </a:rPr>
              <a:t>International Membership </a:t>
            </a:r>
            <a:r>
              <a:rPr lang="en-US" dirty="0">
                <a:latin typeface="Calisto MT" panose="02040603050505030304" pitchFamily="18" charset="0"/>
              </a:rPr>
              <a:t>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0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Fisheries and the World around Us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57200" y="2057400"/>
            <a:ext cx="83820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What is a Fishery?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Why are Fisheries important?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different kinds of Fisheries in Hawaii and around the world?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How is fishing changing the ocean?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How do we study these changes in the ocean?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486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	What is a Fishery?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An organized effort by humans to catch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   fish or other aquatic species </a:t>
            </a:r>
          </a:p>
          <a:p>
            <a:pPr eaLnBrk="1" hangingPunct="1">
              <a:defRPr/>
            </a:pPr>
            <a:r>
              <a:rPr lang="en-US" sz="2800" dirty="0" smtClean="0"/>
              <a:t>A fishery is just like a large predator in the </a:t>
            </a:r>
            <a:r>
              <a:rPr lang="en-US" sz="2800" dirty="0" err="1" smtClean="0"/>
              <a:t>foodweb</a:t>
            </a:r>
            <a:r>
              <a:rPr lang="en-US" sz="2800" dirty="0" smtClean="0"/>
              <a:t>.  Often there will be fisheries for several different animals at different levels in the </a:t>
            </a:r>
            <a:r>
              <a:rPr lang="en-US" sz="2800" dirty="0" err="1" smtClean="0"/>
              <a:t>foodweb</a:t>
            </a: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Examples include: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Lobster fishery Hawaii,  Coral fishery,  Tuna fishery E. Pacific</a:t>
            </a:r>
          </a:p>
        </p:txBody>
      </p:sp>
      <p:pic>
        <p:nvPicPr>
          <p:cNvPr id="5124" name="Picture 5" descr="tun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16488"/>
            <a:ext cx="33528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haddock%2520fishe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Lobs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413"/>
            <a:ext cx="31242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coral_madison_swan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495800"/>
            <a:ext cx="2212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895600" y="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0" y="2286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are fisheries important?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6019800" y="1219200"/>
            <a:ext cx="2819400" cy="990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 like to eat fish!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5814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Food</a:t>
            </a:r>
          </a:p>
          <a:p>
            <a:pPr eaLnBrk="1" hangingPunct="1">
              <a:defRPr/>
            </a:pPr>
            <a:r>
              <a:rPr lang="en-US" sz="2800" smtClean="0"/>
              <a:t>Money</a:t>
            </a:r>
          </a:p>
          <a:p>
            <a:pPr eaLnBrk="1" hangingPunct="1">
              <a:defRPr/>
            </a:pPr>
            <a:r>
              <a:rPr lang="en-US" sz="2800" smtClean="0"/>
              <a:t>Fun</a:t>
            </a:r>
          </a:p>
          <a:p>
            <a:pPr eaLnBrk="1" hangingPunct="1">
              <a:defRPr/>
            </a:pPr>
            <a:r>
              <a:rPr lang="en-US" sz="2800" smtClean="0"/>
              <a:t>Culture</a:t>
            </a:r>
          </a:p>
          <a:p>
            <a:pPr eaLnBrk="1" hangingPunct="1">
              <a:defRPr/>
            </a:pPr>
            <a:r>
              <a:rPr lang="en-US" sz="2800" smtClean="0"/>
              <a:t>Tourism</a:t>
            </a:r>
          </a:p>
          <a:p>
            <a:pPr eaLnBrk="1" hangingPunct="1">
              <a:defRPr/>
            </a:pPr>
            <a:r>
              <a:rPr lang="en-US" sz="2800" smtClean="0"/>
              <a:t>Medicine</a:t>
            </a:r>
          </a:p>
          <a:p>
            <a:pPr eaLnBrk="1" hangingPunct="1">
              <a:defRPr/>
            </a:pPr>
            <a:r>
              <a:rPr lang="en-US" sz="2800" smtClean="0"/>
              <a:t>Minerals</a:t>
            </a:r>
          </a:p>
          <a:p>
            <a:pPr eaLnBrk="1" hangingPunct="1">
              <a:defRPr/>
            </a:pPr>
            <a:r>
              <a:rPr lang="en-US" sz="2800" smtClean="0"/>
              <a:t>Fuel</a:t>
            </a:r>
          </a:p>
          <a:p>
            <a:pPr eaLnBrk="1" hangingPunct="1">
              <a:defRPr/>
            </a:pPr>
            <a:r>
              <a:rPr lang="en-US" sz="2800" smtClean="0"/>
              <a:t>Fertilizer</a:t>
            </a:r>
          </a:p>
          <a:p>
            <a:pPr eaLnBrk="1" hangingPunct="1">
              <a:defRPr/>
            </a:pPr>
            <a:r>
              <a:rPr lang="en-US" sz="2800" smtClean="0"/>
              <a:t>Food for pets or farms</a:t>
            </a:r>
          </a:p>
          <a:p>
            <a:pPr eaLnBrk="1" hangingPunct="1">
              <a:defRPr/>
            </a:pPr>
            <a:r>
              <a:rPr lang="en-US" sz="2800" smtClean="0"/>
              <a:t>Beauty products</a:t>
            </a:r>
          </a:p>
        </p:txBody>
      </p:sp>
      <p:pic>
        <p:nvPicPr>
          <p:cNvPr id="7171" name="Picture 6" descr="D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/>
          <a:stretch>
            <a:fillRect/>
          </a:stretch>
        </p:blipFill>
        <p:spPr bwMode="auto">
          <a:xfrm>
            <a:off x="5400675" y="2133600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Nutritional Support Starter Pack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3124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Chopped Sea Cl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1066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can%20meal%20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FishSoap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819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6" descr="samw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21667"/>
          <a:stretch>
            <a:fillRect/>
          </a:stretch>
        </p:blipFill>
        <p:spPr bwMode="auto">
          <a:xfrm>
            <a:off x="4876800" y="0"/>
            <a:ext cx="4267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3 types of fisheries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5257800" cy="6019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1. Subsistence</a:t>
            </a:r>
            <a:endParaRPr lang="en-US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ym typeface="Wingdings" pitchFamily="2" charset="2"/>
              </a:rPr>
              <a:t>  to survive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2. Recreational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ym typeface="Wingdings" pitchFamily="2" charset="2"/>
              </a:rPr>
              <a:t>  for fun and food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ym typeface="Wingdings" pitchFamily="2" charset="2"/>
              </a:rPr>
              <a:t>3. Commercial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ym typeface="Wingdings" pitchFamily="2" charset="2"/>
              </a:rPr>
              <a:t>  For money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  <p:pic>
        <p:nvPicPr>
          <p:cNvPr id="8196" name="Picture 5" descr="fish-s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124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girlwfish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371600"/>
            <a:ext cx="27987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Longline Vessel Gogosina - FEB 2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0850"/>
            <a:ext cx="3886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Types of Commercial Fishing</a:t>
            </a:r>
          </a:p>
        </p:txBody>
      </p:sp>
      <p:pic>
        <p:nvPicPr>
          <p:cNvPr id="9219" name="Picture 9" descr="trawling diagra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81400"/>
            <a:ext cx="2466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6278563" y="3505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Trawling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905000" y="332740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Seining</a:t>
            </a:r>
          </a:p>
        </p:txBody>
      </p:sp>
      <p:pic>
        <p:nvPicPr>
          <p:cNvPr id="9222" name="Picture 15" descr="BlockSeine_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2383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My brother Pete bringing in a big on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828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1066800" y="6299200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Handline</a:t>
            </a:r>
          </a:p>
        </p:txBody>
      </p:sp>
      <p:pic>
        <p:nvPicPr>
          <p:cNvPr id="9225" name="Picture 20" descr="commercial_fish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2324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2" descr="Lobster in tra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23"/>
          <p:cNvSpPr txBox="1">
            <a:spLocks noChangeArrowheads="1"/>
          </p:cNvSpPr>
          <p:nvPr/>
        </p:nvSpPr>
        <p:spPr bwMode="auto">
          <a:xfrm>
            <a:off x="4267200" y="6324600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Trapping</a:t>
            </a:r>
          </a:p>
        </p:txBody>
      </p:sp>
      <p:pic>
        <p:nvPicPr>
          <p:cNvPr id="9228" name="Picture 26" descr="fishing_long-l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481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27"/>
          <p:cNvSpPr txBox="1">
            <a:spLocks noChangeArrowheads="1"/>
          </p:cNvSpPr>
          <p:nvPr/>
        </p:nvSpPr>
        <p:spPr bwMode="auto">
          <a:xfrm>
            <a:off x="6172200" y="3048000"/>
            <a:ext cx="124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/>
              <a:t>Longline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Fisheries in Hawaii</a:t>
            </a: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0" y="12954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83058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Tuna- 28 million pounds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Swordfish- 5 million pounds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Bottomfish</a:t>
            </a: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- 600,000 pounds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Coral- unknown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Akule</a:t>
            </a: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32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Opelu</a:t>
            </a: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- 1 million pounds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Reeffish</a:t>
            </a: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- 289,000 pounds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Aquarium Fish- 312,000 pounds</a:t>
            </a:r>
          </a:p>
        </p:txBody>
      </p:sp>
      <p:pic>
        <p:nvPicPr>
          <p:cNvPr id="10245" name="Picture 14" descr="ona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happens when we fish the wrong way?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038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Overfishing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Bycatch/Waste</a:t>
            </a:r>
          </a:p>
          <a:p>
            <a:pPr eaLnBrk="1" hangingPunct="1">
              <a:buFontTx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Habitat Destruction</a:t>
            </a:r>
          </a:p>
          <a:p>
            <a:pPr eaLnBrk="1" hangingPunct="1">
              <a:buFontTx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Size of Fish</a:t>
            </a:r>
          </a:p>
          <a:p>
            <a:pPr eaLnBrk="1" hangingPunct="1">
              <a:buFontTx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Marine Debris 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Tx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1268" name="Picture 7" descr="6015813104368315_shark_finning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1974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1" descr="tangledseal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36925"/>
            <a:ext cx="54102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7053</TotalTime>
  <Words>726</Words>
  <Application>Microsoft Office PowerPoint</Application>
  <PresentationFormat>On-screen Show (4:3)</PresentationFormat>
  <Paragraphs>139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Ocean</vt:lpstr>
      <vt:lpstr>Image File</vt:lpstr>
      <vt:lpstr>Priyum Koonjul </vt:lpstr>
      <vt:lpstr>Fisheries and the World around Us</vt:lpstr>
      <vt:lpstr> What is a Fishery? </vt:lpstr>
      <vt:lpstr>PowerPoint Presentation</vt:lpstr>
      <vt:lpstr>PowerPoint Presentation</vt:lpstr>
      <vt:lpstr>3 types of fisheries</vt:lpstr>
      <vt:lpstr>Types of Commercial Fishing</vt:lpstr>
      <vt:lpstr>PowerPoint Presentation</vt:lpstr>
      <vt:lpstr>What happens when we fish the wrong way? </vt:lpstr>
      <vt:lpstr>Overfishing</vt:lpstr>
      <vt:lpstr>PowerPoint Presentation</vt:lpstr>
      <vt:lpstr>Some Solutions to Bycatch</vt:lpstr>
      <vt:lpstr>Habitat Destruction  </vt:lpstr>
      <vt:lpstr>Impact on Fish Size</vt:lpstr>
      <vt:lpstr>How do we study fisheries and fish?</vt:lpstr>
      <vt:lpstr>PowerPoint Presentation</vt:lpstr>
      <vt:lpstr>PowerPoint Presentation</vt:lpstr>
      <vt:lpstr>PowerPoint Presentation</vt:lpstr>
    </vt:vector>
  </TitlesOfParts>
  <Company>University of Hawaii at Hilo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Fishing on  Ecosystems</dc:title>
  <dc:creator>administrator</dc:creator>
  <cp:lastModifiedBy>Balaji Daram</cp:lastModifiedBy>
  <cp:revision>41</cp:revision>
  <dcterms:created xsi:type="dcterms:W3CDTF">2006-03-02T00:24:30Z</dcterms:created>
  <dcterms:modified xsi:type="dcterms:W3CDTF">2015-10-19T12:41:48Z</dcterms:modified>
</cp:coreProperties>
</file>