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423" r:id="rId2"/>
    <p:sldId id="424" r:id="rId3"/>
    <p:sldId id="428" r:id="rId4"/>
    <p:sldId id="429" r:id="rId5"/>
    <p:sldId id="420" r:id="rId6"/>
    <p:sldId id="258" r:id="rId7"/>
    <p:sldId id="260" r:id="rId8"/>
    <p:sldId id="261" r:id="rId9"/>
    <p:sldId id="262" r:id="rId10"/>
    <p:sldId id="267" r:id="rId11"/>
    <p:sldId id="268" r:id="rId12"/>
    <p:sldId id="269" r:id="rId13"/>
    <p:sldId id="270" r:id="rId14"/>
    <p:sldId id="273" r:id="rId15"/>
    <p:sldId id="274" r:id="rId16"/>
    <p:sldId id="275" r:id="rId17"/>
    <p:sldId id="276" r:id="rId18"/>
    <p:sldId id="277" r:id="rId19"/>
    <p:sldId id="348" r:id="rId20"/>
    <p:sldId id="350" r:id="rId21"/>
    <p:sldId id="278" r:id="rId22"/>
    <p:sldId id="352"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421" r:id="rId38"/>
    <p:sldId id="422" r:id="rId39"/>
    <p:sldId id="295" r:id="rId40"/>
    <p:sldId id="296" r:id="rId41"/>
    <p:sldId id="297" r:id="rId42"/>
    <p:sldId id="298" r:id="rId43"/>
    <p:sldId id="353" r:id="rId44"/>
    <p:sldId id="355" r:id="rId45"/>
    <p:sldId id="299"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88" r:id="rId61"/>
    <p:sldId id="389" r:id="rId62"/>
    <p:sldId id="390" r:id="rId63"/>
    <p:sldId id="391" r:id="rId64"/>
    <p:sldId id="392" r:id="rId65"/>
    <p:sldId id="375" r:id="rId66"/>
    <p:sldId id="377" r:id="rId67"/>
    <p:sldId id="378" r:id="rId68"/>
    <p:sldId id="379" r:id="rId69"/>
    <p:sldId id="380" r:id="rId70"/>
    <p:sldId id="381" r:id="rId71"/>
    <p:sldId id="382" r:id="rId72"/>
    <p:sldId id="393" r:id="rId73"/>
    <p:sldId id="394" r:id="rId74"/>
    <p:sldId id="395" r:id="rId75"/>
    <p:sldId id="396" r:id="rId76"/>
    <p:sldId id="397" r:id="rId77"/>
    <p:sldId id="300" r:id="rId78"/>
    <p:sldId id="301" r:id="rId79"/>
    <p:sldId id="302" r:id="rId80"/>
    <p:sldId id="303" r:id="rId81"/>
    <p:sldId id="304" r:id="rId82"/>
    <p:sldId id="305" r:id="rId83"/>
    <p:sldId id="306" r:id="rId84"/>
    <p:sldId id="307" r:id="rId85"/>
    <p:sldId id="308" r:id="rId86"/>
    <p:sldId id="309" r:id="rId87"/>
    <p:sldId id="310" r:id="rId88"/>
    <p:sldId id="317" r:id="rId89"/>
    <p:sldId id="318" r:id="rId90"/>
    <p:sldId id="319" r:id="rId91"/>
    <p:sldId id="320" r:id="rId92"/>
    <p:sldId id="321" r:id="rId93"/>
    <p:sldId id="322" r:id="rId94"/>
    <p:sldId id="323" r:id="rId95"/>
    <p:sldId id="324" r:id="rId96"/>
    <p:sldId id="325" r:id="rId97"/>
    <p:sldId id="328" r:id="rId98"/>
    <p:sldId id="326" r:id="rId99"/>
    <p:sldId id="343" r:id="rId100"/>
    <p:sldId id="329" r:id="rId101"/>
    <p:sldId id="330" r:id="rId102"/>
    <p:sldId id="331" r:id="rId103"/>
    <p:sldId id="410" r:id="rId104"/>
    <p:sldId id="409" r:id="rId105"/>
    <p:sldId id="412" r:id="rId106"/>
    <p:sldId id="413" r:id="rId107"/>
    <p:sldId id="414" r:id="rId108"/>
    <p:sldId id="416" r:id="rId109"/>
    <p:sldId id="417" r:id="rId110"/>
    <p:sldId id="418" r:id="rId111"/>
    <p:sldId id="419" r:id="rId112"/>
    <p:sldId id="405" r:id="rId113"/>
    <p:sldId id="406" r:id="rId114"/>
    <p:sldId id="407" r:id="rId115"/>
    <p:sldId id="408" r:id="rId116"/>
    <p:sldId id="425" r:id="rId117"/>
    <p:sldId id="426" r:id="rId118"/>
    <p:sldId id="427" r:id="rId11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f.santarelli\Desktop\t%20reg%20torino.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f.santarelli\Desktop\t%20reg%20torino.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f.santarelli\Desktop\t%20reg%20torino.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f.santarelli\Desktop\t%20reg%20torino.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f.santarelli\Desktop\t%20reg%20torino.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day 5</c:v>
          </c:tx>
          <c:invertIfNegative val="0"/>
          <c:cat>
            <c:strRef>
              <c:f>Foglio5!$A$1:$A$5</c:f>
              <c:strCache>
                <c:ptCount val="5"/>
                <c:pt idx="0">
                  <c:v>basale</c:v>
                </c:pt>
                <c:pt idx="1">
                  <c:v>CH3</c:v>
                </c:pt>
                <c:pt idx="2">
                  <c:v>CH4</c:v>
                </c:pt>
                <c:pt idx="3">
                  <c:v>placebo</c:v>
                </c:pt>
                <c:pt idx="4">
                  <c:v>IL12 10ng/ml</c:v>
                </c:pt>
              </c:strCache>
            </c:strRef>
          </c:cat>
          <c:val>
            <c:numRef>
              <c:f>Foglio5!$B$1:$B$5</c:f>
              <c:numCache>
                <c:formatCode>General</c:formatCode>
                <c:ptCount val="5"/>
                <c:pt idx="0">
                  <c:v>1.7000000000000119</c:v>
                </c:pt>
                <c:pt idx="1">
                  <c:v>1.7000000000000119</c:v>
                </c:pt>
                <c:pt idx="2">
                  <c:v>0.9</c:v>
                </c:pt>
                <c:pt idx="3">
                  <c:v>4.5</c:v>
                </c:pt>
                <c:pt idx="4">
                  <c:v>0.8</c:v>
                </c:pt>
              </c:numCache>
            </c:numRef>
          </c:val>
        </c:ser>
        <c:ser>
          <c:idx val="1"/>
          <c:order val="1"/>
          <c:tx>
            <c:v>day 10</c:v>
          </c:tx>
          <c:invertIfNegative val="0"/>
          <c:cat>
            <c:strRef>
              <c:f>Foglio5!$A$1:$A$5</c:f>
              <c:strCache>
                <c:ptCount val="5"/>
                <c:pt idx="0">
                  <c:v>basale</c:v>
                </c:pt>
                <c:pt idx="1">
                  <c:v>CH3</c:v>
                </c:pt>
                <c:pt idx="2">
                  <c:v>CH4</c:v>
                </c:pt>
                <c:pt idx="3">
                  <c:v>placebo</c:v>
                </c:pt>
                <c:pt idx="4">
                  <c:v>IL12 10ng/ml</c:v>
                </c:pt>
              </c:strCache>
            </c:strRef>
          </c:cat>
          <c:val>
            <c:numRef>
              <c:f>Foglio5!$C$1:$C$5</c:f>
              <c:numCache>
                <c:formatCode>General</c:formatCode>
                <c:ptCount val="5"/>
                <c:pt idx="1">
                  <c:v>0.60000000000000064</c:v>
                </c:pt>
                <c:pt idx="2">
                  <c:v>0.4</c:v>
                </c:pt>
                <c:pt idx="3">
                  <c:v>1.8</c:v>
                </c:pt>
                <c:pt idx="4">
                  <c:v>0.2</c:v>
                </c:pt>
              </c:numCache>
            </c:numRef>
          </c:val>
        </c:ser>
        <c:dLbls>
          <c:showLegendKey val="0"/>
          <c:showVal val="1"/>
          <c:showCatName val="0"/>
          <c:showSerName val="0"/>
          <c:showPercent val="0"/>
          <c:showBubbleSize val="0"/>
        </c:dLbls>
        <c:gapWidth val="150"/>
        <c:axId val="166386688"/>
        <c:axId val="117776960"/>
      </c:barChart>
      <c:catAx>
        <c:axId val="166386688"/>
        <c:scaling>
          <c:orientation val="minMax"/>
        </c:scaling>
        <c:delete val="0"/>
        <c:axPos val="b"/>
        <c:majorTickMark val="none"/>
        <c:minorTickMark val="none"/>
        <c:tickLblPos val="nextTo"/>
        <c:txPr>
          <a:bodyPr/>
          <a:lstStyle/>
          <a:p>
            <a:pPr>
              <a:defRPr sz="1400" b="1"/>
            </a:pPr>
            <a:endParaRPr lang="en-US"/>
          </a:p>
        </c:txPr>
        <c:crossAx val="117776960"/>
        <c:crosses val="autoZero"/>
        <c:auto val="1"/>
        <c:lblAlgn val="ctr"/>
        <c:lblOffset val="100"/>
        <c:noMultiLvlLbl val="0"/>
      </c:catAx>
      <c:valAx>
        <c:axId val="117776960"/>
        <c:scaling>
          <c:orientation val="minMax"/>
        </c:scaling>
        <c:delete val="0"/>
        <c:axPos val="l"/>
        <c:majorGridlines/>
        <c:title>
          <c:tx>
            <c:rich>
              <a:bodyPr/>
              <a:lstStyle/>
              <a:p>
                <a:pPr>
                  <a:defRPr sz="1600"/>
                </a:pPr>
                <a:r>
                  <a:rPr lang="it-IT" sz="1600"/>
                  <a:t>CD4/Treg</a:t>
                </a:r>
              </a:p>
            </c:rich>
          </c:tx>
          <c:overlay val="0"/>
        </c:title>
        <c:numFmt formatCode="General" sourceLinked="1"/>
        <c:majorTickMark val="out"/>
        <c:minorTickMark val="none"/>
        <c:tickLblPos val="nextTo"/>
        <c:crossAx val="166386688"/>
        <c:crosses val="autoZero"/>
        <c:crossBetween val="between"/>
      </c:valAx>
    </c:plotArea>
    <c:legend>
      <c:legendPos val="r"/>
      <c:overlay val="0"/>
      <c:txPr>
        <a:bodyPr/>
        <a:lstStyle/>
        <a:p>
          <a:pPr>
            <a:defRPr sz="2400"/>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it-IT" sz="2400" dirty="0" err="1"/>
              <a:t>Day</a:t>
            </a:r>
            <a:r>
              <a:rPr lang="it-IT" sz="2400" dirty="0"/>
              <a:t> 5</a:t>
            </a:r>
          </a:p>
        </c:rich>
      </c:tx>
      <c:overlay val="0"/>
    </c:title>
    <c:autoTitleDeleted val="0"/>
    <c:plotArea>
      <c:layout/>
      <c:barChart>
        <c:barDir val="col"/>
        <c:grouping val="stacked"/>
        <c:varyColors val="0"/>
        <c:ser>
          <c:idx val="0"/>
          <c:order val="0"/>
          <c:spPr>
            <a:solidFill>
              <a:srgbClr val="C00000"/>
            </a:solidFill>
          </c:spPr>
          <c:invertIfNegative val="0"/>
          <c:cat>
            <c:strRef>
              <c:f>Foglio1!$A$1:$A$5</c:f>
              <c:strCache>
                <c:ptCount val="5"/>
                <c:pt idx="0">
                  <c:v>basale</c:v>
                </c:pt>
                <c:pt idx="1">
                  <c:v>CH3</c:v>
                </c:pt>
                <c:pt idx="2">
                  <c:v>CH4</c:v>
                </c:pt>
                <c:pt idx="3">
                  <c:v>placebo</c:v>
                </c:pt>
                <c:pt idx="4">
                  <c:v>IL12 10 ng/ml</c:v>
                </c:pt>
              </c:strCache>
            </c:strRef>
          </c:cat>
          <c:val>
            <c:numRef>
              <c:f>Foglio1!$B$1:$B$5</c:f>
              <c:numCache>
                <c:formatCode>General</c:formatCode>
                <c:ptCount val="5"/>
                <c:pt idx="0">
                  <c:v>46.7</c:v>
                </c:pt>
                <c:pt idx="1">
                  <c:v>67.400000000000006</c:v>
                </c:pt>
                <c:pt idx="2">
                  <c:v>69.7</c:v>
                </c:pt>
                <c:pt idx="3">
                  <c:v>69.900000000000006</c:v>
                </c:pt>
                <c:pt idx="4">
                  <c:v>66.099999999999994</c:v>
                </c:pt>
              </c:numCache>
            </c:numRef>
          </c:val>
        </c:ser>
        <c:dLbls>
          <c:showLegendKey val="0"/>
          <c:showVal val="0"/>
          <c:showCatName val="0"/>
          <c:showSerName val="0"/>
          <c:showPercent val="0"/>
          <c:showBubbleSize val="0"/>
        </c:dLbls>
        <c:gapWidth val="95"/>
        <c:overlap val="100"/>
        <c:axId val="167162880"/>
        <c:axId val="117778688"/>
      </c:barChart>
      <c:catAx>
        <c:axId val="167162880"/>
        <c:scaling>
          <c:orientation val="minMax"/>
        </c:scaling>
        <c:delete val="0"/>
        <c:axPos val="b"/>
        <c:majorTickMark val="none"/>
        <c:minorTickMark val="none"/>
        <c:tickLblPos val="nextTo"/>
        <c:crossAx val="117778688"/>
        <c:crosses val="autoZero"/>
        <c:auto val="1"/>
        <c:lblAlgn val="ctr"/>
        <c:lblOffset val="100"/>
        <c:noMultiLvlLbl val="0"/>
      </c:catAx>
      <c:valAx>
        <c:axId val="117778688"/>
        <c:scaling>
          <c:orientation val="minMax"/>
        </c:scaling>
        <c:delete val="0"/>
        <c:axPos val="l"/>
        <c:majorGridlines/>
        <c:title>
          <c:tx>
            <c:rich>
              <a:bodyPr/>
              <a:lstStyle/>
              <a:p>
                <a:pPr>
                  <a:defRPr sz="1600"/>
                </a:pPr>
                <a:r>
                  <a:rPr lang="it-IT" sz="1600"/>
                  <a:t>% CD4</a:t>
                </a:r>
              </a:p>
            </c:rich>
          </c:tx>
          <c:overlay val="0"/>
        </c:title>
        <c:numFmt formatCode="General" sourceLinked="1"/>
        <c:majorTickMark val="none"/>
        <c:minorTickMark val="none"/>
        <c:tickLblPos val="nextTo"/>
        <c:crossAx val="167162880"/>
        <c:crosses val="autoZero"/>
        <c:crossBetween val="between"/>
      </c:valAx>
      <c:dTable>
        <c:showHorzBorder val="1"/>
        <c:showVertBorder val="1"/>
        <c:showOutline val="1"/>
        <c:showKeys val="1"/>
        <c:txPr>
          <a:bodyPr/>
          <a:lstStyle/>
          <a:p>
            <a:pPr rtl="0">
              <a:defRPr sz="1400" b="1"/>
            </a:pPr>
            <a:endParaRPr lang="en-US"/>
          </a:p>
        </c:txPr>
      </c:dTable>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it-IT" sz="2400" dirty="0" err="1"/>
              <a:t>Day</a:t>
            </a:r>
            <a:r>
              <a:rPr lang="it-IT" sz="2400" baseline="0" dirty="0"/>
              <a:t> 10</a:t>
            </a:r>
            <a:endParaRPr lang="it-IT" sz="2400" dirty="0"/>
          </a:p>
        </c:rich>
      </c:tx>
      <c:overlay val="0"/>
    </c:title>
    <c:autoTitleDeleted val="0"/>
    <c:plotArea>
      <c:layout/>
      <c:barChart>
        <c:barDir val="col"/>
        <c:grouping val="stacked"/>
        <c:varyColors val="0"/>
        <c:ser>
          <c:idx val="0"/>
          <c:order val="0"/>
          <c:spPr>
            <a:solidFill>
              <a:srgbClr val="C00000"/>
            </a:solidFill>
          </c:spPr>
          <c:invertIfNegative val="0"/>
          <c:cat>
            <c:strRef>
              <c:f>Foglio2!$A$1:$A$4</c:f>
              <c:strCache>
                <c:ptCount val="4"/>
                <c:pt idx="0">
                  <c:v>CH3</c:v>
                </c:pt>
                <c:pt idx="1">
                  <c:v>CH4</c:v>
                </c:pt>
                <c:pt idx="2">
                  <c:v>placebo</c:v>
                </c:pt>
                <c:pt idx="3">
                  <c:v>IL12 10ng/ml</c:v>
                </c:pt>
              </c:strCache>
            </c:strRef>
          </c:cat>
          <c:val>
            <c:numRef>
              <c:f>Foglio2!$B$1:$B$4</c:f>
              <c:numCache>
                <c:formatCode>General</c:formatCode>
                <c:ptCount val="4"/>
                <c:pt idx="0">
                  <c:v>49.8</c:v>
                </c:pt>
                <c:pt idx="1">
                  <c:v>66.099999999999994</c:v>
                </c:pt>
                <c:pt idx="2">
                  <c:v>62.6</c:v>
                </c:pt>
                <c:pt idx="3">
                  <c:v>34.6</c:v>
                </c:pt>
              </c:numCache>
            </c:numRef>
          </c:val>
        </c:ser>
        <c:dLbls>
          <c:showLegendKey val="0"/>
          <c:showVal val="0"/>
          <c:showCatName val="0"/>
          <c:showSerName val="0"/>
          <c:showPercent val="0"/>
          <c:showBubbleSize val="0"/>
        </c:dLbls>
        <c:gapWidth val="95"/>
        <c:overlap val="100"/>
        <c:axId val="173447680"/>
        <c:axId val="117780416"/>
      </c:barChart>
      <c:catAx>
        <c:axId val="173447680"/>
        <c:scaling>
          <c:orientation val="minMax"/>
        </c:scaling>
        <c:delete val="0"/>
        <c:axPos val="b"/>
        <c:majorTickMark val="none"/>
        <c:minorTickMark val="none"/>
        <c:tickLblPos val="nextTo"/>
        <c:crossAx val="117780416"/>
        <c:crosses val="autoZero"/>
        <c:auto val="1"/>
        <c:lblAlgn val="ctr"/>
        <c:lblOffset val="100"/>
        <c:noMultiLvlLbl val="0"/>
      </c:catAx>
      <c:valAx>
        <c:axId val="117780416"/>
        <c:scaling>
          <c:orientation val="minMax"/>
        </c:scaling>
        <c:delete val="0"/>
        <c:axPos val="l"/>
        <c:majorGridlines/>
        <c:title>
          <c:tx>
            <c:rich>
              <a:bodyPr/>
              <a:lstStyle/>
              <a:p>
                <a:pPr>
                  <a:defRPr sz="1600"/>
                </a:pPr>
                <a:r>
                  <a:rPr lang="it-IT" sz="1600"/>
                  <a:t>% CD4</a:t>
                </a:r>
              </a:p>
            </c:rich>
          </c:tx>
          <c:overlay val="0"/>
        </c:title>
        <c:numFmt formatCode="General" sourceLinked="1"/>
        <c:majorTickMark val="none"/>
        <c:minorTickMark val="none"/>
        <c:tickLblPos val="nextTo"/>
        <c:crossAx val="173447680"/>
        <c:crosses val="autoZero"/>
        <c:crossBetween val="between"/>
      </c:valAx>
      <c:dTable>
        <c:showHorzBorder val="1"/>
        <c:showVertBorder val="1"/>
        <c:showOutline val="1"/>
        <c:showKeys val="1"/>
        <c:txPr>
          <a:bodyPr/>
          <a:lstStyle/>
          <a:p>
            <a:pPr rtl="0">
              <a:defRPr sz="1400" b="1"/>
            </a:pPr>
            <a:endParaRPr lang="en-US"/>
          </a:p>
        </c:txPr>
      </c:dTable>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it-IT" sz="2400"/>
              <a:t>Day 5</a:t>
            </a:r>
          </a:p>
        </c:rich>
      </c:tx>
      <c:overlay val="0"/>
    </c:title>
    <c:autoTitleDeleted val="0"/>
    <c:plotArea>
      <c:layout/>
      <c:barChart>
        <c:barDir val="col"/>
        <c:grouping val="stacked"/>
        <c:varyColors val="0"/>
        <c:ser>
          <c:idx val="0"/>
          <c:order val="0"/>
          <c:spPr>
            <a:solidFill>
              <a:srgbClr val="C00000"/>
            </a:solidFill>
          </c:spPr>
          <c:invertIfNegative val="0"/>
          <c:cat>
            <c:strRef>
              <c:f>Foglio3!$A$1:$A$5</c:f>
              <c:strCache>
                <c:ptCount val="5"/>
                <c:pt idx="0">
                  <c:v>basale</c:v>
                </c:pt>
                <c:pt idx="1">
                  <c:v>CH3</c:v>
                </c:pt>
                <c:pt idx="2">
                  <c:v>CH4</c:v>
                </c:pt>
                <c:pt idx="3">
                  <c:v>placebo</c:v>
                </c:pt>
                <c:pt idx="4">
                  <c:v>IL12 10 ng/ml</c:v>
                </c:pt>
              </c:strCache>
            </c:strRef>
          </c:cat>
          <c:val>
            <c:numRef>
              <c:f>Foglio3!$B$1:$B$5</c:f>
              <c:numCache>
                <c:formatCode>General</c:formatCode>
                <c:ptCount val="5"/>
                <c:pt idx="0">
                  <c:v>30.7</c:v>
                </c:pt>
                <c:pt idx="1">
                  <c:v>19</c:v>
                </c:pt>
                <c:pt idx="2">
                  <c:v>48.4</c:v>
                </c:pt>
                <c:pt idx="3">
                  <c:v>48.3</c:v>
                </c:pt>
                <c:pt idx="4">
                  <c:v>4.8</c:v>
                </c:pt>
              </c:numCache>
            </c:numRef>
          </c:val>
        </c:ser>
        <c:dLbls>
          <c:showLegendKey val="0"/>
          <c:showVal val="0"/>
          <c:showCatName val="0"/>
          <c:showSerName val="0"/>
          <c:showPercent val="0"/>
          <c:showBubbleSize val="0"/>
        </c:dLbls>
        <c:gapWidth val="95"/>
        <c:overlap val="100"/>
        <c:axId val="166391808"/>
        <c:axId val="182877504"/>
      </c:barChart>
      <c:catAx>
        <c:axId val="166391808"/>
        <c:scaling>
          <c:orientation val="minMax"/>
        </c:scaling>
        <c:delete val="0"/>
        <c:axPos val="b"/>
        <c:majorTickMark val="none"/>
        <c:minorTickMark val="none"/>
        <c:tickLblPos val="nextTo"/>
        <c:crossAx val="182877504"/>
        <c:crosses val="autoZero"/>
        <c:auto val="1"/>
        <c:lblAlgn val="ctr"/>
        <c:lblOffset val="100"/>
        <c:noMultiLvlLbl val="0"/>
      </c:catAx>
      <c:valAx>
        <c:axId val="182877504"/>
        <c:scaling>
          <c:orientation val="minMax"/>
        </c:scaling>
        <c:delete val="0"/>
        <c:axPos val="l"/>
        <c:majorGridlines/>
        <c:title>
          <c:tx>
            <c:rich>
              <a:bodyPr/>
              <a:lstStyle/>
              <a:p>
                <a:pPr>
                  <a:defRPr sz="1600"/>
                </a:pPr>
                <a:r>
                  <a:rPr lang="it-IT" sz="1600"/>
                  <a:t>%CD4/IFN gamma</a:t>
                </a:r>
              </a:p>
            </c:rich>
          </c:tx>
          <c:overlay val="0"/>
        </c:title>
        <c:numFmt formatCode="General" sourceLinked="1"/>
        <c:majorTickMark val="none"/>
        <c:minorTickMark val="none"/>
        <c:tickLblPos val="nextTo"/>
        <c:crossAx val="166391808"/>
        <c:crosses val="autoZero"/>
        <c:crossBetween val="between"/>
      </c:valAx>
      <c:dTable>
        <c:showHorzBorder val="1"/>
        <c:showVertBorder val="1"/>
        <c:showOutline val="1"/>
        <c:showKeys val="1"/>
        <c:txPr>
          <a:bodyPr/>
          <a:lstStyle/>
          <a:p>
            <a:pPr rtl="0">
              <a:defRPr sz="1400" b="1"/>
            </a:pPr>
            <a:endParaRPr lang="en-US"/>
          </a:p>
        </c:txPr>
      </c:dTable>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it-IT" sz="2400"/>
              <a:t>Day</a:t>
            </a:r>
            <a:r>
              <a:rPr lang="it-IT" sz="2400" baseline="0"/>
              <a:t> 10</a:t>
            </a:r>
            <a:endParaRPr lang="it-IT" sz="2400"/>
          </a:p>
        </c:rich>
      </c:tx>
      <c:overlay val="0"/>
    </c:title>
    <c:autoTitleDeleted val="0"/>
    <c:plotArea>
      <c:layout/>
      <c:barChart>
        <c:barDir val="col"/>
        <c:grouping val="stacked"/>
        <c:varyColors val="0"/>
        <c:ser>
          <c:idx val="0"/>
          <c:order val="0"/>
          <c:spPr>
            <a:solidFill>
              <a:srgbClr val="C00000"/>
            </a:solidFill>
          </c:spPr>
          <c:invertIfNegative val="0"/>
          <c:cat>
            <c:strRef>
              <c:f>Foglio4!$A$1:$A$4</c:f>
              <c:strCache>
                <c:ptCount val="4"/>
                <c:pt idx="0">
                  <c:v>CH3</c:v>
                </c:pt>
                <c:pt idx="1">
                  <c:v>CH4</c:v>
                </c:pt>
                <c:pt idx="2">
                  <c:v>placebo</c:v>
                </c:pt>
                <c:pt idx="3">
                  <c:v>IL12 10 ng/ml</c:v>
                </c:pt>
              </c:strCache>
            </c:strRef>
          </c:cat>
          <c:val>
            <c:numRef>
              <c:f>Foglio4!$B$1:$B$4</c:f>
              <c:numCache>
                <c:formatCode>General</c:formatCode>
                <c:ptCount val="4"/>
                <c:pt idx="0">
                  <c:v>32.800000000000004</c:v>
                </c:pt>
                <c:pt idx="1">
                  <c:v>56</c:v>
                </c:pt>
                <c:pt idx="2">
                  <c:v>46.2</c:v>
                </c:pt>
                <c:pt idx="3">
                  <c:v>4.2</c:v>
                </c:pt>
              </c:numCache>
            </c:numRef>
          </c:val>
        </c:ser>
        <c:dLbls>
          <c:showLegendKey val="0"/>
          <c:showVal val="0"/>
          <c:showCatName val="0"/>
          <c:showSerName val="0"/>
          <c:showPercent val="0"/>
          <c:showBubbleSize val="0"/>
        </c:dLbls>
        <c:gapWidth val="95"/>
        <c:overlap val="100"/>
        <c:axId val="173609984"/>
        <c:axId val="117784576"/>
      </c:barChart>
      <c:catAx>
        <c:axId val="173609984"/>
        <c:scaling>
          <c:orientation val="minMax"/>
        </c:scaling>
        <c:delete val="0"/>
        <c:axPos val="b"/>
        <c:majorTickMark val="none"/>
        <c:minorTickMark val="none"/>
        <c:tickLblPos val="nextTo"/>
        <c:crossAx val="117784576"/>
        <c:crosses val="autoZero"/>
        <c:auto val="1"/>
        <c:lblAlgn val="ctr"/>
        <c:lblOffset val="100"/>
        <c:noMultiLvlLbl val="0"/>
      </c:catAx>
      <c:valAx>
        <c:axId val="117784576"/>
        <c:scaling>
          <c:orientation val="minMax"/>
        </c:scaling>
        <c:delete val="0"/>
        <c:axPos val="l"/>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r>
                  <a:rPr lang="it-IT" sz="1600" b="1" i="0" baseline="0"/>
                  <a:t>%CD4/IFN gamma</a:t>
                </a:r>
                <a:endParaRPr lang="it-IT" sz="1600"/>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endParaRPr lang="it-IT" sz="1600"/>
              </a:p>
            </c:rich>
          </c:tx>
          <c:overlay val="0"/>
        </c:title>
        <c:numFmt formatCode="General" sourceLinked="1"/>
        <c:majorTickMark val="none"/>
        <c:minorTickMark val="none"/>
        <c:tickLblPos val="nextTo"/>
        <c:crossAx val="173609984"/>
        <c:crosses val="autoZero"/>
        <c:crossBetween val="between"/>
      </c:valAx>
      <c:dTable>
        <c:showHorzBorder val="1"/>
        <c:showVertBorder val="1"/>
        <c:showOutline val="1"/>
        <c:showKeys val="1"/>
        <c:txPr>
          <a:bodyPr/>
          <a:lstStyle/>
          <a:p>
            <a:pPr rtl="0">
              <a:defRPr sz="1400" b="1"/>
            </a:pPr>
            <a:endParaRPr lang="en-US"/>
          </a:p>
        </c:txPr>
      </c:dTable>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drawing1.xml><?xml version="1.0" encoding="utf-8"?>
<c:userShapes xmlns:c="http://schemas.openxmlformats.org/drawingml/2006/chart">
  <cdr:relSizeAnchor xmlns:cdr="http://schemas.openxmlformats.org/drawingml/2006/chartDrawing">
    <cdr:from>
      <cdr:x>0.0125</cdr:x>
      <cdr:y>0.43403</cdr:y>
    </cdr:from>
    <cdr:to>
      <cdr:x>0.2125</cdr:x>
      <cdr:y>0.76736</cdr:y>
    </cdr:to>
    <cdr:sp macro="" textlink="">
      <cdr:nvSpPr>
        <cdr:cNvPr id="2" name="CasellaDiTesto 1"/>
        <cdr:cNvSpPr txBox="1"/>
      </cdr:nvSpPr>
      <cdr:spPr>
        <a:xfrm xmlns:a="http://schemas.openxmlformats.org/drawingml/2006/main">
          <a:off x="57150" y="1190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t-IT"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C4433D3-A4CA-4C3A-B109-D845983CA4BB}" type="datetimeFigureOut">
              <a:rPr lang="it-IT"/>
              <a:pPr>
                <a:defRPr/>
              </a:pPr>
              <a:t>27/09/2014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43AD3ED-7272-4CA6-A145-8983D92A501B}" type="slidenum">
              <a:rPr lang="it-IT"/>
              <a:pPr>
                <a:defRPr/>
              </a:pPr>
              <a:t>‹#›</a:t>
            </a:fld>
            <a:endParaRPr lang="it-IT"/>
          </a:p>
        </p:txBody>
      </p:sp>
    </p:spTree>
    <p:extLst>
      <p:ext uri="{BB962C8B-B14F-4D97-AF65-F5344CB8AC3E}">
        <p14:creationId xmlns:p14="http://schemas.microsoft.com/office/powerpoint/2010/main" val="250145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FE582F-A5BE-4FA3-B90D-E98BD22672A9}" type="slidenum">
              <a:rPr lang="it-IT" smtClean="0"/>
              <a:pPr fontAlgn="base">
                <a:spcBef>
                  <a:spcPct val="0"/>
                </a:spcBef>
                <a:spcAft>
                  <a:spcPct val="0"/>
                </a:spcAft>
                <a:defRPr/>
              </a:pPr>
              <a:t>19</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34B80E-8EF1-478C-958D-DDD9B9773668}" type="slidenum">
              <a:rPr lang="en-US" smtClean="0">
                <a:latin typeface="Arial" charset="0"/>
              </a:rPr>
              <a:pPr fontAlgn="base">
                <a:spcBef>
                  <a:spcPct val="0"/>
                </a:spcBef>
                <a:spcAft>
                  <a:spcPct val="0"/>
                </a:spcAft>
                <a:defRPr/>
              </a:pPr>
              <a:t>78</a:t>
            </a:fld>
            <a:endParaRPr lang="en-US" smtClean="0">
              <a:latin typeface="Arial" charset="0"/>
            </a:endParaRPr>
          </a:p>
        </p:txBody>
      </p:sp>
      <p:sp>
        <p:nvSpPr>
          <p:cNvPr id="1331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C4D96E1-F71C-4402-A22F-3955BA5FE179}" type="slidenum">
              <a:rPr lang="en-US" sz="1200">
                <a:latin typeface="Calibri" pitchFamily="34" charset="0"/>
              </a:rPr>
              <a:pPr algn="r" eaLnBrk="1" hangingPunct="1"/>
              <a:t>78</a:t>
            </a:fld>
            <a:endParaRPr lang="en-US" sz="1200">
              <a:latin typeface="Calibri" pitchFamily="34" charset="0"/>
            </a:endParaRPr>
          </a:p>
        </p:txBody>
      </p:sp>
      <p:sp>
        <p:nvSpPr>
          <p:cNvPr id="1331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250857-A10A-483A-9D10-B6E492360E05}" type="slidenum">
              <a:rPr lang="en-US" smtClean="0">
                <a:latin typeface="Arial" charset="0"/>
              </a:rPr>
              <a:pPr fontAlgn="base">
                <a:spcBef>
                  <a:spcPct val="0"/>
                </a:spcBef>
                <a:spcAft>
                  <a:spcPct val="0"/>
                </a:spcAft>
                <a:defRPr/>
              </a:pPr>
              <a:t>79</a:t>
            </a:fld>
            <a:endParaRPr lang="en-US" smtClean="0">
              <a:latin typeface="Arial" charset="0"/>
            </a:endParaRPr>
          </a:p>
        </p:txBody>
      </p:sp>
      <p:sp>
        <p:nvSpPr>
          <p:cNvPr id="1341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6A4C5D0-718A-41A9-A4FA-142B9300CB89}" type="slidenum">
              <a:rPr lang="en-US" sz="1200">
                <a:latin typeface="Calibri" pitchFamily="34" charset="0"/>
              </a:rPr>
              <a:pPr algn="r" eaLnBrk="1" hangingPunct="1"/>
              <a:t>79</a:t>
            </a:fld>
            <a:endParaRPr lang="en-US" sz="1200">
              <a:latin typeface="Calibri" pitchFamily="34"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C8103-2C54-4A1A-B773-BC0472F68119}" type="slidenum">
              <a:rPr lang="en-US" smtClean="0">
                <a:latin typeface="Arial" charset="0"/>
              </a:rPr>
              <a:pPr fontAlgn="base">
                <a:spcBef>
                  <a:spcPct val="0"/>
                </a:spcBef>
                <a:spcAft>
                  <a:spcPct val="0"/>
                </a:spcAft>
                <a:defRPr/>
              </a:pPr>
              <a:t>86</a:t>
            </a:fld>
            <a:endParaRPr lang="en-US" smtClean="0">
              <a:latin typeface="Arial" charset="0"/>
            </a:endParaRPr>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88F8B-0B3A-4E7F-A411-5D708DFF3EBE}" type="slidenum">
              <a:rPr lang="en-US" smtClean="0">
                <a:latin typeface="Arial" charset="0"/>
              </a:rPr>
              <a:pPr fontAlgn="base">
                <a:spcBef>
                  <a:spcPct val="0"/>
                </a:spcBef>
                <a:spcAft>
                  <a:spcPct val="0"/>
                </a:spcAft>
                <a:defRPr/>
              </a:pPr>
              <a:t>90</a:t>
            </a:fld>
            <a:endParaRPr lang="en-US" smtClean="0">
              <a:latin typeface="Arial" charset="0"/>
            </a:endParaRPr>
          </a:p>
        </p:txBody>
      </p:sp>
      <p:sp>
        <p:nvSpPr>
          <p:cNvPr id="1382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ECA52F0-8DF2-4E65-9081-E3839F92F557}" type="slidenum">
              <a:rPr lang="en-US" sz="1200">
                <a:latin typeface="Calibri" pitchFamily="34" charset="0"/>
              </a:rPr>
              <a:pPr algn="r" eaLnBrk="1" hangingPunct="1"/>
              <a:t>90</a:t>
            </a:fld>
            <a:endParaRPr lang="en-US" sz="1200">
              <a:latin typeface="Calibri" pitchFamily="34" charset="0"/>
            </a:endParaRPr>
          </a:p>
        </p:txBody>
      </p:sp>
      <p:sp>
        <p:nvSpPr>
          <p:cNvPr id="1382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3BF5D9-7224-4DB0-9C1B-ED6DC3ACD46C}" type="slidenum">
              <a:rPr lang="it-IT" smtClean="0"/>
              <a:pPr fontAlgn="base">
                <a:spcBef>
                  <a:spcPct val="0"/>
                </a:spcBef>
                <a:spcAft>
                  <a:spcPct val="0"/>
                </a:spcAft>
                <a:defRPr/>
              </a:pPr>
              <a:t>20</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D27B48-FFA3-48A4-A395-B34D056975E8}" type="slidenum">
              <a:rPr lang="it-IT" smtClean="0">
                <a:latin typeface="Arial" charset="0"/>
              </a:rPr>
              <a:pPr fontAlgn="base">
                <a:spcBef>
                  <a:spcPct val="0"/>
                </a:spcBef>
                <a:spcAft>
                  <a:spcPct val="0"/>
                </a:spcAft>
                <a:defRPr/>
              </a:pPr>
              <a:t>26</a:t>
            </a:fld>
            <a:endParaRPr lang="it-IT" smtClean="0">
              <a:latin typeface="Arial" charset="0"/>
            </a:endParaRPr>
          </a:p>
        </p:txBody>
      </p:sp>
      <p:sp>
        <p:nvSpPr>
          <p:cNvPr id="125955" name="Rectangle 2"/>
          <p:cNvSpPr>
            <a:spLocks noRot="1" noChangeArrowheads="1" noTextEdit="1"/>
          </p:cNvSpPr>
          <p:nvPr>
            <p:ph type="sldImg"/>
          </p:nvPr>
        </p:nvSpPr>
        <p:spPr bwMode="auto">
          <a:xfrm>
            <a:off x="1517650" y="449263"/>
            <a:ext cx="3575050" cy="2681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xfrm>
            <a:off x="433388" y="3227388"/>
            <a:ext cx="5027612" cy="5481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ea typeface="MS Mincho" pitchFamily="49" charset="-128"/>
              </a:rPr>
              <a:t>Importance of targeting TNF</a:t>
            </a:r>
            <a:endParaRPr lang="en-US" b="1" smtClean="0">
              <a:cs typeface="Courier New" pitchFamily="49" charset="0"/>
            </a:endParaRPr>
          </a:p>
          <a:p>
            <a:pPr eaLnBrk="1" hangingPunct="1">
              <a:spcBef>
                <a:spcPct val="0"/>
              </a:spcBef>
            </a:pPr>
            <a:r>
              <a:rPr lang="en-US" smtClean="0">
                <a:ea typeface="MS Mincho" pitchFamily="49" charset="-128"/>
              </a:rPr>
              <a:t>In RA, levels of TNF become elevated in the synovium and at the pannus-cartilage joint, overwhelming the soluble TNF receptors that normally regulate proinflammatory activity. TNF molecules are thus able to bind to receptors on the surface of synovial cells, triggering multiple destructive events.</a:t>
            </a:r>
            <a:r>
              <a:rPr lang="en-US" baseline="30000" smtClean="0">
                <a:ea typeface="MS Mincho" pitchFamily="49" charset="-128"/>
              </a:rPr>
              <a:t>1</a:t>
            </a:r>
            <a:r>
              <a:rPr lang="en-US" smtClean="0">
                <a:ea typeface="MS Mincho" pitchFamily="49" charset="-128"/>
              </a:rPr>
              <a:t> For example, the binding of TNF to neutrophils, fibroblasts, and chondrocytes stimulates the release of tissue-degrading enzymes such as collagenase and matrix metalloproteinases. TNF also induces expression of adhesion molecules, thereby promoting the migration of T cells to the synovium.</a:t>
            </a:r>
            <a:r>
              <a:rPr lang="en-US" baseline="30000" smtClean="0">
                <a:ea typeface="MS Mincho" pitchFamily="49" charset="-128"/>
              </a:rPr>
              <a:t>2</a:t>
            </a:r>
            <a:endParaRPr lang="en-US" baseline="30000" smtClean="0">
              <a:cs typeface="Courier New" pitchFamily="49" charset="0"/>
            </a:endParaRPr>
          </a:p>
          <a:p>
            <a:pPr eaLnBrk="1" hangingPunct="1">
              <a:spcBef>
                <a:spcPct val="0"/>
              </a:spcBef>
            </a:pPr>
            <a:r>
              <a:rPr lang="en-US" smtClean="0">
                <a:ea typeface="MS Mincho" pitchFamily="49" charset="-128"/>
              </a:rPr>
              <a:t>In addition, TNF has been shown to induce the production of other proinflammatory cytokines, including IL-1, IL-6, and IL-8.</a:t>
            </a:r>
            <a:r>
              <a:rPr lang="en-US" baseline="30000" smtClean="0">
                <a:ea typeface="MS Mincho" pitchFamily="49" charset="-128"/>
              </a:rPr>
              <a:t>2,3</a:t>
            </a:r>
            <a:r>
              <a:rPr lang="en-US" smtClean="0">
                <a:ea typeface="MS Mincho" pitchFamily="49" charset="-128"/>
              </a:rPr>
              <a:t> Therefore, targeting TNF may inhibit the destructive effects of both TNF and these other cytokines.</a:t>
            </a:r>
            <a:r>
              <a:rPr lang="en-US" baseline="30000" smtClean="0">
                <a:ea typeface="MS Mincho" pitchFamily="49" charset="-128"/>
              </a:rPr>
              <a:t>3,4</a:t>
            </a:r>
            <a:endParaRPr lang="en-US" baseline="30000" smtClean="0">
              <a:cs typeface="Courier New" pitchFamily="49" charset="0"/>
            </a:endParaRPr>
          </a:p>
          <a:p>
            <a:pPr eaLnBrk="1" hangingPunct="1">
              <a:spcBef>
                <a:spcPct val="0"/>
              </a:spcBef>
            </a:pPr>
            <a:r>
              <a:rPr lang="en-US" smtClean="0">
                <a:latin typeface="Times New Roman" pitchFamily="18" charset="0"/>
                <a:ea typeface="MS Mincho" pitchFamily="49" charset="-128"/>
              </a:rPr>
              <a:t> </a:t>
            </a:r>
            <a:endParaRPr lang="en-US" smtClean="0">
              <a:cs typeface="Courier New" pitchFamily="49" charset="0"/>
            </a:endParaRPr>
          </a:p>
          <a:p>
            <a:pPr eaLnBrk="1" hangingPunct="1">
              <a:spcBef>
                <a:spcPct val="0"/>
              </a:spcBef>
            </a:pPr>
            <a:r>
              <a:rPr lang="en-US" b="1" smtClean="0">
                <a:ea typeface="MS Mincho" pitchFamily="49" charset="-128"/>
              </a:rPr>
              <a:t>References:</a:t>
            </a:r>
            <a:r>
              <a:rPr lang="en-US" smtClean="0">
                <a:ea typeface="MS Mincho" pitchFamily="49" charset="-128"/>
              </a:rPr>
              <a:t> </a:t>
            </a:r>
            <a:r>
              <a:rPr lang="en-US" b="1" smtClean="0">
                <a:ea typeface="MS Mincho" pitchFamily="49" charset="-128"/>
              </a:rPr>
              <a:t>1.</a:t>
            </a:r>
            <a:r>
              <a:rPr lang="en-US" smtClean="0">
                <a:ea typeface="MS Mincho" pitchFamily="49" charset="-128"/>
              </a:rPr>
              <a:t> Moreland LW, Inhibitors of tumor necrosis factor: New treatment options for rheumatoid arthritis. </a:t>
            </a:r>
            <a:r>
              <a:rPr lang="en-US" i="1" smtClean="0">
                <a:ea typeface="MS Mincho" pitchFamily="49" charset="-128"/>
              </a:rPr>
              <a:t>Cleve Clin J Med 66</a:t>
            </a:r>
            <a:r>
              <a:rPr lang="en-US" smtClean="0">
                <a:ea typeface="MS Mincho" pitchFamily="49" charset="-128"/>
              </a:rPr>
              <a:t>:367-374, 1999. </a:t>
            </a:r>
            <a:r>
              <a:rPr lang="en-US" b="1" smtClean="0">
                <a:ea typeface="MS Mincho" pitchFamily="49" charset="-128"/>
              </a:rPr>
              <a:t>2.</a:t>
            </a:r>
            <a:r>
              <a:rPr lang="en-US" smtClean="0">
                <a:ea typeface="MS Mincho" pitchFamily="49" charset="-128"/>
              </a:rPr>
              <a:t> Moreland LW, Inhibitors of tumor necrosis factor for rheumatoid arthritis. </a:t>
            </a:r>
            <a:r>
              <a:rPr lang="en-US" i="1" smtClean="0">
                <a:ea typeface="MS Mincho" pitchFamily="49" charset="-128"/>
              </a:rPr>
              <a:t>J Rheumatol 26</a:t>
            </a:r>
            <a:r>
              <a:rPr lang="en-US" smtClean="0">
                <a:ea typeface="MS Mincho" pitchFamily="49" charset="-128"/>
              </a:rPr>
              <a:t>(Suppl 57):7-15, 1999. </a:t>
            </a:r>
            <a:r>
              <a:rPr lang="en-US" b="1" smtClean="0">
                <a:ea typeface="MS Mincho" pitchFamily="49" charset="-128"/>
              </a:rPr>
              <a:t>3.</a:t>
            </a:r>
            <a:r>
              <a:rPr lang="en-US" smtClean="0">
                <a:ea typeface="MS Mincho" pitchFamily="49" charset="-128"/>
              </a:rPr>
              <a:t> Choy EHS, Panayi GS, Cytokine pathways and joint inflammation in rheumatoid arthritis. </a:t>
            </a:r>
            <a:r>
              <a:rPr lang="en-US" i="1" smtClean="0">
                <a:ea typeface="MS Mincho" pitchFamily="49" charset="-128"/>
              </a:rPr>
              <a:t>N Engl J Med 344</a:t>
            </a:r>
            <a:r>
              <a:rPr lang="en-US" smtClean="0">
                <a:ea typeface="MS Mincho" pitchFamily="49" charset="-128"/>
              </a:rPr>
              <a:t>:907-916, 2001. </a:t>
            </a:r>
            <a:r>
              <a:rPr lang="en-US" b="1" smtClean="0">
                <a:ea typeface="MS Mincho" pitchFamily="49" charset="-128"/>
              </a:rPr>
              <a:t>4.</a:t>
            </a:r>
            <a:r>
              <a:rPr lang="en-US" smtClean="0">
                <a:ea typeface="MS Mincho" pitchFamily="49" charset="-128"/>
              </a:rPr>
              <a:t> Feldmann M, Brennan FM, Maini RN, Rheumatoid arthritis. </a:t>
            </a:r>
            <a:r>
              <a:rPr lang="en-US" i="1" smtClean="0">
                <a:ea typeface="MS Mincho" pitchFamily="49" charset="-128"/>
              </a:rPr>
              <a:t>Cell</a:t>
            </a:r>
            <a:r>
              <a:rPr lang="en-US" smtClean="0">
                <a:ea typeface="MS Mincho" pitchFamily="49" charset="-128"/>
              </a:rPr>
              <a:t> </a:t>
            </a:r>
            <a:r>
              <a:rPr lang="en-US" i="1" smtClean="0">
                <a:ea typeface="MS Mincho" pitchFamily="49" charset="-128"/>
              </a:rPr>
              <a:t>85:</a:t>
            </a:r>
            <a:r>
              <a:rPr lang="en-US" smtClean="0">
                <a:ea typeface="MS Mincho" pitchFamily="49" charset="-128"/>
              </a:rPr>
              <a:t>307-310, 1996.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2CFED5-2560-4669-BFCD-57795A80BE74}" type="slidenum">
              <a:rPr lang="en-US" smtClean="0">
                <a:latin typeface="Arial" charset="0"/>
              </a:rPr>
              <a:pPr fontAlgn="base">
                <a:spcBef>
                  <a:spcPct val="0"/>
                </a:spcBef>
                <a:spcAft>
                  <a:spcPct val="0"/>
                </a:spcAft>
                <a:defRPr/>
              </a:pPr>
              <a:t>32</a:t>
            </a:fld>
            <a:endParaRPr lang="en-US" smtClean="0">
              <a:latin typeface="Arial" charset="0"/>
            </a:endParaRPr>
          </a:p>
        </p:txBody>
      </p:sp>
      <p:sp>
        <p:nvSpPr>
          <p:cNvPr id="1269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F7F4682-2AAD-4FBD-B0A7-58EDD2A76ACB}" type="slidenum">
              <a:rPr lang="en-US" sz="1200">
                <a:latin typeface="Calibri" pitchFamily="34" charset="0"/>
              </a:rPr>
              <a:pPr algn="r" eaLnBrk="1" hangingPunct="1"/>
              <a:t>32</a:t>
            </a:fld>
            <a:endParaRPr lang="en-US" sz="1200">
              <a:latin typeface="Calibri" pitchFamily="34" charset="0"/>
            </a:endParaRPr>
          </a:p>
        </p:txBody>
      </p:sp>
      <p:sp>
        <p:nvSpPr>
          <p:cNvPr id="12698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EEF03-49B8-4A7C-AA5B-FC3AAA44CE23}" type="slidenum">
              <a:rPr lang="en-US" smtClean="0"/>
              <a:pPr fontAlgn="base">
                <a:spcBef>
                  <a:spcPct val="0"/>
                </a:spcBef>
                <a:spcAft>
                  <a:spcPct val="0"/>
                </a:spcAft>
                <a:defRPr/>
              </a:pPr>
              <a:t>43</a:t>
            </a:fld>
            <a:endParaRPr lang="en-US" smtClean="0"/>
          </a:p>
        </p:txBody>
      </p:sp>
      <p:sp>
        <p:nvSpPr>
          <p:cNvPr id="1280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F9963F7-45FC-4DAC-A39C-F4A88F6F7CF4}" type="slidenum">
              <a:rPr lang="en-US" sz="1200">
                <a:latin typeface="Calibri" pitchFamily="34" charset="0"/>
              </a:rPr>
              <a:pPr algn="r" eaLnBrk="1" hangingPunct="1"/>
              <a:t>43</a:t>
            </a:fld>
            <a:endParaRPr lang="en-US" sz="1200">
              <a:latin typeface="Calibri" pitchFamily="34" charset="0"/>
            </a:endParaRPr>
          </a:p>
        </p:txBody>
      </p:sp>
      <p:sp>
        <p:nvSpPr>
          <p:cNvPr id="1280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6CD833-5BD4-477E-AE98-29B1D8CF33FC}" type="slidenum">
              <a:rPr lang="en-US" smtClean="0"/>
              <a:pPr fontAlgn="base">
                <a:spcBef>
                  <a:spcPct val="0"/>
                </a:spcBef>
                <a:spcAft>
                  <a:spcPct val="0"/>
                </a:spcAft>
                <a:defRPr/>
              </a:pPr>
              <a:t>44</a:t>
            </a:fld>
            <a:endParaRPr lang="en-US" smtClean="0"/>
          </a:p>
        </p:txBody>
      </p:sp>
      <p:sp>
        <p:nvSpPr>
          <p:cNvPr id="1290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86A0339-FAF2-4CD2-91D3-D4DC0385A7E0}" type="slidenum">
              <a:rPr lang="en-US" sz="1200">
                <a:latin typeface="Calibri" pitchFamily="34" charset="0"/>
              </a:rPr>
              <a:pPr algn="r" eaLnBrk="1" hangingPunct="1"/>
              <a:t>44</a:t>
            </a:fld>
            <a:endParaRPr lang="en-US" sz="1200">
              <a:latin typeface="Calibri" pitchFamily="34" charset="0"/>
            </a:endParaRPr>
          </a:p>
        </p:txBody>
      </p:sp>
      <p:sp>
        <p:nvSpPr>
          <p:cNvPr id="1290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F8D756-D5BF-4B94-A003-374C2CC3C620}" type="slidenum">
              <a:rPr lang="en-US" smtClean="0"/>
              <a:pPr fontAlgn="base">
                <a:spcBef>
                  <a:spcPct val="0"/>
                </a:spcBef>
                <a:spcAft>
                  <a:spcPct val="0"/>
                </a:spcAft>
                <a:defRPr/>
              </a:pPr>
              <a:t>62</a:t>
            </a:fld>
            <a:endParaRPr lang="en-US" smtClean="0"/>
          </a:p>
        </p:txBody>
      </p:sp>
      <p:sp>
        <p:nvSpPr>
          <p:cNvPr id="1300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EBFDC30-F500-4BD8-B708-D9E06DA4BB9D}" type="slidenum">
              <a:rPr lang="en-US" sz="1200">
                <a:latin typeface="Calibri" pitchFamily="34" charset="0"/>
              </a:rPr>
              <a:pPr algn="r" eaLnBrk="1" hangingPunct="1"/>
              <a:t>62</a:t>
            </a:fld>
            <a:endParaRPr lang="en-US" sz="1200">
              <a:latin typeface="Calibri" pitchFamily="34" charset="0"/>
            </a:endParaRPr>
          </a:p>
        </p:txBody>
      </p:sp>
      <p:sp>
        <p:nvSpPr>
          <p:cNvPr id="1300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0DB761-8633-48D6-899A-78BEE8769441}" type="slidenum">
              <a:rPr lang="en-US" smtClean="0">
                <a:latin typeface="Arial" charset="0"/>
              </a:rPr>
              <a:pPr fontAlgn="base">
                <a:spcBef>
                  <a:spcPct val="0"/>
                </a:spcBef>
                <a:spcAft>
                  <a:spcPct val="0"/>
                </a:spcAft>
                <a:defRPr/>
              </a:pPr>
              <a:t>66</a:t>
            </a:fld>
            <a:endParaRPr lang="en-US" smtClean="0">
              <a:latin typeface="Arial" charset="0"/>
            </a:endParaRPr>
          </a:p>
        </p:txBody>
      </p:sp>
      <p:sp>
        <p:nvSpPr>
          <p:cNvPr id="1310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9730379-8BB0-4C27-8472-B3B0F57AC340}" type="slidenum">
              <a:rPr lang="en-US" sz="1200">
                <a:latin typeface="Calibri" pitchFamily="34" charset="0"/>
              </a:rPr>
              <a:pPr algn="r" eaLnBrk="1" hangingPunct="1"/>
              <a:t>66</a:t>
            </a:fld>
            <a:endParaRPr lang="en-US" sz="1200">
              <a:latin typeface="Calibri" pitchFamily="34" charset="0"/>
            </a:endParaRPr>
          </a:p>
        </p:txBody>
      </p:sp>
      <p:sp>
        <p:nvSpPr>
          <p:cNvPr id="1310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2E16FF-52C2-4327-85E9-71CC0025C055}" type="slidenum">
              <a:rPr lang="en-US" smtClean="0">
                <a:latin typeface="Arial" charset="0"/>
              </a:rPr>
              <a:pPr fontAlgn="base">
                <a:spcBef>
                  <a:spcPct val="0"/>
                </a:spcBef>
                <a:spcAft>
                  <a:spcPct val="0"/>
                </a:spcAft>
                <a:defRPr/>
              </a:pPr>
              <a:t>67</a:t>
            </a:fld>
            <a:endParaRPr lang="en-US" smtClean="0">
              <a:latin typeface="Arial" charset="0"/>
            </a:endParaRPr>
          </a:p>
        </p:txBody>
      </p:sp>
      <p:sp>
        <p:nvSpPr>
          <p:cNvPr id="1320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BCFBCFE-C7CD-4ACC-9494-794570908816}" type="slidenum">
              <a:rPr lang="en-US" sz="1200">
                <a:latin typeface="Calibri" pitchFamily="34" charset="0"/>
              </a:rPr>
              <a:pPr algn="r" eaLnBrk="1" hangingPunct="1"/>
              <a:t>67</a:t>
            </a:fld>
            <a:endParaRPr lang="en-US" sz="1200">
              <a:latin typeface="Calibri" pitchFamily="34" charset="0"/>
            </a:endParaRPr>
          </a:p>
        </p:txBody>
      </p:sp>
      <p:sp>
        <p:nvSpPr>
          <p:cNvPr id="1321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220A88F-EB06-4DC7-BEA3-2D4611FA74A1}" type="datetimeFigureOut">
              <a:rPr lang="it-IT"/>
              <a:pPr>
                <a:defRPr/>
              </a:pPr>
              <a:t>27/09/2014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AC7C0C4-26ED-4240-8637-9FA9378C14FF}" type="slidenum">
              <a:rPr lang="it-IT"/>
              <a:pPr>
                <a:defRPr/>
              </a:pPr>
              <a:t>‹#›</a:t>
            </a:fld>
            <a:endParaRPr lang="it-IT"/>
          </a:p>
        </p:txBody>
      </p:sp>
    </p:spTree>
    <p:extLst>
      <p:ext uri="{BB962C8B-B14F-4D97-AF65-F5344CB8AC3E}">
        <p14:creationId xmlns:p14="http://schemas.microsoft.com/office/powerpoint/2010/main" val="4294896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4CA8C13-BCF8-43E0-B294-1AC426B02047}" type="datetimeFigureOut">
              <a:rPr lang="it-IT"/>
              <a:pPr>
                <a:defRPr/>
              </a:pPr>
              <a:t>27/09/2014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12B7772-D132-4F6E-9AE6-59CF2CC2B266}" type="slidenum">
              <a:rPr lang="it-IT"/>
              <a:pPr>
                <a:defRPr/>
              </a:pPr>
              <a:t>‹#›</a:t>
            </a:fld>
            <a:endParaRPr lang="it-IT"/>
          </a:p>
        </p:txBody>
      </p:sp>
    </p:spTree>
    <p:extLst>
      <p:ext uri="{BB962C8B-B14F-4D97-AF65-F5344CB8AC3E}">
        <p14:creationId xmlns:p14="http://schemas.microsoft.com/office/powerpoint/2010/main" val="4120327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0B1D0A4-370A-4259-872C-C3E58A7E8153}" type="datetimeFigureOut">
              <a:rPr lang="it-IT"/>
              <a:pPr>
                <a:defRPr/>
              </a:pPr>
              <a:t>27/09/2014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157773F-9AD6-4CDF-90BE-62D286803300}" type="slidenum">
              <a:rPr lang="it-IT"/>
              <a:pPr>
                <a:defRPr/>
              </a:pPr>
              <a:t>‹#›</a:t>
            </a:fld>
            <a:endParaRPr lang="it-IT"/>
          </a:p>
        </p:txBody>
      </p:sp>
    </p:spTree>
    <p:extLst>
      <p:ext uri="{BB962C8B-B14F-4D97-AF65-F5344CB8AC3E}">
        <p14:creationId xmlns:p14="http://schemas.microsoft.com/office/powerpoint/2010/main" val="56828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A4F0D6B-E707-42B1-BC1F-6E79F80D9659}" type="datetimeFigureOut">
              <a:rPr lang="it-IT"/>
              <a:pPr>
                <a:defRPr/>
              </a:pPr>
              <a:t>27/09/2014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AE25D96-73DF-41B7-8AC3-A00ECBD9E473}" type="slidenum">
              <a:rPr lang="it-IT"/>
              <a:pPr>
                <a:defRPr/>
              </a:pPr>
              <a:t>‹#›</a:t>
            </a:fld>
            <a:endParaRPr lang="it-IT"/>
          </a:p>
        </p:txBody>
      </p:sp>
    </p:spTree>
    <p:extLst>
      <p:ext uri="{BB962C8B-B14F-4D97-AF65-F5344CB8AC3E}">
        <p14:creationId xmlns:p14="http://schemas.microsoft.com/office/powerpoint/2010/main" val="200720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105A082-F0C9-4AF3-B8E2-BE56E4410CAF}" type="datetimeFigureOut">
              <a:rPr lang="it-IT"/>
              <a:pPr>
                <a:defRPr/>
              </a:pPr>
              <a:t>27/09/2014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6B2BE55-8FB2-4308-B0F3-243DA91B7779}" type="slidenum">
              <a:rPr lang="it-IT"/>
              <a:pPr>
                <a:defRPr/>
              </a:pPr>
              <a:t>‹#›</a:t>
            </a:fld>
            <a:endParaRPr lang="it-IT"/>
          </a:p>
        </p:txBody>
      </p:sp>
    </p:spTree>
    <p:extLst>
      <p:ext uri="{BB962C8B-B14F-4D97-AF65-F5344CB8AC3E}">
        <p14:creationId xmlns:p14="http://schemas.microsoft.com/office/powerpoint/2010/main" val="423535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A986651-99D5-4134-8D87-3D2CED78C061}" type="datetimeFigureOut">
              <a:rPr lang="it-IT"/>
              <a:pPr>
                <a:defRPr/>
              </a:pPr>
              <a:t>27/09/2014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A223B24-AC51-4395-A2EA-21308251C4FF}" type="slidenum">
              <a:rPr lang="it-IT"/>
              <a:pPr>
                <a:defRPr/>
              </a:pPr>
              <a:t>‹#›</a:t>
            </a:fld>
            <a:endParaRPr lang="it-IT"/>
          </a:p>
        </p:txBody>
      </p:sp>
    </p:spTree>
    <p:extLst>
      <p:ext uri="{BB962C8B-B14F-4D97-AF65-F5344CB8AC3E}">
        <p14:creationId xmlns:p14="http://schemas.microsoft.com/office/powerpoint/2010/main" val="249527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25B7E6F7-E24A-4937-9E63-D89C59742065}" type="datetimeFigureOut">
              <a:rPr lang="it-IT"/>
              <a:pPr>
                <a:defRPr/>
              </a:pPr>
              <a:t>27/09/2014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D3DDA526-C223-4CDD-ACF9-3834DDC7A832}" type="slidenum">
              <a:rPr lang="it-IT"/>
              <a:pPr>
                <a:defRPr/>
              </a:pPr>
              <a:t>‹#›</a:t>
            </a:fld>
            <a:endParaRPr lang="it-IT"/>
          </a:p>
        </p:txBody>
      </p:sp>
    </p:spTree>
    <p:extLst>
      <p:ext uri="{BB962C8B-B14F-4D97-AF65-F5344CB8AC3E}">
        <p14:creationId xmlns:p14="http://schemas.microsoft.com/office/powerpoint/2010/main" val="393602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15107153-0DC5-49B4-A3AD-5ED38FE23067}" type="datetimeFigureOut">
              <a:rPr lang="it-IT"/>
              <a:pPr>
                <a:defRPr/>
              </a:pPr>
              <a:t>27/09/2014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F6B42AC2-DB3C-4F52-A88D-76D8E15AB8B5}" type="slidenum">
              <a:rPr lang="it-IT"/>
              <a:pPr>
                <a:defRPr/>
              </a:pPr>
              <a:t>‹#›</a:t>
            </a:fld>
            <a:endParaRPr lang="it-IT"/>
          </a:p>
        </p:txBody>
      </p:sp>
    </p:spTree>
    <p:extLst>
      <p:ext uri="{BB962C8B-B14F-4D97-AF65-F5344CB8AC3E}">
        <p14:creationId xmlns:p14="http://schemas.microsoft.com/office/powerpoint/2010/main" val="353134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AA97B82-AE91-498E-ADE9-41364634DE6B}" type="datetimeFigureOut">
              <a:rPr lang="it-IT"/>
              <a:pPr>
                <a:defRPr/>
              </a:pPr>
              <a:t>27/09/2014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69FF70C1-0823-46B7-A1F7-B3FD99323960}" type="slidenum">
              <a:rPr lang="it-IT"/>
              <a:pPr>
                <a:defRPr/>
              </a:pPr>
              <a:t>‹#›</a:t>
            </a:fld>
            <a:endParaRPr lang="it-IT"/>
          </a:p>
        </p:txBody>
      </p:sp>
    </p:spTree>
    <p:extLst>
      <p:ext uri="{BB962C8B-B14F-4D97-AF65-F5344CB8AC3E}">
        <p14:creationId xmlns:p14="http://schemas.microsoft.com/office/powerpoint/2010/main" val="137112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004E4EE-7294-487A-A681-2B36D2DE0D3C}" type="datetimeFigureOut">
              <a:rPr lang="it-IT"/>
              <a:pPr>
                <a:defRPr/>
              </a:pPr>
              <a:t>27/09/2014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E48AF34-2053-4C11-B4EE-0AB12C044048}" type="slidenum">
              <a:rPr lang="it-IT"/>
              <a:pPr>
                <a:defRPr/>
              </a:pPr>
              <a:t>‹#›</a:t>
            </a:fld>
            <a:endParaRPr lang="it-IT"/>
          </a:p>
        </p:txBody>
      </p:sp>
    </p:spTree>
    <p:extLst>
      <p:ext uri="{BB962C8B-B14F-4D97-AF65-F5344CB8AC3E}">
        <p14:creationId xmlns:p14="http://schemas.microsoft.com/office/powerpoint/2010/main" val="382790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F77E9F4-1F5D-475D-A93E-6AFD707E787D}" type="datetimeFigureOut">
              <a:rPr lang="it-IT"/>
              <a:pPr>
                <a:defRPr/>
              </a:pPr>
              <a:t>27/09/2014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6602B39-CD37-4A49-B99E-9A83B6A3D59D}" type="slidenum">
              <a:rPr lang="it-IT"/>
              <a:pPr>
                <a:defRPr/>
              </a:pPr>
              <a:t>‹#›</a:t>
            </a:fld>
            <a:endParaRPr lang="it-IT"/>
          </a:p>
        </p:txBody>
      </p:sp>
    </p:spTree>
    <p:extLst>
      <p:ext uri="{BB962C8B-B14F-4D97-AF65-F5344CB8AC3E}">
        <p14:creationId xmlns:p14="http://schemas.microsoft.com/office/powerpoint/2010/main" val="172350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EACF8B6-8CF6-4863-A87B-66E8ED705811}" type="datetimeFigureOut">
              <a:rPr lang="it-IT"/>
              <a:pPr>
                <a:defRPr/>
              </a:pPr>
              <a:t>27/09/2014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7C6F7B7-790A-4045-9AA8-701369D9374A}"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0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hyperlink" Target="http://www.omicsonline.org/clinical-experimental-dermatology-research.php" TargetMode="External"/><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hyperlink" Target="http://www.omicsgroup.org/journals/interdisciplinary-journal-of-microinflammation-open-access.php"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dermatology.conferenceseries.com/" TargetMode="External"/><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hyperlink" Target="http://ophthalmology.conferenceseries.com/" TargetMode="External"/></Relationships>
</file>

<file path=ppt/slides/_rels/slide11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cbi.nlm.nih.gov/pubmed?term=Pandi-Perumal%20SR%5bAuthor%5d&amp;cauthor=true&amp;cauthor_uid=16623752" TargetMode="External"/><Relationship Id="rId7" Type="http://schemas.openxmlformats.org/officeDocument/2006/relationships/hyperlink" Target="http://www.omicsonline.org/clinical-experimental-dermatology-research.php" TargetMode="External"/><Relationship Id="rId2" Type="http://schemas.openxmlformats.org/officeDocument/2006/relationships/hyperlink" Target="http://www.ncbi.nlm.nih.gov/pubmed?term=Miller%20SC%5bAuthor%5d&amp;cauthor=true&amp;cauthor_uid=16623752" TargetMode="External"/><Relationship Id="rId1" Type="http://schemas.openxmlformats.org/officeDocument/2006/relationships/slideLayout" Target="../slideLayouts/slideLayout2.xml"/><Relationship Id="rId6" Type="http://schemas.openxmlformats.org/officeDocument/2006/relationships/hyperlink" Target="http://www.ncbi.nlm.nih.gov/pubmed?term=Maestroni%20GJ%5bAuthor%5d&amp;cauthor=true&amp;cauthor_uid=16623752" TargetMode="External"/><Relationship Id="rId5" Type="http://schemas.openxmlformats.org/officeDocument/2006/relationships/hyperlink" Target="http://www.ncbi.nlm.nih.gov/pubmed?term=Cardinali%20DP%5bAuthor%5d&amp;cauthor=true&amp;cauthor_uid=16623752" TargetMode="External"/><Relationship Id="rId4" Type="http://schemas.openxmlformats.org/officeDocument/2006/relationships/hyperlink" Target="http://www.ncbi.nlm.nih.gov/pubmed?term=Esquifino%20AI%5bAuthor%5d&amp;cauthor=true&amp;cauthor_uid=1662375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micsgroup.org/journals/pigmentary-disorders-open-access.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professor@torellolotti.i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6.wmf"/><Relationship Id="rId11" Type="http://schemas.openxmlformats.org/officeDocument/2006/relationships/image" Target="../media/image39.jpeg"/><Relationship Id="rId5" Type="http://schemas.openxmlformats.org/officeDocument/2006/relationships/oleObject" Target="../embeddings/oleObject2.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4.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1.wmf"/><Relationship Id="rId5" Type="http://schemas.openxmlformats.org/officeDocument/2006/relationships/oleObject" Target="../embeddings/oleObject6.bin"/><Relationship Id="rId4" Type="http://schemas.openxmlformats.org/officeDocument/2006/relationships/image" Target="../media/image4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9.jpeg"/><Relationship Id="rId4" Type="http://schemas.openxmlformats.org/officeDocument/2006/relationships/image" Target="../media/image45.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9.jpeg"/><Relationship Id="rId4" Type="http://schemas.openxmlformats.org/officeDocument/2006/relationships/image" Target="../media/image46.emf"/></Relationships>
</file>

<file path=ppt/slides/_rels/slide7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52.wmf"/><Relationship Id="rId5" Type="http://schemas.openxmlformats.org/officeDocument/2006/relationships/oleObject" Target="../embeddings/oleObject10.bin"/><Relationship Id="rId4" Type="http://schemas.openxmlformats.org/officeDocument/2006/relationships/image" Target="../media/image51.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54.wmf"/><Relationship Id="rId5" Type="http://schemas.openxmlformats.org/officeDocument/2006/relationships/oleObject" Target="../embeddings/oleObject12.bin"/><Relationship Id="rId4" Type="http://schemas.openxmlformats.org/officeDocument/2006/relationships/image" Target="../media/image53.wmf"/></Relationships>
</file>

<file path=ppt/slides/_rels/slide8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9.jpeg"/><Relationship Id="rId5" Type="http://schemas.openxmlformats.org/officeDocument/2006/relationships/image" Target="../media/image55.emf"/><Relationship Id="rId4" Type="http://schemas.openxmlformats.org/officeDocument/2006/relationships/oleObject" Target="../embeddings/oleObject13.bin"/></Relationships>
</file>

<file path=ppt/slides/_rels/slide8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4.xml"/><Relationship Id="rId7" Type="http://schemas.openxmlformats.org/officeDocument/2006/relationships/image" Target="../media/image57.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56.emf"/><Relationship Id="rId4" Type="http://schemas.openxmlformats.org/officeDocument/2006/relationships/oleObject" Target="../embeddings/oleObject14.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rPr>
              <a:t>Contact us at: contact.omics@omicsonline.org</a:t>
            </a:r>
          </a:p>
        </p:txBody>
      </p:sp>
      <p:pic>
        <p:nvPicPr>
          <p:cNvPr id="2053"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57158" y="785794"/>
            <a:ext cx="1428760" cy="5509200"/>
          </a:xfrm>
          <a:prstGeom prst="rect">
            <a:avLst/>
          </a:prstGeom>
        </p:spPr>
        <p:style>
          <a:lnRef idx="0">
            <a:scrgbClr r="0" g="0" b="0"/>
          </a:lnRef>
          <a:fillRef idx="1003">
            <a:schemeClr val="lt2"/>
          </a:fillRef>
          <a:effectRef idx="0">
            <a:scrgbClr r="0" g="0" b="0"/>
          </a:effectRef>
          <a:fontRef idx="major"/>
        </p:style>
        <p:txBody>
          <a:bodyPr>
            <a:spAutoFit/>
          </a:bodyPr>
          <a:lstStyle/>
          <a:p>
            <a:pPr fontAlgn="auto">
              <a:spcBef>
                <a:spcPts val="0"/>
              </a:spcBef>
              <a:spcAft>
                <a:spcPts val="0"/>
              </a:spcAft>
              <a:defRPr/>
            </a:pPr>
            <a:r>
              <a:rPr lang="it-IT" sz="8800" dirty="0">
                <a:solidFill>
                  <a:srgbClr val="002060"/>
                </a:solidFill>
              </a:rPr>
              <a:t>P</a:t>
            </a:r>
          </a:p>
          <a:p>
            <a:pPr fontAlgn="auto">
              <a:spcBef>
                <a:spcPts val="0"/>
              </a:spcBef>
              <a:spcAft>
                <a:spcPts val="0"/>
              </a:spcAft>
              <a:defRPr/>
            </a:pPr>
            <a:r>
              <a:rPr lang="it-IT" sz="8800" dirty="0">
                <a:solidFill>
                  <a:srgbClr val="002060"/>
                </a:solidFill>
              </a:rPr>
              <a:t>N</a:t>
            </a:r>
          </a:p>
          <a:p>
            <a:pPr fontAlgn="auto">
              <a:spcBef>
                <a:spcPts val="0"/>
              </a:spcBef>
              <a:spcAft>
                <a:spcPts val="0"/>
              </a:spcAft>
              <a:defRPr/>
            </a:pPr>
            <a:r>
              <a:rPr lang="it-IT" sz="8800" dirty="0">
                <a:solidFill>
                  <a:srgbClr val="FFC000"/>
                </a:solidFill>
              </a:rPr>
              <a:t>E</a:t>
            </a:r>
          </a:p>
          <a:p>
            <a:pPr fontAlgn="auto">
              <a:spcBef>
                <a:spcPts val="0"/>
              </a:spcBef>
              <a:spcAft>
                <a:spcPts val="0"/>
              </a:spcAft>
              <a:defRPr/>
            </a:pPr>
            <a:r>
              <a:rPr lang="it-IT" sz="8800" dirty="0">
                <a:solidFill>
                  <a:srgbClr val="FF0000"/>
                </a:solidFill>
              </a:rPr>
              <a:t>I</a:t>
            </a:r>
          </a:p>
        </p:txBody>
      </p:sp>
      <p:sp>
        <p:nvSpPr>
          <p:cNvPr id="8" name="Parentesi graffa chiusa 7"/>
          <p:cNvSpPr/>
          <p:nvPr/>
        </p:nvSpPr>
        <p:spPr>
          <a:xfrm>
            <a:off x="1428750" y="928688"/>
            <a:ext cx="71438" cy="257175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latin typeface="+mj-lt"/>
            </a:endParaRPr>
          </a:p>
        </p:txBody>
      </p:sp>
      <p:sp>
        <p:nvSpPr>
          <p:cNvPr id="9" name="CasellaDiTesto 8"/>
          <p:cNvSpPr txBox="1"/>
          <p:nvPr/>
        </p:nvSpPr>
        <p:spPr>
          <a:xfrm>
            <a:off x="2571736" y="1571612"/>
            <a:ext cx="4286280" cy="120032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400" b="1">
                <a:solidFill>
                  <a:schemeClr val="bg1"/>
                </a:solidFill>
              </a:rPr>
              <a:t>CENTRAL NERVOUS SYSTEM</a:t>
            </a:r>
          </a:p>
          <a:p>
            <a:pPr algn="ctr" fontAlgn="auto">
              <a:spcBef>
                <a:spcPts val="0"/>
              </a:spcBef>
              <a:spcAft>
                <a:spcPts val="0"/>
              </a:spcAft>
              <a:defRPr/>
            </a:pPr>
            <a:r>
              <a:rPr lang="it-IT" sz="2400" b="1">
                <a:solidFill>
                  <a:schemeClr val="bg1"/>
                </a:solidFill>
              </a:rPr>
              <a:t>&amp;</a:t>
            </a:r>
          </a:p>
          <a:p>
            <a:pPr algn="ctr" fontAlgn="auto">
              <a:spcBef>
                <a:spcPts val="0"/>
              </a:spcBef>
              <a:spcAft>
                <a:spcPts val="0"/>
              </a:spcAft>
              <a:defRPr/>
            </a:pPr>
            <a:r>
              <a:rPr lang="it-IT" sz="2400" b="1">
                <a:solidFill>
                  <a:schemeClr val="bg1"/>
                </a:solidFill>
              </a:rPr>
              <a:t>NEUROVEGETATIVE SYSTEMS</a:t>
            </a:r>
          </a:p>
        </p:txBody>
      </p:sp>
      <p:sp>
        <p:nvSpPr>
          <p:cNvPr id="10" name="CasellaDiTesto 9"/>
          <p:cNvSpPr txBox="1"/>
          <p:nvPr/>
        </p:nvSpPr>
        <p:spPr>
          <a:xfrm>
            <a:off x="3143240" y="5539103"/>
            <a:ext cx="3143272" cy="4616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2400" b="1" dirty="0">
                <a:solidFill>
                  <a:schemeClr val="bg1"/>
                </a:solidFill>
                <a:latin typeface="+mj-lt"/>
              </a:rPr>
              <a:t>IMMUNE SYSTEM</a:t>
            </a:r>
          </a:p>
        </p:txBody>
      </p:sp>
      <p:sp>
        <p:nvSpPr>
          <p:cNvPr id="11" name="CasellaDiTesto 10"/>
          <p:cNvSpPr txBox="1"/>
          <p:nvPr/>
        </p:nvSpPr>
        <p:spPr>
          <a:xfrm>
            <a:off x="3143240" y="3967467"/>
            <a:ext cx="3143272" cy="46166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it-IT" sz="2400" b="1" dirty="0">
                <a:solidFill>
                  <a:schemeClr val="tx1"/>
                </a:solidFill>
                <a:latin typeface="+mj-lt"/>
              </a:rPr>
              <a:t>ENDOCRINE SYSTEM</a:t>
            </a:r>
          </a:p>
        </p:txBody>
      </p:sp>
      <p:sp>
        <p:nvSpPr>
          <p:cNvPr id="12" name="CasellaDiTesto 11"/>
          <p:cNvSpPr txBox="1"/>
          <p:nvPr/>
        </p:nvSpPr>
        <p:spPr>
          <a:xfrm>
            <a:off x="2041509" y="301602"/>
            <a:ext cx="6500858" cy="58477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it-IT" sz="3200" b="1" dirty="0" err="1">
                <a:solidFill>
                  <a:schemeClr val="bg1"/>
                </a:solidFill>
                <a:latin typeface="+mj-lt"/>
              </a:rPr>
              <a:t>Homeostatic</a:t>
            </a:r>
            <a:r>
              <a:rPr lang="it-IT" sz="3200" b="1" dirty="0">
                <a:solidFill>
                  <a:schemeClr val="bg1"/>
                </a:solidFill>
                <a:latin typeface="+mj-lt"/>
              </a:rPr>
              <a:t> </a:t>
            </a:r>
            <a:r>
              <a:rPr lang="it-IT" sz="3200" b="1" dirty="0" err="1">
                <a:solidFill>
                  <a:schemeClr val="bg1"/>
                </a:solidFill>
                <a:latin typeface="+mj-lt"/>
              </a:rPr>
              <a:t>control</a:t>
            </a:r>
            <a:r>
              <a:rPr lang="it-IT" sz="3200" b="1" dirty="0">
                <a:solidFill>
                  <a:schemeClr val="bg1"/>
                </a:solidFill>
                <a:latin typeface="+mj-lt"/>
              </a:rPr>
              <a:t> </a:t>
            </a:r>
            <a:r>
              <a:rPr lang="it-IT" sz="3200" b="1" dirty="0" err="1">
                <a:solidFill>
                  <a:schemeClr val="bg1"/>
                </a:solidFill>
                <a:latin typeface="+mj-lt"/>
              </a:rPr>
              <a:t>systems</a:t>
            </a:r>
            <a:endParaRPr lang="it-IT" sz="3200" b="1" dirty="0">
              <a:solidFill>
                <a:schemeClr val="bg1"/>
              </a:solidFill>
              <a:latin typeface="+mj-lt"/>
            </a:endParaRPr>
          </a:p>
        </p:txBody>
      </p:sp>
      <p:sp>
        <p:nvSpPr>
          <p:cNvPr id="13" name="Freccia bidirezionale verticale 12"/>
          <p:cNvSpPr/>
          <p:nvPr/>
        </p:nvSpPr>
        <p:spPr>
          <a:xfrm>
            <a:off x="4429125" y="2857500"/>
            <a:ext cx="571500" cy="9286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Freccia bidirezionale verticale 13"/>
          <p:cNvSpPr/>
          <p:nvPr/>
        </p:nvSpPr>
        <p:spPr>
          <a:xfrm>
            <a:off x="4429125" y="4500563"/>
            <a:ext cx="571500" cy="9286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11284" name="Picture 2" descr="http://www.learnholistically.it/games/biomondi/immagini/cervell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0" y="1357313"/>
            <a:ext cx="17224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4" descr="http://it.dreamstime.com/sistema-endocrino-thumb42310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188" y="3500438"/>
            <a:ext cx="16430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2" descr="macrofago che inglo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5268913"/>
            <a:ext cx="16414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7" name="Text Box 5"/>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
        <p:nvSpPr>
          <p:cNvPr id="11288" name="CasellaDiTesto 14"/>
          <p:cNvSpPr txBox="1">
            <a:spLocks noChangeArrowheads="1"/>
          </p:cNvSpPr>
          <p:nvPr/>
        </p:nvSpPr>
        <p:spPr bwMode="auto">
          <a:xfrm>
            <a:off x="0" y="6357938"/>
            <a:ext cx="657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200">
                <a:latin typeface="Calibri" pitchFamily="34" charset="0"/>
              </a:rPr>
              <a:t>Ader, R., Psychoneuroimmunology, IV edition, vol. 1 e 2, Academic Press, Amsterdam 2007. </a:t>
            </a:r>
          </a:p>
          <a:p>
            <a:pPr eaLnBrk="1" hangingPunct="1"/>
            <a:r>
              <a:rPr lang="it-IT" sz="1200">
                <a:latin typeface="Calibri" pitchFamily="34" charset="0"/>
              </a:rPr>
              <a:t>It is the classical text on the matter, pubblished for the first time in 1981.</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15888"/>
            <a:ext cx="202247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068638"/>
            <a:ext cx="6694487"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 Box 5"/>
          <p:cNvSpPr txBox="1">
            <a:spLocks noChangeArrowheads="1"/>
          </p:cNvSpPr>
          <p:nvPr/>
        </p:nvSpPr>
        <p:spPr bwMode="auto">
          <a:xfrm>
            <a:off x="6786563" y="6645275"/>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103429" name="Picture 4" descr="nuovo-logo-guna-10-2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32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388" y="2871788"/>
            <a:ext cx="2232025"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it-IT" sz="2800" b="1" dirty="0" err="1"/>
              <a:t>IFN-gamma</a:t>
            </a:r>
            <a:endParaRPr lang="it-IT" sz="2800" b="1" dirty="0"/>
          </a:p>
        </p:txBody>
      </p:sp>
      <p:sp>
        <p:nvSpPr>
          <p:cNvPr id="5" name="CasellaDiTesto 4"/>
          <p:cNvSpPr txBox="1"/>
          <p:nvPr/>
        </p:nvSpPr>
        <p:spPr>
          <a:xfrm>
            <a:off x="179512" y="1269489"/>
            <a:ext cx="2232248"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800" b="1" dirty="0"/>
              <a:t>Th1</a:t>
            </a:r>
          </a:p>
        </p:txBody>
      </p:sp>
      <p:sp>
        <p:nvSpPr>
          <p:cNvPr id="7" name="CasellaDiTesto 6"/>
          <p:cNvSpPr txBox="1"/>
          <p:nvPr/>
        </p:nvSpPr>
        <p:spPr>
          <a:xfrm>
            <a:off x="2843808" y="4384997"/>
            <a:ext cx="2232248"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800" b="1" dirty="0" err="1"/>
              <a:t>NK-cells</a:t>
            </a:r>
            <a:endParaRPr lang="it-IT" sz="2800" b="1" baseline="30000" dirty="0"/>
          </a:p>
        </p:txBody>
      </p:sp>
      <p:sp>
        <p:nvSpPr>
          <p:cNvPr id="8" name="CasellaDiTesto 7"/>
          <p:cNvSpPr txBox="1"/>
          <p:nvPr/>
        </p:nvSpPr>
        <p:spPr>
          <a:xfrm>
            <a:off x="683568" y="5735146"/>
            <a:ext cx="2232248" cy="95410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it-IT" sz="2800" b="1" dirty="0"/>
              <a:t>Anti </a:t>
            </a:r>
            <a:r>
              <a:rPr lang="it-IT" sz="2800" b="1" dirty="0" err="1"/>
              <a:t>cancer</a:t>
            </a:r>
            <a:r>
              <a:rPr lang="it-IT" sz="2800" b="1" dirty="0"/>
              <a:t> </a:t>
            </a:r>
            <a:r>
              <a:rPr lang="it-IT" sz="2800" b="1" dirty="0" err="1"/>
              <a:t>activity</a:t>
            </a:r>
            <a:endParaRPr lang="it-IT" sz="2800" b="1" dirty="0"/>
          </a:p>
        </p:txBody>
      </p:sp>
      <p:sp>
        <p:nvSpPr>
          <p:cNvPr id="10" name="CasellaDiTesto 9"/>
          <p:cNvSpPr txBox="1"/>
          <p:nvPr/>
        </p:nvSpPr>
        <p:spPr>
          <a:xfrm>
            <a:off x="5580112" y="2905780"/>
            <a:ext cx="3024336"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2800" b="1" dirty="0" err="1"/>
              <a:t>IFN-gamma</a:t>
            </a:r>
            <a:r>
              <a:rPr lang="it-IT" sz="2800" b="1" dirty="0"/>
              <a:t> 4C</a:t>
            </a:r>
          </a:p>
        </p:txBody>
      </p:sp>
      <p:sp>
        <p:nvSpPr>
          <p:cNvPr id="14" name="Freccia a destra 13"/>
          <p:cNvSpPr/>
          <p:nvPr/>
        </p:nvSpPr>
        <p:spPr>
          <a:xfrm rot="7193439">
            <a:off x="4911725" y="3530600"/>
            <a:ext cx="722313" cy="7921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000" b="1" dirty="0"/>
              <a:t>+</a:t>
            </a:r>
          </a:p>
        </p:txBody>
      </p:sp>
      <p:sp>
        <p:nvSpPr>
          <p:cNvPr id="15" name="Freccia in giù 14"/>
          <p:cNvSpPr/>
          <p:nvPr/>
        </p:nvSpPr>
        <p:spPr>
          <a:xfrm>
            <a:off x="971550" y="2008188"/>
            <a:ext cx="576263"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Freccia in giù 16"/>
          <p:cNvSpPr/>
          <p:nvPr/>
        </p:nvSpPr>
        <p:spPr>
          <a:xfrm rot="19015203">
            <a:off x="2243138" y="3619500"/>
            <a:ext cx="576262"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t>+</a:t>
            </a:r>
          </a:p>
        </p:txBody>
      </p:sp>
      <p:sp>
        <p:nvSpPr>
          <p:cNvPr id="19" name="Freccia in giù 18"/>
          <p:cNvSpPr/>
          <p:nvPr/>
        </p:nvSpPr>
        <p:spPr>
          <a:xfrm rot="2811631">
            <a:off x="3032126" y="4984750"/>
            <a:ext cx="576262" cy="719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t>+</a:t>
            </a:r>
          </a:p>
        </p:txBody>
      </p:sp>
      <p:sp>
        <p:nvSpPr>
          <p:cNvPr id="23" name="Segnaposto numero diapositiva 22"/>
          <p:cNvSpPr>
            <a:spLocks noGrp="1"/>
          </p:cNvSpPr>
          <p:nvPr>
            <p:ph type="sldNum" sz="quarter" idx="12"/>
          </p:nvPr>
        </p:nvSpPr>
        <p:spPr>
          <a:xfrm>
            <a:off x="6553200" y="6376988"/>
            <a:ext cx="2133600" cy="365125"/>
          </a:xfrm>
        </p:spPr>
        <p:txBody>
          <a:bodyPr/>
          <a:lstStyle/>
          <a:p>
            <a:pPr>
              <a:defRPr/>
            </a:pPr>
            <a:fld id="{533DCEA4-938F-4742-AA4F-AA174657EB7C}" type="slidenum">
              <a:rPr lang="it-IT"/>
              <a:pPr>
                <a:defRPr/>
              </a:pPr>
              <a:t>101</a:t>
            </a:fld>
            <a:endParaRPr lang="it-IT"/>
          </a:p>
        </p:txBody>
      </p:sp>
      <p:sp>
        <p:nvSpPr>
          <p:cNvPr id="104468" name="CasellaDiTesto 20"/>
          <p:cNvSpPr txBox="1">
            <a:spLocks noChangeArrowheads="1"/>
          </p:cNvSpPr>
          <p:nvPr/>
        </p:nvSpPr>
        <p:spPr bwMode="auto">
          <a:xfrm>
            <a:off x="-36513" y="115888"/>
            <a:ext cx="8893176"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3200" b="1">
                <a:solidFill>
                  <a:srgbClr val="C00000"/>
                </a:solidFill>
                <a:latin typeface="Calibri" pitchFamily="34" charset="0"/>
              </a:rPr>
              <a:t>ACTIVATION OF NK-cells IN CANCER PATIENTS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4763"/>
            <a:ext cx="423068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8662" y="571480"/>
            <a:ext cx="7358114" cy="5262979"/>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sz="7200" b="1" dirty="0" err="1">
                <a:solidFill>
                  <a:srgbClr val="FFFF00"/>
                </a:solidFill>
                <a:latin typeface="+mn-lt"/>
                <a:cs typeface="+mn-cs"/>
              </a:rPr>
              <a:t>How</a:t>
            </a:r>
            <a:r>
              <a:rPr lang="it-IT" sz="7200" b="1" dirty="0">
                <a:solidFill>
                  <a:srgbClr val="FFFF00"/>
                </a:solidFill>
                <a:latin typeface="+mn-lt"/>
                <a:cs typeface="+mn-cs"/>
              </a:rPr>
              <a:t> </a:t>
            </a:r>
            <a:r>
              <a:rPr lang="it-IT" sz="7200" b="1" dirty="0" err="1">
                <a:solidFill>
                  <a:srgbClr val="FFFF00"/>
                </a:solidFill>
                <a:latin typeface="+mn-lt"/>
                <a:cs typeface="+mn-cs"/>
              </a:rPr>
              <a:t>to</a:t>
            </a:r>
            <a:r>
              <a:rPr lang="it-IT" sz="7200" b="1" dirty="0">
                <a:solidFill>
                  <a:srgbClr val="FFFF00"/>
                </a:solidFill>
                <a:latin typeface="+mn-lt"/>
                <a:cs typeface="+mn-cs"/>
              </a:rPr>
              <a:t> </a:t>
            </a:r>
            <a:r>
              <a:rPr lang="it-IT" sz="7200" b="1" dirty="0" err="1">
                <a:solidFill>
                  <a:srgbClr val="FFFF00"/>
                </a:solidFill>
                <a:latin typeface="+mn-lt"/>
                <a:cs typeface="+mn-cs"/>
              </a:rPr>
              <a:t>use</a:t>
            </a:r>
            <a:r>
              <a:rPr lang="it-IT" sz="7200" b="1" dirty="0">
                <a:solidFill>
                  <a:srgbClr val="FFFF00"/>
                </a:solidFill>
                <a:latin typeface="+mn-lt"/>
                <a:cs typeface="+mn-cs"/>
              </a:rPr>
              <a:t> LOW DOSE HORMONES</a:t>
            </a:r>
          </a:p>
          <a:p>
            <a:pPr algn="ctr" fontAlgn="auto">
              <a:spcBef>
                <a:spcPts val="0"/>
              </a:spcBef>
              <a:spcAft>
                <a:spcPts val="0"/>
              </a:spcAft>
              <a:defRPr/>
            </a:pPr>
            <a:endParaRPr lang="it-IT" sz="4800" b="1" dirty="0">
              <a:solidFill>
                <a:srgbClr val="FFFF00"/>
              </a:solidFill>
              <a:latin typeface="+mn-lt"/>
              <a:cs typeface="+mn-cs"/>
            </a:endParaRPr>
          </a:p>
          <a:p>
            <a:pPr algn="ctr" fontAlgn="auto">
              <a:spcBef>
                <a:spcPts val="0"/>
              </a:spcBef>
              <a:spcAft>
                <a:spcPts val="0"/>
              </a:spcAft>
              <a:defRPr/>
            </a:pPr>
            <a:r>
              <a:rPr lang="it-IT" sz="7200" b="1" dirty="0">
                <a:solidFill>
                  <a:schemeClr val="bg1"/>
                </a:solidFill>
                <a:latin typeface="+mn-lt"/>
                <a:cs typeface="+mn-cs"/>
              </a:rPr>
              <a:t>Positive and Negative Feedback</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52400" y="115888"/>
            <a:ext cx="8839200"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it-IT" sz="2800" b="1">
              <a:solidFill>
                <a:schemeClr val="accent2"/>
              </a:solidFill>
              <a:latin typeface="Calibri" pitchFamily="34" charset="0"/>
              <a:cs typeface="Times New Roman" pitchFamily="18" charset="0"/>
            </a:endParaRPr>
          </a:p>
          <a:p>
            <a:pPr algn="ctr" eaLnBrk="1" hangingPunct="1">
              <a:spcBef>
                <a:spcPct val="50000"/>
              </a:spcBef>
            </a:pPr>
            <a:endParaRPr lang="it-IT" sz="2800" b="1">
              <a:solidFill>
                <a:schemeClr val="accent2"/>
              </a:solidFill>
              <a:latin typeface="Calibri" pitchFamily="34" charset="0"/>
              <a:cs typeface="Times New Roman" pitchFamily="18" charset="0"/>
            </a:endParaRPr>
          </a:p>
          <a:p>
            <a:pPr algn="ctr" eaLnBrk="1" hangingPunct="1">
              <a:spcBef>
                <a:spcPct val="50000"/>
              </a:spcBef>
            </a:pPr>
            <a:r>
              <a:rPr lang="it-IT" sz="4800" b="1">
                <a:solidFill>
                  <a:srgbClr val="C00000"/>
                </a:solidFill>
                <a:latin typeface="Calibri" pitchFamily="34" charset="0"/>
              </a:rPr>
              <a:t>NOT A HORMONAL REPLACEMENT THERAPY BUT A  HORMONAL PHYSIOLOGICAL (REGULATIVE) THERAPY AIMED TO RECOVER THE ENDOCRINE HOMEOSTASIS.</a:t>
            </a:r>
            <a:endParaRPr lang="it-IT" sz="4800" b="1">
              <a:solidFill>
                <a:srgbClr val="002060"/>
              </a:solidFill>
              <a:latin typeface="Calibri" pitchFamily="34" charset="0"/>
            </a:endParaRPr>
          </a:p>
        </p:txBody>
      </p:sp>
      <p:sp>
        <p:nvSpPr>
          <p:cNvPr id="4" name="Segnaposto numero diapositiva 3"/>
          <p:cNvSpPr>
            <a:spLocks noGrp="1"/>
          </p:cNvSpPr>
          <p:nvPr>
            <p:ph type="sldNum" sz="quarter" idx="12"/>
          </p:nvPr>
        </p:nvSpPr>
        <p:spPr/>
        <p:txBody>
          <a:bodyPr/>
          <a:lstStyle/>
          <a:p>
            <a:pPr>
              <a:defRPr/>
            </a:pPr>
            <a:fld id="{76EFA3C9-55DF-4925-A395-B67745D5ACAA}" type="slidenum">
              <a:rPr lang="it-IT"/>
              <a:pPr>
                <a:defRPr/>
              </a:pPr>
              <a:t>104</a:t>
            </a:fld>
            <a:endParaRPr lang="it-IT"/>
          </a:p>
        </p:txBody>
      </p:sp>
      <p:sp>
        <p:nvSpPr>
          <p:cNvPr id="107524" name="Rettangolo 5"/>
          <p:cNvSpPr>
            <a:spLocks noChangeArrowheads="1"/>
          </p:cNvSpPr>
          <p:nvPr/>
        </p:nvSpPr>
        <p:spPr bwMode="auto">
          <a:xfrm>
            <a:off x="966788" y="333375"/>
            <a:ext cx="7210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it-IT" sz="4400" b="1" i="1">
                <a:solidFill>
                  <a:srgbClr val="002060"/>
                </a:solidFill>
                <a:latin typeface="Calibri" pitchFamily="34" charset="0"/>
                <a:cs typeface="Times New Roman" pitchFamily="18" charset="0"/>
              </a:rPr>
              <a:t>Hormonal Therapy sec. P.R.M.</a:t>
            </a:r>
            <a:endParaRPr lang="it-IT" sz="4400" b="1">
              <a:solidFill>
                <a:srgbClr val="002060"/>
              </a:solidFill>
              <a:latin typeface="Calibri" pitchFamily="34" charset="0"/>
              <a:cs typeface="Times New Roman" pitchFamily="18" charset="0"/>
            </a:endParaRPr>
          </a:p>
        </p:txBody>
      </p:sp>
      <p:sp>
        <p:nvSpPr>
          <p:cNvPr id="107525" name="Text Box 5"/>
          <p:cNvSpPr txBox="1">
            <a:spLocks noChangeArrowheads="1"/>
          </p:cNvSpPr>
          <p:nvPr/>
        </p:nvSpPr>
        <p:spPr bwMode="auto">
          <a:xfrm>
            <a:off x="6461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107526"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1143000"/>
          </a:xfrm>
        </p:spPr>
        <p:txBody>
          <a:bodyPr rtlCol="0">
            <a:normAutofit/>
          </a:bodyPr>
          <a:lstStyle/>
          <a:p>
            <a:pPr eaLnBrk="1" fontAlgn="auto" hangingPunct="1">
              <a:spcAft>
                <a:spcPts val="0"/>
              </a:spcAft>
              <a:defRPr/>
            </a:pPr>
            <a:r>
              <a:rPr lang="it-IT" b="1" i="1" dirty="0" err="1" smtClean="0">
                <a:solidFill>
                  <a:srgbClr val="002060"/>
                </a:solidFill>
                <a:effectLst>
                  <a:outerShdw blurRad="38100" dist="38100" dir="2700000" algn="tl">
                    <a:srgbClr val="000000">
                      <a:alpha val="43137"/>
                    </a:srgbClr>
                  </a:outerShdw>
                </a:effectLst>
              </a:rPr>
              <a:t>Hormones</a:t>
            </a:r>
            <a:r>
              <a:rPr lang="it-IT" b="1" i="1" dirty="0" smtClean="0">
                <a:solidFill>
                  <a:srgbClr val="002060"/>
                </a:solidFill>
                <a:effectLst>
                  <a:outerShdw blurRad="38100" dist="38100" dir="2700000" algn="tl">
                    <a:srgbClr val="000000">
                      <a:alpha val="43137"/>
                    </a:srgbClr>
                  </a:outerShdw>
                </a:effectLst>
              </a:rPr>
              <a:t> </a:t>
            </a:r>
            <a:r>
              <a:rPr lang="it-IT" b="1" i="1" dirty="0" err="1" smtClean="0">
                <a:solidFill>
                  <a:srgbClr val="002060"/>
                </a:solidFill>
                <a:effectLst>
                  <a:outerShdw blurRad="38100" dist="38100" dir="2700000" algn="tl">
                    <a:srgbClr val="000000">
                      <a:alpha val="43137"/>
                    </a:srgbClr>
                  </a:outerShdw>
                </a:effectLst>
              </a:rPr>
              <a:t>of</a:t>
            </a:r>
            <a:r>
              <a:rPr lang="it-IT" b="1" i="1" dirty="0" smtClean="0">
                <a:solidFill>
                  <a:srgbClr val="002060"/>
                </a:solidFill>
                <a:effectLst>
                  <a:outerShdw blurRad="38100" dist="38100" dir="2700000" algn="tl">
                    <a:srgbClr val="000000">
                      <a:alpha val="43137"/>
                    </a:srgbClr>
                  </a:outerShdw>
                </a:effectLst>
              </a:rPr>
              <a:t> PRM</a:t>
            </a:r>
          </a:p>
        </p:txBody>
      </p:sp>
      <p:sp>
        <p:nvSpPr>
          <p:cNvPr id="92163" name="Rectangle 3"/>
          <p:cNvSpPr>
            <a:spLocks noGrp="1" noChangeArrowheads="1"/>
          </p:cNvSpPr>
          <p:nvPr>
            <p:ph type="body" sz="half" idx="1"/>
          </p:nvPr>
        </p:nvSpPr>
        <p:spPr>
          <a:xfrm>
            <a:off x="457200" y="1150938"/>
            <a:ext cx="4614863" cy="4530725"/>
          </a:xfrm>
        </p:spPr>
        <p:txBody>
          <a:bodyPr rtlCol="0">
            <a:normAutofit fontScale="92500" lnSpcReduction="20000"/>
          </a:bodyPr>
          <a:lstStyle/>
          <a:p>
            <a:pPr eaLnBrk="1" fontAlgn="auto" hangingPunct="1">
              <a:lnSpc>
                <a:spcPct val="80000"/>
              </a:lnSpc>
              <a:spcAft>
                <a:spcPts val="0"/>
              </a:spcAft>
              <a:buFont typeface="Arial" pitchFamily="34" charset="0"/>
              <a:buChar char="•"/>
              <a:defRPr/>
            </a:pPr>
            <a:r>
              <a:rPr lang="it-IT" b="1" smtClean="0">
                <a:solidFill>
                  <a:srgbClr val="FF0000"/>
                </a:solidFill>
              </a:rPr>
              <a:t>Hypothalamus</a:t>
            </a:r>
          </a:p>
          <a:p>
            <a:pPr lvl="1" eaLnBrk="1" fontAlgn="auto" hangingPunct="1">
              <a:lnSpc>
                <a:spcPct val="80000"/>
              </a:lnSpc>
              <a:spcAft>
                <a:spcPts val="0"/>
              </a:spcAft>
              <a:buFont typeface="Arial" pitchFamily="34" charset="0"/>
              <a:buChar char="–"/>
              <a:defRPr/>
            </a:pPr>
            <a:r>
              <a:rPr lang="it-IT" sz="2800" smtClean="0"/>
              <a:t>Somatostatine</a:t>
            </a:r>
          </a:p>
          <a:p>
            <a:pPr lvl="1" eaLnBrk="1" fontAlgn="auto" hangingPunct="1">
              <a:lnSpc>
                <a:spcPct val="80000"/>
              </a:lnSpc>
              <a:spcAft>
                <a:spcPts val="0"/>
              </a:spcAft>
              <a:buFont typeface="Arial" pitchFamily="34" charset="0"/>
              <a:buChar char="–"/>
              <a:defRPr/>
            </a:pPr>
            <a:r>
              <a:rPr lang="it-IT" sz="2800" smtClean="0"/>
              <a:t>Beta-Endorphin</a:t>
            </a:r>
          </a:p>
          <a:p>
            <a:pPr lvl="1" eaLnBrk="1" fontAlgn="auto" hangingPunct="1">
              <a:lnSpc>
                <a:spcPct val="80000"/>
              </a:lnSpc>
              <a:spcAft>
                <a:spcPts val="0"/>
              </a:spcAft>
              <a:buFont typeface="Arial" pitchFamily="34" charset="0"/>
              <a:buChar char="–"/>
              <a:defRPr/>
            </a:pPr>
            <a:endParaRPr lang="it-IT" sz="2800" smtClean="0"/>
          </a:p>
          <a:p>
            <a:pPr eaLnBrk="1" fontAlgn="auto" hangingPunct="1">
              <a:lnSpc>
                <a:spcPct val="80000"/>
              </a:lnSpc>
              <a:spcAft>
                <a:spcPts val="0"/>
              </a:spcAft>
              <a:buFont typeface="Arial" pitchFamily="34" charset="0"/>
              <a:buChar char="•"/>
              <a:defRPr/>
            </a:pPr>
            <a:r>
              <a:rPr lang="it-IT" b="1" smtClean="0">
                <a:solidFill>
                  <a:srgbClr val="FF0000"/>
                </a:solidFill>
              </a:rPr>
              <a:t>Hypophysis</a:t>
            </a:r>
          </a:p>
          <a:p>
            <a:pPr lvl="1" eaLnBrk="1" fontAlgn="auto" hangingPunct="1">
              <a:lnSpc>
                <a:spcPct val="80000"/>
              </a:lnSpc>
              <a:spcAft>
                <a:spcPts val="0"/>
              </a:spcAft>
              <a:buFont typeface="Arial" pitchFamily="34" charset="0"/>
              <a:buChar char="–"/>
              <a:defRPr/>
            </a:pPr>
            <a:r>
              <a:rPr lang="it-IT" sz="2800" smtClean="0"/>
              <a:t>FSH</a:t>
            </a:r>
          </a:p>
          <a:p>
            <a:pPr lvl="1" eaLnBrk="1" fontAlgn="auto" hangingPunct="1">
              <a:lnSpc>
                <a:spcPct val="80000"/>
              </a:lnSpc>
              <a:spcAft>
                <a:spcPts val="0"/>
              </a:spcAft>
              <a:buFont typeface="Arial" pitchFamily="34" charset="0"/>
              <a:buChar char="–"/>
              <a:defRPr/>
            </a:pPr>
            <a:r>
              <a:rPr lang="it-IT" sz="2800" smtClean="0"/>
              <a:t>LH</a:t>
            </a:r>
          </a:p>
          <a:p>
            <a:pPr lvl="1" eaLnBrk="1" fontAlgn="auto" hangingPunct="1">
              <a:lnSpc>
                <a:spcPct val="80000"/>
              </a:lnSpc>
              <a:spcAft>
                <a:spcPts val="0"/>
              </a:spcAft>
              <a:buFont typeface="Arial" pitchFamily="34" charset="0"/>
              <a:buChar char="–"/>
              <a:defRPr/>
            </a:pPr>
            <a:r>
              <a:rPr lang="it-IT" sz="2800" smtClean="0"/>
              <a:t>ACTH</a:t>
            </a:r>
          </a:p>
          <a:p>
            <a:pPr lvl="1" eaLnBrk="1" fontAlgn="auto" hangingPunct="1">
              <a:lnSpc>
                <a:spcPct val="80000"/>
              </a:lnSpc>
              <a:spcAft>
                <a:spcPts val="0"/>
              </a:spcAft>
              <a:buFont typeface="Arial" pitchFamily="34" charset="0"/>
              <a:buChar char="–"/>
              <a:defRPr/>
            </a:pPr>
            <a:r>
              <a:rPr lang="it-IT" sz="2800" smtClean="0"/>
              <a:t>Prolactin</a:t>
            </a:r>
          </a:p>
          <a:p>
            <a:pPr lvl="1" eaLnBrk="1" fontAlgn="auto" hangingPunct="1">
              <a:lnSpc>
                <a:spcPct val="80000"/>
              </a:lnSpc>
              <a:spcAft>
                <a:spcPts val="0"/>
              </a:spcAft>
              <a:buFont typeface="Arial" pitchFamily="34" charset="0"/>
              <a:buChar char="–"/>
              <a:defRPr/>
            </a:pPr>
            <a:r>
              <a:rPr lang="it-IT" sz="2800" smtClean="0"/>
              <a:t>TSH</a:t>
            </a:r>
          </a:p>
          <a:p>
            <a:pPr lvl="1" eaLnBrk="1" fontAlgn="auto" hangingPunct="1">
              <a:lnSpc>
                <a:spcPct val="80000"/>
              </a:lnSpc>
              <a:spcAft>
                <a:spcPts val="0"/>
              </a:spcAft>
              <a:buFont typeface="Arial" pitchFamily="34" charset="0"/>
              <a:buChar char="–"/>
              <a:defRPr/>
            </a:pPr>
            <a:endParaRPr lang="it-IT" sz="2800" smtClean="0"/>
          </a:p>
          <a:p>
            <a:pPr eaLnBrk="1" fontAlgn="auto" hangingPunct="1">
              <a:lnSpc>
                <a:spcPct val="80000"/>
              </a:lnSpc>
              <a:spcAft>
                <a:spcPts val="0"/>
              </a:spcAft>
              <a:buFont typeface="Arial" pitchFamily="34" charset="0"/>
              <a:buChar char="•"/>
              <a:defRPr/>
            </a:pPr>
            <a:r>
              <a:rPr lang="it-IT" b="1" smtClean="0">
                <a:solidFill>
                  <a:srgbClr val="FF0000"/>
                </a:solidFill>
              </a:rPr>
              <a:t>Pineal Gland</a:t>
            </a:r>
          </a:p>
          <a:p>
            <a:pPr lvl="1" eaLnBrk="1" fontAlgn="auto" hangingPunct="1">
              <a:lnSpc>
                <a:spcPct val="80000"/>
              </a:lnSpc>
              <a:spcAft>
                <a:spcPts val="0"/>
              </a:spcAft>
              <a:buFont typeface="Arial" pitchFamily="34" charset="0"/>
              <a:buChar char="–"/>
              <a:defRPr/>
            </a:pPr>
            <a:r>
              <a:rPr lang="it-IT" sz="2800" smtClean="0"/>
              <a:t>Melatonin</a:t>
            </a:r>
          </a:p>
          <a:p>
            <a:pPr lvl="1" eaLnBrk="1" fontAlgn="auto" hangingPunct="1">
              <a:lnSpc>
                <a:spcPct val="80000"/>
              </a:lnSpc>
              <a:spcAft>
                <a:spcPts val="0"/>
              </a:spcAft>
              <a:buFont typeface="Arial" pitchFamily="34" charset="0"/>
              <a:buChar char="–"/>
              <a:defRPr/>
            </a:pPr>
            <a:endParaRPr lang="it-IT" sz="2800" smtClean="0"/>
          </a:p>
        </p:txBody>
      </p:sp>
      <p:sp>
        <p:nvSpPr>
          <p:cNvPr id="7172" name="Rectangle 4"/>
          <p:cNvSpPr>
            <a:spLocks noGrp="1" noChangeArrowheads="1"/>
          </p:cNvSpPr>
          <p:nvPr>
            <p:ph type="body" sz="half" idx="2"/>
          </p:nvPr>
        </p:nvSpPr>
        <p:spPr>
          <a:xfrm>
            <a:off x="4648200" y="1150938"/>
            <a:ext cx="4038600" cy="4530725"/>
          </a:xfrm>
        </p:spPr>
        <p:txBody>
          <a:bodyPr rtlCol="0">
            <a:normAutofit fontScale="92500" lnSpcReduction="10000"/>
          </a:bodyPr>
          <a:lstStyle/>
          <a:p>
            <a:pPr eaLnBrk="1" fontAlgn="auto" hangingPunct="1">
              <a:lnSpc>
                <a:spcPct val="80000"/>
              </a:lnSpc>
              <a:spcAft>
                <a:spcPts val="0"/>
              </a:spcAft>
              <a:buFont typeface="Arial" pitchFamily="34" charset="0"/>
              <a:buChar char="•"/>
              <a:defRPr/>
            </a:pPr>
            <a:r>
              <a:rPr lang="it-IT" b="1" dirty="0" err="1" smtClean="0">
                <a:solidFill>
                  <a:srgbClr val="FF0000"/>
                </a:solidFill>
              </a:rPr>
              <a:t>Thyroid</a:t>
            </a:r>
            <a:endParaRPr lang="it-IT" b="1" dirty="0" smtClean="0">
              <a:solidFill>
                <a:srgbClr val="FF0000"/>
              </a:solidFill>
            </a:endParaRPr>
          </a:p>
          <a:p>
            <a:pPr lvl="1" eaLnBrk="1" fontAlgn="auto" hangingPunct="1">
              <a:lnSpc>
                <a:spcPct val="80000"/>
              </a:lnSpc>
              <a:spcAft>
                <a:spcPts val="0"/>
              </a:spcAft>
              <a:buFont typeface="Arial" pitchFamily="34" charset="0"/>
              <a:buChar char="–"/>
              <a:defRPr/>
            </a:pPr>
            <a:r>
              <a:rPr lang="it-IT" sz="2800" dirty="0" smtClean="0"/>
              <a:t>TSH</a:t>
            </a:r>
          </a:p>
          <a:p>
            <a:pPr lvl="1" eaLnBrk="1" fontAlgn="auto" hangingPunct="1">
              <a:lnSpc>
                <a:spcPct val="80000"/>
              </a:lnSpc>
              <a:spcAft>
                <a:spcPts val="0"/>
              </a:spcAft>
              <a:buFont typeface="Arial" pitchFamily="34" charset="0"/>
              <a:buChar char="–"/>
              <a:defRPr/>
            </a:pPr>
            <a:r>
              <a:rPr lang="it-IT" sz="2800" dirty="0" err="1" smtClean="0"/>
              <a:t>Triiodohyronine</a:t>
            </a:r>
            <a:r>
              <a:rPr lang="it-IT" sz="2800" dirty="0" smtClean="0"/>
              <a:t> (T3)</a:t>
            </a:r>
          </a:p>
          <a:p>
            <a:pPr lvl="1" eaLnBrk="1" fontAlgn="auto" hangingPunct="1">
              <a:lnSpc>
                <a:spcPct val="80000"/>
              </a:lnSpc>
              <a:spcAft>
                <a:spcPts val="0"/>
              </a:spcAft>
              <a:buFont typeface="Arial" pitchFamily="34" charset="0"/>
              <a:buChar char="–"/>
              <a:defRPr/>
            </a:pPr>
            <a:r>
              <a:rPr lang="it-IT" sz="2800" dirty="0" err="1" smtClean="0"/>
              <a:t>Thyroxine</a:t>
            </a:r>
            <a:r>
              <a:rPr lang="it-IT" sz="2800" dirty="0" smtClean="0"/>
              <a:t> (T4)</a:t>
            </a:r>
          </a:p>
          <a:p>
            <a:pPr lvl="1" eaLnBrk="1" fontAlgn="auto" hangingPunct="1">
              <a:lnSpc>
                <a:spcPct val="80000"/>
              </a:lnSpc>
              <a:spcAft>
                <a:spcPts val="0"/>
              </a:spcAft>
              <a:buFont typeface="Arial" pitchFamily="34" charset="0"/>
              <a:buChar char="–"/>
              <a:defRPr/>
            </a:pPr>
            <a:r>
              <a:rPr lang="it-IT" sz="2800" dirty="0" err="1" smtClean="0"/>
              <a:t>Calcitonin</a:t>
            </a:r>
            <a:endParaRPr lang="it-IT" sz="2800" dirty="0" smtClean="0"/>
          </a:p>
          <a:p>
            <a:pPr lvl="1" eaLnBrk="1" fontAlgn="auto" hangingPunct="1">
              <a:lnSpc>
                <a:spcPct val="80000"/>
              </a:lnSpc>
              <a:spcAft>
                <a:spcPts val="0"/>
              </a:spcAft>
              <a:buFont typeface="Wingdings" pitchFamily="2" charset="2"/>
              <a:buNone/>
              <a:defRPr/>
            </a:pPr>
            <a:endParaRPr lang="it-IT" sz="2800" dirty="0" smtClean="0"/>
          </a:p>
          <a:p>
            <a:pPr eaLnBrk="1" fontAlgn="auto" hangingPunct="1">
              <a:lnSpc>
                <a:spcPct val="80000"/>
              </a:lnSpc>
              <a:spcAft>
                <a:spcPts val="0"/>
              </a:spcAft>
              <a:buFont typeface="Arial" pitchFamily="34" charset="0"/>
              <a:buChar char="•"/>
              <a:defRPr/>
            </a:pPr>
            <a:r>
              <a:rPr lang="it-IT" b="1" dirty="0" err="1" smtClean="0">
                <a:solidFill>
                  <a:srgbClr val="FF0000"/>
                </a:solidFill>
              </a:rPr>
              <a:t>Parathyroids</a:t>
            </a:r>
            <a:endParaRPr lang="it-IT" b="1" dirty="0" smtClean="0">
              <a:solidFill>
                <a:srgbClr val="FF0000"/>
              </a:solidFill>
            </a:endParaRPr>
          </a:p>
          <a:p>
            <a:pPr lvl="1" eaLnBrk="1" fontAlgn="auto" hangingPunct="1">
              <a:lnSpc>
                <a:spcPct val="80000"/>
              </a:lnSpc>
              <a:spcAft>
                <a:spcPts val="0"/>
              </a:spcAft>
              <a:buFont typeface="Arial" pitchFamily="34" charset="0"/>
              <a:buChar char="–"/>
              <a:defRPr/>
            </a:pPr>
            <a:r>
              <a:rPr lang="it-IT" sz="2800" dirty="0" err="1" smtClean="0"/>
              <a:t>Parathormone</a:t>
            </a:r>
            <a:r>
              <a:rPr lang="it-IT" sz="2800" dirty="0" smtClean="0"/>
              <a:t> (PTH)</a:t>
            </a:r>
          </a:p>
          <a:p>
            <a:pPr lvl="1" eaLnBrk="1" fontAlgn="auto" hangingPunct="1">
              <a:lnSpc>
                <a:spcPct val="80000"/>
              </a:lnSpc>
              <a:spcAft>
                <a:spcPts val="0"/>
              </a:spcAft>
              <a:buFont typeface="Arial" pitchFamily="34" charset="0"/>
              <a:buChar char="–"/>
              <a:defRPr/>
            </a:pPr>
            <a:endParaRPr lang="it-IT" sz="2800" dirty="0" smtClean="0"/>
          </a:p>
          <a:p>
            <a:pPr eaLnBrk="1" fontAlgn="auto" hangingPunct="1">
              <a:lnSpc>
                <a:spcPct val="80000"/>
              </a:lnSpc>
              <a:spcAft>
                <a:spcPts val="0"/>
              </a:spcAft>
              <a:buFont typeface="Arial" pitchFamily="34" charset="0"/>
              <a:buChar char="•"/>
              <a:defRPr/>
            </a:pPr>
            <a:r>
              <a:rPr lang="it-IT" b="1" dirty="0" err="1" smtClean="0">
                <a:solidFill>
                  <a:srgbClr val="FF0000"/>
                </a:solidFill>
              </a:rPr>
              <a:t>Ovary</a:t>
            </a:r>
            <a:endParaRPr lang="it-IT" b="1" dirty="0" smtClean="0">
              <a:solidFill>
                <a:srgbClr val="FF0000"/>
              </a:solidFill>
            </a:endParaRPr>
          </a:p>
          <a:p>
            <a:pPr lvl="1" eaLnBrk="1" fontAlgn="auto" hangingPunct="1">
              <a:lnSpc>
                <a:spcPct val="80000"/>
              </a:lnSpc>
              <a:spcAft>
                <a:spcPts val="0"/>
              </a:spcAft>
              <a:buFont typeface="Arial" pitchFamily="34" charset="0"/>
              <a:buChar char="–"/>
              <a:defRPr/>
            </a:pPr>
            <a:r>
              <a:rPr lang="it-IT" sz="2800" dirty="0" err="1" smtClean="0"/>
              <a:t>Beta-Estradiol</a:t>
            </a:r>
            <a:endParaRPr lang="it-IT" sz="2800" dirty="0" smtClean="0"/>
          </a:p>
          <a:p>
            <a:pPr lvl="1" eaLnBrk="1" fontAlgn="auto" hangingPunct="1">
              <a:lnSpc>
                <a:spcPct val="80000"/>
              </a:lnSpc>
              <a:spcAft>
                <a:spcPts val="0"/>
              </a:spcAft>
              <a:buFont typeface="Arial" pitchFamily="34" charset="0"/>
              <a:buChar char="–"/>
              <a:defRPr/>
            </a:pPr>
            <a:r>
              <a:rPr lang="it-IT" sz="2800" dirty="0" smtClean="0"/>
              <a:t>Progesterone</a:t>
            </a:r>
          </a:p>
          <a:p>
            <a:pPr lvl="1" eaLnBrk="1" fontAlgn="auto" hangingPunct="1">
              <a:lnSpc>
                <a:spcPct val="80000"/>
              </a:lnSpc>
              <a:spcAft>
                <a:spcPts val="0"/>
              </a:spcAft>
              <a:buFont typeface="Arial" pitchFamily="34" charset="0"/>
              <a:buChar char="–"/>
              <a:defRPr/>
            </a:pPr>
            <a:endParaRPr lang="it-IT" sz="2800" dirty="0" smtClean="0"/>
          </a:p>
        </p:txBody>
      </p:sp>
      <p:sp>
        <p:nvSpPr>
          <p:cNvPr id="108549" name="Text Box 29"/>
          <p:cNvSpPr txBox="1">
            <a:spLocks noChangeArrowheads="1"/>
          </p:cNvSpPr>
          <p:nvPr/>
        </p:nvSpPr>
        <p:spPr bwMode="auto">
          <a:xfrm>
            <a:off x="6019800" y="6635750"/>
            <a:ext cx="30480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1000" b="1">
                <a:solidFill>
                  <a:schemeClr val="tx2"/>
                </a:solidFill>
                <a:latin typeface="Tahoma" pitchFamily="34" charset="0"/>
              </a:rPr>
              <a:t>© Dipartimento Scientifico Guna S.p.a.</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2667000" y="1219200"/>
            <a:ext cx="4343400" cy="5486400"/>
          </a:xfrm>
          <a:prstGeom prst="rect">
            <a:avLst/>
          </a:prstGeom>
          <a:solidFill>
            <a:srgbClr val="FFC465"/>
          </a:solidFill>
          <a:ln w="9525">
            <a:solidFill>
              <a:schemeClr val="tx1"/>
            </a:solidFill>
            <a:miter lim="800000"/>
            <a:headEnd/>
            <a:tailEnd/>
          </a:ln>
        </p:spPr>
        <p:txBody>
          <a:bodyPr wrap="none" anchor="ctr"/>
          <a:lstStyle/>
          <a:p>
            <a:endParaRPr lang="en-US">
              <a:latin typeface="Calibri" pitchFamily="34" charset="0"/>
            </a:endParaRPr>
          </a:p>
        </p:txBody>
      </p:sp>
      <p:sp>
        <p:nvSpPr>
          <p:cNvPr id="92163" name="Text Box 3"/>
          <p:cNvSpPr txBox="1">
            <a:spLocks noChangeArrowheads="1"/>
          </p:cNvSpPr>
          <p:nvPr/>
        </p:nvSpPr>
        <p:spPr bwMode="auto">
          <a:xfrm>
            <a:off x="3124200" y="838200"/>
            <a:ext cx="3657600"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it-IT" sz="2400" b="1">
                <a:effectLst>
                  <a:outerShdw blurRad="38100" dist="38100" dir="2700000" algn="tl">
                    <a:srgbClr val="C0C0C0"/>
                  </a:outerShdw>
                </a:effectLst>
                <a:latin typeface="Times New Roman" charset="0"/>
                <a:cs typeface="+mn-cs"/>
              </a:rPr>
              <a:t>HYPERESTROGENISM</a:t>
            </a:r>
          </a:p>
        </p:txBody>
      </p:sp>
      <p:sp>
        <p:nvSpPr>
          <p:cNvPr id="109572" name="Text Box 4"/>
          <p:cNvSpPr txBox="1">
            <a:spLocks noChangeArrowheads="1"/>
          </p:cNvSpPr>
          <p:nvPr/>
        </p:nvSpPr>
        <p:spPr bwMode="auto">
          <a:xfrm>
            <a:off x="3276600" y="1447800"/>
            <a:ext cx="3276600"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2400">
                <a:solidFill>
                  <a:srgbClr val="FFFF00"/>
                </a:solidFill>
                <a:latin typeface="Times New Roman" pitchFamily="18" charset="0"/>
              </a:rPr>
              <a:t>PROGESTERONE D6</a:t>
            </a:r>
          </a:p>
        </p:txBody>
      </p:sp>
      <p:sp>
        <p:nvSpPr>
          <p:cNvPr id="109573" name="Oval 5"/>
          <p:cNvSpPr>
            <a:spLocks noChangeArrowheads="1"/>
          </p:cNvSpPr>
          <p:nvPr/>
        </p:nvSpPr>
        <p:spPr bwMode="auto">
          <a:xfrm>
            <a:off x="3810000" y="3200400"/>
            <a:ext cx="2209800" cy="762000"/>
          </a:xfrm>
          <a:prstGeom prst="ellipse">
            <a:avLst/>
          </a:prstGeom>
          <a:solidFill>
            <a:srgbClr val="CC0066"/>
          </a:solidFill>
          <a:ln w="9525">
            <a:solidFill>
              <a:schemeClr val="tx1"/>
            </a:solidFill>
            <a:round/>
            <a:headEnd/>
            <a:tailEnd/>
          </a:ln>
        </p:spPr>
        <p:txBody>
          <a:bodyPr wrap="none" anchor="ctr"/>
          <a:lstStyle/>
          <a:p>
            <a:pPr algn="ctr"/>
            <a:r>
              <a:rPr lang="it-IT" sz="2400" b="1">
                <a:solidFill>
                  <a:schemeClr val="bg1"/>
                </a:solidFill>
                <a:latin typeface="Times New Roman" pitchFamily="18" charset="0"/>
              </a:rPr>
              <a:t>HYPOPHYSIS</a:t>
            </a:r>
          </a:p>
        </p:txBody>
      </p:sp>
      <p:sp>
        <p:nvSpPr>
          <p:cNvPr id="109574" name="Oval 6"/>
          <p:cNvSpPr>
            <a:spLocks noChangeArrowheads="1"/>
          </p:cNvSpPr>
          <p:nvPr/>
        </p:nvSpPr>
        <p:spPr bwMode="auto">
          <a:xfrm>
            <a:off x="3733800" y="5334000"/>
            <a:ext cx="2209800" cy="762000"/>
          </a:xfrm>
          <a:prstGeom prst="ellipse">
            <a:avLst/>
          </a:prstGeom>
          <a:solidFill>
            <a:srgbClr val="FF6600"/>
          </a:solidFill>
          <a:ln w="9525">
            <a:solidFill>
              <a:schemeClr val="tx1"/>
            </a:solidFill>
            <a:round/>
            <a:headEnd/>
            <a:tailEnd/>
          </a:ln>
        </p:spPr>
        <p:txBody>
          <a:bodyPr wrap="none" anchor="ctr"/>
          <a:lstStyle/>
          <a:p>
            <a:pPr algn="ctr"/>
            <a:r>
              <a:rPr lang="it-IT" sz="2400" b="1">
                <a:solidFill>
                  <a:schemeClr val="bg1"/>
                </a:solidFill>
                <a:latin typeface="Times New Roman" pitchFamily="18" charset="0"/>
              </a:rPr>
              <a:t>OVARY</a:t>
            </a:r>
          </a:p>
        </p:txBody>
      </p:sp>
      <p:sp>
        <p:nvSpPr>
          <p:cNvPr id="109575" name="Text Box 7"/>
          <p:cNvSpPr txBox="1">
            <a:spLocks noChangeArrowheads="1"/>
          </p:cNvSpPr>
          <p:nvPr/>
        </p:nvSpPr>
        <p:spPr bwMode="auto">
          <a:xfrm>
            <a:off x="2819400" y="2133600"/>
            <a:ext cx="1219200" cy="7016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1000" b="1">
                <a:solidFill>
                  <a:schemeClr val="bg1"/>
                </a:solidFill>
                <a:latin typeface="Times New Roman" pitchFamily="18" charset="0"/>
              </a:rPr>
              <a:t>Sensitization of the hypophyseal receptors for progesterone</a:t>
            </a:r>
          </a:p>
        </p:txBody>
      </p:sp>
      <p:sp>
        <p:nvSpPr>
          <p:cNvPr id="109576" name="Line 8"/>
          <p:cNvSpPr>
            <a:spLocks noChangeShapeType="1"/>
          </p:cNvSpPr>
          <p:nvPr/>
        </p:nvSpPr>
        <p:spPr bwMode="auto">
          <a:xfrm>
            <a:off x="4876800" y="1905000"/>
            <a:ext cx="0" cy="12192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7" name="Text Box 9"/>
          <p:cNvSpPr txBox="1">
            <a:spLocks noChangeArrowheads="1"/>
          </p:cNvSpPr>
          <p:nvPr/>
        </p:nvSpPr>
        <p:spPr bwMode="auto">
          <a:xfrm>
            <a:off x="4648200" y="2392363"/>
            <a:ext cx="990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200">
                <a:latin typeface="Times New Roman" pitchFamily="18" charset="0"/>
              </a:rPr>
              <a:t>(-)</a:t>
            </a:r>
          </a:p>
        </p:txBody>
      </p:sp>
      <p:sp>
        <p:nvSpPr>
          <p:cNvPr id="109578" name="Line 10"/>
          <p:cNvSpPr>
            <a:spLocks noChangeShapeType="1"/>
          </p:cNvSpPr>
          <p:nvPr/>
        </p:nvSpPr>
        <p:spPr bwMode="auto">
          <a:xfrm>
            <a:off x="4876800" y="3962400"/>
            <a:ext cx="0" cy="12192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9" name="Text Box 11"/>
          <p:cNvSpPr txBox="1">
            <a:spLocks noChangeArrowheads="1"/>
          </p:cNvSpPr>
          <p:nvPr/>
        </p:nvSpPr>
        <p:spPr bwMode="auto">
          <a:xfrm>
            <a:off x="4648200" y="4449763"/>
            <a:ext cx="990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200">
                <a:latin typeface="Times New Roman" pitchFamily="18" charset="0"/>
              </a:rPr>
              <a:t>(-)</a:t>
            </a:r>
          </a:p>
        </p:txBody>
      </p:sp>
      <p:sp>
        <p:nvSpPr>
          <p:cNvPr id="109580" name="Line 12"/>
          <p:cNvSpPr>
            <a:spLocks noChangeShapeType="1"/>
          </p:cNvSpPr>
          <p:nvPr/>
        </p:nvSpPr>
        <p:spPr bwMode="auto">
          <a:xfrm>
            <a:off x="4038600" y="2819400"/>
            <a:ext cx="838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1" name="Text Box 13"/>
          <p:cNvSpPr txBox="1">
            <a:spLocks noChangeArrowheads="1"/>
          </p:cNvSpPr>
          <p:nvPr/>
        </p:nvSpPr>
        <p:spPr bwMode="auto">
          <a:xfrm>
            <a:off x="5410200" y="2514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1200" b="1">
                <a:latin typeface="Comic Sans MS" pitchFamily="66" charset="0"/>
              </a:rPr>
              <a:t>Negative feedback</a:t>
            </a:r>
          </a:p>
        </p:txBody>
      </p:sp>
      <p:sp>
        <p:nvSpPr>
          <p:cNvPr id="92174" name="Text Box 14"/>
          <p:cNvSpPr txBox="1">
            <a:spLocks noChangeArrowheads="1"/>
          </p:cNvSpPr>
          <p:nvPr/>
        </p:nvSpPr>
        <p:spPr bwMode="auto">
          <a:xfrm>
            <a:off x="228600" y="152400"/>
            <a:ext cx="8686800"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it-IT" sz="2400" b="1" dirty="0">
                <a:solidFill>
                  <a:srgbClr val="FF0000"/>
                </a:solidFill>
                <a:effectLst>
                  <a:outerShdw blurRad="38100" dist="38100" dir="2700000" algn="tl">
                    <a:srgbClr val="C0C0C0"/>
                  </a:outerShdw>
                </a:effectLst>
                <a:latin typeface="Comic Sans MS" pitchFamily="66" charset="0"/>
                <a:cs typeface="+mn-cs"/>
              </a:rPr>
              <a:t>Clinic </a:t>
            </a:r>
            <a:r>
              <a:rPr lang="it-IT" sz="2400" b="1" dirty="0" err="1">
                <a:solidFill>
                  <a:srgbClr val="FF0000"/>
                </a:solidFill>
                <a:effectLst>
                  <a:outerShdw blurRad="38100" dist="38100" dir="2700000" algn="tl">
                    <a:srgbClr val="C0C0C0"/>
                  </a:outerShdw>
                </a:effectLst>
                <a:latin typeface="Comic Sans MS" pitchFamily="66" charset="0"/>
                <a:cs typeface="+mn-cs"/>
              </a:rPr>
              <a:t>use</a:t>
            </a:r>
            <a:r>
              <a:rPr lang="it-IT" sz="2400" b="1" dirty="0">
                <a:solidFill>
                  <a:srgbClr val="FF0000"/>
                </a:solidFill>
                <a:effectLst>
                  <a:outerShdw blurRad="38100" dist="38100" dir="2700000" algn="tl">
                    <a:srgbClr val="C0C0C0"/>
                  </a:outerShdw>
                </a:effectLst>
                <a:latin typeface="Comic Sans MS" pitchFamily="66" charset="0"/>
                <a:cs typeface="+mn-cs"/>
              </a:rPr>
              <a:t> </a:t>
            </a:r>
            <a:r>
              <a:rPr lang="it-IT" sz="2400" b="1" dirty="0" err="1">
                <a:solidFill>
                  <a:srgbClr val="FF0000"/>
                </a:solidFill>
                <a:effectLst>
                  <a:outerShdw blurRad="38100" dist="38100" dir="2700000" algn="tl">
                    <a:srgbClr val="C0C0C0"/>
                  </a:outerShdw>
                </a:effectLst>
                <a:latin typeface="Comic Sans MS" pitchFamily="66" charset="0"/>
                <a:cs typeface="+mn-cs"/>
              </a:rPr>
              <a:t>of</a:t>
            </a:r>
            <a:r>
              <a:rPr lang="it-IT" sz="2400" b="1" dirty="0">
                <a:solidFill>
                  <a:srgbClr val="FF0000"/>
                </a:solidFill>
                <a:effectLst>
                  <a:outerShdw blurRad="38100" dist="38100" dir="2700000" algn="tl">
                    <a:srgbClr val="C0C0C0"/>
                  </a:outerShdw>
                </a:effectLst>
                <a:latin typeface="Comic Sans MS" pitchFamily="66" charset="0"/>
                <a:cs typeface="+mn-cs"/>
              </a:rPr>
              <a:t> </a:t>
            </a:r>
            <a:r>
              <a:rPr lang="it-IT" sz="2400" b="1" dirty="0" err="1">
                <a:solidFill>
                  <a:srgbClr val="FF0000"/>
                </a:solidFill>
                <a:effectLst>
                  <a:outerShdw blurRad="38100" dist="38100" dir="2700000" algn="tl">
                    <a:srgbClr val="C0C0C0"/>
                  </a:outerShdw>
                </a:effectLst>
                <a:latin typeface="Comic Sans MS" pitchFamily="66" charset="0"/>
                <a:cs typeface="+mn-cs"/>
              </a:rPr>
              <a:t>homeopatic</a:t>
            </a:r>
            <a:r>
              <a:rPr lang="it-IT" sz="2400" b="1" dirty="0">
                <a:solidFill>
                  <a:srgbClr val="FF0000"/>
                </a:solidFill>
                <a:effectLst>
                  <a:outerShdw blurRad="38100" dist="38100" dir="2700000" algn="tl">
                    <a:srgbClr val="C0C0C0"/>
                  </a:outerShdw>
                </a:effectLst>
                <a:latin typeface="Comic Sans MS" pitchFamily="66" charset="0"/>
                <a:cs typeface="+mn-cs"/>
              </a:rPr>
              <a:t> </a:t>
            </a:r>
            <a:r>
              <a:rPr lang="it-IT" sz="2400" b="1" dirty="0" err="1">
                <a:solidFill>
                  <a:srgbClr val="FF0000"/>
                </a:solidFill>
                <a:effectLst>
                  <a:outerShdw blurRad="38100" dist="38100" dir="2700000" algn="tl">
                    <a:srgbClr val="C0C0C0"/>
                  </a:outerShdw>
                </a:effectLst>
                <a:latin typeface="Comic Sans MS" pitchFamily="66" charset="0"/>
                <a:cs typeface="+mn-cs"/>
              </a:rPr>
              <a:t>Hormones</a:t>
            </a:r>
            <a:endParaRPr lang="it-IT" sz="2400" b="1" dirty="0">
              <a:solidFill>
                <a:srgbClr val="FF0000"/>
              </a:solidFill>
              <a:effectLst>
                <a:outerShdw blurRad="38100" dist="38100" dir="2700000" algn="tl">
                  <a:srgbClr val="C0C0C0"/>
                </a:outerShdw>
              </a:effectLst>
              <a:latin typeface="Comic Sans MS" pitchFamily="66" charset="0"/>
              <a:cs typeface="+mn-cs"/>
            </a:endParaRPr>
          </a:p>
        </p:txBody>
      </p:sp>
      <p:sp>
        <p:nvSpPr>
          <p:cNvPr id="109583" name="Text Box 15"/>
          <p:cNvSpPr txBox="1">
            <a:spLocks noChangeArrowheads="1"/>
          </p:cNvSpPr>
          <p:nvPr/>
        </p:nvSpPr>
        <p:spPr bwMode="auto">
          <a:xfrm>
            <a:off x="3429000" y="3962400"/>
            <a:ext cx="129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1200" b="1">
                <a:latin typeface="Comic Sans MS" pitchFamily="66" charset="0"/>
              </a:rPr>
              <a:t>Decreased hypophyiseal gonadotropins synthesis</a:t>
            </a:r>
          </a:p>
        </p:txBody>
      </p:sp>
      <p:sp>
        <p:nvSpPr>
          <p:cNvPr id="109584" name="Text Box 16"/>
          <p:cNvSpPr txBox="1">
            <a:spLocks noChangeArrowheads="1"/>
          </p:cNvSpPr>
          <p:nvPr/>
        </p:nvSpPr>
        <p:spPr bwMode="auto">
          <a:xfrm>
            <a:off x="3657600" y="6172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1200" b="1">
                <a:latin typeface="Comic Sans MS" pitchFamily="66" charset="0"/>
              </a:rPr>
              <a:t>Decreased estrogen synthesis</a:t>
            </a:r>
          </a:p>
        </p:txBody>
      </p:sp>
      <p:sp>
        <p:nvSpPr>
          <p:cNvPr id="109585" name="Text Box 17"/>
          <p:cNvSpPr txBox="1">
            <a:spLocks noChangeArrowheads="1"/>
          </p:cNvSpPr>
          <p:nvPr/>
        </p:nvSpPr>
        <p:spPr bwMode="auto">
          <a:xfrm>
            <a:off x="2819400" y="3276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b="1">
                <a:solidFill>
                  <a:schemeClr val="bg1"/>
                </a:solidFill>
                <a:latin typeface="Times New Roman" pitchFamily="18" charset="0"/>
              </a:rPr>
              <a:t>-</a:t>
            </a:r>
          </a:p>
        </p:txBody>
      </p:sp>
      <p:sp>
        <p:nvSpPr>
          <p:cNvPr id="109586" name="Text Box 17"/>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
        <p:nvSpPr>
          <p:cNvPr id="19" name="CasellaDiTesto 18"/>
          <p:cNvSpPr txBox="1"/>
          <p:nvPr/>
        </p:nvSpPr>
        <p:spPr>
          <a:xfrm>
            <a:off x="214313" y="142875"/>
            <a:ext cx="8643937"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ct val="50000"/>
              </a:spcBef>
              <a:spcAft>
                <a:spcPts val="0"/>
              </a:spcAft>
              <a:defRPr/>
            </a:pPr>
            <a:r>
              <a:rPr lang="it-IT" sz="3600" b="1" dirty="0">
                <a:solidFill>
                  <a:srgbClr val="FFFF00"/>
                </a:solidFill>
                <a:effectLst>
                  <a:outerShdw blurRad="38100" dist="38100" dir="2700000" algn="tl">
                    <a:srgbClr val="C0C0C0"/>
                  </a:outerShdw>
                </a:effectLst>
              </a:rPr>
              <a:t>Clinic </a:t>
            </a:r>
            <a:r>
              <a:rPr lang="it-IT" sz="3600" b="1" dirty="0" err="1">
                <a:solidFill>
                  <a:srgbClr val="FFFF00"/>
                </a:solidFill>
                <a:effectLst>
                  <a:outerShdw blurRad="38100" dist="38100" dir="2700000" algn="tl">
                    <a:srgbClr val="C0C0C0"/>
                  </a:outerShdw>
                </a:effectLst>
              </a:rPr>
              <a:t>use</a:t>
            </a:r>
            <a:r>
              <a:rPr lang="it-IT" sz="3600" b="1" dirty="0">
                <a:solidFill>
                  <a:srgbClr val="FFFF00"/>
                </a:solidFill>
                <a:effectLst>
                  <a:outerShdw blurRad="38100" dist="38100" dir="2700000" algn="tl">
                    <a:srgbClr val="C0C0C0"/>
                  </a:outerShdw>
                </a:effectLst>
              </a:rPr>
              <a:t> </a:t>
            </a:r>
            <a:r>
              <a:rPr lang="it-IT" sz="3600" b="1" dirty="0" err="1">
                <a:solidFill>
                  <a:srgbClr val="FFFF00"/>
                </a:solidFill>
                <a:effectLst>
                  <a:outerShdw blurRad="38100" dist="38100" dir="2700000" algn="tl">
                    <a:srgbClr val="C0C0C0"/>
                  </a:outerShdw>
                </a:effectLst>
              </a:rPr>
              <a:t>of</a:t>
            </a:r>
            <a:r>
              <a:rPr lang="it-IT" sz="3600" b="1" dirty="0">
                <a:solidFill>
                  <a:srgbClr val="FFFF00"/>
                </a:solidFill>
                <a:effectLst>
                  <a:outerShdw blurRad="38100" dist="38100" dir="2700000" algn="tl">
                    <a:srgbClr val="C0C0C0"/>
                  </a:outerShdw>
                </a:effectLst>
              </a:rPr>
              <a:t> low dose </a:t>
            </a:r>
            <a:r>
              <a:rPr lang="it-IT" sz="3600" b="1" dirty="0" err="1">
                <a:solidFill>
                  <a:srgbClr val="FFFF00"/>
                </a:solidFill>
                <a:effectLst>
                  <a:outerShdw blurRad="38100" dist="38100" dir="2700000" algn="tl">
                    <a:srgbClr val="C0C0C0"/>
                  </a:outerShdw>
                </a:effectLst>
              </a:rPr>
              <a:t>hormones</a:t>
            </a:r>
            <a:endParaRPr lang="it-IT" sz="3600" b="1" dirty="0">
              <a:solidFill>
                <a:srgbClr val="FFFF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242" name="Picture 2"/>
          <p:cNvPicPr>
            <a:picLocks noChangeAspect="1" noChangeArrowheads="1"/>
          </p:cNvPicPr>
          <p:nvPr/>
        </p:nvPicPr>
        <p:blipFill>
          <a:blip r:embed="rId2"/>
          <a:srcRect/>
          <a:stretch>
            <a:fillRect/>
          </a:stretch>
        </p:blipFill>
        <p:spPr bwMode="auto">
          <a:xfrm>
            <a:off x="2500313" y="0"/>
            <a:ext cx="4522787" cy="68580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85775"/>
            <a:ext cx="84963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CasellaDiTesto 2"/>
          <p:cNvSpPr txBox="1">
            <a:spLocks noChangeArrowheads="1"/>
          </p:cNvSpPr>
          <p:nvPr/>
        </p:nvSpPr>
        <p:spPr bwMode="auto">
          <a:xfrm>
            <a:off x="1763713" y="5157788"/>
            <a:ext cx="338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atin typeface="Calibri" pitchFamily="34" charset="0"/>
              </a:rPr>
              <a:t>Preliminary data</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519113"/>
            <a:ext cx="790575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3" descr="T:\loghi\gun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0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8"/>
          <p:cNvSpPr txBox="1">
            <a:spLocks noChangeArrowheads="1"/>
          </p:cNvSpPr>
          <p:nvPr/>
        </p:nvSpPr>
        <p:spPr bwMode="auto">
          <a:xfrm>
            <a:off x="1027113" y="2946400"/>
            <a:ext cx="69294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4400">
                <a:solidFill>
                  <a:srgbClr val="002060"/>
                </a:solidFill>
                <a:latin typeface="Calibri" pitchFamily="34" charset="0"/>
              </a:rPr>
              <a:t>HOMEOSTASIS</a:t>
            </a:r>
          </a:p>
        </p:txBody>
      </p:sp>
      <p:cxnSp>
        <p:nvCxnSpPr>
          <p:cNvPr id="3" name="Connettore 1 2"/>
          <p:cNvCxnSpPr/>
          <p:nvPr/>
        </p:nvCxnSpPr>
        <p:spPr>
          <a:xfrm>
            <a:off x="142875" y="2428875"/>
            <a:ext cx="8786813"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Freccia in su 11"/>
          <p:cNvSpPr/>
          <p:nvPr/>
        </p:nvSpPr>
        <p:spPr>
          <a:xfrm>
            <a:off x="4000500" y="1428750"/>
            <a:ext cx="714375" cy="928688"/>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Freccia in su 12"/>
          <p:cNvSpPr/>
          <p:nvPr/>
        </p:nvSpPr>
        <p:spPr>
          <a:xfrm rot="10800000">
            <a:off x="4000500" y="4429125"/>
            <a:ext cx="714375" cy="928688"/>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 name="CasellaDiTesto 15"/>
          <p:cNvSpPr txBox="1"/>
          <p:nvPr/>
        </p:nvSpPr>
        <p:spPr>
          <a:xfrm>
            <a:off x="928688" y="142875"/>
            <a:ext cx="6929437" cy="1108075"/>
          </a:xfrm>
          <a:prstGeom prst="rect">
            <a:avLst/>
          </a:prstGeom>
          <a:noFill/>
        </p:spPr>
        <p:txBody>
          <a:bodyPr>
            <a:spAutoFit/>
          </a:bodyPr>
          <a:lstStyle/>
          <a:p>
            <a:pPr algn="ctr" fontAlgn="auto">
              <a:spcBef>
                <a:spcPts val="0"/>
              </a:spcBef>
              <a:spcAft>
                <a:spcPts val="0"/>
              </a:spcAft>
              <a:defRPr/>
            </a:pPr>
            <a:r>
              <a:rPr lang="it-IT" sz="6600" dirty="0">
                <a:solidFill>
                  <a:schemeClr val="bg1">
                    <a:lumMod val="65000"/>
                  </a:schemeClr>
                </a:solidFill>
                <a:latin typeface="+mn-lt"/>
                <a:cs typeface="+mn-cs"/>
              </a:rPr>
              <a:t>DISEASE</a:t>
            </a:r>
          </a:p>
        </p:txBody>
      </p:sp>
      <p:sp>
        <p:nvSpPr>
          <p:cNvPr id="17" name="CasellaDiTesto 16"/>
          <p:cNvSpPr txBox="1"/>
          <p:nvPr/>
        </p:nvSpPr>
        <p:spPr>
          <a:xfrm>
            <a:off x="928688" y="5678488"/>
            <a:ext cx="6929437" cy="1108075"/>
          </a:xfrm>
          <a:prstGeom prst="rect">
            <a:avLst/>
          </a:prstGeom>
          <a:noFill/>
        </p:spPr>
        <p:txBody>
          <a:bodyPr>
            <a:spAutoFit/>
          </a:bodyPr>
          <a:lstStyle/>
          <a:p>
            <a:pPr algn="ctr" fontAlgn="auto">
              <a:spcBef>
                <a:spcPts val="0"/>
              </a:spcBef>
              <a:spcAft>
                <a:spcPts val="0"/>
              </a:spcAft>
              <a:defRPr/>
            </a:pPr>
            <a:r>
              <a:rPr lang="it-IT" sz="6600" dirty="0">
                <a:solidFill>
                  <a:schemeClr val="bg1">
                    <a:lumMod val="65000"/>
                  </a:schemeClr>
                </a:solidFill>
                <a:latin typeface="+mn-lt"/>
                <a:cs typeface="+mn-cs"/>
              </a:rPr>
              <a:t>DISEASE</a:t>
            </a:r>
          </a:p>
        </p:txBody>
      </p:sp>
      <p:cxnSp>
        <p:nvCxnSpPr>
          <p:cNvPr id="23" name="Connettore 1 22"/>
          <p:cNvCxnSpPr/>
          <p:nvPr/>
        </p:nvCxnSpPr>
        <p:spPr>
          <a:xfrm>
            <a:off x="142875" y="4284663"/>
            <a:ext cx="8786813" cy="15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297" name="Text Box 5"/>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
        <p:nvSpPr>
          <p:cNvPr id="24" name="Figura a mano libera 23"/>
          <p:cNvSpPr/>
          <p:nvPr/>
        </p:nvSpPr>
        <p:spPr>
          <a:xfrm>
            <a:off x="209550" y="2451100"/>
            <a:ext cx="8882063" cy="1920875"/>
          </a:xfrm>
          <a:custGeom>
            <a:avLst/>
            <a:gdLst>
              <a:gd name="connsiteX0" fmla="*/ 0 w 8882743"/>
              <a:gd name="connsiteY0" fmla="*/ 1807028 h 1920240"/>
              <a:gd name="connsiteX1" fmla="*/ 1724297 w 8882743"/>
              <a:gd name="connsiteY1" fmla="*/ 4354 h 1920240"/>
              <a:gd name="connsiteX2" fmla="*/ 3801291 w 8882743"/>
              <a:gd name="connsiteY2" fmla="*/ 1833154 h 1920240"/>
              <a:gd name="connsiteX3" fmla="*/ 5656217 w 8882743"/>
              <a:gd name="connsiteY3" fmla="*/ 43543 h 1920240"/>
              <a:gd name="connsiteX4" fmla="*/ 7811588 w 8882743"/>
              <a:gd name="connsiteY4" fmla="*/ 1833154 h 1920240"/>
              <a:gd name="connsiteX5" fmla="*/ 8882743 w 8882743"/>
              <a:gd name="connsiteY5" fmla="*/ 566057 h 19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2743" h="1920240">
                <a:moveTo>
                  <a:pt x="0" y="1807028"/>
                </a:moveTo>
                <a:cubicBezTo>
                  <a:pt x="545374" y="903514"/>
                  <a:pt x="1090749" y="0"/>
                  <a:pt x="1724297" y="4354"/>
                </a:cubicBezTo>
                <a:cubicBezTo>
                  <a:pt x="2357846" y="8708"/>
                  <a:pt x="3145971" y="1826623"/>
                  <a:pt x="3801291" y="1833154"/>
                </a:cubicBezTo>
                <a:cubicBezTo>
                  <a:pt x="4456611" y="1839685"/>
                  <a:pt x="4987834" y="43543"/>
                  <a:pt x="5656217" y="43543"/>
                </a:cubicBezTo>
                <a:cubicBezTo>
                  <a:pt x="6324600" y="43543"/>
                  <a:pt x="7273834" y="1746068"/>
                  <a:pt x="7811588" y="1833154"/>
                </a:cubicBezTo>
                <a:cubicBezTo>
                  <a:pt x="8349342" y="1920240"/>
                  <a:pt x="8616042" y="1243148"/>
                  <a:pt x="8882743" y="56605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25" name="CasellaDiTesto 24"/>
          <p:cNvSpPr txBox="1"/>
          <p:nvPr/>
        </p:nvSpPr>
        <p:spPr>
          <a:xfrm>
            <a:off x="46896" y="785794"/>
            <a:ext cx="1428760" cy="5509200"/>
          </a:xfrm>
          <a:prstGeom prst="rect">
            <a:avLst/>
          </a:prstGeom>
        </p:spPr>
        <p:style>
          <a:lnRef idx="0">
            <a:scrgbClr r="0" g="0" b="0"/>
          </a:lnRef>
          <a:fillRef idx="1003">
            <a:schemeClr val="lt2"/>
          </a:fillRef>
          <a:effectRef idx="0">
            <a:scrgbClr r="0" g="0" b="0"/>
          </a:effectRef>
          <a:fontRef idx="major"/>
        </p:style>
        <p:txBody>
          <a:bodyPr>
            <a:spAutoFit/>
          </a:bodyPr>
          <a:lstStyle/>
          <a:p>
            <a:pPr fontAlgn="auto">
              <a:spcBef>
                <a:spcPts val="0"/>
              </a:spcBef>
              <a:spcAft>
                <a:spcPts val="0"/>
              </a:spcAft>
              <a:defRPr/>
            </a:pPr>
            <a:r>
              <a:rPr lang="it-IT" sz="8800" dirty="0">
                <a:solidFill>
                  <a:srgbClr val="002060"/>
                </a:solidFill>
              </a:rPr>
              <a:t>P</a:t>
            </a:r>
          </a:p>
          <a:p>
            <a:pPr fontAlgn="auto">
              <a:spcBef>
                <a:spcPts val="0"/>
              </a:spcBef>
              <a:spcAft>
                <a:spcPts val="0"/>
              </a:spcAft>
              <a:defRPr/>
            </a:pPr>
            <a:r>
              <a:rPr lang="it-IT" sz="8800" dirty="0">
                <a:solidFill>
                  <a:srgbClr val="002060"/>
                </a:solidFill>
              </a:rPr>
              <a:t>N</a:t>
            </a:r>
          </a:p>
          <a:p>
            <a:pPr fontAlgn="auto">
              <a:spcBef>
                <a:spcPts val="0"/>
              </a:spcBef>
              <a:spcAft>
                <a:spcPts val="0"/>
              </a:spcAft>
              <a:defRPr/>
            </a:pPr>
            <a:r>
              <a:rPr lang="it-IT" sz="8800" dirty="0">
                <a:solidFill>
                  <a:srgbClr val="FFC000"/>
                </a:solidFill>
              </a:rPr>
              <a:t>E</a:t>
            </a:r>
          </a:p>
          <a:p>
            <a:pPr fontAlgn="auto">
              <a:spcBef>
                <a:spcPts val="0"/>
              </a:spcBef>
              <a:spcAft>
                <a:spcPts val="0"/>
              </a:spcAft>
              <a:defRPr/>
            </a:pPr>
            <a:r>
              <a:rPr lang="it-IT" sz="8800" dirty="0">
                <a:solidFill>
                  <a:srgbClr val="FF0000"/>
                </a:solidFill>
              </a:rPr>
              <a:t>I</a:t>
            </a:r>
          </a:p>
        </p:txBody>
      </p:sp>
      <p:sp>
        <p:nvSpPr>
          <p:cNvPr id="9230" name="CasellaDiTesto 25"/>
          <p:cNvSpPr txBox="1">
            <a:spLocks noChangeArrowheads="1"/>
          </p:cNvSpPr>
          <p:nvPr/>
        </p:nvSpPr>
        <p:spPr bwMode="auto">
          <a:xfrm>
            <a:off x="4716463" y="1557338"/>
            <a:ext cx="5111750" cy="4154487"/>
          </a:xfrm>
          <a:prstGeom prst="rect">
            <a:avLst/>
          </a:prstGeom>
          <a:noFill/>
          <a:ln w="9525">
            <a:noFill/>
            <a:miter lim="800000"/>
            <a:headEnd/>
            <a:tailEnd/>
          </a:ln>
        </p:spPr>
        <p:txBody>
          <a:bodyPr>
            <a:spAutoFit/>
          </a:bodyPr>
          <a:lstStyle/>
          <a:p>
            <a:pPr fontAlgn="auto">
              <a:spcBef>
                <a:spcPts val="0"/>
              </a:spcBef>
              <a:spcAft>
                <a:spcPts val="0"/>
              </a:spcAft>
              <a:buFont typeface="Arial" charset="0"/>
              <a:buChar char="•"/>
              <a:defRPr/>
            </a:pPr>
            <a:r>
              <a:rPr lang="it-IT" sz="4400" b="1" dirty="0" err="1">
                <a:solidFill>
                  <a:schemeClr val="bg1">
                    <a:lumMod val="50000"/>
                  </a:schemeClr>
                </a:solidFill>
                <a:latin typeface="Calibri" pitchFamily="34" charset="0"/>
                <a:cs typeface="+mn-cs"/>
              </a:rPr>
              <a:t>T°</a:t>
            </a:r>
            <a:r>
              <a:rPr lang="it-IT" sz="4400" b="1" dirty="0">
                <a:solidFill>
                  <a:srgbClr val="C00000"/>
                </a:solidFill>
                <a:latin typeface="Calibri" pitchFamily="34" charset="0"/>
                <a:cs typeface="+mn-cs"/>
              </a:rPr>
              <a:t> </a:t>
            </a:r>
            <a:endParaRPr lang="it-IT" sz="2000" b="1" dirty="0">
              <a:solidFill>
                <a:srgbClr val="C00000"/>
              </a:solidFill>
              <a:latin typeface="Calibri" pitchFamily="34" charset="0"/>
              <a:cs typeface="+mn-cs"/>
            </a:endParaRPr>
          </a:p>
          <a:p>
            <a:pPr fontAlgn="auto">
              <a:spcBef>
                <a:spcPts val="0"/>
              </a:spcBef>
              <a:spcAft>
                <a:spcPts val="0"/>
              </a:spcAft>
              <a:buFont typeface="Arial" charset="0"/>
              <a:buChar char="•"/>
              <a:defRPr/>
            </a:pPr>
            <a:r>
              <a:rPr lang="it-IT" sz="4400" b="1" dirty="0">
                <a:solidFill>
                  <a:schemeClr val="bg1">
                    <a:lumMod val="50000"/>
                  </a:schemeClr>
                </a:solidFill>
                <a:latin typeface="Calibri" pitchFamily="34" charset="0"/>
                <a:cs typeface="+mn-cs"/>
              </a:rPr>
              <a:t>pH</a:t>
            </a:r>
          </a:p>
          <a:p>
            <a:pPr fontAlgn="auto">
              <a:spcBef>
                <a:spcPts val="0"/>
              </a:spcBef>
              <a:spcAft>
                <a:spcPts val="0"/>
              </a:spcAft>
              <a:buFont typeface="Arial" charset="0"/>
              <a:buChar char="•"/>
              <a:defRPr/>
            </a:pPr>
            <a:endParaRPr lang="it-IT" sz="4400" b="1" dirty="0">
              <a:solidFill>
                <a:srgbClr val="C00000"/>
              </a:solidFill>
              <a:latin typeface="Calibri" pitchFamily="34" charset="0"/>
              <a:cs typeface="+mn-cs"/>
            </a:endParaRPr>
          </a:p>
          <a:p>
            <a:pPr fontAlgn="auto">
              <a:spcBef>
                <a:spcPts val="0"/>
              </a:spcBef>
              <a:spcAft>
                <a:spcPts val="0"/>
              </a:spcAft>
              <a:buFont typeface="Arial" charset="0"/>
              <a:buChar char="•"/>
              <a:defRPr/>
            </a:pPr>
            <a:r>
              <a:rPr lang="it-IT" sz="4400" b="1" dirty="0">
                <a:solidFill>
                  <a:schemeClr val="bg1">
                    <a:lumMod val="50000"/>
                  </a:schemeClr>
                </a:solidFill>
                <a:latin typeface="Calibri" pitchFamily="34" charset="0"/>
                <a:cs typeface="+mn-cs"/>
              </a:rPr>
              <a:t>O2</a:t>
            </a:r>
          </a:p>
          <a:p>
            <a:pPr fontAlgn="auto">
              <a:spcBef>
                <a:spcPts val="0"/>
              </a:spcBef>
              <a:spcAft>
                <a:spcPts val="0"/>
              </a:spcAft>
              <a:buFont typeface="Arial" charset="0"/>
              <a:buChar char="•"/>
              <a:defRPr/>
            </a:pPr>
            <a:r>
              <a:rPr lang="it-IT" sz="4400" b="1" dirty="0" err="1">
                <a:solidFill>
                  <a:schemeClr val="bg1">
                    <a:lumMod val="50000"/>
                  </a:schemeClr>
                </a:solidFill>
                <a:latin typeface="Calibri" pitchFamily="34" charset="0"/>
                <a:cs typeface="+mn-cs"/>
              </a:rPr>
              <a:t>Glycemia</a:t>
            </a:r>
            <a:endParaRPr lang="it-IT" sz="4400" b="1" dirty="0">
              <a:solidFill>
                <a:schemeClr val="bg1">
                  <a:lumMod val="50000"/>
                </a:schemeClr>
              </a:solidFill>
              <a:latin typeface="Calibri" pitchFamily="34" charset="0"/>
              <a:cs typeface="+mn-cs"/>
            </a:endParaRPr>
          </a:p>
          <a:p>
            <a:pPr fontAlgn="auto">
              <a:spcBef>
                <a:spcPts val="0"/>
              </a:spcBef>
              <a:spcAft>
                <a:spcPts val="0"/>
              </a:spcAft>
              <a:buFont typeface="Arial" charset="0"/>
              <a:buChar char="•"/>
              <a:defRPr/>
            </a:pPr>
            <a:endParaRPr lang="it-IT" sz="4400" b="1" dirty="0">
              <a:solidFill>
                <a:srgbClr val="C00000"/>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19100" y="260350"/>
            <a:ext cx="7772400" cy="792163"/>
          </a:xfrm>
        </p:spPr>
        <p:txBody>
          <a:bodyPr/>
          <a:lstStyle/>
          <a:p>
            <a:pPr eaLnBrk="1" hangingPunct="1"/>
            <a:r>
              <a:rPr lang="en-US" sz="3600" b="1" smtClean="0">
                <a:solidFill>
                  <a:srgbClr val="002243"/>
                </a:solidFill>
              </a:rPr>
              <a:t>Serum Progesterone</a:t>
            </a:r>
          </a:p>
        </p:txBody>
      </p:sp>
      <p:pic>
        <p:nvPicPr>
          <p:cNvPr id="113667" name="Picture 2" descr="Progesterone F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1439863"/>
            <a:ext cx="640397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Box 3"/>
          <p:cNvSpPr txBox="1">
            <a:spLocks noChangeArrowheads="1"/>
          </p:cNvSpPr>
          <p:nvPr/>
        </p:nvSpPr>
        <p:spPr bwMode="auto">
          <a:xfrm>
            <a:off x="1331913" y="5157788"/>
            <a:ext cx="2516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(a, b: p&lt; 0.001)</a:t>
            </a:r>
            <a:endParaRPr lang="en-US">
              <a:latin typeface="Calibri"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Estradiol F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292225"/>
            <a:ext cx="655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Box 3"/>
          <p:cNvSpPr txBox="1">
            <a:spLocks noChangeArrowheads="1"/>
          </p:cNvSpPr>
          <p:nvPr/>
        </p:nvSpPr>
        <p:spPr bwMode="auto">
          <a:xfrm>
            <a:off x="1258888" y="5084763"/>
            <a:ext cx="2300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(a, b: p&lt; 0.05)</a:t>
            </a:r>
            <a:endParaRPr lang="en-US">
              <a:latin typeface="Calibri" pitchFamily="34" charset="0"/>
            </a:endParaRPr>
          </a:p>
        </p:txBody>
      </p:sp>
      <p:sp>
        <p:nvSpPr>
          <p:cNvPr id="114692" name="Title 1"/>
          <p:cNvSpPr>
            <a:spLocks noGrp="1"/>
          </p:cNvSpPr>
          <p:nvPr>
            <p:ph type="title"/>
          </p:nvPr>
        </p:nvSpPr>
        <p:spPr>
          <a:xfrm>
            <a:off x="419100" y="260350"/>
            <a:ext cx="7772400" cy="792163"/>
          </a:xfrm>
        </p:spPr>
        <p:txBody>
          <a:bodyPr/>
          <a:lstStyle/>
          <a:p>
            <a:pPr eaLnBrk="1" hangingPunct="1"/>
            <a:r>
              <a:rPr lang="en-US" sz="3600" b="1" smtClean="0">
                <a:solidFill>
                  <a:srgbClr val="002243"/>
                </a:solidFill>
              </a:rPr>
              <a:t>Serum Estradiol</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3"/>
          <p:cNvSpPr txBox="1">
            <a:spLocks noChangeArrowheads="1"/>
          </p:cNvSpPr>
          <p:nvPr/>
        </p:nvSpPr>
        <p:spPr bwMode="auto">
          <a:xfrm>
            <a:off x="6357938" y="3286125"/>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600" b="1">
                <a:latin typeface="Times New Roman" pitchFamily="18" charset="0"/>
              </a:rPr>
              <a:t>Th2</a:t>
            </a:r>
          </a:p>
        </p:txBody>
      </p:sp>
      <p:sp>
        <p:nvSpPr>
          <p:cNvPr id="115715" name="Text Box 5"/>
          <p:cNvSpPr txBox="1">
            <a:spLocks noChangeArrowheads="1"/>
          </p:cNvSpPr>
          <p:nvPr/>
        </p:nvSpPr>
        <p:spPr bwMode="auto">
          <a:xfrm>
            <a:off x="6858000" y="6500813"/>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115716"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6500813"/>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asellaDiTesto 21"/>
          <p:cNvSpPr txBox="1"/>
          <p:nvPr/>
        </p:nvSpPr>
        <p:spPr>
          <a:xfrm>
            <a:off x="214282" y="142852"/>
            <a:ext cx="8643998" cy="64633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ct val="50000"/>
              </a:spcBef>
              <a:spcAft>
                <a:spcPts val="0"/>
              </a:spcAft>
              <a:defRPr/>
            </a:pPr>
            <a:r>
              <a:rPr lang="it-IT" sz="3600" b="1" dirty="0">
                <a:solidFill>
                  <a:schemeClr val="tx1"/>
                </a:solidFill>
                <a:effectLst>
                  <a:outerShdw blurRad="38100" dist="38100" dir="2700000" algn="tl">
                    <a:srgbClr val="C0C0C0"/>
                  </a:outerShdw>
                </a:effectLst>
              </a:rPr>
              <a:t>Clinic </a:t>
            </a:r>
            <a:r>
              <a:rPr lang="it-IT" sz="3600" b="1" dirty="0" err="1">
                <a:solidFill>
                  <a:schemeClr val="tx1"/>
                </a:solidFill>
                <a:effectLst>
                  <a:outerShdw blurRad="38100" dist="38100" dir="2700000" algn="tl">
                    <a:srgbClr val="C0C0C0"/>
                  </a:outerShdw>
                </a:effectLst>
              </a:rPr>
              <a:t>use</a:t>
            </a:r>
            <a:r>
              <a:rPr lang="it-IT" sz="3600" b="1" dirty="0">
                <a:solidFill>
                  <a:schemeClr val="tx1"/>
                </a:solidFill>
                <a:effectLst>
                  <a:outerShdw blurRad="38100" dist="38100" dir="2700000" algn="tl">
                    <a:srgbClr val="C0C0C0"/>
                  </a:outerShdw>
                </a:effectLst>
              </a:rPr>
              <a:t> </a:t>
            </a:r>
            <a:r>
              <a:rPr lang="it-IT" sz="3600" b="1" dirty="0" err="1">
                <a:solidFill>
                  <a:schemeClr val="tx1"/>
                </a:solidFill>
                <a:effectLst>
                  <a:outerShdw blurRad="38100" dist="38100" dir="2700000" algn="tl">
                    <a:srgbClr val="C0C0C0"/>
                  </a:outerShdw>
                </a:effectLst>
              </a:rPr>
              <a:t>of</a:t>
            </a:r>
            <a:r>
              <a:rPr lang="it-IT" sz="3600" b="1" dirty="0">
                <a:solidFill>
                  <a:schemeClr val="tx1"/>
                </a:solidFill>
                <a:effectLst>
                  <a:outerShdw blurRad="38100" dist="38100" dir="2700000" algn="tl">
                    <a:srgbClr val="C0C0C0"/>
                  </a:outerShdw>
                </a:effectLst>
              </a:rPr>
              <a:t> low dose </a:t>
            </a:r>
            <a:r>
              <a:rPr lang="it-IT" sz="3600" b="1" dirty="0" err="1">
                <a:solidFill>
                  <a:schemeClr val="tx1"/>
                </a:solidFill>
                <a:effectLst>
                  <a:outerShdw blurRad="38100" dist="38100" dir="2700000" algn="tl">
                    <a:srgbClr val="C0C0C0"/>
                  </a:outerShdw>
                </a:effectLst>
              </a:rPr>
              <a:t>neuropeptides</a:t>
            </a:r>
            <a:endParaRPr lang="it-IT" sz="3600" b="1" dirty="0">
              <a:solidFill>
                <a:schemeClr val="tx1"/>
              </a:solidFill>
              <a:effectLst>
                <a:outerShdw blurRad="38100" dist="38100" dir="2700000" algn="tl">
                  <a:srgbClr val="C0C0C0"/>
                </a:outerShdw>
              </a:effectLst>
            </a:endParaRPr>
          </a:p>
        </p:txBody>
      </p:sp>
      <p:sp>
        <p:nvSpPr>
          <p:cNvPr id="23" name="Text Box 18"/>
          <p:cNvSpPr txBox="1">
            <a:spLocks noChangeArrowheads="1"/>
          </p:cNvSpPr>
          <p:nvPr/>
        </p:nvSpPr>
        <p:spPr bwMode="auto">
          <a:xfrm>
            <a:off x="179388" y="1700213"/>
            <a:ext cx="8713787" cy="37861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it-IT" sz="4000" b="1" dirty="0" err="1">
                <a:solidFill>
                  <a:srgbClr val="7030A0"/>
                </a:solidFill>
              </a:rPr>
              <a:t>They</a:t>
            </a:r>
            <a:r>
              <a:rPr lang="it-IT" sz="4000" b="1" dirty="0">
                <a:solidFill>
                  <a:srgbClr val="7030A0"/>
                </a:solidFill>
              </a:rPr>
              <a:t> </a:t>
            </a:r>
            <a:r>
              <a:rPr lang="it-IT" sz="4000" b="1" dirty="0" err="1">
                <a:solidFill>
                  <a:srgbClr val="7030A0"/>
                </a:solidFill>
              </a:rPr>
              <a:t>use</a:t>
            </a:r>
            <a:r>
              <a:rPr lang="it-IT" sz="4000" b="1" dirty="0">
                <a:solidFill>
                  <a:srgbClr val="7030A0"/>
                </a:solidFill>
              </a:rPr>
              <a:t> the </a:t>
            </a:r>
            <a:r>
              <a:rPr lang="it-IT" sz="4000" b="1" dirty="0" err="1">
                <a:solidFill>
                  <a:srgbClr val="7030A0"/>
                </a:solidFill>
              </a:rPr>
              <a:t>physiological</a:t>
            </a:r>
            <a:r>
              <a:rPr lang="it-IT" sz="4000" b="1" dirty="0">
                <a:solidFill>
                  <a:srgbClr val="7030A0"/>
                </a:solidFill>
              </a:rPr>
              <a:t> low dose </a:t>
            </a:r>
            <a:r>
              <a:rPr lang="it-IT" sz="4000" b="1" dirty="0" err="1">
                <a:solidFill>
                  <a:srgbClr val="7030A0"/>
                </a:solidFill>
              </a:rPr>
              <a:t>of</a:t>
            </a:r>
            <a:r>
              <a:rPr lang="it-IT" sz="4000" b="1" dirty="0">
                <a:solidFill>
                  <a:srgbClr val="7030A0"/>
                </a:solidFill>
              </a:rPr>
              <a:t> a NEUROPEPTIDE </a:t>
            </a:r>
            <a:r>
              <a:rPr lang="it-IT" sz="4000" b="1" dirty="0" err="1">
                <a:solidFill>
                  <a:srgbClr val="7030A0"/>
                </a:solidFill>
              </a:rPr>
              <a:t>to</a:t>
            </a:r>
            <a:r>
              <a:rPr lang="it-IT" sz="4000" b="1" dirty="0">
                <a:solidFill>
                  <a:srgbClr val="7030A0"/>
                </a:solidFill>
              </a:rPr>
              <a:t> </a:t>
            </a:r>
            <a:r>
              <a:rPr lang="it-IT" sz="4000" b="1" dirty="0" err="1">
                <a:solidFill>
                  <a:srgbClr val="7030A0"/>
                </a:solidFill>
              </a:rPr>
              <a:t>strenght</a:t>
            </a:r>
            <a:r>
              <a:rPr lang="it-IT" sz="4000" b="1" dirty="0">
                <a:solidFill>
                  <a:srgbClr val="7030A0"/>
                </a:solidFill>
              </a:rPr>
              <a:t> the </a:t>
            </a:r>
            <a:r>
              <a:rPr lang="it-IT" sz="4000" b="1" dirty="0" err="1">
                <a:solidFill>
                  <a:srgbClr val="7030A0"/>
                </a:solidFill>
              </a:rPr>
              <a:t>biological</a:t>
            </a:r>
            <a:r>
              <a:rPr lang="it-IT" sz="4000" b="1" dirty="0">
                <a:solidFill>
                  <a:srgbClr val="7030A0"/>
                </a:solidFill>
              </a:rPr>
              <a:t> </a:t>
            </a:r>
            <a:r>
              <a:rPr lang="it-IT" sz="4000" b="1" dirty="0" err="1">
                <a:solidFill>
                  <a:srgbClr val="7030A0"/>
                </a:solidFill>
              </a:rPr>
              <a:t>action</a:t>
            </a:r>
            <a:r>
              <a:rPr lang="it-IT" sz="4000" b="1" dirty="0">
                <a:solidFill>
                  <a:srgbClr val="7030A0"/>
                </a:solidFill>
              </a:rPr>
              <a:t> </a:t>
            </a:r>
            <a:r>
              <a:rPr lang="it-IT" sz="4000" b="1" dirty="0" err="1">
                <a:solidFill>
                  <a:srgbClr val="7030A0"/>
                </a:solidFill>
              </a:rPr>
              <a:t>of</a:t>
            </a:r>
            <a:r>
              <a:rPr lang="it-IT" sz="4000" b="1" dirty="0">
                <a:solidFill>
                  <a:srgbClr val="7030A0"/>
                </a:solidFill>
              </a:rPr>
              <a:t> </a:t>
            </a:r>
            <a:r>
              <a:rPr lang="it-IT" sz="4000" b="1" dirty="0" err="1">
                <a:solidFill>
                  <a:srgbClr val="7030A0"/>
                </a:solidFill>
              </a:rPr>
              <a:t>that</a:t>
            </a:r>
            <a:r>
              <a:rPr lang="it-IT" sz="4000" b="1" dirty="0">
                <a:solidFill>
                  <a:srgbClr val="7030A0"/>
                </a:solidFill>
              </a:rPr>
              <a:t> </a:t>
            </a:r>
            <a:r>
              <a:rPr lang="it-IT" sz="4000" b="1" dirty="0" err="1">
                <a:solidFill>
                  <a:srgbClr val="7030A0"/>
                </a:solidFill>
              </a:rPr>
              <a:t>neuropeptide</a:t>
            </a:r>
            <a:r>
              <a:rPr lang="it-IT" sz="4000" b="1" dirty="0">
                <a:solidFill>
                  <a:srgbClr val="7030A0"/>
                </a:solidFill>
              </a:rPr>
              <a:t> </a:t>
            </a:r>
            <a:r>
              <a:rPr lang="it-IT" sz="4000" b="1" dirty="0" err="1">
                <a:solidFill>
                  <a:srgbClr val="7030A0"/>
                </a:solidFill>
              </a:rPr>
              <a:t>through</a:t>
            </a:r>
            <a:r>
              <a:rPr lang="it-IT" sz="4000" b="1" dirty="0">
                <a:solidFill>
                  <a:srgbClr val="7030A0"/>
                </a:solidFill>
              </a:rPr>
              <a:t> the UP-REGULATION </a:t>
            </a:r>
            <a:r>
              <a:rPr lang="it-IT" sz="4000" b="1" dirty="0" err="1">
                <a:solidFill>
                  <a:srgbClr val="7030A0"/>
                </a:solidFill>
              </a:rPr>
              <a:t>of</a:t>
            </a:r>
            <a:r>
              <a:rPr lang="it-IT" sz="4000" b="1" dirty="0">
                <a:solidFill>
                  <a:srgbClr val="7030A0"/>
                </a:solidFill>
              </a:rPr>
              <a:t> </a:t>
            </a:r>
            <a:r>
              <a:rPr lang="it-IT" sz="4000" b="1" dirty="0" err="1">
                <a:solidFill>
                  <a:srgbClr val="7030A0"/>
                </a:solidFill>
              </a:rPr>
              <a:t>its</a:t>
            </a:r>
            <a:r>
              <a:rPr lang="it-IT" sz="4000" b="1" dirty="0">
                <a:solidFill>
                  <a:srgbClr val="7030A0"/>
                </a:solidFill>
              </a:rPr>
              <a:t> trans-membrane </a:t>
            </a:r>
            <a:r>
              <a:rPr lang="it-IT" sz="4000" b="1" dirty="0" err="1">
                <a:solidFill>
                  <a:srgbClr val="7030A0"/>
                </a:solidFill>
              </a:rPr>
              <a:t>receptors</a:t>
            </a:r>
            <a:r>
              <a:rPr lang="it-IT" sz="4000" b="1" dirty="0">
                <a:solidFill>
                  <a:srgbClr val="7030A0"/>
                </a:solidFill>
              </a:rPr>
              <a:t> </a:t>
            </a:r>
            <a:r>
              <a:rPr lang="it-IT" sz="4000" b="1" dirty="0" err="1">
                <a:solidFill>
                  <a:srgbClr val="7030A0"/>
                </a:solidFill>
              </a:rPr>
              <a:t>of</a:t>
            </a:r>
            <a:r>
              <a:rPr lang="it-IT" sz="4000" b="1" dirty="0">
                <a:solidFill>
                  <a:srgbClr val="7030A0"/>
                </a:solidFill>
              </a:rPr>
              <a:t> the target </a:t>
            </a:r>
            <a:r>
              <a:rPr lang="it-IT" sz="4000" b="1" dirty="0" err="1">
                <a:solidFill>
                  <a:srgbClr val="7030A0"/>
                </a:solidFill>
              </a:rPr>
              <a:t>cells</a:t>
            </a:r>
            <a:r>
              <a:rPr lang="it-IT" sz="4000" b="1" dirty="0">
                <a:solidFill>
                  <a:srgbClr val="7030A0"/>
                </a:solidFill>
              </a:rPr>
              <a:t>. </a:t>
            </a:r>
            <a:endParaRPr lang="en-US" sz="4000" b="1" dirty="0">
              <a:solidFill>
                <a:srgbClr val="7030A0"/>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71438"/>
            <a:ext cx="8229600" cy="1143000"/>
          </a:xfrm>
          <a:prstGeom prst="rect">
            <a:avLst/>
          </a:prstGeom>
        </p:spPr>
        <p:txBody>
          <a:bodyPr anchor="ctr">
            <a:normAutofit/>
          </a:bodyPr>
          <a:lstStyle/>
          <a:p>
            <a:pPr algn="ctr" fontAlgn="auto">
              <a:spcBef>
                <a:spcPts val="0"/>
              </a:spcBef>
              <a:spcAft>
                <a:spcPts val="0"/>
              </a:spcAft>
              <a:defRPr/>
            </a:pPr>
            <a:r>
              <a:rPr lang="it-IT" sz="4400" b="1" i="1" dirty="0" err="1">
                <a:solidFill>
                  <a:schemeClr val="accent4">
                    <a:lumMod val="75000"/>
                  </a:schemeClr>
                </a:solidFill>
                <a:effectLst>
                  <a:outerShdw blurRad="38100" dist="38100" dir="2700000" algn="tl">
                    <a:srgbClr val="000000">
                      <a:alpha val="43137"/>
                    </a:srgbClr>
                  </a:outerShdw>
                </a:effectLst>
                <a:latin typeface="+mj-lt"/>
                <a:ea typeface="+mj-ea"/>
                <a:cs typeface="+mj-cs"/>
              </a:rPr>
              <a:t>Neuropeptides</a:t>
            </a:r>
            <a:r>
              <a:rPr lang="it-IT" sz="4400" b="1" i="1" dirty="0">
                <a:solidFill>
                  <a:schemeClr val="accent4">
                    <a:lumMod val="75000"/>
                  </a:schemeClr>
                </a:solidFill>
                <a:effectLst>
                  <a:outerShdw blurRad="38100" dist="38100" dir="2700000" algn="tl">
                    <a:srgbClr val="000000">
                      <a:alpha val="43137"/>
                    </a:srgbClr>
                  </a:outerShdw>
                </a:effectLst>
                <a:latin typeface="+mj-lt"/>
                <a:ea typeface="+mj-ea"/>
                <a:cs typeface="+mj-cs"/>
              </a:rPr>
              <a:t> </a:t>
            </a:r>
            <a:r>
              <a:rPr lang="it-IT" sz="4400" b="1" i="1" dirty="0" err="1">
                <a:solidFill>
                  <a:schemeClr val="accent4">
                    <a:lumMod val="75000"/>
                  </a:schemeClr>
                </a:solidFill>
                <a:effectLst>
                  <a:outerShdw blurRad="38100" dist="38100" dir="2700000" algn="tl">
                    <a:srgbClr val="000000">
                      <a:alpha val="43137"/>
                    </a:srgbClr>
                  </a:outerShdw>
                </a:effectLst>
                <a:latin typeface="+mj-lt"/>
                <a:ea typeface="+mj-ea"/>
                <a:cs typeface="+mj-cs"/>
              </a:rPr>
              <a:t>of</a:t>
            </a:r>
            <a:r>
              <a:rPr lang="it-IT" sz="4400" b="1" i="1" dirty="0">
                <a:solidFill>
                  <a:schemeClr val="accent4">
                    <a:lumMod val="75000"/>
                  </a:schemeClr>
                </a:solidFill>
                <a:effectLst>
                  <a:outerShdw blurRad="38100" dist="38100" dir="2700000" algn="tl">
                    <a:srgbClr val="000000">
                      <a:alpha val="43137"/>
                    </a:srgbClr>
                  </a:outerShdw>
                </a:effectLst>
                <a:latin typeface="+mj-lt"/>
                <a:ea typeface="+mj-ea"/>
                <a:cs typeface="+mj-cs"/>
              </a:rPr>
              <a:t> PRM</a:t>
            </a:r>
          </a:p>
        </p:txBody>
      </p:sp>
      <p:sp>
        <p:nvSpPr>
          <p:cNvPr id="116739" name="Rectangle 3"/>
          <p:cNvSpPr txBox="1">
            <a:spLocks noChangeArrowheads="1"/>
          </p:cNvSpPr>
          <p:nvPr/>
        </p:nvSpPr>
        <p:spPr bwMode="auto">
          <a:xfrm>
            <a:off x="457200" y="1398588"/>
            <a:ext cx="66865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Font typeface="Arial" charset="0"/>
              <a:buChar char="•"/>
            </a:pPr>
            <a:r>
              <a:rPr lang="it-IT" sz="2800" b="1">
                <a:solidFill>
                  <a:srgbClr val="FF0000"/>
                </a:solidFill>
                <a:latin typeface="Calibri" pitchFamily="34" charset="0"/>
              </a:rPr>
              <a:t>HyIpothalamus e Hypophysis</a:t>
            </a:r>
          </a:p>
          <a:p>
            <a:pPr lvl="1" eaLnBrk="1" hangingPunct="1">
              <a:lnSpc>
                <a:spcPct val="80000"/>
              </a:lnSpc>
              <a:spcBef>
                <a:spcPct val="20000"/>
              </a:spcBef>
              <a:buFont typeface="Arial" charset="0"/>
              <a:buChar char="–"/>
            </a:pPr>
            <a:r>
              <a:rPr lang="it-IT" sz="2800">
                <a:latin typeface="Calibri" pitchFamily="34" charset="0"/>
              </a:rPr>
              <a:t>Beta-Endorfin</a:t>
            </a:r>
          </a:p>
          <a:p>
            <a:pPr lvl="1" eaLnBrk="1" hangingPunct="1">
              <a:lnSpc>
                <a:spcPct val="80000"/>
              </a:lnSpc>
              <a:spcBef>
                <a:spcPct val="20000"/>
              </a:spcBef>
              <a:buFont typeface="Arial" charset="0"/>
              <a:buChar char="–"/>
            </a:pPr>
            <a:endParaRPr lang="it-IT" sz="2800">
              <a:latin typeface="Calibri" pitchFamily="34" charset="0"/>
            </a:endParaRPr>
          </a:p>
          <a:p>
            <a:pPr eaLnBrk="1" hangingPunct="1">
              <a:lnSpc>
                <a:spcPct val="80000"/>
              </a:lnSpc>
              <a:spcBef>
                <a:spcPct val="20000"/>
              </a:spcBef>
              <a:buFont typeface="Arial" charset="0"/>
              <a:buChar char="•"/>
            </a:pPr>
            <a:r>
              <a:rPr lang="it-IT" sz="2800" b="1">
                <a:solidFill>
                  <a:srgbClr val="FF0000"/>
                </a:solidFill>
                <a:latin typeface="Calibri" pitchFamily="34" charset="0"/>
              </a:rPr>
              <a:t>Nucleus of rafe of Bulbo, of Bridge and of Mesencefalo. Stomach and bowel</a:t>
            </a:r>
          </a:p>
          <a:p>
            <a:pPr lvl="1" eaLnBrk="1" hangingPunct="1">
              <a:lnSpc>
                <a:spcPct val="80000"/>
              </a:lnSpc>
              <a:spcBef>
                <a:spcPct val="20000"/>
              </a:spcBef>
              <a:buFont typeface="Arial" charset="0"/>
              <a:buChar char="–"/>
            </a:pPr>
            <a:r>
              <a:rPr lang="it-IT" sz="2800">
                <a:latin typeface="Calibri" pitchFamily="34" charset="0"/>
              </a:rPr>
              <a:t>Serotonin</a:t>
            </a:r>
          </a:p>
          <a:p>
            <a:pPr lvl="1" eaLnBrk="1" hangingPunct="1">
              <a:lnSpc>
                <a:spcPct val="80000"/>
              </a:lnSpc>
              <a:spcBef>
                <a:spcPct val="20000"/>
              </a:spcBef>
              <a:buFont typeface="Arial" charset="0"/>
              <a:buChar char="–"/>
            </a:pPr>
            <a:endParaRPr lang="it-IT" sz="2800">
              <a:latin typeface="Calibri" pitchFamily="34" charset="0"/>
            </a:endParaRPr>
          </a:p>
          <a:p>
            <a:pPr eaLnBrk="1" hangingPunct="1">
              <a:lnSpc>
                <a:spcPct val="80000"/>
              </a:lnSpc>
              <a:spcBef>
                <a:spcPct val="20000"/>
              </a:spcBef>
              <a:buFont typeface="Arial" charset="0"/>
              <a:buChar char="•"/>
            </a:pPr>
            <a:r>
              <a:rPr lang="it-IT" sz="2800" b="1">
                <a:solidFill>
                  <a:srgbClr val="FF0000"/>
                </a:solidFill>
                <a:latin typeface="Calibri" pitchFamily="34" charset="0"/>
              </a:rPr>
              <a:t>Pineal Gland</a:t>
            </a:r>
          </a:p>
          <a:p>
            <a:pPr lvl="1" eaLnBrk="1" hangingPunct="1">
              <a:lnSpc>
                <a:spcPct val="80000"/>
              </a:lnSpc>
              <a:spcBef>
                <a:spcPct val="20000"/>
              </a:spcBef>
              <a:buFont typeface="Arial" charset="0"/>
              <a:buChar char="–"/>
            </a:pPr>
            <a:r>
              <a:rPr lang="it-IT" sz="2800">
                <a:latin typeface="Calibri" pitchFamily="34" charset="0"/>
              </a:rPr>
              <a:t>Melatonin</a:t>
            </a:r>
          </a:p>
          <a:p>
            <a:pPr lvl="1" eaLnBrk="1" hangingPunct="1">
              <a:lnSpc>
                <a:spcPct val="80000"/>
              </a:lnSpc>
              <a:spcBef>
                <a:spcPct val="20000"/>
              </a:spcBef>
              <a:buFont typeface="Arial" charset="0"/>
              <a:buChar char="–"/>
            </a:pPr>
            <a:endParaRPr lang="it-IT" sz="2800">
              <a:latin typeface="Calibri" pitchFamily="34" charset="0"/>
            </a:endParaRPr>
          </a:p>
        </p:txBody>
      </p:sp>
      <p:sp>
        <p:nvSpPr>
          <p:cNvPr id="116740" name="Text Box 29"/>
          <p:cNvSpPr txBox="1">
            <a:spLocks noChangeArrowheads="1"/>
          </p:cNvSpPr>
          <p:nvPr/>
        </p:nvSpPr>
        <p:spPr bwMode="auto">
          <a:xfrm>
            <a:off x="6019800" y="6635750"/>
            <a:ext cx="30480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1000" b="1">
                <a:solidFill>
                  <a:schemeClr val="tx2"/>
                </a:solidFill>
                <a:latin typeface="Tahoma" pitchFamily="34" charset="0"/>
              </a:rPr>
              <a:t>© Dipartimento Scientifico Guna S.p.a.</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3"/>
          <p:cNvSpPr txBox="1">
            <a:spLocks noChangeArrowheads="1"/>
          </p:cNvSpPr>
          <p:nvPr/>
        </p:nvSpPr>
        <p:spPr bwMode="auto">
          <a:xfrm>
            <a:off x="6357938" y="3286125"/>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600" b="1">
                <a:latin typeface="Times New Roman" pitchFamily="18" charset="0"/>
              </a:rPr>
              <a:t>Th2</a:t>
            </a:r>
          </a:p>
        </p:txBody>
      </p:sp>
      <p:sp>
        <p:nvSpPr>
          <p:cNvPr id="117763" name="Text Box 5"/>
          <p:cNvSpPr txBox="1">
            <a:spLocks noChangeArrowheads="1"/>
          </p:cNvSpPr>
          <p:nvPr/>
        </p:nvSpPr>
        <p:spPr bwMode="auto">
          <a:xfrm>
            <a:off x="6858000" y="6500813"/>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117764"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6500813"/>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8"/>
          <p:cNvSpPr txBox="1">
            <a:spLocks noChangeArrowheads="1"/>
          </p:cNvSpPr>
          <p:nvPr/>
        </p:nvSpPr>
        <p:spPr bwMode="auto">
          <a:xfrm>
            <a:off x="179388" y="1700213"/>
            <a:ext cx="8713787" cy="37861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it-IT" sz="4000" b="1" dirty="0" err="1">
                <a:solidFill>
                  <a:srgbClr val="7030A0"/>
                </a:solidFill>
              </a:rPr>
              <a:t>They</a:t>
            </a:r>
            <a:r>
              <a:rPr lang="it-IT" sz="4000" b="1" dirty="0">
                <a:solidFill>
                  <a:srgbClr val="7030A0"/>
                </a:solidFill>
              </a:rPr>
              <a:t> </a:t>
            </a:r>
            <a:r>
              <a:rPr lang="it-IT" sz="4000" b="1" dirty="0" err="1">
                <a:solidFill>
                  <a:srgbClr val="7030A0"/>
                </a:solidFill>
              </a:rPr>
              <a:t>use</a:t>
            </a:r>
            <a:r>
              <a:rPr lang="it-IT" sz="4000" b="1" dirty="0">
                <a:solidFill>
                  <a:srgbClr val="7030A0"/>
                </a:solidFill>
              </a:rPr>
              <a:t> the </a:t>
            </a:r>
            <a:r>
              <a:rPr lang="it-IT" sz="4000" b="1" dirty="0" err="1">
                <a:solidFill>
                  <a:srgbClr val="7030A0"/>
                </a:solidFill>
              </a:rPr>
              <a:t>physiological</a:t>
            </a:r>
            <a:r>
              <a:rPr lang="it-IT" sz="4000" b="1" dirty="0">
                <a:solidFill>
                  <a:srgbClr val="7030A0"/>
                </a:solidFill>
              </a:rPr>
              <a:t> low dose </a:t>
            </a:r>
            <a:r>
              <a:rPr lang="it-IT" sz="4000" b="1" dirty="0" err="1">
                <a:solidFill>
                  <a:srgbClr val="7030A0"/>
                </a:solidFill>
              </a:rPr>
              <a:t>of</a:t>
            </a:r>
            <a:r>
              <a:rPr lang="it-IT" sz="4000" b="1" dirty="0">
                <a:solidFill>
                  <a:srgbClr val="7030A0"/>
                </a:solidFill>
              </a:rPr>
              <a:t> a GROWTH FACTOR </a:t>
            </a:r>
            <a:r>
              <a:rPr lang="it-IT" sz="4000" b="1" dirty="0" err="1">
                <a:solidFill>
                  <a:srgbClr val="7030A0"/>
                </a:solidFill>
              </a:rPr>
              <a:t>to</a:t>
            </a:r>
            <a:r>
              <a:rPr lang="it-IT" sz="4000" b="1" dirty="0">
                <a:solidFill>
                  <a:srgbClr val="7030A0"/>
                </a:solidFill>
              </a:rPr>
              <a:t> </a:t>
            </a:r>
            <a:r>
              <a:rPr lang="it-IT" sz="4000" b="1" dirty="0" err="1">
                <a:solidFill>
                  <a:srgbClr val="7030A0"/>
                </a:solidFill>
              </a:rPr>
              <a:t>strenght</a:t>
            </a:r>
            <a:r>
              <a:rPr lang="it-IT" sz="4000" b="1" dirty="0">
                <a:solidFill>
                  <a:srgbClr val="7030A0"/>
                </a:solidFill>
              </a:rPr>
              <a:t> the </a:t>
            </a:r>
            <a:r>
              <a:rPr lang="it-IT" sz="4000" b="1" dirty="0" err="1">
                <a:solidFill>
                  <a:srgbClr val="7030A0"/>
                </a:solidFill>
              </a:rPr>
              <a:t>biological</a:t>
            </a:r>
            <a:r>
              <a:rPr lang="it-IT" sz="4000" b="1" dirty="0">
                <a:solidFill>
                  <a:srgbClr val="7030A0"/>
                </a:solidFill>
              </a:rPr>
              <a:t> </a:t>
            </a:r>
            <a:r>
              <a:rPr lang="it-IT" sz="4000" b="1" dirty="0" err="1">
                <a:solidFill>
                  <a:srgbClr val="7030A0"/>
                </a:solidFill>
              </a:rPr>
              <a:t>action</a:t>
            </a:r>
            <a:r>
              <a:rPr lang="it-IT" sz="4000" b="1" dirty="0">
                <a:solidFill>
                  <a:srgbClr val="7030A0"/>
                </a:solidFill>
              </a:rPr>
              <a:t> </a:t>
            </a:r>
            <a:r>
              <a:rPr lang="it-IT" sz="4000" b="1" dirty="0" err="1">
                <a:solidFill>
                  <a:srgbClr val="7030A0"/>
                </a:solidFill>
              </a:rPr>
              <a:t>of</a:t>
            </a:r>
            <a:r>
              <a:rPr lang="it-IT" sz="4000" b="1" dirty="0">
                <a:solidFill>
                  <a:srgbClr val="7030A0"/>
                </a:solidFill>
              </a:rPr>
              <a:t> </a:t>
            </a:r>
            <a:r>
              <a:rPr lang="it-IT" sz="4000" b="1" dirty="0" err="1">
                <a:solidFill>
                  <a:srgbClr val="7030A0"/>
                </a:solidFill>
              </a:rPr>
              <a:t>that</a:t>
            </a:r>
            <a:r>
              <a:rPr lang="it-IT" sz="4000" b="1" dirty="0">
                <a:solidFill>
                  <a:srgbClr val="7030A0"/>
                </a:solidFill>
              </a:rPr>
              <a:t> </a:t>
            </a:r>
            <a:r>
              <a:rPr lang="it-IT" sz="4000" b="1" dirty="0" err="1">
                <a:solidFill>
                  <a:srgbClr val="7030A0"/>
                </a:solidFill>
              </a:rPr>
              <a:t>growth</a:t>
            </a:r>
            <a:r>
              <a:rPr lang="it-IT" sz="4000" b="1" dirty="0">
                <a:solidFill>
                  <a:srgbClr val="7030A0"/>
                </a:solidFill>
              </a:rPr>
              <a:t> </a:t>
            </a:r>
            <a:r>
              <a:rPr lang="it-IT" sz="4000" b="1" dirty="0" err="1">
                <a:solidFill>
                  <a:srgbClr val="7030A0"/>
                </a:solidFill>
              </a:rPr>
              <a:t>factor</a:t>
            </a:r>
            <a:r>
              <a:rPr lang="it-IT" sz="4000" b="1" dirty="0">
                <a:solidFill>
                  <a:srgbClr val="7030A0"/>
                </a:solidFill>
              </a:rPr>
              <a:t> </a:t>
            </a:r>
            <a:r>
              <a:rPr lang="it-IT" sz="4000" b="1" dirty="0" err="1">
                <a:solidFill>
                  <a:srgbClr val="7030A0"/>
                </a:solidFill>
              </a:rPr>
              <a:t>through</a:t>
            </a:r>
            <a:r>
              <a:rPr lang="it-IT" sz="4000" b="1" dirty="0">
                <a:solidFill>
                  <a:srgbClr val="7030A0"/>
                </a:solidFill>
              </a:rPr>
              <a:t> the UP-REGULATION </a:t>
            </a:r>
            <a:r>
              <a:rPr lang="it-IT" sz="4000" b="1" dirty="0" err="1">
                <a:solidFill>
                  <a:srgbClr val="7030A0"/>
                </a:solidFill>
              </a:rPr>
              <a:t>of</a:t>
            </a:r>
            <a:r>
              <a:rPr lang="it-IT" sz="4000" b="1" dirty="0">
                <a:solidFill>
                  <a:srgbClr val="7030A0"/>
                </a:solidFill>
              </a:rPr>
              <a:t> </a:t>
            </a:r>
            <a:r>
              <a:rPr lang="it-IT" sz="4000" b="1" dirty="0" err="1">
                <a:solidFill>
                  <a:srgbClr val="7030A0"/>
                </a:solidFill>
              </a:rPr>
              <a:t>its</a:t>
            </a:r>
            <a:r>
              <a:rPr lang="it-IT" sz="4000" b="1" dirty="0">
                <a:solidFill>
                  <a:srgbClr val="7030A0"/>
                </a:solidFill>
              </a:rPr>
              <a:t> trans-membrane </a:t>
            </a:r>
            <a:r>
              <a:rPr lang="it-IT" sz="4000" b="1" dirty="0" err="1">
                <a:solidFill>
                  <a:srgbClr val="7030A0"/>
                </a:solidFill>
              </a:rPr>
              <a:t>receptors</a:t>
            </a:r>
            <a:r>
              <a:rPr lang="it-IT" sz="4000" b="1" dirty="0">
                <a:solidFill>
                  <a:srgbClr val="7030A0"/>
                </a:solidFill>
              </a:rPr>
              <a:t> </a:t>
            </a:r>
            <a:r>
              <a:rPr lang="it-IT" sz="4000" b="1" dirty="0" err="1">
                <a:solidFill>
                  <a:srgbClr val="7030A0"/>
                </a:solidFill>
              </a:rPr>
              <a:t>of</a:t>
            </a:r>
            <a:r>
              <a:rPr lang="it-IT" sz="4000" b="1" dirty="0">
                <a:solidFill>
                  <a:srgbClr val="7030A0"/>
                </a:solidFill>
              </a:rPr>
              <a:t> the target </a:t>
            </a:r>
            <a:r>
              <a:rPr lang="it-IT" sz="4000" b="1" dirty="0" err="1">
                <a:solidFill>
                  <a:srgbClr val="7030A0"/>
                </a:solidFill>
              </a:rPr>
              <a:t>cells</a:t>
            </a:r>
            <a:r>
              <a:rPr lang="it-IT" sz="4000" b="1" dirty="0">
                <a:solidFill>
                  <a:srgbClr val="7030A0"/>
                </a:solidFill>
              </a:rPr>
              <a:t>. </a:t>
            </a:r>
            <a:endParaRPr lang="en-US" sz="4000" b="1" dirty="0">
              <a:solidFill>
                <a:srgbClr val="7030A0"/>
              </a:solidFill>
            </a:endParaRPr>
          </a:p>
        </p:txBody>
      </p:sp>
      <p:sp>
        <p:nvSpPr>
          <p:cNvPr id="22" name="CasellaDiTesto 21"/>
          <p:cNvSpPr txBox="1"/>
          <p:nvPr/>
        </p:nvSpPr>
        <p:spPr>
          <a:xfrm>
            <a:off x="214282" y="142852"/>
            <a:ext cx="8643998" cy="64633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ct val="50000"/>
              </a:spcBef>
              <a:spcAft>
                <a:spcPts val="0"/>
              </a:spcAft>
              <a:defRPr/>
            </a:pPr>
            <a:r>
              <a:rPr lang="it-IT" sz="3600" b="1" dirty="0">
                <a:solidFill>
                  <a:schemeClr val="tx1"/>
                </a:solidFill>
                <a:effectLst>
                  <a:outerShdw blurRad="38100" dist="38100" dir="2700000" algn="tl">
                    <a:srgbClr val="C0C0C0"/>
                  </a:outerShdw>
                </a:effectLst>
              </a:rPr>
              <a:t>Clinic </a:t>
            </a:r>
            <a:r>
              <a:rPr lang="it-IT" sz="3600" b="1" dirty="0" err="1">
                <a:solidFill>
                  <a:schemeClr val="tx1"/>
                </a:solidFill>
                <a:effectLst>
                  <a:outerShdw blurRad="38100" dist="38100" dir="2700000" algn="tl">
                    <a:srgbClr val="C0C0C0"/>
                  </a:outerShdw>
                </a:effectLst>
              </a:rPr>
              <a:t>use</a:t>
            </a:r>
            <a:r>
              <a:rPr lang="it-IT" sz="3600" b="1" dirty="0">
                <a:solidFill>
                  <a:schemeClr val="tx1"/>
                </a:solidFill>
                <a:effectLst>
                  <a:outerShdw blurRad="38100" dist="38100" dir="2700000" algn="tl">
                    <a:srgbClr val="C0C0C0"/>
                  </a:outerShdw>
                </a:effectLst>
              </a:rPr>
              <a:t> </a:t>
            </a:r>
            <a:r>
              <a:rPr lang="it-IT" sz="3600" b="1" dirty="0" err="1">
                <a:solidFill>
                  <a:schemeClr val="tx1"/>
                </a:solidFill>
                <a:effectLst>
                  <a:outerShdw blurRad="38100" dist="38100" dir="2700000" algn="tl">
                    <a:srgbClr val="C0C0C0"/>
                  </a:outerShdw>
                </a:effectLst>
              </a:rPr>
              <a:t>of</a:t>
            </a:r>
            <a:r>
              <a:rPr lang="it-IT" sz="3600" b="1" dirty="0">
                <a:solidFill>
                  <a:schemeClr val="tx1"/>
                </a:solidFill>
                <a:effectLst>
                  <a:outerShdw blurRad="38100" dist="38100" dir="2700000" algn="tl">
                    <a:srgbClr val="C0C0C0"/>
                  </a:outerShdw>
                </a:effectLst>
              </a:rPr>
              <a:t> GROWTH FACTORS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5"/>
          <p:cNvSpPr txBox="1">
            <a:spLocks noChangeArrowheads="1"/>
          </p:cNvSpPr>
          <p:nvPr/>
        </p:nvSpPr>
        <p:spPr bwMode="auto">
          <a:xfrm>
            <a:off x="6858000" y="6500813"/>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118787"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6500813"/>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8"/>
          <p:cNvSpPr txBox="1">
            <a:spLocks noChangeArrowheads="1"/>
          </p:cNvSpPr>
          <p:nvPr/>
        </p:nvSpPr>
        <p:spPr bwMode="auto">
          <a:xfrm>
            <a:off x="179388" y="981075"/>
            <a:ext cx="8713787" cy="5692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it-IT" sz="2800" b="1" dirty="0">
                <a:solidFill>
                  <a:srgbClr val="7030A0"/>
                </a:solidFill>
              </a:rPr>
              <a:t>Some </a:t>
            </a:r>
            <a:r>
              <a:rPr lang="it-IT" sz="2800" b="1" dirty="0" err="1">
                <a:solidFill>
                  <a:srgbClr val="7030A0"/>
                </a:solidFill>
              </a:rPr>
              <a:t>of</a:t>
            </a:r>
            <a:r>
              <a:rPr lang="it-IT" sz="2800" b="1" dirty="0">
                <a:solidFill>
                  <a:srgbClr val="7030A0"/>
                </a:solidFill>
              </a:rPr>
              <a:t> the </a:t>
            </a:r>
            <a:r>
              <a:rPr lang="it-IT" sz="2800" b="1" dirty="0" err="1">
                <a:solidFill>
                  <a:srgbClr val="7030A0"/>
                </a:solidFill>
              </a:rPr>
              <a:t>most</a:t>
            </a:r>
            <a:r>
              <a:rPr lang="it-IT" sz="2800" b="1" dirty="0">
                <a:solidFill>
                  <a:srgbClr val="7030A0"/>
                </a:solidFill>
              </a:rPr>
              <a:t> </a:t>
            </a:r>
            <a:r>
              <a:rPr lang="it-IT" sz="2800" b="1" dirty="0" err="1">
                <a:solidFill>
                  <a:srgbClr val="7030A0"/>
                </a:solidFill>
              </a:rPr>
              <a:t>interesting</a:t>
            </a:r>
            <a:r>
              <a:rPr lang="it-IT" sz="2800" b="1" dirty="0">
                <a:solidFill>
                  <a:srgbClr val="7030A0"/>
                </a:solidFill>
              </a:rPr>
              <a:t> </a:t>
            </a:r>
            <a:r>
              <a:rPr lang="it-IT" sz="2800" b="1" dirty="0" err="1">
                <a:solidFill>
                  <a:srgbClr val="7030A0"/>
                </a:solidFill>
              </a:rPr>
              <a:t>Growth</a:t>
            </a:r>
            <a:r>
              <a:rPr lang="it-IT" sz="2800" b="1" dirty="0">
                <a:solidFill>
                  <a:srgbClr val="7030A0"/>
                </a:solidFill>
              </a:rPr>
              <a:t> </a:t>
            </a:r>
            <a:r>
              <a:rPr lang="it-IT" sz="2800" b="1" dirty="0" err="1">
                <a:solidFill>
                  <a:srgbClr val="7030A0"/>
                </a:solidFill>
              </a:rPr>
              <a:t>Factors</a:t>
            </a:r>
            <a:r>
              <a:rPr lang="it-IT" sz="2800" b="1" dirty="0">
                <a:solidFill>
                  <a:srgbClr val="7030A0"/>
                </a:solidFill>
              </a:rPr>
              <a:t> in Neurodegenerative </a:t>
            </a:r>
            <a:r>
              <a:rPr lang="it-IT" sz="2800" b="1" dirty="0" err="1">
                <a:solidFill>
                  <a:srgbClr val="7030A0"/>
                </a:solidFill>
              </a:rPr>
              <a:t>diseases</a:t>
            </a:r>
            <a:r>
              <a:rPr lang="it-IT" sz="2800" b="1" dirty="0">
                <a:solidFill>
                  <a:srgbClr val="7030A0"/>
                </a:solidFill>
              </a:rPr>
              <a:t> and Anti </a:t>
            </a:r>
            <a:r>
              <a:rPr lang="it-IT" sz="2800" b="1" dirty="0" err="1">
                <a:solidFill>
                  <a:srgbClr val="7030A0"/>
                </a:solidFill>
              </a:rPr>
              <a:t>Aging</a:t>
            </a:r>
            <a:r>
              <a:rPr lang="it-IT" sz="2800" b="1" dirty="0">
                <a:solidFill>
                  <a:srgbClr val="7030A0"/>
                </a:solidFill>
              </a:rPr>
              <a:t> </a:t>
            </a:r>
            <a:r>
              <a:rPr lang="it-IT" sz="2800" b="1" dirty="0" err="1">
                <a:solidFill>
                  <a:srgbClr val="7030A0"/>
                </a:solidFill>
              </a:rPr>
              <a:t>Therapy</a:t>
            </a:r>
            <a:r>
              <a:rPr lang="it-IT" sz="2800" b="1" dirty="0">
                <a:solidFill>
                  <a:srgbClr val="7030A0"/>
                </a:solidFill>
              </a:rPr>
              <a:t>:</a:t>
            </a:r>
          </a:p>
          <a:p>
            <a:pPr fontAlgn="auto">
              <a:spcBef>
                <a:spcPts val="0"/>
              </a:spcBef>
              <a:spcAft>
                <a:spcPts val="0"/>
              </a:spcAft>
              <a:buFont typeface="Arial" pitchFamily="34" charset="0"/>
              <a:buChar char="•"/>
              <a:defRPr/>
            </a:pPr>
            <a:r>
              <a:rPr lang="it-IT" sz="2800" b="1" dirty="0">
                <a:solidFill>
                  <a:srgbClr val="7030A0"/>
                </a:solidFill>
              </a:rPr>
              <a:t>NT3 4CH</a:t>
            </a:r>
          </a:p>
          <a:p>
            <a:pPr fontAlgn="auto">
              <a:spcBef>
                <a:spcPts val="0"/>
              </a:spcBef>
              <a:spcAft>
                <a:spcPts val="0"/>
              </a:spcAft>
              <a:buFont typeface="Arial" pitchFamily="34" charset="0"/>
              <a:buChar char="•"/>
              <a:defRPr/>
            </a:pPr>
            <a:r>
              <a:rPr lang="it-IT" sz="2800" b="1" dirty="0">
                <a:solidFill>
                  <a:srgbClr val="7030A0"/>
                </a:solidFill>
              </a:rPr>
              <a:t>NT4 4CH</a:t>
            </a:r>
          </a:p>
          <a:p>
            <a:pPr fontAlgn="auto">
              <a:spcBef>
                <a:spcPts val="0"/>
              </a:spcBef>
              <a:spcAft>
                <a:spcPts val="0"/>
              </a:spcAft>
              <a:buFont typeface="Arial" pitchFamily="34" charset="0"/>
              <a:buChar char="•"/>
              <a:defRPr/>
            </a:pPr>
            <a:r>
              <a:rPr lang="it-IT" sz="2800" b="1" dirty="0">
                <a:solidFill>
                  <a:srgbClr val="7030A0"/>
                </a:solidFill>
              </a:rPr>
              <a:t>BDNF 4CH</a:t>
            </a:r>
          </a:p>
          <a:p>
            <a:pPr fontAlgn="auto">
              <a:spcBef>
                <a:spcPts val="0"/>
              </a:spcBef>
              <a:spcAft>
                <a:spcPts val="0"/>
              </a:spcAft>
              <a:buFont typeface="Arial" pitchFamily="34" charset="0"/>
              <a:buChar char="•"/>
              <a:defRPr/>
            </a:pPr>
            <a:r>
              <a:rPr lang="it-IT" sz="2800" b="1" dirty="0">
                <a:solidFill>
                  <a:srgbClr val="7030A0"/>
                </a:solidFill>
              </a:rPr>
              <a:t>CNTF 4CH</a:t>
            </a:r>
          </a:p>
          <a:p>
            <a:pPr fontAlgn="auto">
              <a:spcBef>
                <a:spcPts val="0"/>
              </a:spcBef>
              <a:spcAft>
                <a:spcPts val="0"/>
              </a:spcAft>
              <a:defRPr/>
            </a:pPr>
            <a:endParaRPr lang="it-IT" sz="2800" b="1" dirty="0">
              <a:solidFill>
                <a:srgbClr val="7030A0"/>
              </a:solidFill>
            </a:endParaRPr>
          </a:p>
          <a:p>
            <a:pPr fontAlgn="auto">
              <a:spcBef>
                <a:spcPts val="0"/>
              </a:spcBef>
              <a:spcAft>
                <a:spcPts val="0"/>
              </a:spcAft>
              <a:defRPr/>
            </a:pPr>
            <a:r>
              <a:rPr lang="it-IT" sz="2800" b="1" dirty="0">
                <a:solidFill>
                  <a:srgbClr val="7030A0"/>
                </a:solidFill>
              </a:rPr>
              <a:t>Some </a:t>
            </a:r>
            <a:r>
              <a:rPr lang="it-IT" sz="2800" b="1" dirty="0" err="1">
                <a:solidFill>
                  <a:srgbClr val="7030A0"/>
                </a:solidFill>
              </a:rPr>
              <a:t>of</a:t>
            </a:r>
            <a:r>
              <a:rPr lang="it-IT" sz="2800" b="1" dirty="0">
                <a:solidFill>
                  <a:srgbClr val="7030A0"/>
                </a:solidFill>
              </a:rPr>
              <a:t> the </a:t>
            </a:r>
            <a:r>
              <a:rPr lang="it-IT" sz="2800" b="1" dirty="0" err="1">
                <a:solidFill>
                  <a:srgbClr val="7030A0"/>
                </a:solidFill>
              </a:rPr>
              <a:t>most</a:t>
            </a:r>
            <a:r>
              <a:rPr lang="it-IT" sz="2800" b="1" dirty="0">
                <a:solidFill>
                  <a:srgbClr val="7030A0"/>
                </a:solidFill>
              </a:rPr>
              <a:t> </a:t>
            </a:r>
            <a:r>
              <a:rPr lang="it-IT" sz="2800" b="1" dirty="0" err="1">
                <a:solidFill>
                  <a:srgbClr val="7030A0"/>
                </a:solidFill>
              </a:rPr>
              <a:t>interesting</a:t>
            </a:r>
            <a:r>
              <a:rPr lang="it-IT" sz="2800" b="1" dirty="0">
                <a:solidFill>
                  <a:srgbClr val="7030A0"/>
                </a:solidFill>
              </a:rPr>
              <a:t> </a:t>
            </a:r>
            <a:r>
              <a:rPr lang="it-IT" sz="2800" b="1" dirty="0" err="1">
                <a:solidFill>
                  <a:srgbClr val="7030A0"/>
                </a:solidFill>
              </a:rPr>
              <a:t>Growth</a:t>
            </a:r>
            <a:r>
              <a:rPr lang="it-IT" sz="2800" b="1" dirty="0">
                <a:solidFill>
                  <a:srgbClr val="7030A0"/>
                </a:solidFill>
              </a:rPr>
              <a:t> </a:t>
            </a:r>
            <a:r>
              <a:rPr lang="it-IT" sz="2800" b="1" dirty="0" err="1">
                <a:solidFill>
                  <a:srgbClr val="7030A0"/>
                </a:solidFill>
              </a:rPr>
              <a:t>Factors</a:t>
            </a:r>
            <a:r>
              <a:rPr lang="it-IT" sz="2800" b="1" dirty="0">
                <a:solidFill>
                  <a:srgbClr val="7030A0"/>
                </a:solidFill>
              </a:rPr>
              <a:t> </a:t>
            </a:r>
            <a:r>
              <a:rPr lang="it-IT" sz="2800" b="1" dirty="0" err="1">
                <a:solidFill>
                  <a:srgbClr val="7030A0"/>
                </a:solidFill>
              </a:rPr>
              <a:t>Aesthetic</a:t>
            </a:r>
            <a:r>
              <a:rPr lang="it-IT" sz="2800" b="1" dirty="0">
                <a:solidFill>
                  <a:srgbClr val="7030A0"/>
                </a:solidFill>
              </a:rPr>
              <a:t> Medicine:</a:t>
            </a:r>
          </a:p>
          <a:p>
            <a:pPr fontAlgn="auto">
              <a:spcBef>
                <a:spcPts val="0"/>
              </a:spcBef>
              <a:spcAft>
                <a:spcPts val="0"/>
              </a:spcAft>
              <a:buFont typeface="Arial" pitchFamily="34" charset="0"/>
              <a:buChar char="•"/>
              <a:defRPr/>
            </a:pPr>
            <a:r>
              <a:rPr lang="it-IT" sz="2800" b="1" dirty="0">
                <a:solidFill>
                  <a:srgbClr val="7030A0"/>
                </a:solidFill>
              </a:rPr>
              <a:t>PDGF 4CH</a:t>
            </a:r>
          </a:p>
          <a:p>
            <a:pPr fontAlgn="auto">
              <a:spcBef>
                <a:spcPts val="0"/>
              </a:spcBef>
              <a:spcAft>
                <a:spcPts val="0"/>
              </a:spcAft>
              <a:buFont typeface="Arial" pitchFamily="34" charset="0"/>
              <a:buChar char="•"/>
              <a:defRPr/>
            </a:pPr>
            <a:r>
              <a:rPr lang="it-IT" sz="2800" b="1" dirty="0">
                <a:solidFill>
                  <a:srgbClr val="7030A0"/>
                </a:solidFill>
              </a:rPr>
              <a:t>FGF 4CH</a:t>
            </a:r>
          </a:p>
          <a:p>
            <a:pPr fontAlgn="auto">
              <a:spcBef>
                <a:spcPts val="0"/>
              </a:spcBef>
              <a:spcAft>
                <a:spcPts val="0"/>
              </a:spcAft>
              <a:buFont typeface="Arial" pitchFamily="34" charset="0"/>
              <a:buChar char="•"/>
              <a:defRPr/>
            </a:pPr>
            <a:r>
              <a:rPr lang="it-IT" sz="2800" b="1" dirty="0">
                <a:solidFill>
                  <a:srgbClr val="7030A0"/>
                </a:solidFill>
              </a:rPr>
              <a:t>IGF-1 4CH</a:t>
            </a:r>
          </a:p>
          <a:p>
            <a:pPr fontAlgn="auto">
              <a:spcBef>
                <a:spcPts val="0"/>
              </a:spcBef>
              <a:spcAft>
                <a:spcPts val="0"/>
              </a:spcAft>
              <a:buFont typeface="Arial" pitchFamily="34" charset="0"/>
              <a:buChar char="•"/>
              <a:defRPr/>
            </a:pPr>
            <a:r>
              <a:rPr lang="it-IT" sz="2800" b="1" dirty="0" err="1">
                <a:solidFill>
                  <a:srgbClr val="7030A0"/>
                </a:solidFill>
              </a:rPr>
              <a:t>TGF-beta</a:t>
            </a:r>
            <a:r>
              <a:rPr lang="it-IT" sz="2800" b="1" dirty="0">
                <a:solidFill>
                  <a:srgbClr val="7030A0"/>
                </a:solidFill>
              </a:rPr>
              <a:t> 4CH</a:t>
            </a:r>
            <a:endParaRPr lang="en-US" sz="2800" b="1" dirty="0">
              <a:solidFill>
                <a:srgbClr val="7030A0"/>
              </a:solidFill>
            </a:endParaRPr>
          </a:p>
        </p:txBody>
      </p:sp>
      <p:sp>
        <p:nvSpPr>
          <p:cNvPr id="22" name="CasellaDiTesto 21"/>
          <p:cNvSpPr txBox="1"/>
          <p:nvPr/>
        </p:nvSpPr>
        <p:spPr>
          <a:xfrm>
            <a:off x="214282" y="142852"/>
            <a:ext cx="8643998" cy="64633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ct val="50000"/>
              </a:spcBef>
              <a:spcAft>
                <a:spcPts val="0"/>
              </a:spcAft>
              <a:defRPr/>
            </a:pPr>
            <a:r>
              <a:rPr lang="it-IT" sz="3600" b="1" dirty="0">
                <a:solidFill>
                  <a:schemeClr val="tx1"/>
                </a:solidFill>
                <a:effectLst>
                  <a:outerShdw blurRad="38100" dist="38100" dir="2700000" algn="tl">
                    <a:srgbClr val="C0C0C0"/>
                  </a:outerShdw>
                </a:effectLst>
                <a:latin typeface="Comic Sans MS" pitchFamily="66" charset="0"/>
              </a:rPr>
              <a:t>GROWTH FACTORS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endParaRPr lang="en-US" smtClean="0"/>
          </a:p>
        </p:txBody>
      </p:sp>
      <p:sp>
        <p:nvSpPr>
          <p:cNvPr id="119811" name="Content Placeholder 2"/>
          <p:cNvSpPr>
            <a:spLocks noGrp="1"/>
          </p:cNvSpPr>
          <p:nvPr>
            <p:ph idx="1"/>
          </p:nvPr>
        </p:nvSpPr>
        <p:spPr/>
        <p:txBody>
          <a:bodyPr/>
          <a:lstStyle/>
          <a:p>
            <a:endParaRPr lang="en-US" smtClean="0"/>
          </a:p>
        </p:txBody>
      </p:sp>
      <p:pic>
        <p:nvPicPr>
          <p:cNvPr id="1198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307975" y="1603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latin typeface="Times New Roman" pitchFamily="18" charset="0"/>
                <a:cs typeface="Times New Roman" pitchFamily="18" charset="0"/>
              </a:rPr>
              <a:t>Journal of Pigmentary Disorders</a:t>
            </a:r>
            <a:r>
              <a:rPr lang="en-US" dirty="0" smtClean="0"/>
              <a:t/>
            </a:r>
            <a:br>
              <a:rPr lang="en-US" dirty="0" smtClean="0"/>
            </a:br>
            <a:r>
              <a:rPr lang="en-US" dirty="0" smtClean="0"/>
              <a:t>Related Journals</a:t>
            </a:r>
            <a:endParaRPr lang="en-US" dirty="0"/>
          </a:p>
        </p:txBody>
      </p:sp>
      <p:sp>
        <p:nvSpPr>
          <p:cNvPr id="7" name="Vertical Scroll 6"/>
          <p:cNvSpPr/>
          <p:nvPr/>
        </p:nvSpPr>
        <p:spPr>
          <a:xfrm>
            <a:off x="1490663" y="1335088"/>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hlinkClick r:id="rId3"/>
              </a:rPr>
              <a:t>Journal of Clinical &amp; Experimental Dermatology </a:t>
            </a:r>
            <a:r>
              <a:rPr lang="en-US" sz="2000" dirty="0">
                <a:hlinkClick r:id="rId3"/>
              </a:rPr>
              <a:t>Research</a:t>
            </a:r>
            <a:endParaRPr lang="en-US" sz="2000" dirty="0"/>
          </a:p>
          <a:p>
            <a:pPr>
              <a:defRPr/>
            </a:pPr>
            <a:endParaRPr lang="en-US" sz="2000" dirty="0"/>
          </a:p>
          <a:p>
            <a:pPr marL="342900" indent="-342900">
              <a:buFont typeface="Wingdings" panose="05000000000000000000" pitchFamily="2" charset="2"/>
              <a:buChar char="Ø"/>
              <a:defRPr/>
            </a:pPr>
            <a:r>
              <a:rPr lang="en-US" sz="2000" dirty="0">
                <a:hlinkClick r:id="rId4"/>
              </a:rPr>
              <a:t>Interdisciplinary Journal of Microinflammation</a:t>
            </a:r>
            <a:endParaRPr lang="en-US" sz="2000" dirty="0">
              <a:solidFill>
                <a:srgbClr val="FFFF00"/>
              </a:solidFill>
              <a:latin typeface="Estrangelo Edessa" panose="03080600000000000000" pitchFamily="66" charset="0"/>
              <a:cs typeface="Estrangelo Edessa" panose="03080600000000000000" pitchFamily="66" charset="0"/>
            </a:endParaRPr>
          </a:p>
        </p:txBody>
      </p:sp>
      <p:sp>
        <p:nvSpPr>
          <p:cNvPr id="119815" name="AutoShape 2" descr="data:image/jpeg;base64,/9j/4AAQSkZJRgABAQAAAQABAAD/2wCEAAkGBxQSEhUUEhQWFhQUGBgXFRgUFBgXGBgYHBgYHBUUFB0YHCggGBonHRgWITEhJSksLi4uGB8zODMsNygtLisBCgoKDg0OGhAQGiwcHyQsLCwsLCwsLCwsLSwsLCwsLCwsLCwsKywsLCwsLCwsLCwsLCwsLCwsLCwsLCwsNywsLP/AABEIANUA7QMBIgACEQEDEQH/xAAcAAACAgMBAQAAAAAAAAAAAAAABgUHAQIEAwj/xABOEAABAwIDBQQGBQcHCwUAAAABAAIDBBEFEiEGBxMxQSJRYXEUIzKBkaFCUmKxwRUkcnOzwtElMzWCkrLSCDRDRFNUY4OTovAWFyZ0w//EABkBAQEBAQEBAAAAAAAAAAAAAAABAgMEBf/EAC4RAAICAQMDAAgHAQAAAAAAAAABAhEDEiExBBNBBTIzUWFxgZEVUlNiobHhFP/aAAwDAQACEQMRAD8Au4LNkBZsgMoQhACEIQAsFZQgK420q8WpGy1Ec0RgabhvDGZrTYC9xrqofZHaPF8RD+DLC0RkBznRt5kXAAtzsnXeh/RdV+gP7zUrbgx+b1P65v7Nq0nsAxjHMYw8CSo4U0VxmLWgAedgC3zTnsftRFiEOePRzdJGHm0/iPFS+IUbZY3xvALXtLSD3FUfuoqXwYq6C/ZdxY3eOQnKVOQXysFAK85yQ1xHOxt520UBssgKvdi8SqnzTZ8z7NJyu07d9GgnQJspsQqHZs9Nls0lvrWnMejdOXmonas3OGh0TCFFMrp7R/m9sx9Z61pyC/P7XuQa2e0n5vq09gcVvbF9T9nTvVMEqhRraubOwGHsubd7uI3sO+rb6Xn4ry9OqeHm9GGfNbJxW+z9a/4ICWQo51VNmeBCC0Nux3EHadb2SPoi9xdaNrai0f5uLuNpBxW+rF9D9rTuQEnZbKLdWVFpPzcHL/N+tb6wX5n6ui9G1U2dg4Iyubd7uIOwfqgfS8wgJBYUUK2oyE+jjOHWDeK3Vv1r/gvV1VNnIEPYDLh3EGr7exbp5oCRQokVtRkYeAMxNnt4rey3o69rO8lu+rnvLaC4b/N+sb6zwP1PegJJBUYKye8fqBZwPE9a31Z6AfWWcFxF83ED4+G+N2VwzB3QG9x5oCRatlq1bIAQhCAEIQgBCEIBT3pn+S6r9Fv99qWtwv8Am1R+vH7NiYd7J/kuo8Qz9o1V/uwr62GjmkpYGTMMxzNLiHg5G6jTtC1lfALnxCrbDG+R5s1jS4nwCordvUMFbUV0xDY4WyPJOnakccrR3m3RSWOT4viloDTuijvq3KWM83udqQO5MGK7CQ02DyxntSsaZjJy9YB0+zbSytJA8sP3oNbSyzzWMjpnNghFgQ0AWzeHeVJbDbwPTHSsnY2Mxtz5gTly3tY35FQm5nAYJqWZ8sbXl8hZ2hezQOQ7tSTfxThTbD0UEcrY4tJNXXJJ0vYAk6AaqOirk9sDx9lTUSsiaOGxoOa1i51zr5Lm2323iw9hHtzkXbGOncX9wUJuvbaWf3D5uUDv1oWMfBM0WfJnDz9YNAy38ljG9Ss654KE6RP1u8SQsYKWnM8xY10uUOLI3EA5dOZXPs7vPLphBWxCJziGhwuACTYB4dy806bH4YynpIWMAHYaXHqSRck9/NVzv2pGh1NI0APfnYT3gWIv5XK2qOIy7SbdvY90dDAahzNHvAcWNP1RlGpXLslvJ484p6qLhSuOVpF7F31XB2rSnTZ6gZBTxRxiwDG+82Fye8qsN+FMIpKWoZ2ZCXgkaXyZXNJ8RqPenwBbFZWMiY6SRwaxou4nkAlCt2uqnRmaloXPgAJzyODS5vPM1nO1lwbd01TWS0VKxjuBJaSZ1uzoRo4+V9O9WAIw1mUCwDbAdLWUBAbE7WMxCJzmtLHsIa9p1sSLgg9QojbnbdtPJFTwvbxXSM4p0IjZmbcHxIPwS/uS/nq8DkHgDyzvURvSwaNmJwhgsKnK54H1i8Nc7zIKvkDBtJvY4cxZSxtkYw2c9xNnd+S3Tnqe5dU29lkeTiUkzQ9oew5m2c0/Sb4JoxLYuinawSQN7Fg0tuw2HQltrjzSnvpwZvoML42hoge1oA6McC23kDlTYDdsxj76xpe6mkhZYFjpC3t37gNVBY1vG9FlMU1HM1xJDO02zxewLLc7qa2Br+PQU7+oYGO826H7lFbQU4qsWpIubaVj55PM6RA+ZF/6qgGrCax00TZHxuic4XyPILh3XsvPDZw6ScZA3I8C4+n2GnMfHW3uUgAuLDnSF83E9kP9Vy1Zlb3eN0B2tWy1atkAIQhACEIQAhCEAmb3D/Jk3nH/AH2qH3EN/Mpf17v7jFIb5alrcNeCdXvjDR32cCbe4Li3FEegyDrx3X/sssteAWPZQO3Rth9V+pf9yn0tbxpgzDaokgXjI17yQAB8VlAX9xw/MH/rn/gn+p9h36J+5IW5E/mDtRfjPv8AKyeq2QNjeSbANP3JIq5EHdf/ADs/u+9yi9/HKkHjJ+6pTda7tz/1fxULv2nHEpGX1Ae4+WZg/iueD1T0dV7T6FsYe20TB3MaPkFVu/f/AFMfaf8Auq1KJ142EdWt+4Kp9+dQOJSM6gudbwLmhdEeYtmjHq2fot+4KqN/p7NIPtS/3Wq2KY9hv6I+5VHv6lF6Rt9fWEjw7A/FVcgsbFcbioqUTTGzWtaABzcbCzWqEoaWpxCLi1L3QQvaSyCI5XFpGhldz9wSXvlriJqKM34TWB7h0JzNBPwurJxbaCCGkMrXtcCz1TWEEvJb2GtA5nl8+5AIe4wdusHc5o+bl571HfytQjwZ+2auDc/j8FL6WaiRsZdlcM2ma18wb3nwW+8LEWS4pQvGjcsLjm0LQ6QOGYdDbor5Bdih9r8O9IoqiLq+N9v0gCW294CmAVhwWQVhuNxK9PPA7nE/OL9GuGv/AHAqe2CHHkqq0/6xLkj/AFUXZbbwLsx96q2eqlw2vroIhd04dEwDoZSHRu92Y/NXns7hraamihbyjYG+/qfjdaYJErgwyJzXTFzswdJdgvfK3K0ZfDUE28V3uUbhELWunLX5i6Ulw+q7K0ZfgAfesg6qmsjibmle1jb2u8gC/vXh+W6e1+PFb9Y3+KMWwqKqjMU7A9hN7HvHI6L582o2fhgxZtLE20TpYm2JuQHluYA8+q0lYPoiixKKa/CkY+3PI4Ot52XU51lF4Fs/T0jS2nibGDbNa9zYaXJUm9gIsdQeayDibjVOeU8R/wCY3+K2jxaFzg0Sxlx5APaSfIX1VL75Nmaaj4L6eMM4heHAE5dACCATpr3J33a7J0raSmqeC0zuYJC83JDj1GtgtNKgPywVkIWQJWL7uoap+aonqJNSQDJo2/RoA0C1w7dxFT/5vUVMXflk5+YIsU7oVsHO6QRMu91msHac4gaAaucVXuKy0OMVYp2zzuysJIjNojlPPXmdVYlVTtkaWPaHNcLOBFwR3FU9u3pGxY3VMYLMYJQ0dwzgAIgN9Du2hgvwKipjvzyy8/NTWM4AJ2ta+aVrWtsQHWDvtP7yp1aTRBzS0i4III7weYUuyptborOlbQMq46enqZeM85bxHsg2Js42t0Kla3dlTTuzzSzyP+s+TW3cNNB4JPhwqOm2giihFmNcHAXva7CSBforqCtKOyLKbk9yFwDZ8Ukbo2TSvadG8R2bJofY7kv1u7GmmeZJpZ5Hn6T5Ln3acvBPa8aiYMaXONg0EknuCl0ZIjBcCFKx7GzzPaRpxX5slha7L8unwSXjezWGvfmqqyWR40u6W9vAZRovPFsbnxCbgwXbGTYAdR9Z/h4JxwTZKCBouwPf1c4X+A6LCm29j0SwqCufPuFGt2foKyNsbq17nR6ROkcC5g6s7QFwfHuTBshsJTUhEjXGV9jle61mg88gGgPipDG9lIJmGzAx/wBFzRax8R1C4t3cT445YpL3jkLbHpoOXgrbujLjBxtM8ardpRPmdNkc0uuS1riGBx+kB011XG/dPSvcXSSzvcerpNfjZWAsrVnEgMB2a9FfmFRPI3LlDJX5mjxHip5ZUTiW0VNBIIppmMeRmDXOsbd6AScVwdk+0MRAvwoWyy91wXBl/Hl8FZYSTu6HHfVVx/1mUtjv/so+y34kEp3VBgqNwd0ZdPwwQeK4SX6vAbcjwtZSRUdhMocZrMDcsrmm30tG9s+d/koDuVC7Ya7RRj/jU/3tV9XXz7txWNhx7iv9mOWJzj3BobcraB9ChZSS3enhn+8D+y7+C2/908M/3kf2XfwWaYFX/KAd2aQfakP/AGhP2wOmHUn6ln3Kot7+1dNXCAUsnE4efMQCLXAsNfJWhguKMpMIhmk9mOBpt1Jto0eJOir4QGsuWQVWWzOEz4sPTK2aVkTyeBDFI6NobfRzsvNd0lWcKrKeF0j5KWrLmN4ri90UjbWs46lpzBSgWAsXSltNtI9tRFQ0uU1M2rnHURM6vcOptewSxtzglXR05q46+oe+MgvD3WBF+YA0ty08USBahKp/d4b47W/839orE2LxZ1XRQTvtnewZrcsw0cR5kKtt3ryMYxBzW5nASkNva54nK55XReQWhjeOMpuCHaumlbEwAjmebteg5qVXz7tPXV9TikUbwGVDHDgxtcC1hOoN+RNhclPVBQ44JGcSWPJmbn1b7Nxm6d1000CIrDfaZn9X9mVb2ZUnjlfwdos+UvIyhrW83OMfZaO7XqmjF9jq+sBklrcj+bYo8wjb9m4Nz5qtAsW6R952KFkTYWnWXV36I6fGyWd220dTDXPw6rc557WUvcXFrm62BPQhbbzJr1dujY2j43JXn6mWmDZ6ujgp5UmMG7DDAI3Tkdp5yjyHd77p8AUNsjT5KSED6jb+ZGqmQtYo6YpHPqJueRsCFq1lluuDGMTZTxOkfyb06k9AF0OSTeyO0lZukynpKqtj4rp3Qtfqxkfd0zHqVzbF4vMKiWlmeX5L2J1N2nX3Wss61Z17Lp0+B6kkABJNgOp5KuNuN3Dq+qFQydrGuDQ8OBJsL2LLacivfeNjrmn0ZoLQbFzj9IdzfDvURjeJVkkTHhsjIA0BuUkXIHtOym/RZeVJtHSHSylFSurLLwfD2U0McMfsxtDR4+J8SdV25lWlNtDU8GGmZf0iS/ad7TWX7N/G3XwTBFsu9rc3pM3GGubOS2/cQdLKxyKRznh0OpMbLrhw2SQ8XOLWlcGaWuyzcp8eqj9lcbNTG4PsJYyWyW5XH0h4LvwqN7eJnde8ri3W9m6Wb4ddFpOzlKLi6Z1lUBtPG2TaJrHAFrp4gQeRGnNX+VQWMOvtKz/7MX3BdFwwy824RABbgx2H2G/wR+SIP9jH/Yb/AAXZmQCsEKS380UcbqbhsawuEl8oAvbLa9vNem8iuLMIw6EG3FDCfJrNP+5wWP8AKHfZ9J+jL+6uHesC3D8Kf0EYHv4bT9wPwW74A64IMZhgijZBSFjGNay8hBygC1/Gyg9p9k8Yr5opJhABEQWhklg3tAk8tTorVwecSQRPHJ0bCPe0LrJWbApYHsgYa+orZJOI6bSMZbZG2bcXvryAHgoreztFTihnpxIHSvAGVoLsuoPbI0by6rl2v2gkqq9mF0zzGDrUSN0cBa5YD00t8V07yMJhpcHljhY1rex01Jzc3HmSVfIJbdT/AEXTeTv77kl7rzfGa/yf+1Kdt1v9F0v6H7xSNupN8Xr/ACf+1Ke8p51+u1DPNv7Iq6SqWdrtSPBx+URV0EqMhTLwHbUC/Qj9mrmCpeE32pPmf2YVz3RgpSZ3/wAp0+uPhwQu3eTHasN/pMafvUcHX2r8n/8A4hN+9PDS5rJ2j2Oy7yOoJ9/3rz9XHVjaPZ0U9OVWN2zMgdSwkdY2/cpRJu7bEhJTcMntRHL7ubU4hy6Y5XFM4Z4OORoyUubXYE+rETWvDWtdd4PUctPG33pizJex/aeOCOQtIc9hyWH1yLgFWXBMalqWnkkXVEdPEM7msa0Aam3LoEibJ1AkxSV7TdrsxbpbRTey+FcYCpqfWSP1bm5MB1AaOQULsp/Sk1u9/wB65y3cT1Y4pKfvo6d67BaE21u4e6wTjhrAIIxbTI37kn71zpB5u+4JxoB6hg+wPuSPtJGJewh8ys8LqZ31000EYkcC4WJAAF7C3uCaZ8SxMtsKVgPfxAVCbuXhtZMw87H5PN1ZimJXE31M6klV7CNsHhFRBNK6ZuUPF/aBubnu96aMGia0S5X580z3G30SbXYfEKRIUbgvDIl4V7caTPm+vpmt4cl2SrY8uSbm7ZybUbTw0LQ6USOL75Wxxl5NvLl71QFZjErsUFeKeXKJmy5Mjr5W2Fr2tew8l9KzNB5gLxDR3D4BdUtjBE7KbWQ17XGISNcy2dsrC0i/yKlMWxWOmidNKSGMGtgSedhYDUr0jaByAHkLLLxfQgEePJSinzzvZ2jGIzxmnjl4cTXC7onDMXEEkCx0FkxV+KQYthsNHG2RtZCxro2PjIDnRtsWg+IurhEDfqt/shbthaDcNaD3hoBVZGimN3u89tHCKStZJ6nsMc1t3NA5MkaTe45aJ8wfbX8oTMZQsfwmG880jMrQB/o2X5uPyUxiGzVJO7PNTxPd3uYCVI0dMyJoZGxrGjkGgAfJRoUUHXYs7DMemqJmEtMjr97o3tAuy/O2nwTXtxiVRi9C51JDI2niIe4yNyvmI6RAXuBe91ZtbhkMpBliY8jkXNBI8rrqZGALNAAHQCw+CCildkN476aCnp5IhHHFcPkcHEuaATw2N/2hJUZu12nipq+eeozMZOHWdlJDbvLu14WV8PpYzzYw+bR/BaehRkaxst+g3+CMtFKbXYgaPGosQaDJBLlkY5vJzS3K4A9/gn6j3pUkzmhjZMnOSRzQ1kbe9xuQm6poontyvjY5o5AtBA8gvKDDoWtLGxRhp5gMFj5hKJRR9JtJD+XjWOJEBe4BxB5ZLBx8LhXVBjtPJAahszDCL3kv2RY2NyvT0GMf6Nn9hv8ABZFJGGlmRuQ/RyjL8OSjaFFCQbRxDHzWE+odKbPtoG5A0OPhcK/X8Oph5h8cjdCNQQRzC8/ydCRYxR2/Qb/BdcUYaAAAAOQA0HgLaBR7lWzsrY0E2F1HEYC+E6EjXs9zvEd6d8N2mp5mXEjQeocQCPMFSbgCLEc+8KGqtmKWQ3MLb9SBb42XOEHHg9Esscnr8nhtFtdDCwiJwfIR2Q03A8XEdFX+IUcvorZXg+smc43vfVtgT81ZVFs3TRashbfvIv8AepOopWPaWPaC06EEafBSeOUvJvHnhi9VCZgO2DeAyJjHOmDQ1rQNCbAAk9AlzDK6ShrHvmYXPN7gdbm9294Vm0OEQQm8cbWnvA+S6ZqaNxBLQSORIuR5LPak0t+CrPBSdR2ZVW2GPelNhzWD25i4N5NuRlab/SsNVYOz+PwSxxsbK3PlAyk9q4HKy7fyRBe/CZfmewP4LZmGQtcHNiYHDkQ0XC0sbUnK+TGTJCUFFKqK7x5j6Cu47B2HkuHcQfbb8TdNkG3VKW3Li09QWm/y5qdrqFkzcsjQ5vc4XUXBsfSsdmEQuO8kj4FZjCUXtwHmxzita3R14FiD52ukLcrCfVAizi36zvfdbYHM1zZCxmS00gNvpOBF3nxK7bADQfBcGC1hkbISAMs0jBYW0a7QnxXU8z52OuY6leedSFkWW9RLOBrtEZl32RZNQs4RIjOu6yLJqFnFdDXLtsiyahZx5vFbiN3/AIV02WU1CzmMbu75oyO7vmF0rBU1MWcpjd3fMLYRnu+5aYlicVOwvnkbGzlme4AXPIa9VGxbW0r25opRKL5fVdo5rXse5TV4LUqutiSdE7u+YWvBd3fMJQ2q3g+jZRBA6Zxvm1IyWt7WVp71IbCbVOro3uli4L2Oy2NxcWuCM1is6ldHTtT0dzx81/RPiF3d8wo7FdnxUODnOmaQLDhzFg59cp5qdus3WkcrINuBASMfeUljAwAynKQBa7hfV3ivL/0y3h8PPOBmz3E7s1+7Ne+XwTDdZQhBPwEF7355byNykCUhoFrXaPonTmtBs9YRgST+qNx643dre0n1gmBCAX3bP6S+tn9bqfW+xrf1f1R0WzcFyujeZJvVNygcUlrvF4+kfFTyELYsnAhw3R8ao7Ts+binMPstNtG+C9/yZ2y/izasyZc/Z5WzgdHeKnrIsgsXRgvYYz0io7Ds2bidp32Xm2rVvJhZLpTxphxRYAP0Z4x6aFT9kWQguVOCF7Y2ipqG5BYlrxmdre7zbUrswigbTx8MOc7tOcXPN3EuNySVL2WULYIQhCAhCEAIQhACEIQAhCEALBWUIBb2w2WbiEYjke9oa7OMlr3sR1B6EpbwvYhtCXmMyuzizszgb+NgAL+KshYLVnSrs6d2ejRexXTKWFp9ZAJG97HODx5gle3omGPc1vG4b3ahrpMrvg9OdVhscntNB8eqTtpN2cNUcwkcx9rX9ryvfmkrrYY9DlU3SO5uzczBenq326BziR8jb5INXiEHtMbK3vABPyIPySSd2WIwH82rBboA+SP4gEgrf8gbQN0E9x4TN/Ft1jW/MT0/8uN7xyL62iZrN6ggm4c1LI1unaB1PfYOAv8AFOmA4/DVszwuuLagghw8wVVVXsdjU4yzPY4fblB+TWqPpcGxnDnF0UZNxYlmSQEdxB1+AWVOd7rY7y6bp3GlNav4L5us3VMUm9upiIbV0zSets0TvcHXBKedm94NJVkNDjHIeTZBa/k7kV0WRM8mTpMsFdWvhuN6FqCtls8wIQhACEIQAhCEAIQhACEIQAhCEAIQhACEIQAsFYcUp4/t/S0pLbmV45tisbHuc4kNHxUlJRVs3jxTyPTBWxtBQqdxLe7L/oYY2DoZHOefg2w+ahZd5OIyew7/AKcF/wDEuXfj43PevRWerlUfmy/EL59G1GMO5OqvdBb9xH5Wxo9az3MI/BTvfBlfoyuckfv/AIfQKyvnz03Gz1rfgUcfGz1rPiR+Kd79rJ+HL9WP3PoNavAXz8Icad/vv/VI/eXo3Z7F5PabOf1k5/xJ3n+Uv4fj85olx45HSuYfSDFl/wCIW/iqdx2no2Tg0jr87ht8hPhf8O5dlJu0r5DeQxM7ySXu+78U4bPbs44XB8zzI4a6gBvwWXrn4o7wfTdNvrc37lshn2SqHOpos98waLk/ipsLyp4AwWGgXsvQuD485apOXFghCFTIIQhACEIQAhCEAIQhACEIQAhCEALylksvVcdSOaAVNvcbcymeIzZzrC45gE62VY4JhsVXMGyShgNrN5X7wCeqsjaXDi8HqFWGJ7NyNJMWv2eR91/aXnyxbaZ9j0fmgsbxt6W/JbOC7D0cQBELSfrPGY/EplhoI2jRoHkAFQWEbb1tIcmcua3myUXt8e0PinnB97kLrCoidGe9nbb52sCkcseKo59R0OfeSetfBjhtHtNRUDQaqZkZIu1vtPd4ta0EnzslZu9NkrstJh9XOehyNja4d7b3JHuVcYRtBS+lzS1oLqiSRxZK8EsyZrsy6erPLW3Kw0TvNjzXlr4pMzx7JaGucfDs8/eu9nzGmnTOyXePUtNnYPOP+a3/AALam3w0gdlqYKimN7EyR5mg912a/Jc8lfO8EyRtL73zm1wO7Tp4LjjmpKdplq5oupyPOYuJ72ak/o2108UIWhg+KwVUYlp5GSsPVhvr3HuPgV3hqpXdZK2bFJZaCJ8VHkImvox8h9ktHJpPPKCbC/K9ldYVBiyzZZQgBCEIAQhCAEIQgBCEIAQhCAEIQgBCEIAQhCAF4SBepK83oDgqqcFLmJ4OHahNcgXDUNQ0pUIGJYW1wtNG2QdCR2h5EahJGM7PwZXvp5CMvtCR8eQHq0PJaSfABxCetsnSzSR0VMQ2SYPe9xcW2iYBmDSBoSXAX7r+a58M3awxtBqDxCNAyIFrfeeZHwWHCL5PRj6rJDhlc4Jh/Fa8SBro2OYe+5cbENPPTQ+F7qXw3YGnlecr5YrC/YeOp5doE/NPGIUHoYa6nEcbHaPgyBwfpo94de46e9ZwevhJcHQhjjbWIuDev0TmsVUqOGTI5ycmKg3excQNfWVWXS5L2gAE25m6Yo93GFQQCUB1Q8gObxJcwPebMygjTqFKzUkErwOHK8i2hcQBr1yx3U5SYdTxNcAYs41yh3EI7icxsPOwsqYIqkqpaHgRU1PHLFKcpay8b2vDRmc02LXR2HtWFjoSm6kxZrncN4dHIRcMkABNueQglslvsk262Sy3HZYhmuJGlzrZxqW97SOXzC9qnaCGdmSZj2dWuZYljuj2HQtcO/zVA4tct0r7DY6aumD3kGRjnxvIFg50bi0vA6B1s1ul0zNKA2QhCAEIQgBCEIAQhCAEIQgBCEIAQhCAEIQgNeq1IWeq2sgOd7FyzRKQcF5uYgKj3j0lRTzQ19O3M6nJzN+sw6PafC1/ipjBtv6SphzxutIOcJ0kzdGgfSBOmYXCe6mlDhYi4KrbandJBUOMkDjDJzu3UX77dPcoDSte9+Zz9Xu1NuncxvgOXz6qA2Gj9Ja6WV7jqewHua1pzEBpaCLmwGp71yz7KY3S6RyNnYOQJBJH9btD3OUA+LFoJHSR0skT3e2YmEsf4uacw941QFlzCGCVpcMrbDkX3PasRcG/Ja4/LFG+lkpnOcKoyB8T3PeLMBPGAeSW2c3Lbl2uV+dcVWLYvNo6nfe1rtpyD8xZb0GDYvI/O2lfxDa8kvPnewzGzRqTYCyAsWSYuN3G9vkErY5tU1p4FL66od2WhmoaetzyJ8PjZdFLu1xGrt6bUhjOrW9r3WADfkVYmyWwVNQi8bLv6vfq73d3kFQb7ucBdR0jI3m79XPPe5xJJ+acGheTGWXs1AboQhACEIQAhCEAIQhACEIQAhCEAIQhACChCA16rZCEBhYyoQgDItTEhCA1NOFqaQIQgMCjb/4FsKUIQgNuAFsI0IQGcqzZZQgBCEIAQhCAEIQgBCEID//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16" name="AutoShape 4" descr="data:image/jpeg;base64,/9j/4AAQSkZJRgABAQAAAQABAAD/2wCEAAkGBxQSEhUUEhQWFhQUGBgXFRgUFBgXGBgYHBgYHBUUFB0YHCggGBonHRgWITEhJSksLi4uGB8zODMsNygtLisBCgoKDg0OGhAQGiwcHyQsLCwsLCwsLCwsLSwsLCwsLCwsLCwsKywsLCwsLCwsLCwsLCwsLCwsLCwsLCwsNywsLP/AABEIANUA7QMBIgACEQEDEQH/xAAcAAACAgMBAQAAAAAAAAAAAAAABgUHAQIEAwj/xABOEAABAwIDBQQGBQcHCwUAAAABAAIDBBEFEiEGBxMxQSJRYXEUIzKBkaFCUmKxwRUkcnOzwtElMzWCkrLSCDRDRFNUY4OTovAWFyZ0w//EABkBAQEBAQEBAAAAAAAAAAAAAAABAgMEBf/EAC4RAAICAQMDAAgHAQAAAAAAAAABAhEDEiExBBNBBTIzUWFxgZEVUlNiobHhFP/aAAwDAQACEQMRAD8Au4LNkBZsgMoQhACEIQAsFZQgK420q8WpGy1Ec0RgabhvDGZrTYC9xrqofZHaPF8RD+DLC0RkBznRt5kXAAtzsnXeh/RdV+gP7zUrbgx+b1P65v7Nq0nsAxjHMYw8CSo4U0VxmLWgAedgC3zTnsftRFiEOePRzdJGHm0/iPFS+IUbZY3xvALXtLSD3FUfuoqXwYq6C/ZdxY3eOQnKVOQXysFAK85yQ1xHOxt520UBssgKvdi8SqnzTZ8z7NJyu07d9GgnQJspsQqHZs9Nls0lvrWnMejdOXmonas3OGh0TCFFMrp7R/m9sx9Z61pyC/P7XuQa2e0n5vq09gcVvbF9T9nTvVMEqhRraubOwGHsubd7uI3sO+rb6Xn4ry9OqeHm9GGfNbJxW+z9a/4ICWQo51VNmeBCC0Nux3EHadb2SPoi9xdaNrai0f5uLuNpBxW+rF9D9rTuQEnZbKLdWVFpPzcHL/N+tb6wX5n6ui9G1U2dg4Iyubd7uIOwfqgfS8wgJBYUUK2oyE+jjOHWDeK3Vv1r/gvV1VNnIEPYDLh3EGr7exbp5oCRQokVtRkYeAMxNnt4rey3o69rO8lu+rnvLaC4b/N+sb6zwP1PegJJBUYKye8fqBZwPE9a31Z6AfWWcFxF83ED4+G+N2VwzB3QG9x5oCRatlq1bIAQhCAEIQgBCEIBT3pn+S6r9Fv99qWtwv8Am1R+vH7NiYd7J/kuo8Qz9o1V/uwr62GjmkpYGTMMxzNLiHg5G6jTtC1lfALnxCrbDG+R5s1jS4nwCordvUMFbUV0xDY4WyPJOnakccrR3m3RSWOT4viloDTuijvq3KWM83udqQO5MGK7CQ02DyxntSsaZjJy9YB0+zbSytJA8sP3oNbSyzzWMjpnNghFgQ0AWzeHeVJbDbwPTHSsnY2Mxtz5gTly3tY35FQm5nAYJqWZ8sbXl8hZ2hezQOQ7tSTfxThTbD0UEcrY4tJNXXJJ0vYAk6AaqOirk9sDx9lTUSsiaOGxoOa1i51zr5Lm2323iw9hHtzkXbGOncX9wUJuvbaWf3D5uUDv1oWMfBM0WfJnDz9YNAy38ljG9Ss654KE6RP1u8SQsYKWnM8xY10uUOLI3EA5dOZXPs7vPLphBWxCJziGhwuACTYB4dy806bH4YynpIWMAHYaXHqSRck9/NVzv2pGh1NI0APfnYT3gWIv5XK2qOIy7SbdvY90dDAahzNHvAcWNP1RlGpXLslvJ484p6qLhSuOVpF7F31XB2rSnTZ6gZBTxRxiwDG+82Fye8qsN+FMIpKWoZ2ZCXgkaXyZXNJ8RqPenwBbFZWMiY6SRwaxou4nkAlCt2uqnRmaloXPgAJzyODS5vPM1nO1lwbd01TWS0VKxjuBJaSZ1uzoRo4+V9O9WAIw1mUCwDbAdLWUBAbE7WMxCJzmtLHsIa9p1sSLgg9QojbnbdtPJFTwvbxXSM4p0IjZmbcHxIPwS/uS/nq8DkHgDyzvURvSwaNmJwhgsKnK54H1i8Nc7zIKvkDBtJvY4cxZSxtkYw2c9xNnd+S3Tnqe5dU29lkeTiUkzQ9oew5m2c0/Sb4JoxLYuinawSQN7Fg0tuw2HQltrjzSnvpwZvoML42hoge1oA6McC23kDlTYDdsxj76xpe6mkhZYFjpC3t37gNVBY1vG9FlMU1HM1xJDO02zxewLLc7qa2Br+PQU7+oYGO826H7lFbQU4qsWpIubaVj55PM6RA+ZF/6qgGrCax00TZHxuic4XyPILh3XsvPDZw6ScZA3I8C4+n2GnMfHW3uUgAuLDnSF83E9kP9Vy1Zlb3eN0B2tWy1atkAIQhACEIQAhCEAmb3D/Jk3nH/AH2qH3EN/Mpf17v7jFIb5alrcNeCdXvjDR32cCbe4Li3FEegyDrx3X/sssteAWPZQO3Rth9V+pf9yn0tbxpgzDaokgXjI17yQAB8VlAX9xw/MH/rn/gn+p9h36J+5IW5E/mDtRfjPv8AKyeq2QNjeSbANP3JIq5EHdf/ADs/u+9yi9/HKkHjJ+6pTda7tz/1fxULv2nHEpGX1Ae4+WZg/iueD1T0dV7T6FsYe20TB3MaPkFVu/f/AFMfaf8Auq1KJ142EdWt+4Kp9+dQOJSM6gudbwLmhdEeYtmjHq2fot+4KqN/p7NIPtS/3Wq2KY9hv6I+5VHv6lF6Rt9fWEjw7A/FVcgsbFcbioqUTTGzWtaABzcbCzWqEoaWpxCLi1L3QQvaSyCI5XFpGhldz9wSXvlriJqKM34TWB7h0JzNBPwurJxbaCCGkMrXtcCz1TWEEvJb2GtA5nl8+5AIe4wdusHc5o+bl571HfytQjwZ+2auDc/j8FL6WaiRsZdlcM2ma18wb3nwW+8LEWS4pQvGjcsLjm0LQ6QOGYdDbor5Bdih9r8O9IoqiLq+N9v0gCW294CmAVhwWQVhuNxK9PPA7nE/OL9GuGv/AHAqe2CHHkqq0/6xLkj/AFUXZbbwLsx96q2eqlw2vroIhd04dEwDoZSHRu92Y/NXns7hraamihbyjYG+/qfjdaYJErgwyJzXTFzswdJdgvfK3K0ZfDUE28V3uUbhELWunLX5i6Ulw+q7K0ZfgAfesg6qmsjibmle1jb2u8gC/vXh+W6e1+PFb9Y3+KMWwqKqjMU7A9hN7HvHI6L582o2fhgxZtLE20TpYm2JuQHluYA8+q0lYPoiixKKa/CkY+3PI4Ot52XU51lF4Fs/T0jS2nibGDbNa9zYaXJUm9gIsdQeayDibjVOeU8R/wCY3+K2jxaFzg0Sxlx5APaSfIX1VL75Nmaaj4L6eMM4heHAE5dACCATpr3J33a7J0raSmqeC0zuYJC83JDj1GtgtNKgPywVkIWQJWL7uoap+aonqJNSQDJo2/RoA0C1w7dxFT/5vUVMXflk5+YIsU7oVsHO6QRMu91msHac4gaAaucVXuKy0OMVYp2zzuysJIjNojlPPXmdVYlVTtkaWPaHNcLOBFwR3FU9u3pGxY3VMYLMYJQ0dwzgAIgN9Du2hgvwKipjvzyy8/NTWM4AJ2ta+aVrWtsQHWDvtP7yp1aTRBzS0i4III7weYUuyptborOlbQMq46enqZeM85bxHsg2Js42t0Kla3dlTTuzzSzyP+s+TW3cNNB4JPhwqOm2giihFmNcHAXva7CSBforqCtKOyLKbk9yFwDZ8Ukbo2TSvadG8R2bJofY7kv1u7GmmeZJpZ5Hn6T5Ln3acvBPa8aiYMaXONg0EknuCl0ZIjBcCFKx7GzzPaRpxX5slha7L8unwSXjezWGvfmqqyWR40u6W9vAZRovPFsbnxCbgwXbGTYAdR9Z/h4JxwTZKCBouwPf1c4X+A6LCm29j0SwqCufPuFGt2foKyNsbq17nR6ROkcC5g6s7QFwfHuTBshsJTUhEjXGV9jle61mg88gGgPipDG9lIJmGzAx/wBFzRax8R1C4t3cT445YpL3jkLbHpoOXgrbujLjBxtM8ardpRPmdNkc0uuS1riGBx+kB011XG/dPSvcXSSzvcerpNfjZWAsrVnEgMB2a9FfmFRPI3LlDJX5mjxHip5ZUTiW0VNBIIppmMeRmDXOsbd6AScVwdk+0MRAvwoWyy91wXBl/Hl8FZYSTu6HHfVVx/1mUtjv/so+y34kEp3VBgqNwd0ZdPwwQeK4SX6vAbcjwtZSRUdhMocZrMDcsrmm30tG9s+d/koDuVC7Ya7RRj/jU/3tV9XXz7txWNhx7iv9mOWJzj3BobcraB9ChZSS3enhn+8D+y7+C2/908M/3kf2XfwWaYFX/KAd2aQfakP/AGhP2wOmHUn6ln3Kot7+1dNXCAUsnE4efMQCLXAsNfJWhguKMpMIhmk9mOBpt1Jto0eJOir4QGsuWQVWWzOEz4sPTK2aVkTyeBDFI6NobfRzsvNd0lWcKrKeF0j5KWrLmN4ri90UjbWs46lpzBSgWAsXSltNtI9tRFQ0uU1M2rnHURM6vcOptewSxtzglXR05q46+oe+MgvD3WBF+YA0ty08USBahKp/d4b47W/839orE2LxZ1XRQTvtnewZrcsw0cR5kKtt3ryMYxBzW5nASkNva54nK55XReQWhjeOMpuCHaumlbEwAjmebteg5qVXz7tPXV9TikUbwGVDHDgxtcC1hOoN+RNhclPVBQ44JGcSWPJmbn1b7Nxm6d1000CIrDfaZn9X9mVb2ZUnjlfwdos+UvIyhrW83OMfZaO7XqmjF9jq+sBklrcj+bYo8wjb9m4Nz5qtAsW6R952KFkTYWnWXV36I6fGyWd220dTDXPw6rc557WUvcXFrm62BPQhbbzJr1dujY2j43JXn6mWmDZ6ujgp5UmMG7DDAI3Tkdp5yjyHd77p8AUNsjT5KSED6jb+ZGqmQtYo6YpHPqJueRsCFq1lluuDGMTZTxOkfyb06k9AF0OSTeyO0lZukynpKqtj4rp3Qtfqxkfd0zHqVzbF4vMKiWlmeX5L2J1N2nX3Wss61Z17Lp0+B6kkABJNgOp5KuNuN3Dq+qFQydrGuDQ8OBJsL2LLacivfeNjrmn0ZoLQbFzj9IdzfDvURjeJVkkTHhsjIA0BuUkXIHtOym/RZeVJtHSHSylFSurLLwfD2U0McMfsxtDR4+J8SdV25lWlNtDU8GGmZf0iS/ad7TWX7N/G3XwTBFsu9rc3pM3GGubOS2/cQdLKxyKRznh0OpMbLrhw2SQ8XOLWlcGaWuyzcp8eqj9lcbNTG4PsJYyWyW5XH0h4LvwqN7eJnde8ri3W9m6Wb4ddFpOzlKLi6Z1lUBtPG2TaJrHAFrp4gQeRGnNX+VQWMOvtKz/7MX3BdFwwy824RABbgx2H2G/wR+SIP9jH/Yb/AAXZmQCsEKS380UcbqbhsawuEl8oAvbLa9vNem8iuLMIw6EG3FDCfJrNP+5wWP8AKHfZ9J+jL+6uHesC3D8Kf0EYHv4bT9wPwW74A64IMZhgijZBSFjGNay8hBygC1/Gyg9p9k8Yr5opJhABEQWhklg3tAk8tTorVwecSQRPHJ0bCPe0LrJWbApYHsgYa+orZJOI6bSMZbZG2bcXvryAHgoreztFTihnpxIHSvAGVoLsuoPbI0by6rl2v2gkqq9mF0zzGDrUSN0cBa5YD00t8V07yMJhpcHljhY1rex01Jzc3HmSVfIJbdT/AEXTeTv77kl7rzfGa/yf+1Kdt1v9F0v6H7xSNupN8Xr/ACf+1Ke8p51+u1DPNv7Iq6SqWdrtSPBx+URV0EqMhTLwHbUC/Qj9mrmCpeE32pPmf2YVz3RgpSZ3/wAp0+uPhwQu3eTHasN/pMafvUcHX2r8n/8A4hN+9PDS5rJ2j2Oy7yOoJ9/3rz9XHVjaPZ0U9OVWN2zMgdSwkdY2/cpRJu7bEhJTcMntRHL7ubU4hy6Y5XFM4Z4OORoyUubXYE+rETWvDWtdd4PUctPG33pizJex/aeOCOQtIc9hyWH1yLgFWXBMalqWnkkXVEdPEM7msa0Aam3LoEibJ1AkxSV7TdrsxbpbRTey+FcYCpqfWSP1bm5MB1AaOQULsp/Sk1u9/wB65y3cT1Y4pKfvo6d67BaE21u4e6wTjhrAIIxbTI37kn71zpB5u+4JxoB6hg+wPuSPtJGJewh8ys8LqZ31000EYkcC4WJAAF7C3uCaZ8SxMtsKVgPfxAVCbuXhtZMw87H5PN1ZimJXE31M6klV7CNsHhFRBNK6ZuUPF/aBubnu96aMGia0S5X580z3G30SbXYfEKRIUbgvDIl4V7caTPm+vpmt4cl2SrY8uSbm7ZybUbTw0LQ6USOL75Wxxl5NvLl71QFZjErsUFeKeXKJmy5Mjr5W2Fr2tew8l9KzNB5gLxDR3D4BdUtjBE7KbWQ17XGISNcy2dsrC0i/yKlMWxWOmidNKSGMGtgSedhYDUr0jaByAHkLLLxfQgEePJSinzzvZ2jGIzxmnjl4cTXC7onDMXEEkCx0FkxV+KQYthsNHG2RtZCxro2PjIDnRtsWg+IurhEDfqt/shbthaDcNaD3hoBVZGimN3u89tHCKStZJ6nsMc1t3NA5MkaTe45aJ8wfbX8oTMZQsfwmG880jMrQB/o2X5uPyUxiGzVJO7PNTxPd3uYCVI0dMyJoZGxrGjkGgAfJRoUUHXYs7DMemqJmEtMjr97o3tAuy/O2nwTXtxiVRi9C51JDI2niIe4yNyvmI6RAXuBe91ZtbhkMpBliY8jkXNBI8rrqZGALNAAHQCw+CCildkN476aCnp5IhHHFcPkcHEuaATw2N/2hJUZu12nipq+eeozMZOHWdlJDbvLu14WV8PpYzzYw+bR/BaehRkaxst+g3+CMtFKbXYgaPGosQaDJBLlkY5vJzS3K4A9/gn6j3pUkzmhjZMnOSRzQ1kbe9xuQm6poontyvjY5o5AtBA8gvKDDoWtLGxRhp5gMFj5hKJRR9JtJD+XjWOJEBe4BxB5ZLBx8LhXVBjtPJAahszDCL3kv2RY2NyvT0GMf6Nn9hv8ABZFJGGlmRuQ/RyjL8OSjaFFCQbRxDHzWE+odKbPtoG5A0OPhcK/X8Oph5h8cjdCNQQRzC8/ydCRYxR2/Qb/BdcUYaAAAAOQA0HgLaBR7lWzsrY0E2F1HEYC+E6EjXs9zvEd6d8N2mp5mXEjQeocQCPMFSbgCLEc+8KGqtmKWQ3MLb9SBb42XOEHHg9Esscnr8nhtFtdDCwiJwfIR2Q03A8XEdFX+IUcvorZXg+smc43vfVtgT81ZVFs3TRashbfvIv8AepOopWPaWPaC06EEafBSeOUvJvHnhi9VCZgO2DeAyJjHOmDQ1rQNCbAAk9AlzDK6ShrHvmYXPN7gdbm9294Vm0OEQQm8cbWnvA+S6ZqaNxBLQSORIuR5LPak0t+CrPBSdR2ZVW2GPelNhzWD25i4N5NuRlab/SsNVYOz+PwSxxsbK3PlAyk9q4HKy7fyRBe/CZfmewP4LZmGQtcHNiYHDkQ0XC0sbUnK+TGTJCUFFKqK7x5j6Cu47B2HkuHcQfbb8TdNkG3VKW3Li09QWm/y5qdrqFkzcsjQ5vc4XUXBsfSsdmEQuO8kj4FZjCUXtwHmxzita3R14FiD52ukLcrCfVAizi36zvfdbYHM1zZCxmS00gNvpOBF3nxK7bADQfBcGC1hkbISAMs0jBYW0a7QnxXU8z52OuY6leedSFkWW9RLOBrtEZl32RZNQs4RIjOu6yLJqFnFdDXLtsiyahZx5vFbiN3/AIV02WU1CzmMbu75oyO7vmF0rBU1MWcpjd3fMLYRnu+5aYlicVOwvnkbGzlme4AXPIa9VGxbW0r25opRKL5fVdo5rXse5TV4LUqutiSdE7u+YWvBd3fMJQ2q3g+jZRBA6Zxvm1IyWt7WVp71IbCbVOro3uli4L2Oy2NxcWuCM1is6ldHTtT0dzx81/RPiF3d8wo7FdnxUODnOmaQLDhzFg59cp5qdus3WkcrINuBASMfeUljAwAynKQBa7hfV3ivL/0y3h8PPOBmz3E7s1+7Ne+XwTDdZQhBPwEF7355byNykCUhoFrXaPonTmtBs9YRgST+qNx643dre0n1gmBCAX3bP6S+tn9bqfW+xrf1f1R0WzcFyujeZJvVNygcUlrvF4+kfFTyELYsnAhw3R8ao7Ts+binMPstNtG+C9/yZ2y/izasyZc/Z5WzgdHeKnrIsgsXRgvYYz0io7Ds2bidp32Xm2rVvJhZLpTxphxRYAP0Z4x6aFT9kWQguVOCF7Y2ipqG5BYlrxmdre7zbUrswigbTx8MOc7tOcXPN3EuNySVL2WULYIQhCAhCEAIQhACEIQAhCEALBWUIBb2w2WbiEYjke9oa7OMlr3sR1B6EpbwvYhtCXmMyuzizszgb+NgAL+KshYLVnSrs6d2ejRexXTKWFp9ZAJG97HODx5gle3omGPc1vG4b3ahrpMrvg9OdVhscntNB8eqTtpN2cNUcwkcx9rX9ryvfmkrrYY9DlU3SO5uzczBenq326BziR8jb5INXiEHtMbK3vABPyIPySSd2WIwH82rBboA+SP4gEgrf8gbQN0E9x4TN/Ft1jW/MT0/8uN7xyL62iZrN6ggm4c1LI1unaB1PfYOAv8AFOmA4/DVszwuuLagghw8wVVVXsdjU4yzPY4fblB+TWqPpcGxnDnF0UZNxYlmSQEdxB1+AWVOd7rY7y6bp3GlNav4L5us3VMUm9upiIbV0zSets0TvcHXBKedm94NJVkNDjHIeTZBa/k7kV0WRM8mTpMsFdWvhuN6FqCtls8wIQhACEIQAhCEAIQhACEIQAhCEAIQhACEIQAsFYcUp4/t/S0pLbmV45tisbHuc4kNHxUlJRVs3jxTyPTBWxtBQqdxLe7L/oYY2DoZHOefg2w+ahZd5OIyew7/AKcF/wDEuXfj43PevRWerlUfmy/EL59G1GMO5OqvdBb9xH5Wxo9az3MI/BTvfBlfoyuckfv/AIfQKyvnz03Gz1rfgUcfGz1rPiR+Kd79rJ+HL9WP3PoNavAXz8Icad/vv/VI/eXo3Z7F5PabOf1k5/xJ3n+Uv4fj85olx45HSuYfSDFl/wCIW/iqdx2no2Tg0jr87ht8hPhf8O5dlJu0r5DeQxM7ySXu+78U4bPbs44XB8zzI4a6gBvwWXrn4o7wfTdNvrc37lshn2SqHOpos98waLk/ipsLyp4AwWGgXsvQuD485apOXFghCFTIIQhACEIQAhCEAIQhACEIQAhCEALylksvVcdSOaAVNvcbcymeIzZzrC45gE62VY4JhsVXMGyShgNrN5X7wCeqsjaXDi8HqFWGJ7NyNJMWv2eR91/aXnyxbaZ9j0fmgsbxt6W/JbOC7D0cQBELSfrPGY/EplhoI2jRoHkAFQWEbb1tIcmcua3myUXt8e0PinnB97kLrCoidGe9nbb52sCkcseKo59R0OfeSetfBjhtHtNRUDQaqZkZIu1vtPd4ta0EnzslZu9NkrstJh9XOehyNja4d7b3JHuVcYRtBS+lzS1oLqiSRxZK8EsyZrsy6erPLW3Kw0TvNjzXlr4pMzx7JaGucfDs8/eu9nzGmnTOyXePUtNnYPOP+a3/AALam3w0gdlqYKimN7EyR5mg912a/Jc8lfO8EyRtL73zm1wO7Tp4LjjmpKdplq5oupyPOYuJ72ak/o2108UIWhg+KwVUYlp5GSsPVhvr3HuPgV3hqpXdZK2bFJZaCJ8VHkImvox8h9ktHJpPPKCbC/K9ldYVBiyzZZQgBCEIAQhCAEIQgBCEIAQhCAEIQgBCEIAQhCAF4SBepK83oDgqqcFLmJ4OHahNcgXDUNQ0pUIGJYW1wtNG2QdCR2h5EahJGM7PwZXvp5CMvtCR8eQHq0PJaSfABxCetsnSzSR0VMQ2SYPe9xcW2iYBmDSBoSXAX7r+a58M3awxtBqDxCNAyIFrfeeZHwWHCL5PRj6rJDhlc4Jh/Fa8SBro2OYe+5cbENPPTQ+F7qXw3YGnlecr5YrC/YeOp5doE/NPGIUHoYa6nEcbHaPgyBwfpo94de46e9ZwevhJcHQhjjbWIuDev0TmsVUqOGTI5ycmKg3excQNfWVWXS5L2gAE25m6Yo93GFQQCUB1Q8gObxJcwPebMygjTqFKzUkErwOHK8i2hcQBr1yx3U5SYdTxNcAYs41yh3EI7icxsPOwsqYIqkqpaHgRU1PHLFKcpay8b2vDRmc02LXR2HtWFjoSm6kxZrncN4dHIRcMkABNueQglslvsk262Sy3HZYhmuJGlzrZxqW97SOXzC9qnaCGdmSZj2dWuZYljuj2HQtcO/zVA4tct0r7DY6aumD3kGRjnxvIFg50bi0vA6B1s1ul0zNKA2QhCAEIQgBCEIAQhCAEIQgBCEIAQhCAEIQgNeq1IWeq2sgOd7FyzRKQcF5uYgKj3j0lRTzQ19O3M6nJzN+sw6PafC1/ipjBtv6SphzxutIOcJ0kzdGgfSBOmYXCe6mlDhYi4KrbandJBUOMkDjDJzu3UX77dPcoDSte9+Zz9Xu1NuncxvgOXz6qA2Gj9Ja6WV7jqewHua1pzEBpaCLmwGp71yz7KY3S6RyNnYOQJBJH9btD3OUA+LFoJHSR0skT3e2YmEsf4uacw941QFlzCGCVpcMrbDkX3PasRcG/Ja4/LFG+lkpnOcKoyB8T3PeLMBPGAeSW2c3Lbl2uV+dcVWLYvNo6nfe1rtpyD8xZb0GDYvI/O2lfxDa8kvPnewzGzRqTYCyAsWSYuN3G9vkErY5tU1p4FL66od2WhmoaetzyJ8PjZdFLu1xGrt6bUhjOrW9r3WADfkVYmyWwVNQi8bLv6vfq73d3kFQb7ucBdR0jI3m79XPPe5xJJ+acGheTGWXs1AboQhACEIQAhCEAIQhACEIQAhCEAIQhACChCA16rZCEBhYyoQgDItTEhCA1NOFqaQIQgMCjb/4FsKUIQgNuAFsI0IQGcqzZZQgBCEIAQhCAEIQgBCEID//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17" name="AutoShape 6" descr="data:image/jpeg;base64,/9j/4AAQSkZJRgABAQAAAQABAAD/2wCEAAkGBxQSEhUUEhQWFhQUGBgXFRgUFBgXGBgYHBgYHBUUFB0YHCggGBonHRgWITEhJSksLi4uGB8zODMsNygtLisBCgoKDg0OGhAQGiwcHyQsLCwsLCwsLCwsLSwsLCwsLCwsLCwsKywsLCwsLCwsLCwsLCwsLCwsLCwsLCwsNywsLP/AABEIANUA7QMBIgACEQEDEQH/xAAcAAACAgMBAQAAAAAAAAAAAAAABgUHAQIEAwj/xABOEAABAwIDBQQGBQcHCwUAAAABAAIDBBEFEiEGBxMxQSJRYXEUIzKBkaFCUmKxwRUkcnOzwtElMzWCkrLSCDRDRFNUY4OTovAWFyZ0w//EABkBAQEBAQEBAAAAAAAAAAAAAAABAgMEBf/EAC4RAAICAQMDAAgHAQAAAAAAAAABAhEDEiExBBNBBTIzUWFxgZEVUlNiobHhFP/aAAwDAQACEQMRAD8Au4LNkBZsgMoQhACEIQAsFZQgK420q8WpGy1Ec0RgabhvDGZrTYC9xrqofZHaPF8RD+DLC0RkBznRt5kXAAtzsnXeh/RdV+gP7zUrbgx+b1P65v7Nq0nsAxjHMYw8CSo4U0VxmLWgAedgC3zTnsftRFiEOePRzdJGHm0/iPFS+IUbZY3xvALXtLSD3FUfuoqXwYq6C/ZdxY3eOQnKVOQXysFAK85yQ1xHOxt520UBssgKvdi8SqnzTZ8z7NJyu07d9GgnQJspsQqHZs9Nls0lvrWnMejdOXmonas3OGh0TCFFMrp7R/m9sx9Z61pyC/P7XuQa2e0n5vq09gcVvbF9T9nTvVMEqhRraubOwGHsubd7uI3sO+rb6Xn4ry9OqeHm9GGfNbJxW+z9a/4ICWQo51VNmeBCC0Nux3EHadb2SPoi9xdaNrai0f5uLuNpBxW+rF9D9rTuQEnZbKLdWVFpPzcHL/N+tb6wX5n6ui9G1U2dg4Iyubd7uIOwfqgfS8wgJBYUUK2oyE+jjOHWDeK3Vv1r/gvV1VNnIEPYDLh3EGr7exbp5oCRQokVtRkYeAMxNnt4rey3o69rO8lu+rnvLaC4b/N+sb6zwP1PegJJBUYKye8fqBZwPE9a31Z6AfWWcFxF83ED4+G+N2VwzB3QG9x5oCRatlq1bIAQhCAEIQgBCEIBT3pn+S6r9Fv99qWtwv8Am1R+vH7NiYd7J/kuo8Qz9o1V/uwr62GjmkpYGTMMxzNLiHg5G6jTtC1lfALnxCrbDG+R5s1jS4nwCordvUMFbUV0xDY4WyPJOnakccrR3m3RSWOT4viloDTuijvq3KWM83udqQO5MGK7CQ02DyxntSsaZjJy9YB0+zbSytJA8sP3oNbSyzzWMjpnNghFgQ0AWzeHeVJbDbwPTHSsnY2Mxtz5gTly3tY35FQm5nAYJqWZ8sbXl8hZ2hezQOQ7tSTfxThTbD0UEcrY4tJNXXJJ0vYAk6AaqOirk9sDx9lTUSsiaOGxoOa1i51zr5Lm2323iw9hHtzkXbGOncX9wUJuvbaWf3D5uUDv1oWMfBM0WfJnDz9YNAy38ljG9Ss654KE6RP1u8SQsYKWnM8xY10uUOLI3EA5dOZXPs7vPLphBWxCJziGhwuACTYB4dy806bH4YynpIWMAHYaXHqSRck9/NVzv2pGh1NI0APfnYT3gWIv5XK2qOIy7SbdvY90dDAahzNHvAcWNP1RlGpXLslvJ484p6qLhSuOVpF7F31XB2rSnTZ6gZBTxRxiwDG+82Fye8qsN+FMIpKWoZ2ZCXgkaXyZXNJ8RqPenwBbFZWMiY6SRwaxou4nkAlCt2uqnRmaloXPgAJzyODS5vPM1nO1lwbd01TWS0VKxjuBJaSZ1uzoRo4+V9O9WAIw1mUCwDbAdLWUBAbE7WMxCJzmtLHsIa9p1sSLgg9QojbnbdtPJFTwvbxXSM4p0IjZmbcHxIPwS/uS/nq8DkHgDyzvURvSwaNmJwhgsKnK54H1i8Nc7zIKvkDBtJvY4cxZSxtkYw2c9xNnd+S3Tnqe5dU29lkeTiUkzQ9oew5m2c0/Sb4JoxLYuinawSQN7Fg0tuw2HQltrjzSnvpwZvoML42hoge1oA6McC23kDlTYDdsxj76xpe6mkhZYFjpC3t37gNVBY1vG9FlMU1HM1xJDO02zxewLLc7qa2Br+PQU7+oYGO826H7lFbQU4qsWpIubaVj55PM6RA+ZF/6qgGrCax00TZHxuic4XyPILh3XsvPDZw6ScZA3I8C4+n2GnMfHW3uUgAuLDnSF83E9kP9Vy1Zlb3eN0B2tWy1atkAIQhACEIQAhCEAmb3D/Jk3nH/AH2qH3EN/Mpf17v7jFIb5alrcNeCdXvjDR32cCbe4Li3FEegyDrx3X/sssteAWPZQO3Rth9V+pf9yn0tbxpgzDaokgXjI17yQAB8VlAX9xw/MH/rn/gn+p9h36J+5IW5E/mDtRfjPv8AKyeq2QNjeSbANP3JIq5EHdf/ADs/u+9yi9/HKkHjJ+6pTda7tz/1fxULv2nHEpGX1Ae4+WZg/iueD1T0dV7T6FsYe20TB3MaPkFVu/f/AFMfaf8Auq1KJ142EdWt+4Kp9+dQOJSM6gudbwLmhdEeYtmjHq2fot+4KqN/p7NIPtS/3Wq2KY9hv6I+5VHv6lF6Rt9fWEjw7A/FVcgsbFcbioqUTTGzWtaABzcbCzWqEoaWpxCLi1L3QQvaSyCI5XFpGhldz9wSXvlriJqKM34TWB7h0JzNBPwurJxbaCCGkMrXtcCz1TWEEvJb2GtA5nl8+5AIe4wdusHc5o+bl571HfytQjwZ+2auDc/j8FL6WaiRsZdlcM2ma18wb3nwW+8LEWS4pQvGjcsLjm0LQ6QOGYdDbor5Bdih9r8O9IoqiLq+N9v0gCW294CmAVhwWQVhuNxK9PPA7nE/OL9GuGv/AHAqe2CHHkqq0/6xLkj/AFUXZbbwLsx96q2eqlw2vroIhd04dEwDoZSHRu92Y/NXns7hraamihbyjYG+/qfjdaYJErgwyJzXTFzswdJdgvfK3K0ZfDUE28V3uUbhELWunLX5i6Ulw+q7K0ZfgAfesg6qmsjibmle1jb2u8gC/vXh+W6e1+PFb9Y3+KMWwqKqjMU7A9hN7HvHI6L582o2fhgxZtLE20TpYm2JuQHluYA8+q0lYPoiixKKa/CkY+3PI4Ot52XU51lF4Fs/T0jS2nibGDbNa9zYaXJUm9gIsdQeayDibjVOeU8R/wCY3+K2jxaFzg0Sxlx5APaSfIX1VL75Nmaaj4L6eMM4heHAE5dACCATpr3J33a7J0raSmqeC0zuYJC83JDj1GtgtNKgPywVkIWQJWL7uoap+aonqJNSQDJo2/RoA0C1w7dxFT/5vUVMXflk5+YIsU7oVsHO6QRMu91msHac4gaAaucVXuKy0OMVYp2zzuysJIjNojlPPXmdVYlVTtkaWPaHNcLOBFwR3FU9u3pGxY3VMYLMYJQ0dwzgAIgN9Du2hgvwKipjvzyy8/NTWM4AJ2ta+aVrWtsQHWDvtP7yp1aTRBzS0i4III7weYUuyptborOlbQMq46enqZeM85bxHsg2Js42t0Kla3dlTTuzzSzyP+s+TW3cNNB4JPhwqOm2giihFmNcHAXva7CSBforqCtKOyLKbk9yFwDZ8Ukbo2TSvadG8R2bJofY7kv1u7GmmeZJpZ5Hn6T5Ln3acvBPa8aiYMaXONg0EknuCl0ZIjBcCFKx7GzzPaRpxX5slha7L8unwSXjezWGvfmqqyWR40u6W9vAZRovPFsbnxCbgwXbGTYAdR9Z/h4JxwTZKCBouwPf1c4X+A6LCm29j0SwqCufPuFGt2foKyNsbq17nR6ROkcC5g6s7QFwfHuTBshsJTUhEjXGV9jle61mg88gGgPipDG9lIJmGzAx/wBFzRax8R1C4t3cT445YpL3jkLbHpoOXgrbujLjBxtM8ardpRPmdNkc0uuS1riGBx+kB011XG/dPSvcXSSzvcerpNfjZWAsrVnEgMB2a9FfmFRPI3LlDJX5mjxHip5ZUTiW0VNBIIppmMeRmDXOsbd6AScVwdk+0MRAvwoWyy91wXBl/Hl8FZYSTu6HHfVVx/1mUtjv/so+y34kEp3VBgqNwd0ZdPwwQeK4SX6vAbcjwtZSRUdhMocZrMDcsrmm30tG9s+d/koDuVC7Ya7RRj/jU/3tV9XXz7txWNhx7iv9mOWJzj3BobcraB9ChZSS3enhn+8D+y7+C2/908M/3kf2XfwWaYFX/KAd2aQfakP/AGhP2wOmHUn6ln3Kot7+1dNXCAUsnE4efMQCLXAsNfJWhguKMpMIhmk9mOBpt1Jto0eJOir4QGsuWQVWWzOEz4sPTK2aVkTyeBDFI6NobfRzsvNd0lWcKrKeF0j5KWrLmN4ri90UjbWs46lpzBSgWAsXSltNtI9tRFQ0uU1M2rnHURM6vcOptewSxtzglXR05q46+oe+MgvD3WBF+YA0ty08USBahKp/d4b47W/839orE2LxZ1XRQTvtnewZrcsw0cR5kKtt3ryMYxBzW5nASkNva54nK55XReQWhjeOMpuCHaumlbEwAjmebteg5qVXz7tPXV9TikUbwGVDHDgxtcC1hOoN+RNhclPVBQ44JGcSWPJmbn1b7Nxm6d1000CIrDfaZn9X9mVb2ZUnjlfwdos+UvIyhrW83OMfZaO7XqmjF9jq+sBklrcj+bYo8wjb9m4Nz5qtAsW6R952KFkTYWnWXV36I6fGyWd220dTDXPw6rc557WUvcXFrm62BPQhbbzJr1dujY2j43JXn6mWmDZ6ujgp5UmMG7DDAI3Tkdp5yjyHd77p8AUNsjT5KSED6jb+ZGqmQtYo6YpHPqJueRsCFq1lluuDGMTZTxOkfyb06k9AF0OSTeyO0lZukynpKqtj4rp3Qtfqxkfd0zHqVzbF4vMKiWlmeX5L2J1N2nX3Wss61Z17Lp0+B6kkABJNgOp5KuNuN3Dq+qFQydrGuDQ8OBJsL2LLacivfeNjrmn0ZoLQbFzj9IdzfDvURjeJVkkTHhsjIA0BuUkXIHtOym/RZeVJtHSHSylFSurLLwfD2U0McMfsxtDR4+J8SdV25lWlNtDU8GGmZf0iS/ad7TWX7N/G3XwTBFsu9rc3pM3GGubOS2/cQdLKxyKRznh0OpMbLrhw2SQ8XOLWlcGaWuyzcp8eqj9lcbNTG4PsJYyWyW5XH0h4LvwqN7eJnde8ri3W9m6Wb4ddFpOzlKLi6Z1lUBtPG2TaJrHAFrp4gQeRGnNX+VQWMOvtKz/7MX3BdFwwy824RABbgx2H2G/wR+SIP9jH/Yb/AAXZmQCsEKS380UcbqbhsawuEl8oAvbLa9vNem8iuLMIw6EG3FDCfJrNP+5wWP8AKHfZ9J+jL+6uHesC3D8Kf0EYHv4bT9wPwW74A64IMZhgijZBSFjGNay8hBygC1/Gyg9p9k8Yr5opJhABEQWhklg3tAk8tTorVwecSQRPHJ0bCPe0LrJWbApYHsgYa+orZJOI6bSMZbZG2bcXvryAHgoreztFTihnpxIHSvAGVoLsuoPbI0by6rl2v2gkqq9mF0zzGDrUSN0cBa5YD00t8V07yMJhpcHljhY1rex01Jzc3HmSVfIJbdT/AEXTeTv77kl7rzfGa/yf+1Kdt1v9F0v6H7xSNupN8Xr/ACf+1Ke8p51+u1DPNv7Iq6SqWdrtSPBx+URV0EqMhTLwHbUC/Qj9mrmCpeE32pPmf2YVz3RgpSZ3/wAp0+uPhwQu3eTHasN/pMafvUcHX2r8n/8A4hN+9PDS5rJ2j2Oy7yOoJ9/3rz9XHVjaPZ0U9OVWN2zMgdSwkdY2/cpRJu7bEhJTcMntRHL7ubU4hy6Y5XFM4Z4OORoyUubXYE+rETWvDWtdd4PUctPG33pizJex/aeOCOQtIc9hyWH1yLgFWXBMalqWnkkXVEdPEM7msa0Aam3LoEibJ1AkxSV7TdrsxbpbRTey+FcYCpqfWSP1bm5MB1AaOQULsp/Sk1u9/wB65y3cT1Y4pKfvo6d67BaE21u4e6wTjhrAIIxbTI37kn71zpB5u+4JxoB6hg+wPuSPtJGJewh8ys8LqZ31000EYkcC4WJAAF7C3uCaZ8SxMtsKVgPfxAVCbuXhtZMw87H5PN1ZimJXE31M6klV7CNsHhFRBNK6ZuUPF/aBubnu96aMGia0S5X580z3G30SbXYfEKRIUbgvDIl4V7caTPm+vpmt4cl2SrY8uSbm7ZybUbTw0LQ6USOL75Wxxl5NvLl71QFZjErsUFeKeXKJmy5Mjr5W2Fr2tew8l9KzNB5gLxDR3D4BdUtjBE7KbWQ17XGISNcy2dsrC0i/yKlMWxWOmidNKSGMGtgSedhYDUr0jaByAHkLLLxfQgEePJSinzzvZ2jGIzxmnjl4cTXC7onDMXEEkCx0FkxV+KQYthsNHG2RtZCxro2PjIDnRtsWg+IurhEDfqt/shbthaDcNaD3hoBVZGimN3u89tHCKStZJ6nsMc1t3NA5MkaTe45aJ8wfbX8oTMZQsfwmG880jMrQB/o2X5uPyUxiGzVJO7PNTxPd3uYCVI0dMyJoZGxrGjkGgAfJRoUUHXYs7DMemqJmEtMjr97o3tAuy/O2nwTXtxiVRi9C51JDI2niIe4yNyvmI6RAXuBe91ZtbhkMpBliY8jkXNBI8rrqZGALNAAHQCw+CCildkN476aCnp5IhHHFcPkcHEuaATw2N/2hJUZu12nipq+eeozMZOHWdlJDbvLu14WV8PpYzzYw+bR/BaehRkaxst+g3+CMtFKbXYgaPGosQaDJBLlkY5vJzS3K4A9/gn6j3pUkzmhjZMnOSRzQ1kbe9xuQm6poontyvjY5o5AtBA8gvKDDoWtLGxRhp5gMFj5hKJRR9JtJD+XjWOJEBe4BxB5ZLBx8LhXVBjtPJAahszDCL3kv2RY2NyvT0GMf6Nn9hv8ABZFJGGlmRuQ/RyjL8OSjaFFCQbRxDHzWE+odKbPtoG5A0OPhcK/X8Oph5h8cjdCNQQRzC8/ydCRYxR2/Qb/BdcUYaAAAAOQA0HgLaBR7lWzsrY0E2F1HEYC+E6EjXs9zvEd6d8N2mp5mXEjQeocQCPMFSbgCLEc+8KGqtmKWQ3MLb9SBb42XOEHHg9Esscnr8nhtFtdDCwiJwfIR2Q03A8XEdFX+IUcvorZXg+smc43vfVtgT81ZVFs3TRashbfvIv8AepOopWPaWPaC06EEafBSeOUvJvHnhi9VCZgO2DeAyJjHOmDQ1rQNCbAAk9AlzDK6ShrHvmYXPN7gdbm9294Vm0OEQQm8cbWnvA+S6ZqaNxBLQSORIuR5LPak0t+CrPBSdR2ZVW2GPelNhzWD25i4N5NuRlab/SsNVYOz+PwSxxsbK3PlAyk9q4HKy7fyRBe/CZfmewP4LZmGQtcHNiYHDkQ0XC0sbUnK+TGTJCUFFKqK7x5j6Cu47B2HkuHcQfbb8TdNkG3VKW3Li09QWm/y5qdrqFkzcsjQ5vc4XUXBsfSsdmEQuO8kj4FZjCUXtwHmxzita3R14FiD52ukLcrCfVAizi36zvfdbYHM1zZCxmS00gNvpOBF3nxK7bADQfBcGC1hkbISAMs0jBYW0a7QnxXU8z52OuY6leedSFkWW9RLOBrtEZl32RZNQs4RIjOu6yLJqFnFdDXLtsiyahZx5vFbiN3/AIV02WU1CzmMbu75oyO7vmF0rBU1MWcpjd3fMLYRnu+5aYlicVOwvnkbGzlme4AXPIa9VGxbW0r25opRKL5fVdo5rXse5TV4LUqutiSdE7u+YWvBd3fMJQ2q3g+jZRBA6Zxvm1IyWt7WVp71IbCbVOro3uli4L2Oy2NxcWuCM1is6ldHTtT0dzx81/RPiF3d8wo7FdnxUODnOmaQLDhzFg59cp5qdus3WkcrINuBASMfeUljAwAynKQBa7hfV3ivL/0y3h8PPOBmz3E7s1+7Ne+XwTDdZQhBPwEF7355byNykCUhoFrXaPonTmtBs9YRgST+qNx643dre0n1gmBCAX3bP6S+tn9bqfW+xrf1f1R0WzcFyujeZJvVNygcUlrvF4+kfFTyELYsnAhw3R8ao7Ts+binMPstNtG+C9/yZ2y/izasyZc/Z5WzgdHeKnrIsgsXRgvYYz0io7Ds2bidp32Xm2rVvJhZLpTxphxRYAP0Z4x6aFT9kWQguVOCF7Y2ipqG5BYlrxmdre7zbUrswigbTx8MOc7tOcXPN3EuNySVL2WULYIQhCAhCEAIQhACEIQAhCEALBWUIBb2w2WbiEYjke9oa7OMlr3sR1B6EpbwvYhtCXmMyuzizszgb+NgAL+KshYLVnSrs6d2ejRexXTKWFp9ZAJG97HODx5gle3omGPc1vG4b3ahrpMrvg9OdVhscntNB8eqTtpN2cNUcwkcx9rX9ryvfmkrrYY9DlU3SO5uzczBenq326BziR8jb5INXiEHtMbK3vABPyIPySSd2WIwH82rBboA+SP4gEgrf8gbQN0E9x4TN/Ft1jW/MT0/8uN7xyL62iZrN6ggm4c1LI1unaB1PfYOAv8AFOmA4/DVszwuuLagghw8wVVVXsdjU4yzPY4fblB+TWqPpcGxnDnF0UZNxYlmSQEdxB1+AWVOd7rY7y6bp3GlNav4L5us3VMUm9upiIbV0zSets0TvcHXBKedm94NJVkNDjHIeTZBa/k7kV0WRM8mTpMsFdWvhuN6FqCtls8wIQhACEIQAhCEAIQhACEIQAhCEAIQhACEIQAsFYcUp4/t/S0pLbmV45tisbHuc4kNHxUlJRVs3jxTyPTBWxtBQqdxLe7L/oYY2DoZHOefg2w+ahZd5OIyew7/AKcF/wDEuXfj43PevRWerlUfmy/EL59G1GMO5OqvdBb9xH5Wxo9az3MI/BTvfBlfoyuckfv/AIfQKyvnz03Gz1rfgUcfGz1rPiR+Kd79rJ+HL9WP3PoNavAXz8Icad/vv/VI/eXo3Z7F5PabOf1k5/xJ3n+Uv4fj85olx45HSuYfSDFl/wCIW/iqdx2no2Tg0jr87ht8hPhf8O5dlJu0r5DeQxM7ySXu+78U4bPbs44XB8zzI4a6gBvwWXrn4o7wfTdNvrc37lshn2SqHOpos98waLk/ipsLyp4AwWGgXsvQuD485apOXFghCFTIIQhACEIQAhCEAIQhACEIQAhCEALylksvVcdSOaAVNvcbcymeIzZzrC45gE62VY4JhsVXMGyShgNrN5X7wCeqsjaXDi8HqFWGJ7NyNJMWv2eR91/aXnyxbaZ9j0fmgsbxt6W/JbOC7D0cQBELSfrPGY/EplhoI2jRoHkAFQWEbb1tIcmcua3myUXt8e0PinnB97kLrCoidGe9nbb52sCkcseKo59R0OfeSetfBjhtHtNRUDQaqZkZIu1vtPd4ta0EnzslZu9NkrstJh9XOehyNja4d7b3JHuVcYRtBS+lzS1oLqiSRxZK8EsyZrsy6erPLW3Kw0TvNjzXlr4pMzx7JaGucfDs8/eu9nzGmnTOyXePUtNnYPOP+a3/AALam3w0gdlqYKimN7EyR5mg912a/Jc8lfO8EyRtL73zm1wO7Tp4LjjmpKdplq5oupyPOYuJ72ak/o2108UIWhg+KwVUYlp5GSsPVhvr3HuPgV3hqpXdZK2bFJZaCJ8VHkImvox8h9ktHJpPPKCbC/K9ldYVBiyzZZQgBCEIAQhCAEIQgBCEIAQhCAEIQgBCEIAQhCAF4SBepK83oDgqqcFLmJ4OHahNcgXDUNQ0pUIGJYW1wtNG2QdCR2h5EahJGM7PwZXvp5CMvtCR8eQHq0PJaSfABxCetsnSzSR0VMQ2SYPe9xcW2iYBmDSBoSXAX7r+a58M3awxtBqDxCNAyIFrfeeZHwWHCL5PRj6rJDhlc4Jh/Fa8SBro2OYe+5cbENPPTQ+F7qXw3YGnlecr5YrC/YeOp5doE/NPGIUHoYa6nEcbHaPgyBwfpo94de46e9ZwevhJcHQhjjbWIuDev0TmsVUqOGTI5ycmKg3excQNfWVWXS5L2gAE25m6Yo93GFQQCUB1Q8gObxJcwPebMygjTqFKzUkErwOHK8i2hcQBr1yx3U5SYdTxNcAYs41yh3EI7icxsPOwsqYIqkqpaHgRU1PHLFKcpay8b2vDRmc02LXR2HtWFjoSm6kxZrncN4dHIRcMkABNueQglslvsk262Sy3HZYhmuJGlzrZxqW97SOXzC9qnaCGdmSZj2dWuZYljuj2HQtcO/zVA4tct0r7DY6aumD3kGRjnxvIFg50bi0vA6B1s1ul0zNKA2QhCAEIQgBCEIAQhCAEIQgBCEIAQhCAEIQgNeq1IWeq2sgOd7FyzRKQcF5uYgKj3j0lRTzQ19O3M6nJzN+sw6PafC1/ipjBtv6SphzxutIOcJ0kzdGgfSBOmYXCe6mlDhYi4KrbandJBUOMkDjDJzu3UX77dPcoDSte9+Zz9Xu1NuncxvgOXz6qA2Gj9Ja6WV7jqewHua1pzEBpaCLmwGp71yz7KY3S6RyNnYOQJBJH9btD3OUA+LFoJHSR0skT3e2YmEsf4uacw941QFlzCGCVpcMrbDkX3PasRcG/Ja4/LFG+lkpnOcKoyB8T3PeLMBPGAeSW2c3Lbl2uV+dcVWLYvNo6nfe1rtpyD8xZb0GDYvI/O2lfxDa8kvPnewzGzRqTYCyAsWSYuN3G9vkErY5tU1p4FL66od2WhmoaetzyJ8PjZdFLu1xGrt6bUhjOrW9r3WADfkVYmyWwVNQi8bLv6vfq73d3kFQb7ucBdR0jI3m79XPPe5xJJ+acGheTGWXs1AboQhACEIQAhCEAIQhACEIQAhCEAIQhACChCA16rZCEBhYyoQgDItTEhCA1NOFqaQIQgMCjb/4FsKUIQgNuAFsI0IQGcqzZZQgBCEIAQhCAEIQgBCEID//Z"/>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18" name="AutoShape 8" descr="data:image/jpeg;base64,/9j/4AAQSkZJRgABAQAAAQABAAD/2wCEAAkGBxQSEhUUEhQWFhQUGBgXFRgUFBgXGBgYHBgYHBUUFB0YHCggGBonHRgWITEhJSksLi4uGB8zODMsNygtLisBCgoKDg0OGhAQGiwcHyQsLCwsLCwsLCwsLSwsLCwsLCwsLCwsKywsLCwsLCwsLCwsLCwsLCwsLCwsLCwsNywsLP/AABEIANUA7QMBIgACEQEDEQH/xAAcAAACAgMBAQAAAAAAAAAAAAAABgUHAQIEAwj/xABOEAABAwIDBQQGBQcHCwUAAAABAAIDBBEFEiEGBxMxQSJRYXEUIzKBkaFCUmKxwRUkcnOzwtElMzWCkrLSCDRDRFNUY4OTovAWFyZ0w//EABkBAQEBAQEBAAAAAAAAAAAAAAABAgMEBf/EAC4RAAICAQMDAAgHAQAAAAAAAAABAhEDEiExBBNBBTIzUWFxgZEVUlNiobHhFP/aAAwDAQACEQMRAD8Au4LNkBZsgMoQhACEIQAsFZQgK420q8WpGy1Ec0RgabhvDGZrTYC9xrqofZHaPF8RD+DLC0RkBznRt5kXAAtzsnXeh/RdV+gP7zUrbgx+b1P65v7Nq0nsAxjHMYw8CSo4U0VxmLWgAedgC3zTnsftRFiEOePRzdJGHm0/iPFS+IUbZY3xvALXtLSD3FUfuoqXwYq6C/ZdxY3eOQnKVOQXysFAK85yQ1xHOxt520UBssgKvdi8SqnzTZ8z7NJyu07d9GgnQJspsQqHZs9Nls0lvrWnMejdOXmonas3OGh0TCFFMrp7R/m9sx9Z61pyC/P7XuQa2e0n5vq09gcVvbF9T9nTvVMEqhRraubOwGHsubd7uI3sO+rb6Xn4ry9OqeHm9GGfNbJxW+z9a/4ICWQo51VNmeBCC0Nux3EHadb2SPoi9xdaNrai0f5uLuNpBxW+rF9D9rTuQEnZbKLdWVFpPzcHL/N+tb6wX5n6ui9G1U2dg4Iyubd7uIOwfqgfS8wgJBYUUK2oyE+jjOHWDeK3Vv1r/gvV1VNnIEPYDLh3EGr7exbp5oCRQokVtRkYeAMxNnt4rey3o69rO8lu+rnvLaC4b/N+sb6zwP1PegJJBUYKye8fqBZwPE9a31Z6AfWWcFxF83ED4+G+N2VwzB3QG9x5oCRatlq1bIAQhCAEIQgBCEIBT3pn+S6r9Fv99qWtwv8Am1R+vH7NiYd7J/kuo8Qz9o1V/uwr62GjmkpYGTMMxzNLiHg5G6jTtC1lfALnxCrbDG+R5s1jS4nwCordvUMFbUV0xDY4WyPJOnakccrR3m3RSWOT4viloDTuijvq3KWM83udqQO5MGK7CQ02DyxntSsaZjJy9YB0+zbSytJA8sP3oNbSyzzWMjpnNghFgQ0AWzeHeVJbDbwPTHSsnY2Mxtz5gTly3tY35FQm5nAYJqWZ8sbXl8hZ2hezQOQ7tSTfxThTbD0UEcrY4tJNXXJJ0vYAk6AaqOirk9sDx9lTUSsiaOGxoOa1i51zr5Lm2323iw9hHtzkXbGOncX9wUJuvbaWf3D5uUDv1oWMfBM0WfJnDz9YNAy38ljG9Ss654KE6RP1u8SQsYKWnM8xY10uUOLI3EA5dOZXPs7vPLphBWxCJziGhwuACTYB4dy806bH4YynpIWMAHYaXHqSRck9/NVzv2pGh1NI0APfnYT3gWIv5XK2qOIy7SbdvY90dDAahzNHvAcWNP1RlGpXLslvJ484p6qLhSuOVpF7F31XB2rSnTZ6gZBTxRxiwDG+82Fye8qsN+FMIpKWoZ2ZCXgkaXyZXNJ8RqPenwBbFZWMiY6SRwaxou4nkAlCt2uqnRmaloXPgAJzyODS5vPM1nO1lwbd01TWS0VKxjuBJaSZ1uzoRo4+V9O9WAIw1mUCwDbAdLWUBAbE7WMxCJzmtLHsIa9p1sSLgg9QojbnbdtPJFTwvbxXSM4p0IjZmbcHxIPwS/uS/nq8DkHgDyzvURvSwaNmJwhgsKnK54H1i8Nc7zIKvkDBtJvY4cxZSxtkYw2c9xNnd+S3Tnqe5dU29lkeTiUkzQ9oew5m2c0/Sb4JoxLYuinawSQN7Fg0tuw2HQltrjzSnvpwZvoML42hoge1oA6McC23kDlTYDdsxj76xpe6mkhZYFjpC3t37gNVBY1vG9FlMU1HM1xJDO02zxewLLc7qa2Br+PQU7+oYGO826H7lFbQU4qsWpIubaVj55PM6RA+ZF/6qgGrCax00TZHxuic4XyPILh3XsvPDZw6ScZA3I8C4+n2GnMfHW3uUgAuLDnSF83E9kP9Vy1Zlb3eN0B2tWy1atkAIQhACEIQAhCEAmb3D/Jk3nH/AH2qH3EN/Mpf17v7jFIb5alrcNeCdXvjDR32cCbe4Li3FEegyDrx3X/sssteAWPZQO3Rth9V+pf9yn0tbxpgzDaokgXjI17yQAB8VlAX9xw/MH/rn/gn+p9h36J+5IW5E/mDtRfjPv8AKyeq2QNjeSbANP3JIq5EHdf/ADs/u+9yi9/HKkHjJ+6pTda7tz/1fxULv2nHEpGX1Ae4+WZg/iueD1T0dV7T6FsYe20TB3MaPkFVu/f/AFMfaf8Auq1KJ142EdWt+4Kp9+dQOJSM6gudbwLmhdEeYtmjHq2fot+4KqN/p7NIPtS/3Wq2KY9hv6I+5VHv6lF6Rt9fWEjw7A/FVcgsbFcbioqUTTGzWtaABzcbCzWqEoaWpxCLi1L3QQvaSyCI5XFpGhldz9wSXvlriJqKM34TWB7h0JzNBPwurJxbaCCGkMrXtcCz1TWEEvJb2GtA5nl8+5AIe4wdusHc5o+bl571HfytQjwZ+2auDc/j8FL6WaiRsZdlcM2ma18wb3nwW+8LEWS4pQvGjcsLjm0LQ6QOGYdDbor5Bdih9r8O9IoqiLq+N9v0gCW294CmAVhwWQVhuNxK9PPA7nE/OL9GuGv/AHAqe2CHHkqq0/6xLkj/AFUXZbbwLsx96q2eqlw2vroIhd04dEwDoZSHRu92Y/NXns7hraamihbyjYG+/qfjdaYJErgwyJzXTFzswdJdgvfK3K0ZfDUE28V3uUbhELWunLX5i6Ulw+q7K0ZfgAfesg6qmsjibmle1jb2u8gC/vXh+W6e1+PFb9Y3+KMWwqKqjMU7A9hN7HvHI6L582o2fhgxZtLE20TpYm2JuQHluYA8+q0lYPoiixKKa/CkY+3PI4Ot52XU51lF4Fs/T0jS2nibGDbNa9zYaXJUm9gIsdQeayDibjVOeU8R/wCY3+K2jxaFzg0Sxlx5APaSfIX1VL75Nmaaj4L6eMM4heHAE5dACCATpr3J33a7J0raSmqeC0zuYJC83JDj1GtgtNKgPywVkIWQJWL7uoap+aonqJNSQDJo2/RoA0C1w7dxFT/5vUVMXflk5+YIsU7oVsHO6QRMu91msHac4gaAaucVXuKy0OMVYp2zzuysJIjNojlPPXmdVYlVTtkaWPaHNcLOBFwR3FU9u3pGxY3VMYLMYJQ0dwzgAIgN9Du2hgvwKipjvzyy8/NTWM4AJ2ta+aVrWtsQHWDvtP7yp1aTRBzS0i4III7weYUuyptborOlbQMq46enqZeM85bxHsg2Js42t0Kla3dlTTuzzSzyP+s+TW3cNNB4JPhwqOm2giihFmNcHAXva7CSBforqCtKOyLKbk9yFwDZ8Ukbo2TSvadG8R2bJofY7kv1u7GmmeZJpZ5Hn6T5Ln3acvBPa8aiYMaXONg0EknuCl0ZIjBcCFKx7GzzPaRpxX5slha7L8unwSXjezWGvfmqqyWR40u6W9vAZRovPFsbnxCbgwXbGTYAdR9Z/h4JxwTZKCBouwPf1c4X+A6LCm29j0SwqCufPuFGt2foKyNsbq17nR6ROkcC5g6s7QFwfHuTBshsJTUhEjXGV9jle61mg88gGgPipDG9lIJmGzAx/wBFzRax8R1C4t3cT445YpL3jkLbHpoOXgrbujLjBxtM8ardpRPmdNkc0uuS1riGBx+kB011XG/dPSvcXSSzvcerpNfjZWAsrVnEgMB2a9FfmFRPI3LlDJX5mjxHip5ZUTiW0VNBIIppmMeRmDXOsbd6AScVwdk+0MRAvwoWyy91wXBl/Hl8FZYSTu6HHfVVx/1mUtjv/so+y34kEp3VBgqNwd0ZdPwwQeK4SX6vAbcjwtZSRUdhMocZrMDcsrmm30tG9s+d/koDuVC7Ya7RRj/jU/3tV9XXz7txWNhx7iv9mOWJzj3BobcraB9ChZSS3enhn+8D+y7+C2/908M/3kf2XfwWaYFX/KAd2aQfakP/AGhP2wOmHUn6ln3Kot7+1dNXCAUsnE4efMQCLXAsNfJWhguKMpMIhmk9mOBpt1Jto0eJOir4QGsuWQVWWzOEz4sPTK2aVkTyeBDFI6NobfRzsvNd0lWcKrKeF0j5KWrLmN4ri90UjbWs46lpzBSgWAsXSltNtI9tRFQ0uU1M2rnHURM6vcOptewSxtzglXR05q46+oe+MgvD3WBF+YA0ty08USBahKp/d4b47W/839orE2LxZ1XRQTvtnewZrcsw0cR5kKtt3ryMYxBzW5nASkNva54nK55XReQWhjeOMpuCHaumlbEwAjmebteg5qVXz7tPXV9TikUbwGVDHDgxtcC1hOoN+RNhclPVBQ44JGcSWPJmbn1b7Nxm6d1000CIrDfaZn9X9mVb2ZUnjlfwdos+UvIyhrW83OMfZaO7XqmjF9jq+sBklrcj+bYo8wjb9m4Nz5qtAsW6R952KFkTYWnWXV36I6fGyWd220dTDXPw6rc557WUvcXFrm62BPQhbbzJr1dujY2j43JXn6mWmDZ6ujgp5UmMG7DDAI3Tkdp5yjyHd77p8AUNsjT5KSED6jb+ZGqmQtYo6YpHPqJueRsCFq1lluuDGMTZTxOkfyb06k9AF0OSTeyO0lZukynpKqtj4rp3Qtfqxkfd0zHqVzbF4vMKiWlmeX5L2J1N2nX3Wss61Z17Lp0+B6kkABJNgOp5KuNuN3Dq+qFQydrGuDQ8OBJsL2LLacivfeNjrmn0ZoLQbFzj9IdzfDvURjeJVkkTHhsjIA0BuUkXIHtOym/RZeVJtHSHSylFSurLLwfD2U0McMfsxtDR4+J8SdV25lWlNtDU8GGmZf0iS/ad7TWX7N/G3XwTBFsu9rc3pM3GGubOS2/cQdLKxyKRznh0OpMbLrhw2SQ8XOLWlcGaWuyzcp8eqj9lcbNTG4PsJYyWyW5XH0h4LvwqN7eJnde8ri3W9m6Wb4ddFpOzlKLi6Z1lUBtPG2TaJrHAFrp4gQeRGnNX+VQWMOvtKz/7MX3BdFwwy824RABbgx2H2G/wR+SIP9jH/Yb/AAXZmQCsEKS380UcbqbhsawuEl8oAvbLa9vNem8iuLMIw6EG3FDCfJrNP+5wWP8AKHfZ9J+jL+6uHesC3D8Kf0EYHv4bT9wPwW74A64IMZhgijZBSFjGNay8hBygC1/Gyg9p9k8Yr5opJhABEQWhklg3tAk8tTorVwecSQRPHJ0bCPe0LrJWbApYHsgYa+orZJOI6bSMZbZG2bcXvryAHgoreztFTihnpxIHSvAGVoLsuoPbI0by6rl2v2gkqq9mF0zzGDrUSN0cBa5YD00t8V07yMJhpcHljhY1rex01Jzc3HmSVfIJbdT/AEXTeTv77kl7rzfGa/yf+1Kdt1v9F0v6H7xSNupN8Xr/ACf+1Ke8p51+u1DPNv7Iq6SqWdrtSPBx+URV0EqMhTLwHbUC/Qj9mrmCpeE32pPmf2YVz3RgpSZ3/wAp0+uPhwQu3eTHasN/pMafvUcHX2r8n/8A4hN+9PDS5rJ2j2Oy7yOoJ9/3rz9XHVjaPZ0U9OVWN2zMgdSwkdY2/cpRJu7bEhJTcMntRHL7ubU4hy6Y5XFM4Z4OORoyUubXYE+rETWvDWtdd4PUctPG33pizJex/aeOCOQtIc9hyWH1yLgFWXBMalqWnkkXVEdPEM7msa0Aam3LoEibJ1AkxSV7TdrsxbpbRTey+FcYCpqfWSP1bm5MB1AaOQULsp/Sk1u9/wB65y3cT1Y4pKfvo6d67BaE21u4e6wTjhrAIIxbTI37kn71zpB5u+4JxoB6hg+wPuSPtJGJewh8ys8LqZ31000EYkcC4WJAAF7C3uCaZ8SxMtsKVgPfxAVCbuXhtZMw87H5PN1ZimJXE31M6klV7CNsHhFRBNK6ZuUPF/aBubnu96aMGia0S5X580z3G30SbXYfEKRIUbgvDIl4V7caTPm+vpmt4cl2SrY8uSbm7ZybUbTw0LQ6USOL75Wxxl5NvLl71QFZjErsUFeKeXKJmy5Mjr5W2Fr2tew8l9KzNB5gLxDR3D4BdUtjBE7KbWQ17XGISNcy2dsrC0i/yKlMWxWOmidNKSGMGtgSedhYDUr0jaByAHkLLLxfQgEePJSinzzvZ2jGIzxmnjl4cTXC7onDMXEEkCx0FkxV+KQYthsNHG2RtZCxro2PjIDnRtsWg+IurhEDfqt/shbthaDcNaD3hoBVZGimN3u89tHCKStZJ6nsMc1t3NA5MkaTe45aJ8wfbX8oTMZQsfwmG880jMrQB/o2X5uPyUxiGzVJO7PNTxPd3uYCVI0dMyJoZGxrGjkGgAfJRoUUHXYs7DMemqJmEtMjr97o3tAuy/O2nwTXtxiVRi9C51JDI2niIe4yNyvmI6RAXuBe91ZtbhkMpBliY8jkXNBI8rrqZGALNAAHQCw+CCildkN476aCnp5IhHHFcPkcHEuaATw2N/2hJUZu12nipq+eeozMZOHWdlJDbvLu14WV8PpYzzYw+bR/BaehRkaxst+g3+CMtFKbXYgaPGosQaDJBLlkY5vJzS3K4A9/gn6j3pUkzmhjZMnOSRzQ1kbe9xuQm6poontyvjY5o5AtBA8gvKDDoWtLGxRhp5gMFj5hKJRR9JtJD+XjWOJEBe4BxB5ZLBx8LhXVBjtPJAahszDCL3kv2RY2NyvT0GMf6Nn9hv8ABZFJGGlmRuQ/RyjL8OSjaFFCQbRxDHzWE+odKbPtoG5A0OPhcK/X8Oph5h8cjdCNQQRzC8/ydCRYxR2/Qb/BdcUYaAAAAOQA0HgLaBR7lWzsrY0E2F1HEYC+E6EjXs9zvEd6d8N2mp5mXEjQeocQCPMFSbgCLEc+8KGqtmKWQ3MLb9SBb42XOEHHg9Esscnr8nhtFtdDCwiJwfIR2Q03A8XEdFX+IUcvorZXg+smc43vfVtgT81ZVFs3TRashbfvIv8AepOopWPaWPaC06EEafBSeOUvJvHnhi9VCZgO2DeAyJjHOmDQ1rQNCbAAk9AlzDK6ShrHvmYXPN7gdbm9294Vm0OEQQm8cbWnvA+S6ZqaNxBLQSORIuR5LPak0t+CrPBSdR2ZVW2GPelNhzWD25i4N5NuRlab/SsNVYOz+PwSxxsbK3PlAyk9q4HKy7fyRBe/CZfmewP4LZmGQtcHNiYHDkQ0XC0sbUnK+TGTJCUFFKqK7x5j6Cu47B2HkuHcQfbb8TdNkG3VKW3Li09QWm/y5qdrqFkzcsjQ5vc4XUXBsfSsdmEQuO8kj4FZjCUXtwHmxzita3R14FiD52ukLcrCfVAizi36zvfdbYHM1zZCxmS00gNvpOBF3nxK7bADQfBcGC1hkbISAMs0jBYW0a7QnxXU8z52OuY6leedSFkWW9RLOBrtEZl32RZNQs4RIjOu6yLJqFnFdDXLtsiyahZx5vFbiN3/AIV02WU1CzmMbu75oyO7vmF0rBU1MWcpjd3fMLYRnu+5aYlicVOwvnkbGzlme4AXPIa9VGxbW0r25opRKL5fVdo5rXse5TV4LUqutiSdE7u+YWvBd3fMJQ2q3g+jZRBA6Zxvm1IyWt7WVp71IbCbVOro3uli4L2Oy2NxcWuCM1is6ldHTtT0dzx81/RPiF3d8wo7FdnxUODnOmaQLDhzFg59cp5qdus3WkcrINuBASMfeUljAwAynKQBa7hfV3ivL/0y3h8PPOBmz3E7s1+7Ne+XwTDdZQhBPwEF7355byNykCUhoFrXaPonTmtBs9YRgST+qNx643dre0n1gmBCAX3bP6S+tn9bqfW+xrf1f1R0WzcFyujeZJvVNygcUlrvF4+kfFTyELYsnAhw3R8ao7Ts+binMPstNtG+C9/yZ2y/izasyZc/Z5WzgdHeKnrIsgsXRgvYYz0io7Ds2bidp32Xm2rVvJhZLpTxphxRYAP0Z4x6aFT9kWQguVOCF7Y2ipqG5BYlrxmdre7zbUrswigbTx8MOc7tOcXPN3EuNySVL2WULYIQhCAhCEAIQhACEIQAhCEALBWUIBb2w2WbiEYjke9oa7OMlr3sR1B6EpbwvYhtCXmMyuzizszgb+NgAL+KshYLVnSrs6d2ejRexXTKWFp9ZAJG97HODx5gle3omGPc1vG4b3ahrpMrvg9OdVhscntNB8eqTtpN2cNUcwkcx9rX9ryvfmkrrYY9DlU3SO5uzczBenq326BziR8jb5INXiEHtMbK3vABPyIPySSd2WIwH82rBboA+SP4gEgrf8gbQN0E9x4TN/Ft1jW/MT0/8uN7xyL62iZrN6ggm4c1LI1unaB1PfYOAv8AFOmA4/DVszwuuLagghw8wVVVXsdjU4yzPY4fblB+TWqPpcGxnDnF0UZNxYlmSQEdxB1+AWVOd7rY7y6bp3GlNav4L5us3VMUm9upiIbV0zSets0TvcHXBKedm94NJVkNDjHIeTZBa/k7kV0WRM8mTpMsFdWvhuN6FqCtls8wIQhACEIQAhCEAIQhACEIQAhCEAIQhACEIQAsFYcUp4/t/S0pLbmV45tisbHuc4kNHxUlJRVs3jxTyPTBWxtBQqdxLe7L/oYY2DoZHOefg2w+ahZd5OIyew7/AKcF/wDEuXfj43PevRWerlUfmy/EL59G1GMO5OqvdBb9xH5Wxo9az3MI/BTvfBlfoyuckfv/AIfQKyvnz03Gz1rfgUcfGz1rPiR+Kd79rJ+HL9WP3PoNavAXz8Icad/vv/VI/eXo3Z7F5PabOf1k5/xJ3n+Uv4fj85olx45HSuYfSDFl/wCIW/iqdx2no2Tg0jr87ht8hPhf8O5dlJu0r5DeQxM7ySXu+78U4bPbs44XB8zzI4a6gBvwWXrn4o7wfTdNvrc37lshn2SqHOpos98waLk/ipsLyp4AwWGgXsvQuD485apOXFghCFTIIQhACEIQAhCEAIQhACEIQAhCEALylksvVcdSOaAVNvcbcymeIzZzrC45gE62VY4JhsVXMGyShgNrN5X7wCeqsjaXDi8HqFWGJ7NyNJMWv2eR91/aXnyxbaZ9j0fmgsbxt6W/JbOC7D0cQBELSfrPGY/EplhoI2jRoHkAFQWEbb1tIcmcua3myUXt8e0PinnB97kLrCoidGe9nbb52sCkcseKo59R0OfeSetfBjhtHtNRUDQaqZkZIu1vtPd4ta0EnzslZu9NkrstJh9XOehyNja4d7b3JHuVcYRtBS+lzS1oLqiSRxZK8EsyZrsy6erPLW3Kw0TvNjzXlr4pMzx7JaGucfDs8/eu9nzGmnTOyXePUtNnYPOP+a3/AALam3w0gdlqYKimN7EyR5mg912a/Jc8lfO8EyRtL73zm1wO7Tp4LjjmpKdplq5oupyPOYuJ72ak/o2108UIWhg+KwVUYlp5GSsPVhvr3HuPgV3hqpXdZK2bFJZaCJ8VHkImvox8h9ktHJpPPKCbC/K9ldYVBiyzZZQgBCEIAQhCAEIQgBCEIAQhCAEIQgBCEIAQhCAF4SBepK83oDgqqcFLmJ4OHahNcgXDUNQ0pUIGJYW1wtNG2QdCR2h5EahJGM7PwZXvp5CMvtCR8eQHq0PJaSfABxCetsnSzSR0VMQ2SYPe9xcW2iYBmDSBoSXAX7r+a58M3awxtBqDxCNAyIFrfeeZHwWHCL5PRj6rJDhlc4Jh/Fa8SBro2OYe+5cbENPPTQ+F7qXw3YGnlecr5YrC/YeOp5doE/NPGIUHoYa6nEcbHaPgyBwfpo94de46e9ZwevhJcHQhjjbWIuDev0TmsVUqOGTI5ycmKg3excQNfWVWXS5L2gAE25m6Yo93GFQQCUB1Q8gObxJcwPebMygjTqFKzUkErwOHK8i2hcQBr1yx3U5SYdTxNcAYs41yh3EI7icxsPOwsqYIqkqpaHgRU1PHLFKcpay8b2vDRmc02LXR2HtWFjoSm6kxZrncN4dHIRcMkABNueQglslvsk262Sy3HZYhmuJGlzrZxqW97SOXzC9qnaCGdmSZj2dWuZYljuj2HQtcO/zVA4tct0r7DY6aumD3kGRjnxvIFg50bi0vA6B1s1ul0zNKA2QhCAEIQgBCEIAQhCAEIQgBCEIAQhCAEIQgNeq1IWeq2sgOd7FyzRKQcF5uYgKj3j0lRTzQ19O3M6nJzN+sw6PafC1/ipjBtv6SphzxutIOcJ0kzdGgfSBOmYXCe6mlDhYi4KrbandJBUOMkDjDJzu3UX77dPcoDSte9+Zz9Xu1NuncxvgOXz6qA2Gj9Ja6WV7jqewHua1pzEBpaCLmwGp71yz7KY3S6RyNnYOQJBJH9btD3OUA+LFoJHSR0skT3e2YmEsf4uacw941QFlzCGCVpcMrbDkX3PasRcG/Ja4/LFG+lkpnOcKoyB8T3PeLMBPGAeSW2c3Lbl2uV+dcVWLYvNo6nfe1rtpyD8xZb0GDYvI/O2lfxDa8kvPnewzGzRqTYCyAsWSYuN3G9vkErY5tU1p4FL66od2WhmoaetzyJ8PjZdFLu1xGrt6bUhjOrW9r3WADfkVYmyWwVNQi8bLv6vfq73d3kFQb7ucBdR0jI3m79XPPe5xJJ+acGheTGWXs1AboQhACEIQAhCEAIQhACEIQAhCEAIQhACChCA16rZCEBhYyoQgDItTEhCA1NOFqaQIQgMCjb/4FsKUIQgNuAFsI0IQGcqzZZQgBCEIAQhCAEIQgBCEID//Z"/>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461963" y="1125538"/>
            <a:ext cx="8229600" cy="3429000"/>
          </a:xfrm>
          <a:prstGeom prst="horizontalScroll">
            <a:avLst/>
          </a:prstGeom>
        </p:spPr>
        <p:style>
          <a:lnRef idx="3">
            <a:schemeClr val="lt1"/>
          </a:lnRef>
          <a:fillRef idx="1">
            <a:schemeClr val="accent3"/>
          </a:fillRef>
          <a:effectRef idx="1">
            <a:schemeClr val="accent3"/>
          </a:effectRef>
          <a:fontRef idx="minor">
            <a:schemeClr val="lt1"/>
          </a:fontRef>
        </p:style>
        <p:txBody>
          <a:bodyPr anchor="ctr"/>
          <a:lstStyle/>
          <a:p>
            <a:pPr marL="285750" indent="-285750">
              <a:buFont typeface="Wingdings" panose="05000000000000000000" pitchFamily="2" charset="2"/>
              <a:buChar char="Ø"/>
              <a:defRPr/>
            </a:pPr>
            <a:r>
              <a:rPr lang="en-US" sz="2400" dirty="0">
                <a:hlinkClick r:id="rId3" tooltip="Click here"/>
              </a:rPr>
              <a:t>5</a:t>
            </a:r>
            <a:r>
              <a:rPr lang="en-US" sz="2400" baseline="30000" dirty="0">
                <a:hlinkClick r:id="rId3" tooltip="Click here"/>
              </a:rPr>
              <a:t>th</a:t>
            </a:r>
            <a:r>
              <a:rPr lang="en-US" sz="2400" dirty="0">
                <a:hlinkClick r:id="rId3" tooltip="Click here"/>
              </a:rPr>
              <a:t> International Conference on Clinical &amp; Experimental Dermatology </a:t>
            </a:r>
            <a:r>
              <a:rPr lang="en-US" sz="2400" dirty="0"/>
              <a:t> </a:t>
            </a:r>
            <a:endParaRPr lang="en-US" sz="2400" dirty="0"/>
          </a:p>
          <a:p>
            <a:pPr marL="285750" indent="-285750">
              <a:buFont typeface="Wingdings" panose="05000000000000000000" pitchFamily="2" charset="2"/>
              <a:buChar char="Ø"/>
              <a:defRPr/>
            </a:pPr>
            <a:r>
              <a:rPr lang="en-US" sz="2400" dirty="0">
                <a:hlinkClick r:id="rId4" tooltip="Click here"/>
              </a:rPr>
              <a:t>5</a:t>
            </a:r>
            <a:r>
              <a:rPr lang="en-US" sz="2400" baseline="30000" dirty="0">
                <a:hlinkClick r:id="rId4" tooltip="Click here"/>
              </a:rPr>
              <a:t>th</a:t>
            </a:r>
            <a:r>
              <a:rPr lang="en-US" sz="2400" dirty="0">
                <a:hlinkClick r:id="rId4" tooltip="Click here"/>
              </a:rPr>
              <a:t> International Conference on Clinical &amp; Experimental Ophthalmology </a:t>
            </a:r>
            <a:endParaRPr lang="en-US" sz="2400" dirty="0"/>
          </a:p>
          <a:p>
            <a:pPr marL="285750" indent="-285750">
              <a:buFont typeface="Wingdings" panose="05000000000000000000" pitchFamily="2" charset="2"/>
              <a:buChar char="Ø"/>
              <a:defRPr/>
            </a:pPr>
            <a:endParaRPr lang="en-US" sz="2200" dirty="0">
              <a:solidFill>
                <a:srgbClr val="FFC000"/>
              </a:solidFill>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a:t>Primary Health Care: Open Access</a:t>
            </a:r>
            <a:br>
              <a:rPr lang="en-US" sz="3600" dirty="0"/>
            </a:br>
            <a:r>
              <a:rPr lang="en-US" sz="3600" dirty="0"/>
              <a:t>Related Conferences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endParaRPr lang="en-US" smtClean="0"/>
          </a:p>
        </p:txBody>
      </p:sp>
      <p:sp>
        <p:nvSpPr>
          <p:cNvPr id="121859" name="Content Placeholder 2"/>
          <p:cNvSpPr>
            <a:spLocks noGrp="1"/>
          </p:cNvSpPr>
          <p:nvPr>
            <p:ph idx="1"/>
          </p:nvPr>
        </p:nvSpPr>
        <p:spPr/>
        <p:txBody>
          <a:bodyPr/>
          <a:lstStyle/>
          <a:p>
            <a:endParaRPr lang="en-US" smtClean="0"/>
          </a:p>
        </p:txBody>
      </p:sp>
      <p:pic>
        <p:nvPicPr>
          <p:cNvPr id="121860"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57158" y="785794"/>
            <a:ext cx="1428760" cy="5509200"/>
          </a:xfrm>
          <a:prstGeom prst="rect">
            <a:avLst/>
          </a:prstGeom>
        </p:spPr>
        <p:style>
          <a:lnRef idx="0">
            <a:scrgbClr r="0" g="0" b="0"/>
          </a:lnRef>
          <a:fillRef idx="1003">
            <a:schemeClr val="lt2"/>
          </a:fillRef>
          <a:effectRef idx="0">
            <a:scrgbClr r="0" g="0" b="0"/>
          </a:effectRef>
          <a:fontRef idx="major"/>
        </p:style>
        <p:txBody>
          <a:bodyPr>
            <a:spAutoFit/>
          </a:bodyPr>
          <a:lstStyle/>
          <a:p>
            <a:pPr fontAlgn="auto">
              <a:spcBef>
                <a:spcPts val="0"/>
              </a:spcBef>
              <a:spcAft>
                <a:spcPts val="0"/>
              </a:spcAft>
              <a:defRPr/>
            </a:pPr>
            <a:r>
              <a:rPr lang="it-IT" sz="8800" dirty="0">
                <a:solidFill>
                  <a:srgbClr val="002060"/>
                </a:solidFill>
              </a:rPr>
              <a:t>P</a:t>
            </a:r>
          </a:p>
          <a:p>
            <a:pPr fontAlgn="auto">
              <a:spcBef>
                <a:spcPts val="0"/>
              </a:spcBef>
              <a:spcAft>
                <a:spcPts val="0"/>
              </a:spcAft>
              <a:defRPr/>
            </a:pPr>
            <a:r>
              <a:rPr lang="it-IT" sz="8800" dirty="0">
                <a:solidFill>
                  <a:srgbClr val="002060"/>
                </a:solidFill>
              </a:rPr>
              <a:t>N</a:t>
            </a:r>
          </a:p>
          <a:p>
            <a:pPr fontAlgn="auto">
              <a:spcBef>
                <a:spcPts val="0"/>
              </a:spcBef>
              <a:spcAft>
                <a:spcPts val="0"/>
              </a:spcAft>
              <a:defRPr/>
            </a:pPr>
            <a:r>
              <a:rPr lang="it-IT" sz="8800" dirty="0">
                <a:solidFill>
                  <a:srgbClr val="FFC000"/>
                </a:solidFill>
              </a:rPr>
              <a:t>E</a:t>
            </a:r>
          </a:p>
          <a:p>
            <a:pPr fontAlgn="auto">
              <a:spcBef>
                <a:spcPts val="0"/>
              </a:spcBef>
              <a:spcAft>
                <a:spcPts val="0"/>
              </a:spcAft>
              <a:defRPr/>
            </a:pPr>
            <a:r>
              <a:rPr lang="it-IT" sz="8800" dirty="0">
                <a:solidFill>
                  <a:srgbClr val="FF0000"/>
                </a:solidFill>
              </a:rPr>
              <a:t>I</a:t>
            </a:r>
          </a:p>
        </p:txBody>
      </p:sp>
      <p:sp>
        <p:nvSpPr>
          <p:cNvPr id="8" name="Parentesi graffa chiusa 7"/>
          <p:cNvSpPr/>
          <p:nvPr/>
        </p:nvSpPr>
        <p:spPr>
          <a:xfrm>
            <a:off x="1428750" y="928688"/>
            <a:ext cx="71438" cy="257175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latin typeface="+mj-lt"/>
            </a:endParaRPr>
          </a:p>
        </p:txBody>
      </p:sp>
      <p:sp>
        <p:nvSpPr>
          <p:cNvPr id="9" name="CasellaDiTesto 8"/>
          <p:cNvSpPr txBox="1"/>
          <p:nvPr/>
        </p:nvSpPr>
        <p:spPr>
          <a:xfrm>
            <a:off x="2571736" y="1571612"/>
            <a:ext cx="4286280" cy="120032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400" b="1">
                <a:solidFill>
                  <a:schemeClr val="bg1"/>
                </a:solidFill>
              </a:rPr>
              <a:t>CENTRAL NERVOUS SYSTEM</a:t>
            </a:r>
          </a:p>
          <a:p>
            <a:pPr algn="ctr" fontAlgn="auto">
              <a:spcBef>
                <a:spcPts val="0"/>
              </a:spcBef>
              <a:spcAft>
                <a:spcPts val="0"/>
              </a:spcAft>
              <a:defRPr/>
            </a:pPr>
            <a:r>
              <a:rPr lang="it-IT" sz="2400" b="1">
                <a:solidFill>
                  <a:schemeClr val="bg1"/>
                </a:solidFill>
              </a:rPr>
              <a:t>&amp;</a:t>
            </a:r>
          </a:p>
          <a:p>
            <a:pPr algn="ctr" fontAlgn="auto">
              <a:spcBef>
                <a:spcPts val="0"/>
              </a:spcBef>
              <a:spcAft>
                <a:spcPts val="0"/>
              </a:spcAft>
              <a:defRPr/>
            </a:pPr>
            <a:r>
              <a:rPr lang="it-IT" sz="2400" b="1">
                <a:solidFill>
                  <a:schemeClr val="bg1"/>
                </a:solidFill>
              </a:rPr>
              <a:t>NEUROVEGETATIVE SYSTEMS</a:t>
            </a:r>
          </a:p>
        </p:txBody>
      </p:sp>
      <p:sp>
        <p:nvSpPr>
          <p:cNvPr id="10" name="CasellaDiTesto 9"/>
          <p:cNvSpPr txBox="1"/>
          <p:nvPr/>
        </p:nvSpPr>
        <p:spPr>
          <a:xfrm>
            <a:off x="3143240" y="5539103"/>
            <a:ext cx="3143272" cy="4616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2400" b="1" dirty="0">
                <a:solidFill>
                  <a:schemeClr val="bg1"/>
                </a:solidFill>
                <a:latin typeface="+mj-lt"/>
              </a:rPr>
              <a:t>IMMUNE SYSTEM</a:t>
            </a:r>
          </a:p>
        </p:txBody>
      </p:sp>
      <p:sp>
        <p:nvSpPr>
          <p:cNvPr id="11" name="CasellaDiTesto 10"/>
          <p:cNvSpPr txBox="1"/>
          <p:nvPr/>
        </p:nvSpPr>
        <p:spPr>
          <a:xfrm>
            <a:off x="3143240" y="3967467"/>
            <a:ext cx="3143272" cy="46166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it-IT" sz="2400" b="1" dirty="0">
                <a:solidFill>
                  <a:schemeClr val="tx1"/>
                </a:solidFill>
                <a:latin typeface="+mj-lt"/>
              </a:rPr>
              <a:t>ENDOCRINE SYSTEM</a:t>
            </a:r>
          </a:p>
        </p:txBody>
      </p:sp>
      <p:sp>
        <p:nvSpPr>
          <p:cNvPr id="12" name="CasellaDiTesto 11"/>
          <p:cNvSpPr txBox="1"/>
          <p:nvPr/>
        </p:nvSpPr>
        <p:spPr>
          <a:xfrm>
            <a:off x="2041509" y="301602"/>
            <a:ext cx="6500858" cy="58477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it-IT" sz="3200" b="1" dirty="0" err="1">
                <a:solidFill>
                  <a:schemeClr val="bg1"/>
                </a:solidFill>
                <a:latin typeface="+mj-lt"/>
              </a:rPr>
              <a:t>Homeostatic</a:t>
            </a:r>
            <a:r>
              <a:rPr lang="it-IT" sz="3200" b="1" dirty="0">
                <a:solidFill>
                  <a:schemeClr val="bg1"/>
                </a:solidFill>
                <a:latin typeface="+mj-lt"/>
              </a:rPr>
              <a:t> </a:t>
            </a:r>
            <a:r>
              <a:rPr lang="it-IT" sz="3200" b="1" dirty="0" err="1">
                <a:solidFill>
                  <a:schemeClr val="bg1"/>
                </a:solidFill>
                <a:latin typeface="+mj-lt"/>
              </a:rPr>
              <a:t>control</a:t>
            </a:r>
            <a:r>
              <a:rPr lang="it-IT" sz="3200" b="1" dirty="0">
                <a:solidFill>
                  <a:schemeClr val="bg1"/>
                </a:solidFill>
                <a:latin typeface="+mj-lt"/>
              </a:rPr>
              <a:t> </a:t>
            </a:r>
            <a:r>
              <a:rPr lang="it-IT" sz="3200" b="1" dirty="0" err="1">
                <a:solidFill>
                  <a:schemeClr val="bg1"/>
                </a:solidFill>
                <a:latin typeface="+mj-lt"/>
              </a:rPr>
              <a:t>systems</a:t>
            </a:r>
            <a:endParaRPr lang="it-IT" sz="3200" b="1" dirty="0">
              <a:solidFill>
                <a:schemeClr val="bg1"/>
              </a:solidFill>
              <a:latin typeface="+mj-lt"/>
            </a:endParaRPr>
          </a:p>
        </p:txBody>
      </p:sp>
      <p:sp>
        <p:nvSpPr>
          <p:cNvPr id="13" name="Freccia bidirezionale verticale 12"/>
          <p:cNvSpPr/>
          <p:nvPr/>
        </p:nvSpPr>
        <p:spPr>
          <a:xfrm>
            <a:off x="4429125" y="2857500"/>
            <a:ext cx="571500" cy="9286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Freccia bidirezionale verticale 13"/>
          <p:cNvSpPr/>
          <p:nvPr/>
        </p:nvSpPr>
        <p:spPr>
          <a:xfrm>
            <a:off x="4429125" y="4500563"/>
            <a:ext cx="571500" cy="9286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13332" name="Picture 2" descr="http://www.learnholistically.it/games/biomondi/immagini/cervell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0" y="1357313"/>
            <a:ext cx="17224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4" descr="http://it.dreamstime.com/sistema-endocrino-thumb42310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188" y="3500438"/>
            <a:ext cx="16430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 descr="macrofago che inglo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5268913"/>
            <a:ext cx="16414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Text Box 5"/>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
        <p:nvSpPr>
          <p:cNvPr id="13336" name="CasellaDiTesto 14"/>
          <p:cNvSpPr txBox="1">
            <a:spLocks noChangeArrowheads="1"/>
          </p:cNvSpPr>
          <p:nvPr/>
        </p:nvSpPr>
        <p:spPr bwMode="auto">
          <a:xfrm>
            <a:off x="0" y="6357938"/>
            <a:ext cx="657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200">
                <a:latin typeface="Calibri" pitchFamily="34" charset="0"/>
              </a:rPr>
              <a:t>Ader, R., Psychoneuroimmunology, IV edition, vol. 1 e 2, Academic Press, Amsterdam 2007. </a:t>
            </a:r>
          </a:p>
          <a:p>
            <a:pPr eaLnBrk="1" hangingPunct="1"/>
            <a:r>
              <a:rPr lang="it-IT" sz="1200">
                <a:latin typeface="Calibri" pitchFamily="34" charset="0"/>
              </a:rPr>
              <a:t>It is the classical text on the matter, pubblished for the first time in 1981.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39738" y="-127000"/>
            <a:ext cx="83089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it-IT" sz="2800" b="1">
              <a:solidFill>
                <a:schemeClr val="accent2"/>
              </a:solidFill>
              <a:latin typeface="Calibri" pitchFamily="34" charset="0"/>
              <a:cs typeface="Times New Roman" pitchFamily="18" charset="0"/>
            </a:endParaRPr>
          </a:p>
          <a:p>
            <a:pPr algn="ctr" eaLnBrk="1" hangingPunct="1">
              <a:lnSpc>
                <a:spcPct val="114000"/>
              </a:lnSpc>
            </a:pPr>
            <a:r>
              <a:rPr lang="it-IT" sz="4400" b="1">
                <a:solidFill>
                  <a:srgbClr val="C00000"/>
                </a:solidFill>
                <a:latin typeface="Calibri" pitchFamily="34" charset="0"/>
                <a:cs typeface="Times New Roman" pitchFamily="18" charset="0"/>
              </a:rPr>
              <a:t>P.N.E.I.</a:t>
            </a:r>
          </a:p>
          <a:p>
            <a:pPr algn="ctr" eaLnBrk="1" hangingPunct="1">
              <a:lnSpc>
                <a:spcPct val="114000"/>
              </a:lnSpc>
            </a:pPr>
            <a:r>
              <a:rPr lang="it-IT" sz="4400" b="1">
                <a:solidFill>
                  <a:srgbClr val="C00000"/>
                </a:solidFill>
                <a:latin typeface="Calibri" pitchFamily="34" charset="0"/>
                <a:cs typeface="Times New Roman" pitchFamily="18" charset="0"/>
              </a:rPr>
              <a:t>A global vision of the human body</a:t>
            </a:r>
          </a:p>
          <a:p>
            <a:pPr algn="ctr" eaLnBrk="1" hangingPunct="1">
              <a:spcBef>
                <a:spcPct val="50000"/>
              </a:spcBef>
            </a:pPr>
            <a:r>
              <a:rPr lang="it-IT" sz="4400" b="1" i="1">
                <a:solidFill>
                  <a:srgbClr val="002060"/>
                </a:solidFill>
                <a:latin typeface="Calibri" pitchFamily="34" charset="0"/>
              </a:rPr>
              <a:t>Even if localized in a specific organ or tissue, diseases are expression of the unbalance of the whole P.N.E.I. axis.</a:t>
            </a:r>
          </a:p>
          <a:p>
            <a:pPr algn="ctr" eaLnBrk="1" hangingPunct="1">
              <a:spcBef>
                <a:spcPct val="50000"/>
              </a:spcBef>
            </a:pPr>
            <a:endParaRPr lang="it-IT" sz="4800" b="1">
              <a:solidFill>
                <a:srgbClr val="002060"/>
              </a:solidFill>
              <a:latin typeface="Calibri" pitchFamily="34" charset="0"/>
            </a:endParaRPr>
          </a:p>
          <a:p>
            <a:pPr algn="r" eaLnBrk="1" hangingPunct="1">
              <a:spcBef>
                <a:spcPct val="50000"/>
              </a:spcBef>
            </a:pPr>
            <a:endParaRPr lang="it-IT" sz="2800" b="1">
              <a:solidFill>
                <a:srgbClr val="C00000"/>
              </a:solidFill>
              <a:latin typeface="Calibri" pitchFamily="34" charset="0"/>
            </a:endParaRPr>
          </a:p>
        </p:txBody>
      </p:sp>
      <p:sp>
        <p:nvSpPr>
          <p:cNvPr id="4" name="Segnaposto numero diapositiva 3"/>
          <p:cNvSpPr>
            <a:spLocks noGrp="1"/>
          </p:cNvSpPr>
          <p:nvPr>
            <p:ph type="sldNum" sz="quarter" idx="12"/>
          </p:nvPr>
        </p:nvSpPr>
        <p:spPr/>
        <p:txBody>
          <a:bodyPr/>
          <a:lstStyle/>
          <a:p>
            <a:pPr>
              <a:defRPr/>
            </a:pPr>
            <a:fld id="{5F7A6ACE-3DF8-43C0-84D8-4215EB61B94A}" type="slidenum">
              <a:rPr lang="it-IT"/>
              <a:pPr>
                <a:defRPr/>
              </a:pPr>
              <a:t>13</a:t>
            </a:fld>
            <a:endParaRPr lang="it-IT"/>
          </a:p>
        </p:txBody>
      </p:sp>
      <p:sp>
        <p:nvSpPr>
          <p:cNvPr id="14340" name="Text Box 5"/>
          <p:cNvSpPr txBox="1">
            <a:spLocks noChangeArrowheads="1"/>
          </p:cNvSpPr>
          <p:nvPr/>
        </p:nvSpPr>
        <p:spPr bwMode="auto">
          <a:xfrm>
            <a:off x="6461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14341"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JK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888" y="719138"/>
            <a:ext cx="484822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3276600" y="6538913"/>
            <a:ext cx="5832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sz="1200">
                <a:latin typeface="Calibri" pitchFamily="34" charset="0"/>
              </a:rPr>
              <a:t>Da: PsicoNeuroEndocrinoImmunologia. Francesco Bottaccioli – RED Edizioni</a:t>
            </a:r>
          </a:p>
        </p:txBody>
      </p:sp>
      <p:sp>
        <p:nvSpPr>
          <p:cNvPr id="15364" name="CasellaDiTesto 4"/>
          <p:cNvSpPr txBox="1">
            <a:spLocks noChangeArrowheads="1"/>
          </p:cNvSpPr>
          <p:nvPr/>
        </p:nvSpPr>
        <p:spPr bwMode="auto">
          <a:xfrm>
            <a:off x="1908175" y="-77788"/>
            <a:ext cx="52562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4400" b="1">
                <a:solidFill>
                  <a:srgbClr val="0070C0"/>
                </a:solidFill>
                <a:latin typeface="Calibri" pitchFamily="34" charset="0"/>
              </a:rPr>
              <a:t>HPA AXIS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57188"/>
            <a:ext cx="8505825"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e 2"/>
          <p:cNvSpPr/>
          <p:nvPr/>
        </p:nvSpPr>
        <p:spPr>
          <a:xfrm>
            <a:off x="2484438" y="4508500"/>
            <a:ext cx="1800225" cy="2160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JK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719138"/>
            <a:ext cx="484822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asellaDiTesto 4"/>
          <p:cNvSpPr txBox="1">
            <a:spLocks noChangeArrowheads="1"/>
          </p:cNvSpPr>
          <p:nvPr/>
        </p:nvSpPr>
        <p:spPr bwMode="auto">
          <a:xfrm>
            <a:off x="-252413" y="-77788"/>
            <a:ext cx="52562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4400" b="1">
                <a:solidFill>
                  <a:srgbClr val="0070C0"/>
                </a:solidFill>
                <a:latin typeface="Calibri" pitchFamily="34" charset="0"/>
              </a:rPr>
              <a:t>STRESS AXIS</a:t>
            </a:r>
          </a:p>
        </p:txBody>
      </p:sp>
      <p:sp>
        <p:nvSpPr>
          <p:cNvPr id="17412" name="CasellaDiTesto 4"/>
          <p:cNvSpPr txBox="1">
            <a:spLocks noChangeArrowheads="1"/>
          </p:cNvSpPr>
          <p:nvPr/>
        </p:nvSpPr>
        <p:spPr bwMode="auto">
          <a:xfrm>
            <a:off x="3492500" y="5795963"/>
            <a:ext cx="12954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600" b="1">
                <a:solidFill>
                  <a:srgbClr val="FF0000"/>
                </a:solidFill>
                <a:latin typeface="Calibri" pitchFamily="34" charset="0"/>
              </a:rPr>
              <a:t>CORTISOL</a:t>
            </a:r>
          </a:p>
        </p:txBody>
      </p:sp>
      <p:grpSp>
        <p:nvGrpSpPr>
          <p:cNvPr id="2" name="Group 19"/>
          <p:cNvGrpSpPr>
            <a:grpSpLocks noChangeAspect="1"/>
          </p:cNvGrpSpPr>
          <p:nvPr/>
        </p:nvGrpSpPr>
        <p:grpSpPr bwMode="auto">
          <a:xfrm flipH="1">
            <a:off x="6516216" y="4409978"/>
            <a:ext cx="2448272" cy="1971350"/>
            <a:chOff x="1020" y="391"/>
            <a:chExt cx="3221" cy="2812"/>
          </a:xfrm>
          <a:solidFill>
            <a:srgbClr val="FF0000"/>
          </a:solidFill>
          <a:scene3d>
            <a:camera prst="orthographicFront">
              <a:rot lat="0" lon="0" rev="0"/>
            </a:camera>
            <a:lightRig rig="chilly" dir="t">
              <a:rot lat="0" lon="0" rev="18480000"/>
            </a:lightRig>
          </a:scene3d>
        </p:grpSpPr>
        <p:sp>
          <p:nvSpPr>
            <p:cNvPr id="7" name="AutoShape 20"/>
            <p:cNvSpPr>
              <a:spLocks noChangeAspect="1" noChangeArrowheads="1"/>
            </p:cNvSpPr>
            <p:nvPr/>
          </p:nvSpPr>
          <p:spPr bwMode="auto">
            <a:xfrm>
              <a:off x="2472" y="1162"/>
              <a:ext cx="272" cy="1633"/>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8" name="Rectangle 21"/>
            <p:cNvSpPr>
              <a:spLocks noChangeAspect="1" noChangeArrowheads="1"/>
            </p:cNvSpPr>
            <p:nvPr/>
          </p:nvSpPr>
          <p:spPr bwMode="auto">
            <a:xfrm>
              <a:off x="2200" y="2795"/>
              <a:ext cx="816" cy="181"/>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9" name="Rectangle 22"/>
            <p:cNvSpPr>
              <a:spLocks noChangeAspect="1" noChangeArrowheads="1"/>
            </p:cNvSpPr>
            <p:nvPr/>
          </p:nvSpPr>
          <p:spPr bwMode="auto">
            <a:xfrm>
              <a:off x="1927" y="2976"/>
              <a:ext cx="1361" cy="227"/>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0" name="AutoShape 23"/>
            <p:cNvSpPr>
              <a:spLocks noChangeAspect="1" noChangeArrowheads="1"/>
            </p:cNvSpPr>
            <p:nvPr/>
          </p:nvSpPr>
          <p:spPr bwMode="auto">
            <a:xfrm>
              <a:off x="1020" y="511"/>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11" name="AutoShape 24"/>
            <p:cNvSpPr>
              <a:spLocks noChangeAspect="1" noChangeArrowheads="1"/>
            </p:cNvSpPr>
            <p:nvPr/>
          </p:nvSpPr>
          <p:spPr bwMode="auto">
            <a:xfrm>
              <a:off x="3379" y="1792"/>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12" name="AutoShape 25"/>
            <p:cNvSpPr>
              <a:spLocks noChangeAspect="1" noChangeArrowheads="1"/>
            </p:cNvSpPr>
            <p:nvPr/>
          </p:nvSpPr>
          <p:spPr bwMode="auto">
            <a:xfrm rot="1761465">
              <a:off x="1215" y="1071"/>
              <a:ext cx="2812" cy="182"/>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3" name="Oval 26"/>
            <p:cNvSpPr>
              <a:spLocks noChangeAspect="1" noChangeArrowheads="1"/>
            </p:cNvSpPr>
            <p:nvPr/>
          </p:nvSpPr>
          <p:spPr bwMode="auto">
            <a:xfrm>
              <a:off x="3668" y="1677"/>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4" name="Oval 27"/>
            <p:cNvSpPr>
              <a:spLocks noChangeAspect="1" noChangeArrowheads="1"/>
            </p:cNvSpPr>
            <p:nvPr/>
          </p:nvSpPr>
          <p:spPr bwMode="auto">
            <a:xfrm>
              <a:off x="1322" y="391"/>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5" name="AutoShape 28"/>
            <p:cNvSpPr>
              <a:spLocks noChangeAspect="1" noChangeArrowheads="1"/>
            </p:cNvSpPr>
            <p:nvPr/>
          </p:nvSpPr>
          <p:spPr bwMode="auto">
            <a:xfrm>
              <a:off x="1050" y="1608"/>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6" name="AutoShape 29"/>
            <p:cNvSpPr>
              <a:spLocks noChangeAspect="1" noChangeArrowheads="1"/>
            </p:cNvSpPr>
            <p:nvPr/>
          </p:nvSpPr>
          <p:spPr bwMode="auto">
            <a:xfrm>
              <a:off x="3425" y="2886"/>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 name="AutoShape 30"/>
            <p:cNvSpPr>
              <a:spLocks noChangeAspect="1" noChangeArrowheads="1"/>
            </p:cNvSpPr>
            <p:nvPr/>
          </p:nvSpPr>
          <p:spPr bwMode="auto">
            <a:xfrm>
              <a:off x="2336" y="935"/>
              <a:ext cx="544" cy="409"/>
            </a:xfrm>
            <a:prstGeom prst="octagon">
              <a:avLst>
                <a:gd name="adj" fmla="val 29287"/>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grpSp>
      <p:sp>
        <p:nvSpPr>
          <p:cNvPr id="17414" name="CasellaDiTesto 17"/>
          <p:cNvSpPr txBox="1">
            <a:spLocks noChangeArrowheads="1"/>
          </p:cNvSpPr>
          <p:nvPr/>
        </p:nvSpPr>
        <p:spPr bwMode="auto">
          <a:xfrm>
            <a:off x="6372225" y="5724525"/>
            <a:ext cx="792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latin typeface="Calibri" pitchFamily="34" charset="0"/>
              </a:rPr>
              <a:t>Th1</a:t>
            </a:r>
          </a:p>
        </p:txBody>
      </p:sp>
      <p:sp>
        <p:nvSpPr>
          <p:cNvPr id="17415" name="CasellaDiTesto 18"/>
          <p:cNvSpPr txBox="1">
            <a:spLocks noChangeArrowheads="1"/>
          </p:cNvSpPr>
          <p:nvPr/>
        </p:nvSpPr>
        <p:spPr bwMode="auto">
          <a:xfrm>
            <a:off x="8243888" y="4868863"/>
            <a:ext cx="792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latin typeface="Calibri" pitchFamily="34" charset="0"/>
              </a:rPr>
              <a:t>Th2</a:t>
            </a:r>
          </a:p>
        </p:txBody>
      </p:sp>
      <p:sp>
        <p:nvSpPr>
          <p:cNvPr id="20" name="Freccia a destra 19"/>
          <p:cNvSpPr/>
          <p:nvPr/>
        </p:nvSpPr>
        <p:spPr>
          <a:xfrm>
            <a:off x="4859338" y="5661025"/>
            <a:ext cx="15843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t>DOWN-REGULATION Th1</a:t>
            </a:r>
          </a:p>
        </p:txBody>
      </p:sp>
      <p:sp>
        <p:nvSpPr>
          <p:cNvPr id="21" name="Rettangolo arrotondato 20"/>
          <p:cNvSpPr/>
          <p:nvPr/>
        </p:nvSpPr>
        <p:spPr>
          <a:xfrm>
            <a:off x="5651500" y="3789363"/>
            <a:ext cx="1657350"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dirty="0" err="1"/>
              <a:t>Reduction</a:t>
            </a:r>
            <a:r>
              <a:rPr lang="it-IT" sz="1600" dirty="0"/>
              <a:t> in</a:t>
            </a:r>
          </a:p>
          <a:p>
            <a:pPr algn="ctr" fontAlgn="auto">
              <a:spcBef>
                <a:spcPts val="0"/>
              </a:spcBef>
              <a:spcAft>
                <a:spcPts val="0"/>
              </a:spcAft>
              <a:defRPr/>
            </a:pPr>
            <a:r>
              <a:rPr lang="it-IT" sz="2400" dirty="0"/>
              <a:t>IFN-</a:t>
            </a:r>
            <a:r>
              <a:rPr lang="el-GR" sz="2400" dirty="0"/>
              <a:t>γ</a:t>
            </a:r>
            <a:endParaRPr lang="it-IT" sz="2400" dirty="0"/>
          </a:p>
        </p:txBody>
      </p:sp>
      <p:sp>
        <p:nvSpPr>
          <p:cNvPr id="23" name="Freccia circolare a sinistra 22"/>
          <p:cNvSpPr/>
          <p:nvPr/>
        </p:nvSpPr>
        <p:spPr>
          <a:xfrm rot="8914724">
            <a:off x="5988050" y="4581525"/>
            <a:ext cx="360363" cy="12969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24" name="Freccia in su 23"/>
          <p:cNvSpPr/>
          <p:nvPr/>
        </p:nvSpPr>
        <p:spPr>
          <a:xfrm>
            <a:off x="6156325" y="2924175"/>
            <a:ext cx="576263" cy="6492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4800" dirty="0"/>
          </a:p>
        </p:txBody>
      </p:sp>
      <p:sp>
        <p:nvSpPr>
          <p:cNvPr id="25" name="Rettangolo arrotondato 24"/>
          <p:cNvSpPr/>
          <p:nvPr/>
        </p:nvSpPr>
        <p:spPr>
          <a:xfrm>
            <a:off x="5580063" y="1844675"/>
            <a:ext cx="1655762" cy="7921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600" dirty="0"/>
              <a:t>CD8</a:t>
            </a:r>
            <a:r>
              <a:rPr lang="it-IT" sz="3600" baseline="30000" dirty="0"/>
              <a:t>+</a:t>
            </a:r>
          </a:p>
        </p:txBody>
      </p:sp>
      <p:sp>
        <p:nvSpPr>
          <p:cNvPr id="26" name="Freccia in su 25"/>
          <p:cNvSpPr/>
          <p:nvPr/>
        </p:nvSpPr>
        <p:spPr>
          <a:xfrm rot="19807757">
            <a:off x="5762625" y="1244600"/>
            <a:ext cx="319088" cy="481013"/>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4800" dirty="0">
              <a:solidFill>
                <a:schemeClr val="tx1"/>
              </a:solidFill>
            </a:endParaRPr>
          </a:p>
        </p:txBody>
      </p:sp>
      <p:sp>
        <p:nvSpPr>
          <p:cNvPr id="27" name="Ovale 26"/>
          <p:cNvSpPr/>
          <p:nvPr/>
        </p:nvSpPr>
        <p:spPr>
          <a:xfrm>
            <a:off x="5292725" y="476250"/>
            <a:ext cx="792163" cy="7207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800" dirty="0" err="1">
                <a:solidFill>
                  <a:schemeClr val="tx1"/>
                </a:solidFill>
              </a:rPr>
              <a:t>Tc</a:t>
            </a:r>
            <a:endParaRPr lang="it-IT" sz="2800" dirty="0">
              <a:solidFill>
                <a:schemeClr val="tx1"/>
              </a:solidFill>
            </a:endParaRPr>
          </a:p>
        </p:txBody>
      </p:sp>
      <p:sp>
        <p:nvSpPr>
          <p:cNvPr id="29" name="Freccia in su 28"/>
          <p:cNvSpPr/>
          <p:nvPr/>
        </p:nvSpPr>
        <p:spPr>
          <a:xfrm rot="1795746">
            <a:off x="6643688" y="1173163"/>
            <a:ext cx="341312" cy="550862"/>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4800" dirty="0"/>
          </a:p>
        </p:txBody>
      </p:sp>
      <p:sp>
        <p:nvSpPr>
          <p:cNvPr id="30" name="Ovale 29"/>
          <p:cNvSpPr/>
          <p:nvPr/>
        </p:nvSpPr>
        <p:spPr>
          <a:xfrm>
            <a:off x="7092950" y="260350"/>
            <a:ext cx="1295400" cy="122396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5400" dirty="0" err="1"/>
              <a:t>Ts</a:t>
            </a:r>
            <a:endParaRPr lang="it-IT" sz="5400" dirty="0"/>
          </a:p>
        </p:txBody>
      </p:sp>
      <p:sp>
        <p:nvSpPr>
          <p:cNvPr id="31" name="CasellaDiTesto 30"/>
          <p:cNvSpPr txBox="1">
            <a:spLocks noChangeArrowheads="1"/>
          </p:cNvSpPr>
          <p:nvPr/>
        </p:nvSpPr>
        <p:spPr bwMode="auto">
          <a:xfrm>
            <a:off x="6948488" y="2924175"/>
            <a:ext cx="19446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latin typeface="Calibri" pitchFamily="34" charset="0"/>
              </a:rPr>
              <a:t>Not correct stimulation of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0" fill="hold"/>
                                        <p:tgtEl>
                                          <p:spTgt spid="20"/>
                                        </p:tgtEl>
                                        <p:attrNameLst>
                                          <p:attrName>ppt_x</p:attrName>
                                        </p:attrNameLst>
                                      </p:cBhvr>
                                      <p:tavLst>
                                        <p:tav tm="0">
                                          <p:val>
                                            <p:strVal val="#ppt_x"/>
                                          </p:val>
                                        </p:tav>
                                        <p:tav tm="100000">
                                          <p:val>
                                            <p:strVal val="#ppt_x"/>
                                          </p:val>
                                        </p:tav>
                                      </p:tavLst>
                                    </p:anim>
                                    <p:anim calcmode="lin" valueType="num">
                                      <p:cBhvr additive="base">
                                        <p:cTn id="8" dur="5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0" fill="hold"/>
                                        <p:tgtEl>
                                          <p:spTgt spid="23"/>
                                        </p:tgtEl>
                                        <p:attrNameLst>
                                          <p:attrName>ppt_x</p:attrName>
                                        </p:attrNameLst>
                                      </p:cBhvr>
                                      <p:tavLst>
                                        <p:tav tm="0">
                                          <p:val>
                                            <p:strVal val="#ppt_x"/>
                                          </p:val>
                                        </p:tav>
                                        <p:tav tm="100000">
                                          <p:val>
                                            <p:strVal val="#ppt_x"/>
                                          </p:val>
                                        </p:tav>
                                      </p:tavLst>
                                    </p:anim>
                                    <p:anim calcmode="lin" valueType="num">
                                      <p:cBhvr additive="base">
                                        <p:cTn id="14" dur="5000" fill="hold"/>
                                        <p:tgtEl>
                                          <p:spTgt spid="23"/>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0" fill="hold"/>
                                        <p:tgtEl>
                                          <p:spTgt spid="21"/>
                                        </p:tgtEl>
                                        <p:attrNameLst>
                                          <p:attrName>ppt_x</p:attrName>
                                        </p:attrNameLst>
                                      </p:cBhvr>
                                      <p:tavLst>
                                        <p:tav tm="0">
                                          <p:val>
                                            <p:strVal val="#ppt_x"/>
                                          </p:val>
                                        </p:tav>
                                        <p:tav tm="100000">
                                          <p:val>
                                            <p:strVal val="#ppt_x"/>
                                          </p:val>
                                        </p:tav>
                                      </p:tavLst>
                                    </p:anim>
                                    <p:anim calcmode="lin" valueType="num">
                                      <p:cBhvr additive="base">
                                        <p:cTn id="18" dur="5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0" fill="hold"/>
                                        <p:tgtEl>
                                          <p:spTgt spid="31"/>
                                        </p:tgtEl>
                                        <p:attrNameLst>
                                          <p:attrName>ppt_x</p:attrName>
                                        </p:attrNameLst>
                                      </p:cBhvr>
                                      <p:tavLst>
                                        <p:tav tm="0">
                                          <p:val>
                                            <p:strVal val="1+#ppt_w/2"/>
                                          </p:val>
                                        </p:tav>
                                        <p:tav tm="100000">
                                          <p:val>
                                            <p:strVal val="#ppt_x"/>
                                          </p:val>
                                        </p:tav>
                                      </p:tavLst>
                                    </p:anim>
                                    <p:anim calcmode="lin" valueType="num">
                                      <p:cBhvr additive="base">
                                        <p:cTn id="24" dur="5000" fill="hold"/>
                                        <p:tgtEl>
                                          <p:spTgt spid="31"/>
                                        </p:tgtEl>
                                        <p:attrNameLst>
                                          <p:attrName>ppt_y</p:attrName>
                                        </p:attrNameLst>
                                      </p:cBhvr>
                                      <p:tavLst>
                                        <p:tav tm="0">
                                          <p:val>
                                            <p:strVal val="#ppt_y"/>
                                          </p:val>
                                        </p:tav>
                                        <p:tav tm="100000">
                                          <p:val>
                                            <p:strVal val="#ppt_y"/>
                                          </p:val>
                                        </p:tav>
                                      </p:tavLst>
                                    </p:anim>
                                  </p:childTnLst>
                                </p:cTn>
                              </p:par>
                              <p:par>
                                <p:cTn id="25" presetID="7" presetClass="entr" presetSubtype="2"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0" fill="hold"/>
                                        <p:tgtEl>
                                          <p:spTgt spid="24"/>
                                        </p:tgtEl>
                                        <p:attrNameLst>
                                          <p:attrName>ppt_x</p:attrName>
                                        </p:attrNameLst>
                                      </p:cBhvr>
                                      <p:tavLst>
                                        <p:tav tm="0">
                                          <p:val>
                                            <p:strVal val="1+#ppt_w/2"/>
                                          </p:val>
                                        </p:tav>
                                        <p:tav tm="100000">
                                          <p:val>
                                            <p:strVal val="#ppt_x"/>
                                          </p:val>
                                        </p:tav>
                                      </p:tavLst>
                                    </p:anim>
                                    <p:anim calcmode="lin" valueType="num">
                                      <p:cBhvr additive="base">
                                        <p:cTn id="28" dur="5000" fill="hold"/>
                                        <p:tgtEl>
                                          <p:spTgt spid="24"/>
                                        </p:tgtEl>
                                        <p:attrNameLst>
                                          <p:attrName>ppt_y</p:attrName>
                                        </p:attrNameLst>
                                      </p:cBhvr>
                                      <p:tavLst>
                                        <p:tav tm="0">
                                          <p:val>
                                            <p:strVal val="#ppt_y"/>
                                          </p:val>
                                        </p:tav>
                                        <p:tav tm="100000">
                                          <p:val>
                                            <p:strVal val="#ppt_y"/>
                                          </p:val>
                                        </p:tav>
                                      </p:tavLst>
                                    </p:anim>
                                  </p:childTnLst>
                                </p:cTn>
                              </p:par>
                              <p:par>
                                <p:cTn id="29" presetID="7" presetClass="entr" presetSubtype="2"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0" fill="hold"/>
                                        <p:tgtEl>
                                          <p:spTgt spid="25"/>
                                        </p:tgtEl>
                                        <p:attrNameLst>
                                          <p:attrName>ppt_x</p:attrName>
                                        </p:attrNameLst>
                                      </p:cBhvr>
                                      <p:tavLst>
                                        <p:tav tm="0">
                                          <p:val>
                                            <p:strVal val="1+#ppt_w/2"/>
                                          </p:val>
                                        </p:tav>
                                        <p:tav tm="100000">
                                          <p:val>
                                            <p:strVal val="#ppt_x"/>
                                          </p:val>
                                        </p:tav>
                                      </p:tavLst>
                                    </p:anim>
                                    <p:anim calcmode="lin" valueType="num">
                                      <p:cBhvr additive="base">
                                        <p:cTn id="32" dur="5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0" fill="hold"/>
                                        <p:tgtEl>
                                          <p:spTgt spid="26"/>
                                        </p:tgtEl>
                                        <p:attrNameLst>
                                          <p:attrName>ppt_x</p:attrName>
                                        </p:attrNameLst>
                                      </p:cBhvr>
                                      <p:tavLst>
                                        <p:tav tm="0">
                                          <p:val>
                                            <p:strVal val="#ppt_x"/>
                                          </p:val>
                                        </p:tav>
                                        <p:tav tm="100000">
                                          <p:val>
                                            <p:strVal val="#ppt_x"/>
                                          </p:val>
                                        </p:tav>
                                      </p:tavLst>
                                    </p:anim>
                                    <p:anim calcmode="lin" valueType="num">
                                      <p:cBhvr additive="base">
                                        <p:cTn id="38" dur="5000" fill="hold"/>
                                        <p:tgtEl>
                                          <p:spTgt spid="26"/>
                                        </p:tgtEl>
                                        <p:attrNameLst>
                                          <p:attrName>ppt_y</p:attrName>
                                        </p:attrNameLst>
                                      </p:cBhvr>
                                      <p:tavLst>
                                        <p:tav tm="0">
                                          <p:val>
                                            <p:strVal val="0-#ppt_h/2"/>
                                          </p:val>
                                        </p:tav>
                                        <p:tav tm="100000">
                                          <p:val>
                                            <p:strVal val="#ppt_y"/>
                                          </p:val>
                                        </p:tav>
                                      </p:tavLst>
                                    </p:anim>
                                  </p:childTnLst>
                                </p:cTn>
                              </p:par>
                              <p:par>
                                <p:cTn id="39" presetID="7" presetClass="entr" presetSubtype="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0" fill="hold"/>
                                        <p:tgtEl>
                                          <p:spTgt spid="27"/>
                                        </p:tgtEl>
                                        <p:attrNameLst>
                                          <p:attrName>ppt_x</p:attrName>
                                        </p:attrNameLst>
                                      </p:cBhvr>
                                      <p:tavLst>
                                        <p:tav tm="0">
                                          <p:val>
                                            <p:strVal val="#ppt_x"/>
                                          </p:val>
                                        </p:tav>
                                        <p:tav tm="100000">
                                          <p:val>
                                            <p:strVal val="#ppt_x"/>
                                          </p:val>
                                        </p:tav>
                                      </p:tavLst>
                                    </p:anim>
                                    <p:anim calcmode="lin" valueType="num">
                                      <p:cBhvr additive="base">
                                        <p:cTn id="42" dur="50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7" presetClass="entr" presetSubtype="2"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0" fill="hold"/>
                                        <p:tgtEl>
                                          <p:spTgt spid="29"/>
                                        </p:tgtEl>
                                        <p:attrNameLst>
                                          <p:attrName>ppt_x</p:attrName>
                                        </p:attrNameLst>
                                      </p:cBhvr>
                                      <p:tavLst>
                                        <p:tav tm="0">
                                          <p:val>
                                            <p:strVal val="1+#ppt_w/2"/>
                                          </p:val>
                                        </p:tav>
                                        <p:tav tm="100000">
                                          <p:val>
                                            <p:strVal val="#ppt_x"/>
                                          </p:val>
                                        </p:tav>
                                      </p:tavLst>
                                    </p:anim>
                                    <p:anim calcmode="lin" valueType="num">
                                      <p:cBhvr additive="base">
                                        <p:cTn id="48" dur="5000" fill="hold"/>
                                        <p:tgtEl>
                                          <p:spTgt spid="29"/>
                                        </p:tgtEl>
                                        <p:attrNameLst>
                                          <p:attrName>ppt_y</p:attrName>
                                        </p:attrNameLst>
                                      </p:cBhvr>
                                      <p:tavLst>
                                        <p:tav tm="0">
                                          <p:val>
                                            <p:strVal val="#ppt_y"/>
                                          </p:val>
                                        </p:tav>
                                        <p:tav tm="100000">
                                          <p:val>
                                            <p:strVal val="#ppt_y"/>
                                          </p:val>
                                        </p:tav>
                                      </p:tavLst>
                                    </p:anim>
                                  </p:childTnLst>
                                </p:cTn>
                              </p:par>
                              <p:par>
                                <p:cTn id="49" presetID="7" presetClass="entr" presetSubtype="2"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0" fill="hold"/>
                                        <p:tgtEl>
                                          <p:spTgt spid="30"/>
                                        </p:tgtEl>
                                        <p:attrNameLst>
                                          <p:attrName>ppt_x</p:attrName>
                                        </p:attrNameLst>
                                      </p:cBhvr>
                                      <p:tavLst>
                                        <p:tav tm="0">
                                          <p:val>
                                            <p:strVal val="1+#ppt_w/2"/>
                                          </p:val>
                                        </p:tav>
                                        <p:tav tm="100000">
                                          <p:val>
                                            <p:strVal val="#ppt_x"/>
                                          </p:val>
                                        </p:tav>
                                      </p:tavLst>
                                    </p:anim>
                                    <p:anim calcmode="lin" valueType="num">
                                      <p:cBhvr additive="base">
                                        <p:cTn id="52" dur="5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5" grpId="0" animBg="1"/>
      <p:bldP spid="26" grpId="0" animBg="1"/>
      <p:bldP spid="27" grpId="0" animBg="1"/>
      <p:bldP spid="29" grpId="0" animBg="1"/>
      <p:bldP spid="30" grpId="0" animBg="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b="1" dirty="0" err="1" smtClean="0">
                <a:solidFill>
                  <a:srgbClr val="C00000"/>
                </a:solidFill>
              </a:rPr>
              <a:t>Relationship</a:t>
            </a:r>
            <a:r>
              <a:rPr lang="it-IT" b="1" dirty="0" smtClean="0">
                <a:solidFill>
                  <a:srgbClr val="C00000"/>
                </a:solidFill>
              </a:rPr>
              <a:t> </a:t>
            </a:r>
            <a:r>
              <a:rPr lang="it-IT" b="1" dirty="0" err="1" smtClean="0">
                <a:solidFill>
                  <a:srgbClr val="C00000"/>
                </a:solidFill>
              </a:rPr>
              <a:t>between</a:t>
            </a:r>
            <a:r>
              <a:rPr lang="it-IT" b="1" dirty="0" smtClean="0">
                <a:solidFill>
                  <a:srgbClr val="C00000"/>
                </a:solidFill>
              </a:rPr>
              <a:t> </a:t>
            </a:r>
            <a:r>
              <a:rPr lang="it-IT" b="1" dirty="0" err="1" smtClean="0">
                <a:solidFill>
                  <a:srgbClr val="002060"/>
                </a:solidFill>
              </a:rPr>
              <a:t>hormones</a:t>
            </a:r>
            <a:r>
              <a:rPr lang="it-IT" b="1" dirty="0" smtClean="0">
                <a:solidFill>
                  <a:srgbClr val="C00000"/>
                </a:solidFill>
              </a:rPr>
              <a:t> and </a:t>
            </a:r>
            <a:r>
              <a:rPr lang="it-IT" b="1" dirty="0" err="1" smtClean="0">
                <a:solidFill>
                  <a:srgbClr val="C00000"/>
                </a:solidFill>
              </a:rPr>
              <a:t>cytokines</a:t>
            </a:r>
            <a:endParaRPr lang="it-IT" b="1" dirty="0" smtClean="0">
              <a:solidFill>
                <a:srgbClr val="C00000"/>
              </a:solidFill>
            </a:endParaRPr>
          </a:p>
        </p:txBody>
      </p:sp>
      <p:sp>
        <p:nvSpPr>
          <p:cNvPr id="4" name="CasellaDiTesto 3"/>
          <p:cNvSpPr txBox="1"/>
          <p:nvPr/>
        </p:nvSpPr>
        <p:spPr>
          <a:xfrm>
            <a:off x="683568" y="2062589"/>
            <a:ext cx="2448272" cy="138499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it-IT" sz="2800" b="1" dirty="0"/>
              <a:t>FEMALE SEXUAL HORMONES</a:t>
            </a:r>
          </a:p>
        </p:txBody>
      </p:sp>
      <p:sp>
        <p:nvSpPr>
          <p:cNvPr id="5" name="Freccia a destra 4"/>
          <p:cNvSpPr/>
          <p:nvPr/>
        </p:nvSpPr>
        <p:spPr>
          <a:xfrm>
            <a:off x="3354388" y="1916113"/>
            <a:ext cx="936625" cy="64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t>+</a:t>
            </a:r>
          </a:p>
        </p:txBody>
      </p:sp>
      <p:sp>
        <p:nvSpPr>
          <p:cNvPr id="6" name="Freccia a destra 5"/>
          <p:cNvSpPr/>
          <p:nvPr/>
        </p:nvSpPr>
        <p:spPr>
          <a:xfrm>
            <a:off x="3348038" y="2924175"/>
            <a:ext cx="936625" cy="64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800" b="1" dirty="0"/>
              <a:t>-</a:t>
            </a:r>
          </a:p>
        </p:txBody>
      </p:sp>
      <p:sp>
        <p:nvSpPr>
          <p:cNvPr id="7" name="CasellaDiTesto 6"/>
          <p:cNvSpPr txBox="1"/>
          <p:nvPr/>
        </p:nvSpPr>
        <p:spPr>
          <a:xfrm>
            <a:off x="6660232" y="1857018"/>
            <a:ext cx="1512168"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4000" b="1" dirty="0"/>
              <a:t>Th</a:t>
            </a:r>
            <a:r>
              <a:rPr lang="it-IT" sz="4000" b="1" baseline="-25000" dirty="0"/>
              <a:t>1</a:t>
            </a:r>
          </a:p>
        </p:txBody>
      </p:sp>
      <p:sp>
        <p:nvSpPr>
          <p:cNvPr id="8" name="CasellaDiTesto 7"/>
          <p:cNvSpPr txBox="1"/>
          <p:nvPr/>
        </p:nvSpPr>
        <p:spPr>
          <a:xfrm>
            <a:off x="6660232" y="2924944"/>
            <a:ext cx="1512168"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4000" b="1" dirty="0"/>
              <a:t>Th</a:t>
            </a:r>
            <a:r>
              <a:rPr lang="it-IT" sz="4000" b="1" baseline="-25000" dirty="0"/>
              <a:t>2</a:t>
            </a:r>
          </a:p>
        </p:txBody>
      </p:sp>
      <p:sp>
        <p:nvSpPr>
          <p:cNvPr id="18446" name="CasellaDiTesto 8"/>
          <p:cNvSpPr txBox="1">
            <a:spLocks noChangeArrowheads="1"/>
          </p:cNvSpPr>
          <p:nvPr/>
        </p:nvSpPr>
        <p:spPr bwMode="auto">
          <a:xfrm>
            <a:off x="4427538" y="1989138"/>
            <a:ext cx="2016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800">
                <a:latin typeface="Calibri" pitchFamily="34" charset="0"/>
              </a:rPr>
              <a:t>stimulate</a:t>
            </a:r>
          </a:p>
        </p:txBody>
      </p:sp>
      <p:sp>
        <p:nvSpPr>
          <p:cNvPr id="18447" name="CasellaDiTesto 9"/>
          <p:cNvSpPr txBox="1">
            <a:spLocks noChangeArrowheads="1"/>
          </p:cNvSpPr>
          <p:nvPr/>
        </p:nvSpPr>
        <p:spPr bwMode="auto">
          <a:xfrm>
            <a:off x="4427538" y="2978150"/>
            <a:ext cx="2016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800">
                <a:latin typeface="Calibri" pitchFamily="34" charset="0"/>
              </a:rPr>
              <a:t>inhibit</a:t>
            </a:r>
          </a:p>
        </p:txBody>
      </p:sp>
      <p:sp>
        <p:nvSpPr>
          <p:cNvPr id="11" name="CasellaDiTesto 10"/>
          <p:cNvSpPr txBox="1"/>
          <p:nvPr/>
        </p:nvSpPr>
        <p:spPr>
          <a:xfrm>
            <a:off x="683568" y="5002723"/>
            <a:ext cx="2448272" cy="1384995"/>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endParaRPr lang="it-IT" sz="2800" b="1" dirty="0"/>
          </a:p>
          <a:p>
            <a:pPr algn="ctr" fontAlgn="auto">
              <a:spcBef>
                <a:spcPts val="0"/>
              </a:spcBef>
              <a:spcAft>
                <a:spcPts val="0"/>
              </a:spcAft>
              <a:defRPr/>
            </a:pPr>
            <a:r>
              <a:rPr lang="it-IT" sz="2800" b="1" dirty="0"/>
              <a:t>CORTISOL</a:t>
            </a:r>
          </a:p>
          <a:p>
            <a:pPr algn="ctr" fontAlgn="auto">
              <a:spcBef>
                <a:spcPts val="0"/>
              </a:spcBef>
              <a:spcAft>
                <a:spcPts val="0"/>
              </a:spcAft>
              <a:defRPr/>
            </a:pPr>
            <a:endParaRPr lang="it-IT" sz="2800" b="1" dirty="0"/>
          </a:p>
        </p:txBody>
      </p:sp>
      <p:sp>
        <p:nvSpPr>
          <p:cNvPr id="12" name="Freccia a destra 11"/>
          <p:cNvSpPr/>
          <p:nvPr/>
        </p:nvSpPr>
        <p:spPr>
          <a:xfrm>
            <a:off x="3354388" y="4857750"/>
            <a:ext cx="9366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t>+</a:t>
            </a:r>
          </a:p>
        </p:txBody>
      </p:sp>
      <p:sp>
        <p:nvSpPr>
          <p:cNvPr id="13" name="Freccia a destra 12"/>
          <p:cNvSpPr/>
          <p:nvPr/>
        </p:nvSpPr>
        <p:spPr>
          <a:xfrm>
            <a:off x="3348038" y="5865813"/>
            <a:ext cx="9366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800" b="1" dirty="0"/>
              <a:t>-</a:t>
            </a:r>
          </a:p>
        </p:txBody>
      </p:sp>
      <p:sp>
        <p:nvSpPr>
          <p:cNvPr id="14" name="CasellaDiTesto 13"/>
          <p:cNvSpPr txBox="1"/>
          <p:nvPr/>
        </p:nvSpPr>
        <p:spPr>
          <a:xfrm>
            <a:off x="6660232" y="4797152"/>
            <a:ext cx="1512168"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4000" b="1" dirty="0"/>
              <a:t>Th</a:t>
            </a:r>
            <a:r>
              <a:rPr lang="it-IT" sz="4000" b="1" baseline="-25000" dirty="0"/>
              <a:t>1</a:t>
            </a:r>
          </a:p>
        </p:txBody>
      </p:sp>
      <p:sp>
        <p:nvSpPr>
          <p:cNvPr id="15" name="CasellaDiTesto 14"/>
          <p:cNvSpPr txBox="1"/>
          <p:nvPr/>
        </p:nvSpPr>
        <p:spPr>
          <a:xfrm>
            <a:off x="6660232" y="5865078"/>
            <a:ext cx="1512168"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4000" b="1" dirty="0"/>
              <a:t>Th</a:t>
            </a:r>
            <a:r>
              <a:rPr lang="it-IT" sz="4000" b="1" baseline="-25000" dirty="0"/>
              <a:t>2</a:t>
            </a:r>
          </a:p>
        </p:txBody>
      </p:sp>
      <p:sp>
        <p:nvSpPr>
          <p:cNvPr id="18459" name="CasellaDiTesto 15"/>
          <p:cNvSpPr txBox="1">
            <a:spLocks noChangeArrowheads="1"/>
          </p:cNvSpPr>
          <p:nvPr/>
        </p:nvSpPr>
        <p:spPr bwMode="auto">
          <a:xfrm>
            <a:off x="4427538" y="4929188"/>
            <a:ext cx="2016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800">
                <a:latin typeface="Calibri" pitchFamily="34" charset="0"/>
              </a:rPr>
              <a:t>inhibit</a:t>
            </a:r>
          </a:p>
        </p:txBody>
      </p:sp>
      <p:sp>
        <p:nvSpPr>
          <p:cNvPr id="18460" name="CasellaDiTesto 16"/>
          <p:cNvSpPr txBox="1">
            <a:spLocks noChangeArrowheads="1"/>
          </p:cNvSpPr>
          <p:nvPr/>
        </p:nvSpPr>
        <p:spPr bwMode="auto">
          <a:xfrm>
            <a:off x="4427538" y="5918200"/>
            <a:ext cx="2016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800">
                <a:latin typeface="Calibri" pitchFamily="34" charset="0"/>
              </a:rPr>
              <a:t>stimulate</a:t>
            </a:r>
          </a:p>
        </p:txBody>
      </p:sp>
      <p:sp>
        <p:nvSpPr>
          <p:cNvPr id="18461" name="CasellaDiTesto 18"/>
          <p:cNvSpPr txBox="1">
            <a:spLocks noChangeArrowheads="1"/>
          </p:cNvSpPr>
          <p:nvPr/>
        </p:nvSpPr>
        <p:spPr bwMode="auto">
          <a:xfrm>
            <a:off x="3348038" y="4005263"/>
            <a:ext cx="2808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atin typeface="Calibri" pitchFamily="34" charset="0"/>
              </a:rPr>
              <a:t>__________________</a:t>
            </a:r>
          </a:p>
        </p:txBody>
      </p:sp>
      <p:sp>
        <p:nvSpPr>
          <p:cNvPr id="18462" name="Text Box 5"/>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b="1" dirty="0" err="1" smtClean="0">
                <a:solidFill>
                  <a:srgbClr val="C00000"/>
                </a:solidFill>
              </a:rPr>
              <a:t>Relationship</a:t>
            </a:r>
            <a:r>
              <a:rPr lang="it-IT" b="1" dirty="0" smtClean="0">
                <a:solidFill>
                  <a:srgbClr val="C00000"/>
                </a:solidFill>
              </a:rPr>
              <a:t> </a:t>
            </a:r>
            <a:r>
              <a:rPr lang="it-IT" b="1" dirty="0" err="1" smtClean="0">
                <a:solidFill>
                  <a:srgbClr val="C00000"/>
                </a:solidFill>
              </a:rPr>
              <a:t>between</a:t>
            </a:r>
            <a:r>
              <a:rPr lang="it-IT" b="1" dirty="0" smtClean="0">
                <a:solidFill>
                  <a:srgbClr val="C00000"/>
                </a:solidFill>
              </a:rPr>
              <a:t> </a:t>
            </a:r>
            <a:r>
              <a:rPr lang="it-IT" b="1" dirty="0" err="1" smtClean="0">
                <a:solidFill>
                  <a:srgbClr val="002060"/>
                </a:solidFill>
              </a:rPr>
              <a:t>hormones</a:t>
            </a:r>
            <a:r>
              <a:rPr lang="it-IT" b="1" dirty="0" smtClean="0">
                <a:solidFill>
                  <a:srgbClr val="C00000"/>
                </a:solidFill>
              </a:rPr>
              <a:t> and </a:t>
            </a:r>
            <a:r>
              <a:rPr lang="it-IT" b="1" dirty="0" err="1" smtClean="0">
                <a:solidFill>
                  <a:srgbClr val="C00000"/>
                </a:solidFill>
              </a:rPr>
              <a:t>cytokines</a:t>
            </a:r>
            <a:endParaRPr lang="it-IT" b="1" dirty="0" smtClean="0">
              <a:solidFill>
                <a:srgbClr val="C00000"/>
              </a:solidFill>
            </a:endParaRPr>
          </a:p>
        </p:txBody>
      </p:sp>
      <p:sp>
        <p:nvSpPr>
          <p:cNvPr id="4" name="CasellaDiTesto 3"/>
          <p:cNvSpPr txBox="1"/>
          <p:nvPr/>
        </p:nvSpPr>
        <p:spPr>
          <a:xfrm>
            <a:off x="323528" y="3212976"/>
            <a:ext cx="2808312"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it-IT" sz="4000" b="1" dirty="0"/>
              <a:t>MELATONIN</a:t>
            </a:r>
          </a:p>
        </p:txBody>
      </p:sp>
      <p:sp>
        <p:nvSpPr>
          <p:cNvPr id="5" name="Freccia a destra 4"/>
          <p:cNvSpPr/>
          <p:nvPr/>
        </p:nvSpPr>
        <p:spPr>
          <a:xfrm>
            <a:off x="3354388" y="3213100"/>
            <a:ext cx="9366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t>+</a:t>
            </a:r>
          </a:p>
        </p:txBody>
      </p:sp>
      <p:sp>
        <p:nvSpPr>
          <p:cNvPr id="7" name="CasellaDiTesto 6"/>
          <p:cNvSpPr txBox="1"/>
          <p:nvPr/>
        </p:nvSpPr>
        <p:spPr>
          <a:xfrm>
            <a:off x="6876256" y="3081734"/>
            <a:ext cx="1512168" cy="92333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5400" b="1" dirty="0"/>
              <a:t>Th</a:t>
            </a:r>
            <a:r>
              <a:rPr lang="it-IT" sz="5400" b="1" baseline="-25000" dirty="0"/>
              <a:t>1</a:t>
            </a:r>
          </a:p>
        </p:txBody>
      </p:sp>
      <p:sp>
        <p:nvSpPr>
          <p:cNvPr id="19466" name="CasellaDiTesto 8"/>
          <p:cNvSpPr txBox="1">
            <a:spLocks noChangeArrowheads="1"/>
          </p:cNvSpPr>
          <p:nvPr/>
        </p:nvSpPr>
        <p:spPr bwMode="auto">
          <a:xfrm>
            <a:off x="4284663" y="3267075"/>
            <a:ext cx="2447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800">
                <a:latin typeface="Calibri" pitchFamily="34" charset="0"/>
              </a:rPr>
              <a:t>up-regulates</a:t>
            </a:r>
          </a:p>
        </p:txBody>
      </p:sp>
      <p:sp>
        <p:nvSpPr>
          <p:cNvPr id="19467" name="Text Box 5"/>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
        <p:nvSpPr>
          <p:cNvPr id="19468" name="CasellaDiTesto 7"/>
          <p:cNvSpPr txBox="1">
            <a:spLocks noChangeArrowheads="1"/>
          </p:cNvSpPr>
          <p:nvPr/>
        </p:nvSpPr>
        <p:spPr bwMode="auto">
          <a:xfrm>
            <a:off x="755650" y="5229225"/>
            <a:ext cx="79930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100">
                <a:latin typeface="Calibri" pitchFamily="34" charset="0"/>
                <a:hlinkClick r:id="rId2" action="ppaction://hlinkfile"/>
              </a:rPr>
              <a:t>Miller SC</a:t>
            </a:r>
            <a:r>
              <a:rPr lang="it-IT" sz="1100">
                <a:latin typeface="Calibri" pitchFamily="34" charset="0"/>
              </a:rPr>
              <a:t>, </a:t>
            </a:r>
            <a:r>
              <a:rPr lang="it-IT" sz="1100">
                <a:latin typeface="Calibri" pitchFamily="34" charset="0"/>
                <a:hlinkClick r:id="rId3" action="ppaction://hlinkfile"/>
              </a:rPr>
              <a:t>Pandi-Perumal SR</a:t>
            </a:r>
            <a:r>
              <a:rPr lang="it-IT" sz="1100">
                <a:latin typeface="Calibri" pitchFamily="34" charset="0"/>
              </a:rPr>
              <a:t>, </a:t>
            </a:r>
            <a:r>
              <a:rPr lang="it-IT" sz="1100">
                <a:latin typeface="Calibri" pitchFamily="34" charset="0"/>
                <a:hlinkClick r:id="rId4" action="ppaction://hlinkfile"/>
              </a:rPr>
              <a:t>Esquifino AI</a:t>
            </a:r>
            <a:r>
              <a:rPr lang="it-IT" sz="1100">
                <a:latin typeface="Calibri" pitchFamily="34" charset="0"/>
              </a:rPr>
              <a:t>, </a:t>
            </a:r>
            <a:r>
              <a:rPr lang="it-IT" sz="1100">
                <a:latin typeface="Calibri" pitchFamily="34" charset="0"/>
                <a:hlinkClick r:id="rId5" action="ppaction://hlinkfile"/>
              </a:rPr>
              <a:t>Cardinali DP</a:t>
            </a:r>
            <a:r>
              <a:rPr lang="it-IT" sz="1100">
                <a:latin typeface="Calibri" pitchFamily="34" charset="0"/>
              </a:rPr>
              <a:t>, </a:t>
            </a:r>
            <a:r>
              <a:rPr lang="it-IT" sz="1100">
                <a:latin typeface="Calibri" pitchFamily="34" charset="0"/>
                <a:hlinkClick r:id="rId6" action="ppaction://hlinkfile"/>
              </a:rPr>
              <a:t>Maestroni GJ</a:t>
            </a:r>
            <a:r>
              <a:rPr lang="it-IT" sz="1100">
                <a:latin typeface="Calibri" pitchFamily="34" charset="0"/>
              </a:rPr>
              <a:t>. </a:t>
            </a:r>
            <a:r>
              <a:rPr lang="it-IT" sz="1100" b="1">
                <a:latin typeface="Calibri" pitchFamily="34" charset="0"/>
              </a:rPr>
              <a:t>The role of melatonin in immuno-enhancement: potential application in cancer. </a:t>
            </a:r>
            <a:r>
              <a:rPr lang="it-IT" sz="1100">
                <a:latin typeface="Calibri" pitchFamily="34" charset="0"/>
                <a:hlinkClick r:id="rId7" action="ppaction://hlinkfile" tooltip="International journal of experimental pathology."/>
              </a:rPr>
              <a:t>Int J Exp Pathol.</a:t>
            </a:r>
            <a:r>
              <a:rPr lang="it-IT" sz="1100">
                <a:latin typeface="Calibri" pitchFamily="34" charset="0"/>
              </a:rPr>
              <a:t> 2006 Apr;87(2):81-7.</a:t>
            </a:r>
          </a:p>
          <a:p>
            <a:pPr eaLnBrk="1" hangingPunct="1"/>
            <a:endParaRPr lang="it-IT" sz="1100" b="1">
              <a:latin typeface="Calibri" pitchFamily="34" charset="0"/>
            </a:endParaRPr>
          </a:p>
          <a:p>
            <a:pPr eaLnBrk="1" hangingPunct="1"/>
            <a:endParaRPr lang="it-IT" sz="110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b="1" dirty="0" err="1" smtClean="0">
                <a:solidFill>
                  <a:srgbClr val="C00000"/>
                </a:solidFill>
              </a:rPr>
              <a:t>Relationship</a:t>
            </a:r>
            <a:r>
              <a:rPr lang="it-IT" b="1" dirty="0" smtClean="0">
                <a:solidFill>
                  <a:srgbClr val="C00000"/>
                </a:solidFill>
              </a:rPr>
              <a:t> </a:t>
            </a:r>
            <a:r>
              <a:rPr lang="it-IT" b="1" dirty="0" err="1" smtClean="0">
                <a:solidFill>
                  <a:srgbClr val="C00000"/>
                </a:solidFill>
              </a:rPr>
              <a:t>between</a:t>
            </a:r>
            <a:r>
              <a:rPr lang="it-IT" b="1" dirty="0" smtClean="0">
                <a:solidFill>
                  <a:srgbClr val="C00000"/>
                </a:solidFill>
              </a:rPr>
              <a:t> </a:t>
            </a:r>
            <a:r>
              <a:rPr lang="it-IT" b="1" dirty="0" err="1" smtClean="0">
                <a:solidFill>
                  <a:srgbClr val="002060"/>
                </a:solidFill>
              </a:rPr>
              <a:t>cytokines</a:t>
            </a:r>
            <a:r>
              <a:rPr lang="it-IT" b="1" dirty="0" smtClean="0">
                <a:solidFill>
                  <a:srgbClr val="C00000"/>
                </a:solidFill>
              </a:rPr>
              <a:t> and </a:t>
            </a:r>
            <a:r>
              <a:rPr lang="it-IT" b="1" dirty="0" err="1" smtClean="0">
                <a:solidFill>
                  <a:srgbClr val="C00000"/>
                </a:solidFill>
              </a:rPr>
              <a:t>hormones</a:t>
            </a:r>
            <a:r>
              <a:rPr lang="it-IT" b="1" dirty="0" smtClean="0">
                <a:solidFill>
                  <a:srgbClr val="C00000"/>
                </a:solidFill>
              </a:rPr>
              <a:t> </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484313"/>
            <a:ext cx="424815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5"/>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835660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Times New Roman" pitchFamily="18" charset="0"/>
                <a:ea typeface="Microsoft YaHei" panose="020B0503020204020204" pitchFamily="34" charset="-122"/>
                <a:cs typeface="Times New Roman" pitchFamily="18" charset="0"/>
                <a:hlinkClick r:id="rId3"/>
              </a:rPr>
              <a:t>http://</a:t>
            </a:r>
            <a:r>
              <a:rPr lang="en-US" b="1" dirty="0">
                <a:solidFill>
                  <a:schemeClr val="accent5">
                    <a:lumMod val="10000"/>
                  </a:schemeClr>
                </a:solidFill>
                <a:latin typeface="Times New Roman" pitchFamily="18" charset="0"/>
                <a:ea typeface="Microsoft YaHei" panose="020B0503020204020204" pitchFamily="34" charset="-122"/>
                <a:cs typeface="Times New Roman" pitchFamily="18" charset="0"/>
                <a:hlinkClick r:id="rId3"/>
              </a:rPr>
              <a:t>omicsgroup.org/journals/pigmentary-disorders-open-access.php</a:t>
            </a:r>
            <a:r>
              <a:rPr lang="en-US" b="1" dirty="0">
                <a:solidFill>
                  <a:schemeClr val="accent5">
                    <a:lumMod val="10000"/>
                  </a:schemeClr>
                </a:solidFill>
                <a:latin typeface="Times New Roman" pitchFamily="18" charset="0"/>
                <a:ea typeface="Microsoft YaHei" panose="020B0503020204020204" pitchFamily="34" charset="-122"/>
                <a:cs typeface="Times New Roman" pitchFamily="18" charset="0"/>
              </a:rPr>
              <a:t> </a:t>
            </a:r>
            <a:endParaRPr lang="en-US" b="1" dirty="0">
              <a:solidFill>
                <a:schemeClr val="accent5">
                  <a:lumMod val="10000"/>
                </a:schemeClr>
              </a:solidFill>
              <a:latin typeface="Times New Roman" pitchFamily="18" charset="0"/>
              <a:ea typeface="Microsoft YaHei" panose="020B0503020204020204" pitchFamily="34" charset="-122"/>
              <a:cs typeface="Times New Roman" pitchFamily="18" charset="0"/>
            </a:endParaRP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b="1" dirty="0" err="1" smtClean="0">
                <a:solidFill>
                  <a:srgbClr val="C00000"/>
                </a:solidFill>
              </a:rPr>
              <a:t>Relationship</a:t>
            </a:r>
            <a:r>
              <a:rPr lang="it-IT" b="1" dirty="0" smtClean="0">
                <a:solidFill>
                  <a:srgbClr val="C00000"/>
                </a:solidFill>
              </a:rPr>
              <a:t> </a:t>
            </a:r>
            <a:r>
              <a:rPr lang="it-IT" b="1" dirty="0" err="1" smtClean="0">
                <a:solidFill>
                  <a:srgbClr val="C00000"/>
                </a:solidFill>
              </a:rPr>
              <a:t>between</a:t>
            </a:r>
            <a:r>
              <a:rPr lang="it-IT" b="1" dirty="0" smtClean="0">
                <a:solidFill>
                  <a:srgbClr val="C00000"/>
                </a:solidFill>
              </a:rPr>
              <a:t> </a:t>
            </a:r>
            <a:r>
              <a:rPr lang="it-IT" b="1" dirty="0" err="1" smtClean="0">
                <a:solidFill>
                  <a:srgbClr val="002060"/>
                </a:solidFill>
              </a:rPr>
              <a:t>cytokines</a:t>
            </a:r>
            <a:r>
              <a:rPr lang="it-IT" b="1" dirty="0" smtClean="0">
                <a:solidFill>
                  <a:srgbClr val="C00000"/>
                </a:solidFill>
              </a:rPr>
              <a:t> and </a:t>
            </a:r>
            <a:r>
              <a:rPr lang="it-IT" b="1" dirty="0" err="1" smtClean="0">
                <a:solidFill>
                  <a:srgbClr val="C00000"/>
                </a:solidFill>
              </a:rPr>
              <a:t>hormones</a:t>
            </a:r>
            <a:r>
              <a:rPr lang="it-IT" b="1" dirty="0" smtClean="0">
                <a:solidFill>
                  <a:srgbClr val="C00000"/>
                </a:solidFill>
              </a:rPr>
              <a:t> </a:t>
            </a:r>
          </a:p>
        </p:txBody>
      </p:sp>
      <p:sp>
        <p:nvSpPr>
          <p:cNvPr id="6" name="CasellaDiTesto 5"/>
          <p:cNvSpPr txBox="1"/>
          <p:nvPr/>
        </p:nvSpPr>
        <p:spPr>
          <a:xfrm>
            <a:off x="3275856" y="1556792"/>
            <a:ext cx="2664296" cy="175432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5400" b="1" dirty="0"/>
              <a:t>IL-2</a:t>
            </a:r>
          </a:p>
          <a:p>
            <a:pPr algn="ctr" fontAlgn="auto">
              <a:spcBef>
                <a:spcPts val="0"/>
              </a:spcBef>
              <a:spcAft>
                <a:spcPts val="0"/>
              </a:spcAft>
              <a:defRPr/>
            </a:pPr>
            <a:r>
              <a:rPr lang="it-IT" sz="5400" b="1" dirty="0"/>
              <a:t>IL-4</a:t>
            </a:r>
          </a:p>
        </p:txBody>
      </p:sp>
      <p:sp>
        <p:nvSpPr>
          <p:cNvPr id="7" name="Freccia in giù 6"/>
          <p:cNvSpPr/>
          <p:nvPr/>
        </p:nvSpPr>
        <p:spPr>
          <a:xfrm>
            <a:off x="3995738" y="3429000"/>
            <a:ext cx="1152525" cy="1368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6000" b="1" dirty="0"/>
              <a:t>-</a:t>
            </a:r>
          </a:p>
        </p:txBody>
      </p:sp>
      <p:sp>
        <p:nvSpPr>
          <p:cNvPr id="8" name="CasellaDiTesto 7"/>
          <p:cNvSpPr txBox="1"/>
          <p:nvPr/>
        </p:nvSpPr>
        <p:spPr>
          <a:xfrm>
            <a:off x="1259632" y="4881934"/>
            <a:ext cx="6552728" cy="92333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5400" b="1" dirty="0"/>
              <a:t>NOR-ADRENALINE</a:t>
            </a:r>
          </a:p>
        </p:txBody>
      </p:sp>
      <p:sp>
        <p:nvSpPr>
          <p:cNvPr id="21514" name="CasellaDiTesto 8"/>
          <p:cNvSpPr txBox="1">
            <a:spLocks noChangeArrowheads="1"/>
          </p:cNvSpPr>
          <p:nvPr/>
        </p:nvSpPr>
        <p:spPr bwMode="auto">
          <a:xfrm>
            <a:off x="5292725" y="3716338"/>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atin typeface="Calibri" pitchFamily="34" charset="0"/>
              </a:rPr>
              <a:t>DOWN-REGULATE</a:t>
            </a:r>
          </a:p>
        </p:txBody>
      </p:sp>
      <p:sp>
        <p:nvSpPr>
          <p:cNvPr id="21515" name="Text Box 5"/>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1026"/>
          <p:cNvSpPr>
            <a:spLocks noChangeArrowheads="1"/>
          </p:cNvSpPr>
          <p:nvPr/>
        </p:nvSpPr>
        <p:spPr bwMode="auto">
          <a:xfrm>
            <a:off x="1981200" y="1371600"/>
            <a:ext cx="228600" cy="4114800"/>
          </a:xfrm>
          <a:prstGeom prst="upArrow">
            <a:avLst>
              <a:gd name="adj1" fmla="val 50000"/>
              <a:gd name="adj2" fmla="val 450000"/>
            </a:avLst>
          </a:prstGeom>
          <a:gradFill rotWithShape="0">
            <a:gsLst>
              <a:gs pos="0">
                <a:schemeClr val="accent2"/>
              </a:gs>
              <a:gs pos="100000">
                <a:srgbClr val="FF0000"/>
              </a:gs>
            </a:gsLst>
            <a:lin ang="5400000" scaled="1"/>
          </a:gradFill>
          <a:ln w="9525">
            <a:solidFill>
              <a:schemeClr val="tx1"/>
            </a:solidFill>
            <a:miter lim="800000"/>
            <a:headEnd/>
            <a:tailEnd/>
          </a:ln>
        </p:spPr>
        <p:txBody>
          <a:bodyPr wrap="none" anchor="ctr"/>
          <a:lstStyle/>
          <a:p>
            <a:endParaRPr lang="en-US">
              <a:latin typeface="Calibri" pitchFamily="34" charset="0"/>
            </a:endParaRPr>
          </a:p>
        </p:txBody>
      </p:sp>
      <p:sp>
        <p:nvSpPr>
          <p:cNvPr id="22531" name="AutoShape 1027"/>
          <p:cNvSpPr>
            <a:spLocks noChangeArrowheads="1"/>
          </p:cNvSpPr>
          <p:nvPr/>
        </p:nvSpPr>
        <p:spPr bwMode="auto">
          <a:xfrm rot="5400000">
            <a:off x="4114800" y="3390900"/>
            <a:ext cx="228600" cy="4114800"/>
          </a:xfrm>
          <a:prstGeom prst="upArrow">
            <a:avLst>
              <a:gd name="adj1" fmla="val 50000"/>
              <a:gd name="adj2" fmla="val 450000"/>
            </a:avLst>
          </a:prstGeom>
          <a:gradFill rotWithShape="0">
            <a:gsLst>
              <a:gs pos="0">
                <a:srgbClr val="FF0000"/>
              </a:gs>
              <a:gs pos="100000">
                <a:schemeClr val="accent2"/>
              </a:gs>
            </a:gsLst>
            <a:lin ang="0" scaled="1"/>
          </a:gradFill>
          <a:ln w="9525">
            <a:solidFill>
              <a:schemeClr val="tx1"/>
            </a:solidFill>
            <a:miter lim="800000"/>
            <a:headEnd/>
            <a:tailEnd/>
          </a:ln>
        </p:spPr>
        <p:txBody>
          <a:bodyPr wrap="none" anchor="ctr"/>
          <a:lstStyle/>
          <a:p>
            <a:endParaRPr lang="en-US">
              <a:latin typeface="Calibri" pitchFamily="34" charset="0"/>
            </a:endParaRPr>
          </a:p>
        </p:txBody>
      </p:sp>
      <p:sp>
        <p:nvSpPr>
          <p:cNvPr id="22532" name="Text Box 1028"/>
          <p:cNvSpPr txBox="1">
            <a:spLocks noChangeArrowheads="1"/>
          </p:cNvSpPr>
          <p:nvPr/>
        </p:nvSpPr>
        <p:spPr bwMode="auto">
          <a:xfrm>
            <a:off x="838200" y="1828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2400">
                <a:solidFill>
                  <a:srgbClr val="7030A0"/>
                </a:solidFill>
                <a:latin typeface="Calibri" pitchFamily="34" charset="0"/>
              </a:rPr>
              <a:t>P</a:t>
            </a:r>
          </a:p>
        </p:txBody>
      </p:sp>
      <p:sp>
        <p:nvSpPr>
          <p:cNvPr id="22533" name="Text Box 1029"/>
          <p:cNvSpPr txBox="1">
            <a:spLocks noChangeArrowheads="1"/>
          </p:cNvSpPr>
          <p:nvPr/>
        </p:nvSpPr>
        <p:spPr bwMode="auto">
          <a:xfrm>
            <a:off x="838200" y="2743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2400">
                <a:solidFill>
                  <a:srgbClr val="7030A0"/>
                </a:solidFill>
                <a:latin typeface="Calibri" pitchFamily="34" charset="0"/>
              </a:rPr>
              <a:t>N</a:t>
            </a:r>
          </a:p>
        </p:txBody>
      </p:sp>
      <p:sp>
        <p:nvSpPr>
          <p:cNvPr id="22534" name="Text Box 1030"/>
          <p:cNvSpPr txBox="1">
            <a:spLocks noChangeArrowheads="1"/>
          </p:cNvSpPr>
          <p:nvPr/>
        </p:nvSpPr>
        <p:spPr bwMode="auto">
          <a:xfrm>
            <a:off x="838200" y="3733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2400">
                <a:solidFill>
                  <a:srgbClr val="FF6600"/>
                </a:solidFill>
                <a:latin typeface="Calibri" pitchFamily="34" charset="0"/>
              </a:rPr>
              <a:t>E</a:t>
            </a:r>
          </a:p>
        </p:txBody>
      </p:sp>
      <p:sp>
        <p:nvSpPr>
          <p:cNvPr id="22535" name="Text Box 1031"/>
          <p:cNvSpPr txBox="1">
            <a:spLocks noChangeArrowheads="1"/>
          </p:cNvSpPr>
          <p:nvPr/>
        </p:nvSpPr>
        <p:spPr bwMode="auto">
          <a:xfrm>
            <a:off x="838200" y="4724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2400">
                <a:solidFill>
                  <a:srgbClr val="FF0000"/>
                </a:solidFill>
                <a:latin typeface="Calibri" pitchFamily="34" charset="0"/>
              </a:rPr>
              <a:t>I</a:t>
            </a:r>
          </a:p>
        </p:txBody>
      </p:sp>
      <p:sp>
        <p:nvSpPr>
          <p:cNvPr id="22536" name="Text Box 1032"/>
          <p:cNvSpPr txBox="1">
            <a:spLocks noChangeArrowheads="1"/>
          </p:cNvSpPr>
          <p:nvPr/>
        </p:nvSpPr>
        <p:spPr bwMode="auto">
          <a:xfrm>
            <a:off x="5410200" y="5715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2400">
                <a:solidFill>
                  <a:srgbClr val="7030A0"/>
                </a:solidFill>
                <a:latin typeface="Calibri" pitchFamily="34" charset="0"/>
              </a:rPr>
              <a:t>P</a:t>
            </a:r>
          </a:p>
        </p:txBody>
      </p:sp>
      <p:sp>
        <p:nvSpPr>
          <p:cNvPr id="22537" name="Text Box 1033"/>
          <p:cNvSpPr txBox="1">
            <a:spLocks noChangeArrowheads="1"/>
          </p:cNvSpPr>
          <p:nvPr/>
        </p:nvSpPr>
        <p:spPr bwMode="auto">
          <a:xfrm>
            <a:off x="4267200" y="5715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2400">
                <a:solidFill>
                  <a:srgbClr val="7030A0"/>
                </a:solidFill>
                <a:latin typeface="Calibri" pitchFamily="34" charset="0"/>
              </a:rPr>
              <a:t>N</a:t>
            </a:r>
          </a:p>
        </p:txBody>
      </p:sp>
      <p:sp>
        <p:nvSpPr>
          <p:cNvPr id="22538" name="Text Box 1034"/>
          <p:cNvSpPr txBox="1">
            <a:spLocks noChangeArrowheads="1"/>
          </p:cNvSpPr>
          <p:nvPr/>
        </p:nvSpPr>
        <p:spPr bwMode="auto">
          <a:xfrm>
            <a:off x="3200400" y="5715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2400">
                <a:solidFill>
                  <a:srgbClr val="FF6600"/>
                </a:solidFill>
                <a:latin typeface="Calibri" pitchFamily="34" charset="0"/>
              </a:rPr>
              <a:t>E</a:t>
            </a:r>
          </a:p>
        </p:txBody>
      </p:sp>
      <p:sp>
        <p:nvSpPr>
          <p:cNvPr id="22539" name="Text Box 1035"/>
          <p:cNvSpPr txBox="1">
            <a:spLocks noChangeArrowheads="1"/>
          </p:cNvSpPr>
          <p:nvPr/>
        </p:nvSpPr>
        <p:spPr bwMode="auto">
          <a:xfrm>
            <a:off x="2057400" y="5715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2400">
                <a:solidFill>
                  <a:srgbClr val="FF0000"/>
                </a:solidFill>
                <a:latin typeface="Calibri" pitchFamily="34" charset="0"/>
              </a:rPr>
              <a:t>I</a:t>
            </a:r>
          </a:p>
        </p:txBody>
      </p:sp>
      <p:sp>
        <p:nvSpPr>
          <p:cNvPr id="22540" name="Oval 1036"/>
          <p:cNvSpPr>
            <a:spLocks noChangeArrowheads="1"/>
          </p:cNvSpPr>
          <p:nvPr/>
        </p:nvSpPr>
        <p:spPr bwMode="auto">
          <a:xfrm>
            <a:off x="381000" y="609600"/>
            <a:ext cx="1752600" cy="685800"/>
          </a:xfrm>
          <a:prstGeom prst="ellipse">
            <a:avLst/>
          </a:prstGeom>
          <a:solidFill>
            <a:srgbClr val="7030A0"/>
          </a:solidFill>
          <a:ln w="9525">
            <a:solidFill>
              <a:schemeClr val="tx1"/>
            </a:solidFill>
            <a:round/>
            <a:headEnd/>
            <a:tailEnd/>
          </a:ln>
        </p:spPr>
        <p:txBody>
          <a:bodyPr wrap="none" anchor="ctr"/>
          <a:lstStyle/>
          <a:p>
            <a:pPr algn="ctr"/>
            <a:endParaRPr lang="en-US" sz="2400">
              <a:solidFill>
                <a:schemeClr val="bg1"/>
              </a:solidFill>
              <a:latin typeface="Calibri" pitchFamily="34" charset="0"/>
            </a:endParaRPr>
          </a:p>
        </p:txBody>
      </p:sp>
      <p:sp>
        <p:nvSpPr>
          <p:cNvPr id="22541" name="Text Box 1037"/>
          <p:cNvSpPr txBox="1">
            <a:spLocks noChangeArrowheads="1"/>
          </p:cNvSpPr>
          <p:nvPr/>
        </p:nvSpPr>
        <p:spPr bwMode="auto">
          <a:xfrm>
            <a:off x="533400" y="746125"/>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2000" b="1">
                <a:solidFill>
                  <a:schemeClr val="bg1"/>
                </a:solidFill>
                <a:latin typeface="Calibri" pitchFamily="34" charset="0"/>
              </a:rPr>
              <a:t>PSYCHE</a:t>
            </a:r>
          </a:p>
        </p:txBody>
      </p:sp>
      <p:sp>
        <p:nvSpPr>
          <p:cNvPr id="22542" name="Oval 1038"/>
          <p:cNvSpPr>
            <a:spLocks noChangeArrowheads="1"/>
          </p:cNvSpPr>
          <p:nvPr/>
        </p:nvSpPr>
        <p:spPr bwMode="auto">
          <a:xfrm>
            <a:off x="381000" y="5486400"/>
            <a:ext cx="1752600" cy="685800"/>
          </a:xfrm>
          <a:prstGeom prst="ellipse">
            <a:avLst/>
          </a:prstGeom>
          <a:solidFill>
            <a:srgbClr val="FF0000"/>
          </a:solidFill>
          <a:ln w="9525">
            <a:solidFill>
              <a:schemeClr val="tx1"/>
            </a:solidFill>
            <a:round/>
            <a:headEnd/>
            <a:tailEnd/>
          </a:ln>
        </p:spPr>
        <p:txBody>
          <a:bodyPr wrap="none" anchor="ctr"/>
          <a:lstStyle/>
          <a:p>
            <a:pPr algn="ctr"/>
            <a:endParaRPr lang="en-US" sz="2400">
              <a:solidFill>
                <a:schemeClr val="bg1"/>
              </a:solidFill>
              <a:latin typeface="Calibri" pitchFamily="34" charset="0"/>
            </a:endParaRPr>
          </a:p>
        </p:txBody>
      </p:sp>
      <p:sp>
        <p:nvSpPr>
          <p:cNvPr id="22543" name="Text Box 1039"/>
          <p:cNvSpPr txBox="1">
            <a:spLocks noChangeArrowheads="1"/>
          </p:cNvSpPr>
          <p:nvPr/>
        </p:nvSpPr>
        <p:spPr bwMode="auto">
          <a:xfrm>
            <a:off x="685800" y="5638800"/>
            <a:ext cx="1143000" cy="396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2000" b="1">
                <a:solidFill>
                  <a:schemeClr val="bg1"/>
                </a:solidFill>
                <a:latin typeface="Calibri" pitchFamily="34" charset="0"/>
              </a:rPr>
              <a:t>SOMA</a:t>
            </a:r>
          </a:p>
        </p:txBody>
      </p:sp>
      <p:sp>
        <p:nvSpPr>
          <p:cNvPr id="22544" name="Oval 1040"/>
          <p:cNvSpPr>
            <a:spLocks noChangeArrowheads="1"/>
          </p:cNvSpPr>
          <p:nvPr/>
        </p:nvSpPr>
        <p:spPr bwMode="auto">
          <a:xfrm>
            <a:off x="6553200" y="5410200"/>
            <a:ext cx="1752600" cy="685800"/>
          </a:xfrm>
          <a:prstGeom prst="ellipse">
            <a:avLst/>
          </a:prstGeom>
          <a:solidFill>
            <a:srgbClr val="7030A0"/>
          </a:solidFill>
          <a:ln w="9525">
            <a:solidFill>
              <a:schemeClr val="tx1"/>
            </a:solidFill>
            <a:round/>
            <a:headEnd/>
            <a:tailEnd/>
          </a:ln>
        </p:spPr>
        <p:txBody>
          <a:bodyPr wrap="none" anchor="ctr"/>
          <a:lstStyle/>
          <a:p>
            <a:pPr algn="ctr"/>
            <a:endParaRPr lang="en-US" sz="2000">
              <a:solidFill>
                <a:schemeClr val="bg1"/>
              </a:solidFill>
              <a:latin typeface="Calibri" pitchFamily="34" charset="0"/>
            </a:endParaRPr>
          </a:p>
        </p:txBody>
      </p:sp>
      <p:sp>
        <p:nvSpPr>
          <p:cNvPr id="22545" name="Text Box 1041"/>
          <p:cNvSpPr txBox="1">
            <a:spLocks noChangeArrowheads="1"/>
          </p:cNvSpPr>
          <p:nvPr/>
        </p:nvSpPr>
        <p:spPr bwMode="auto">
          <a:xfrm>
            <a:off x="6715125" y="5546725"/>
            <a:ext cx="1428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2000" b="1">
                <a:solidFill>
                  <a:schemeClr val="bg1"/>
                </a:solidFill>
                <a:latin typeface="Calibri" pitchFamily="34" charset="0"/>
              </a:rPr>
              <a:t>PSYCHE</a:t>
            </a:r>
          </a:p>
        </p:txBody>
      </p:sp>
      <p:sp>
        <p:nvSpPr>
          <p:cNvPr id="22546" name="Line 1042"/>
          <p:cNvSpPr>
            <a:spLocks noChangeShapeType="1"/>
          </p:cNvSpPr>
          <p:nvPr/>
        </p:nvSpPr>
        <p:spPr bwMode="auto">
          <a:xfrm>
            <a:off x="2133600" y="4876800"/>
            <a:ext cx="5334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47" name="Line 1043"/>
          <p:cNvSpPr>
            <a:spLocks noChangeShapeType="1"/>
          </p:cNvSpPr>
          <p:nvPr/>
        </p:nvSpPr>
        <p:spPr bwMode="auto">
          <a:xfrm>
            <a:off x="2667000" y="4876800"/>
            <a:ext cx="0" cy="5334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Line 1044"/>
          <p:cNvSpPr>
            <a:spLocks noChangeShapeType="1"/>
          </p:cNvSpPr>
          <p:nvPr/>
        </p:nvSpPr>
        <p:spPr bwMode="auto">
          <a:xfrm>
            <a:off x="2133600" y="3962400"/>
            <a:ext cx="1447800" cy="0"/>
          </a:xfrm>
          <a:prstGeom prst="line">
            <a:avLst/>
          </a:prstGeom>
          <a:noFill/>
          <a:ln w="9525" cap="rnd">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49" name="Line 1045"/>
          <p:cNvSpPr>
            <a:spLocks noChangeShapeType="1"/>
          </p:cNvSpPr>
          <p:nvPr/>
        </p:nvSpPr>
        <p:spPr bwMode="auto">
          <a:xfrm>
            <a:off x="3581400" y="3962400"/>
            <a:ext cx="0" cy="1447800"/>
          </a:xfrm>
          <a:prstGeom prst="line">
            <a:avLst/>
          </a:prstGeom>
          <a:noFill/>
          <a:ln w="9525" cap="rnd">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50" name="Line 1046"/>
          <p:cNvSpPr>
            <a:spLocks noChangeShapeType="1"/>
          </p:cNvSpPr>
          <p:nvPr/>
        </p:nvSpPr>
        <p:spPr bwMode="auto">
          <a:xfrm>
            <a:off x="2133600" y="2971800"/>
            <a:ext cx="2514600" cy="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51" name="Line 1047"/>
          <p:cNvSpPr>
            <a:spLocks noChangeShapeType="1"/>
          </p:cNvSpPr>
          <p:nvPr/>
        </p:nvSpPr>
        <p:spPr bwMode="auto">
          <a:xfrm>
            <a:off x="4648200" y="2971800"/>
            <a:ext cx="0" cy="2438400"/>
          </a:xfrm>
          <a:prstGeom prst="line">
            <a:avLst/>
          </a:prstGeom>
          <a:noFill/>
          <a:ln w="9525" cap="rnd">
            <a:solidFill>
              <a:schemeClr val="accent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52" name="Line 1048"/>
          <p:cNvSpPr>
            <a:spLocks noChangeShapeType="1"/>
          </p:cNvSpPr>
          <p:nvPr/>
        </p:nvSpPr>
        <p:spPr bwMode="auto">
          <a:xfrm>
            <a:off x="2209800" y="2057400"/>
            <a:ext cx="3505200" cy="0"/>
          </a:xfrm>
          <a:prstGeom prst="line">
            <a:avLst/>
          </a:prstGeom>
          <a:noFill/>
          <a:ln w="9525" cap="rnd">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53" name="Line 1049"/>
          <p:cNvSpPr>
            <a:spLocks noChangeShapeType="1"/>
          </p:cNvSpPr>
          <p:nvPr/>
        </p:nvSpPr>
        <p:spPr bwMode="auto">
          <a:xfrm>
            <a:off x="5867400" y="2057400"/>
            <a:ext cx="0" cy="3352800"/>
          </a:xfrm>
          <a:prstGeom prst="line">
            <a:avLst/>
          </a:prstGeom>
          <a:noFill/>
          <a:ln w="9525" cap="rnd">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9839" name="Text Box 1055"/>
          <p:cNvSpPr txBox="1">
            <a:spLocks noChangeArrowheads="1"/>
          </p:cNvSpPr>
          <p:nvPr/>
        </p:nvSpPr>
        <p:spPr bwMode="auto">
          <a:xfrm>
            <a:off x="2209800" y="152400"/>
            <a:ext cx="6705600" cy="107791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it-IT" sz="3200" b="1" dirty="0" err="1">
                <a:solidFill>
                  <a:srgbClr val="002060"/>
                </a:solidFill>
                <a:effectLst>
                  <a:outerShdw blurRad="38100" dist="38100" dir="2700000" algn="tl">
                    <a:srgbClr val="C0C0C0"/>
                  </a:outerShdw>
                </a:effectLst>
                <a:latin typeface="Tahoma" pitchFamily="34" charset="0"/>
                <a:cs typeface="+mn-cs"/>
              </a:rPr>
              <a:t>P.N.E.I.</a:t>
            </a:r>
            <a:r>
              <a:rPr lang="it-IT" sz="3200" b="1" dirty="0">
                <a:solidFill>
                  <a:srgbClr val="002060"/>
                </a:solidFill>
                <a:effectLst>
                  <a:outerShdw blurRad="38100" dist="38100" dir="2700000" algn="tl">
                    <a:srgbClr val="C0C0C0"/>
                  </a:outerShdw>
                </a:effectLst>
                <a:latin typeface="Tahoma" pitchFamily="34" charset="0"/>
                <a:cs typeface="+mn-cs"/>
              </a:rPr>
              <a:t> NETWORK AND MESSENGER MOLECULES</a:t>
            </a:r>
          </a:p>
        </p:txBody>
      </p:sp>
      <p:sp>
        <p:nvSpPr>
          <p:cNvPr id="22555" name="AutoShape 1056"/>
          <p:cNvSpPr>
            <a:spLocks noChangeArrowheads="1"/>
          </p:cNvSpPr>
          <p:nvPr/>
        </p:nvSpPr>
        <p:spPr bwMode="auto">
          <a:xfrm rot="-2754445">
            <a:off x="4194175" y="4538663"/>
            <a:ext cx="1143000" cy="228600"/>
          </a:xfrm>
          <a:prstGeom prst="curvedUpArrow">
            <a:avLst>
              <a:gd name="adj1" fmla="val 100000"/>
              <a:gd name="adj2" fmla="val 200000"/>
              <a:gd name="adj3" fmla="val 33333"/>
            </a:avLst>
          </a:prstGeom>
          <a:gradFill rotWithShape="0">
            <a:gsLst>
              <a:gs pos="0">
                <a:srgbClr val="FF0000"/>
              </a:gs>
              <a:gs pos="100000">
                <a:srgbClr val="FF9933"/>
              </a:gs>
            </a:gsLst>
            <a:lin ang="0" scaled="1"/>
          </a:gradFill>
          <a:ln w="9525">
            <a:solidFill>
              <a:schemeClr val="tx1"/>
            </a:solidFill>
            <a:miter lim="800000"/>
            <a:headEnd/>
            <a:tailEnd/>
          </a:ln>
        </p:spPr>
        <p:txBody>
          <a:bodyPr wrap="none" anchor="ctr"/>
          <a:lstStyle/>
          <a:p>
            <a:endParaRPr lang="en-US">
              <a:latin typeface="Calibri" pitchFamily="34" charset="0"/>
            </a:endParaRPr>
          </a:p>
        </p:txBody>
      </p:sp>
      <p:sp>
        <p:nvSpPr>
          <p:cNvPr id="22556" name="AutoShape 1060"/>
          <p:cNvSpPr>
            <a:spLocks noChangeArrowheads="1"/>
          </p:cNvSpPr>
          <p:nvPr/>
        </p:nvSpPr>
        <p:spPr bwMode="auto">
          <a:xfrm rot="2580957">
            <a:off x="3690938" y="1863725"/>
            <a:ext cx="228600" cy="1066800"/>
          </a:xfrm>
          <a:prstGeom prst="curvedRightArrow">
            <a:avLst>
              <a:gd name="adj1" fmla="val 93333"/>
              <a:gd name="adj2" fmla="val 186667"/>
              <a:gd name="adj3" fmla="val 33333"/>
            </a:avLst>
          </a:prstGeom>
          <a:gradFill rotWithShape="0">
            <a:gsLst>
              <a:gs pos="0">
                <a:srgbClr val="FF9933"/>
              </a:gs>
              <a:gs pos="100000">
                <a:schemeClr val="accent1"/>
              </a:gs>
            </a:gsLst>
            <a:lin ang="0" scaled="1"/>
          </a:gradFill>
          <a:ln w="9525">
            <a:solidFill>
              <a:schemeClr val="tx1"/>
            </a:solidFill>
            <a:miter lim="800000"/>
            <a:headEnd/>
            <a:tailEnd/>
          </a:ln>
        </p:spPr>
        <p:txBody>
          <a:bodyPr wrap="none" anchor="ctr"/>
          <a:lstStyle/>
          <a:p>
            <a:endParaRPr lang="en-US">
              <a:latin typeface="Calibri" pitchFamily="34" charset="0"/>
            </a:endParaRPr>
          </a:p>
        </p:txBody>
      </p:sp>
      <p:sp>
        <p:nvSpPr>
          <p:cNvPr id="22557" name="AutoShape 1061"/>
          <p:cNvSpPr>
            <a:spLocks noChangeArrowheads="1"/>
          </p:cNvSpPr>
          <p:nvPr/>
        </p:nvSpPr>
        <p:spPr bwMode="auto">
          <a:xfrm rot="2015033">
            <a:off x="2630488" y="3351213"/>
            <a:ext cx="228600" cy="838200"/>
          </a:xfrm>
          <a:prstGeom prst="curvedRightArrow">
            <a:avLst>
              <a:gd name="adj1" fmla="val 73333"/>
              <a:gd name="adj2" fmla="val 146667"/>
              <a:gd name="adj3" fmla="val 33333"/>
            </a:avLst>
          </a:prstGeom>
          <a:gradFill rotWithShape="0">
            <a:gsLst>
              <a:gs pos="0">
                <a:srgbClr val="FF0000"/>
              </a:gs>
              <a:gs pos="100000">
                <a:srgbClr val="FF9933"/>
              </a:gs>
            </a:gsLst>
            <a:lin ang="0" scaled="1"/>
          </a:gradFill>
          <a:ln w="9525">
            <a:solidFill>
              <a:schemeClr val="tx1"/>
            </a:solidFill>
            <a:miter lim="800000"/>
            <a:headEnd/>
            <a:tailEnd/>
          </a:ln>
        </p:spPr>
        <p:txBody>
          <a:bodyPr wrap="none" anchor="ctr"/>
          <a:lstStyle/>
          <a:p>
            <a:endParaRPr lang="en-US">
              <a:latin typeface="Calibri" pitchFamily="34" charset="0"/>
            </a:endParaRPr>
          </a:p>
        </p:txBody>
      </p:sp>
      <p:sp>
        <p:nvSpPr>
          <p:cNvPr id="22558" name="Text Box 1062"/>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22559" name="Picture 2" descr="http://www.learnholistically.it/games/biomondi/immagini/cervell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1571625"/>
            <a:ext cx="17224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4" descr="http://it.dreamstime.com/sistema-endocrino-thumb42310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997200"/>
            <a:ext cx="16430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2" descr="macrofago che inglo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4179888"/>
            <a:ext cx="15716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2" name="AutoShape 1057"/>
          <p:cNvSpPr>
            <a:spLocks noChangeArrowheads="1"/>
          </p:cNvSpPr>
          <p:nvPr/>
        </p:nvSpPr>
        <p:spPr bwMode="auto">
          <a:xfrm rot="-3001959">
            <a:off x="5060950" y="3182938"/>
            <a:ext cx="1143000" cy="228600"/>
          </a:xfrm>
          <a:prstGeom prst="curvedUpArrow">
            <a:avLst>
              <a:gd name="adj1" fmla="val 100000"/>
              <a:gd name="adj2" fmla="val 200000"/>
              <a:gd name="adj3" fmla="val 33333"/>
            </a:avLst>
          </a:prstGeom>
          <a:gradFill rotWithShape="0">
            <a:gsLst>
              <a:gs pos="0">
                <a:srgbClr val="FF9933"/>
              </a:gs>
              <a:gs pos="100000">
                <a:srgbClr val="00CCFF"/>
              </a:gs>
            </a:gsLst>
            <a:lin ang="0" scaled="1"/>
          </a:gradFill>
          <a:ln w="9525">
            <a:solidFill>
              <a:schemeClr val="tx1"/>
            </a:solidFill>
            <a:miter lim="800000"/>
            <a:headEnd/>
            <a:tailEnd/>
          </a:ln>
        </p:spPr>
        <p:txBody>
          <a:bodyPr wrap="none" anchor="ctr"/>
          <a:lstStyle/>
          <a:p>
            <a:endParaRPr lang="en-US">
              <a:latin typeface="Calibri" pitchFamily="34" charset="0"/>
            </a:endParaRPr>
          </a:p>
        </p:txBody>
      </p:sp>
      <p:sp>
        <p:nvSpPr>
          <p:cNvPr id="22563" name="CasellaDiTesto 38"/>
          <p:cNvSpPr txBox="1">
            <a:spLocks noChangeArrowheads="1"/>
          </p:cNvSpPr>
          <p:nvPr/>
        </p:nvSpPr>
        <p:spPr bwMode="auto">
          <a:xfrm>
            <a:off x="4714875" y="4805363"/>
            <a:ext cx="1857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600" b="1">
                <a:latin typeface="Calibri" pitchFamily="34" charset="0"/>
              </a:rPr>
              <a:t>INTERLEUKINS</a:t>
            </a:r>
          </a:p>
        </p:txBody>
      </p:sp>
      <p:sp>
        <p:nvSpPr>
          <p:cNvPr id="22564" name="CasellaDiTesto 39"/>
          <p:cNvSpPr txBox="1">
            <a:spLocks noChangeArrowheads="1"/>
          </p:cNvSpPr>
          <p:nvPr/>
        </p:nvSpPr>
        <p:spPr bwMode="auto">
          <a:xfrm>
            <a:off x="5572125" y="3519488"/>
            <a:ext cx="1857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600" b="1">
                <a:latin typeface="Calibri" pitchFamily="34" charset="0"/>
              </a:rPr>
              <a:t>HORMONES</a:t>
            </a:r>
          </a:p>
        </p:txBody>
      </p:sp>
      <p:sp>
        <p:nvSpPr>
          <p:cNvPr id="22565" name="CasellaDiTesto 40"/>
          <p:cNvSpPr txBox="1">
            <a:spLocks noChangeArrowheads="1"/>
          </p:cNvSpPr>
          <p:nvPr/>
        </p:nvSpPr>
        <p:spPr bwMode="auto">
          <a:xfrm>
            <a:off x="2214563" y="1804988"/>
            <a:ext cx="2143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600" b="1">
                <a:latin typeface="Calibri" pitchFamily="34" charset="0"/>
              </a:rPr>
              <a:t>NEUROPEPTIDES</a:t>
            </a:r>
          </a:p>
        </p:txBody>
      </p:sp>
      <p:sp>
        <p:nvSpPr>
          <p:cNvPr id="22566" name="CasellaDiTesto 41"/>
          <p:cNvSpPr txBox="1">
            <a:spLocks noChangeArrowheads="1"/>
          </p:cNvSpPr>
          <p:nvPr/>
        </p:nvSpPr>
        <p:spPr bwMode="auto">
          <a:xfrm>
            <a:off x="1857375" y="3143250"/>
            <a:ext cx="1857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600" b="1">
                <a:latin typeface="Calibri" pitchFamily="34" charset="0"/>
              </a:rPr>
              <a:t>HORMONES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50825" y="285750"/>
            <a:ext cx="8435975" cy="1616075"/>
          </a:xfrm>
          <a:prstGeom prst="rect">
            <a:avLst/>
          </a:prstGeom>
          <a:noFill/>
          <a:ln w="9525">
            <a:noFill/>
            <a:miter lim="800000"/>
            <a:headEnd/>
            <a:tailEnd/>
          </a:ln>
        </p:spPr>
        <p:txBody>
          <a:bodyPr>
            <a:spAutoFit/>
          </a:bodyPr>
          <a:lstStyle/>
          <a:p>
            <a:pPr algn="ctr">
              <a:spcBef>
                <a:spcPct val="50000"/>
              </a:spcBef>
              <a:defRPr/>
            </a:pPr>
            <a:r>
              <a:rPr lang="it-IT" sz="4000" b="1" i="1">
                <a:solidFill>
                  <a:srgbClr val="002060"/>
                </a:solidFill>
                <a:latin typeface="+mn-lt"/>
              </a:rPr>
              <a:t>Messenger Molecules</a:t>
            </a:r>
          </a:p>
          <a:p>
            <a:pPr algn="ctr">
              <a:spcBef>
                <a:spcPct val="50000"/>
              </a:spcBef>
              <a:defRPr/>
            </a:pPr>
            <a:r>
              <a:rPr lang="it-IT" sz="4000" b="1" i="1">
                <a:solidFill>
                  <a:srgbClr val="002060"/>
                </a:solidFill>
                <a:latin typeface="+mn-lt"/>
              </a:rPr>
              <a:t>The Foundation for PRM</a:t>
            </a:r>
          </a:p>
        </p:txBody>
      </p:sp>
      <p:sp>
        <p:nvSpPr>
          <p:cNvPr id="29699" name="Text Box 3"/>
          <p:cNvSpPr txBox="1">
            <a:spLocks noChangeArrowheads="1"/>
          </p:cNvSpPr>
          <p:nvPr/>
        </p:nvSpPr>
        <p:spPr bwMode="auto">
          <a:xfrm>
            <a:off x="611188" y="2662238"/>
            <a:ext cx="7924800" cy="2062162"/>
          </a:xfrm>
          <a:prstGeom prst="rect">
            <a:avLst/>
          </a:prstGeom>
          <a:noFill/>
          <a:ln w="9525">
            <a:noFill/>
            <a:miter lim="800000"/>
            <a:headEnd/>
            <a:tailEnd/>
          </a:ln>
        </p:spPr>
        <p:txBody>
          <a:bodyPr>
            <a:spAutoFit/>
          </a:bodyPr>
          <a:lstStyle/>
          <a:p>
            <a:pPr algn="ctr">
              <a:spcBef>
                <a:spcPct val="50000"/>
              </a:spcBef>
              <a:defRPr/>
            </a:pPr>
            <a:r>
              <a:rPr lang="it-IT" sz="3200" b="1" i="1" dirty="0">
                <a:solidFill>
                  <a:srgbClr val="C00000"/>
                </a:solidFill>
                <a:latin typeface="+mn-lt"/>
              </a:rPr>
              <a:t>COMMUNICATING MOLECULES are </a:t>
            </a:r>
            <a:r>
              <a:rPr lang="it-IT" sz="3200" b="1" i="1" dirty="0" err="1">
                <a:solidFill>
                  <a:srgbClr val="002060"/>
                </a:solidFill>
                <a:latin typeface="+mn-lt"/>
              </a:rPr>
              <a:t>messengers</a:t>
            </a:r>
            <a:r>
              <a:rPr lang="it-IT" sz="3200" b="1" i="1" dirty="0">
                <a:solidFill>
                  <a:srgbClr val="002060"/>
                </a:solidFill>
                <a:latin typeface="+mn-lt"/>
              </a:rPr>
              <a:t>, the </a:t>
            </a:r>
            <a:r>
              <a:rPr lang="it-IT" sz="3200" b="1" i="1" dirty="0" err="1">
                <a:solidFill>
                  <a:srgbClr val="002060"/>
                </a:solidFill>
                <a:latin typeface="+mn-lt"/>
              </a:rPr>
              <a:t>words</a:t>
            </a:r>
            <a:r>
              <a:rPr lang="it-IT" sz="3200" b="1" i="1" dirty="0">
                <a:solidFill>
                  <a:srgbClr val="002060"/>
                </a:solidFill>
                <a:latin typeface="+mn-lt"/>
              </a:rPr>
              <a:t> </a:t>
            </a:r>
            <a:r>
              <a:rPr lang="it-IT" sz="3200" b="1" i="1" dirty="0" err="1">
                <a:solidFill>
                  <a:srgbClr val="C00000"/>
                </a:solidFill>
                <a:latin typeface="+mn-lt"/>
              </a:rPr>
              <a:t>used</a:t>
            </a:r>
            <a:r>
              <a:rPr lang="it-IT" sz="3200" b="1" i="1" dirty="0">
                <a:solidFill>
                  <a:srgbClr val="C00000"/>
                </a:solidFill>
                <a:latin typeface="+mn-lt"/>
              </a:rPr>
              <a:t> </a:t>
            </a:r>
            <a:r>
              <a:rPr lang="it-IT" sz="3200" b="1" i="1" dirty="0" err="1">
                <a:solidFill>
                  <a:srgbClr val="C00000"/>
                </a:solidFill>
                <a:latin typeface="+mn-lt"/>
              </a:rPr>
              <a:t>by</a:t>
            </a:r>
            <a:r>
              <a:rPr lang="it-IT" sz="3200" b="1" i="1" dirty="0">
                <a:solidFill>
                  <a:srgbClr val="C00000"/>
                </a:solidFill>
                <a:latin typeface="+mn-lt"/>
              </a:rPr>
              <a:t> the 3 </a:t>
            </a:r>
            <a:r>
              <a:rPr lang="it-IT" sz="3200" b="1" i="1" dirty="0" err="1">
                <a:solidFill>
                  <a:srgbClr val="C00000"/>
                </a:solidFill>
                <a:latin typeface="+mn-lt"/>
              </a:rPr>
              <a:t>homeostatic</a:t>
            </a:r>
            <a:r>
              <a:rPr lang="it-IT" sz="3200" b="1" i="1" dirty="0">
                <a:solidFill>
                  <a:srgbClr val="C00000"/>
                </a:solidFill>
                <a:latin typeface="+mn-lt"/>
              </a:rPr>
              <a:t> </a:t>
            </a:r>
            <a:r>
              <a:rPr lang="it-IT" sz="3200" b="1" i="1" dirty="0" err="1">
                <a:solidFill>
                  <a:srgbClr val="C00000"/>
                </a:solidFill>
                <a:latin typeface="+mn-lt"/>
              </a:rPr>
              <a:t>control</a:t>
            </a:r>
            <a:r>
              <a:rPr lang="it-IT" sz="3200" b="1" i="1" dirty="0">
                <a:solidFill>
                  <a:srgbClr val="C00000"/>
                </a:solidFill>
                <a:latin typeface="+mn-lt"/>
              </a:rPr>
              <a:t> </a:t>
            </a:r>
            <a:r>
              <a:rPr lang="it-IT" sz="3200" b="1" i="1" dirty="0" err="1">
                <a:solidFill>
                  <a:srgbClr val="C00000"/>
                </a:solidFill>
                <a:latin typeface="+mn-lt"/>
              </a:rPr>
              <a:t>systems</a:t>
            </a:r>
            <a:r>
              <a:rPr lang="it-IT" sz="3200" b="1" i="1" dirty="0">
                <a:solidFill>
                  <a:srgbClr val="C00000"/>
                </a:solidFill>
                <a:latin typeface="+mn-lt"/>
              </a:rPr>
              <a:t> </a:t>
            </a:r>
            <a:r>
              <a:rPr lang="it-IT" sz="3200" b="1" i="1" dirty="0" err="1">
                <a:solidFill>
                  <a:srgbClr val="C00000"/>
                </a:solidFill>
                <a:latin typeface="+mn-lt"/>
              </a:rPr>
              <a:t>to</a:t>
            </a:r>
            <a:r>
              <a:rPr lang="it-IT" sz="3200" b="1" i="1" dirty="0">
                <a:solidFill>
                  <a:srgbClr val="C00000"/>
                </a:solidFill>
                <a:latin typeface="+mn-lt"/>
              </a:rPr>
              <a:t> </a:t>
            </a:r>
            <a:r>
              <a:rPr lang="it-IT" sz="3200" b="1" i="1" dirty="0" err="1">
                <a:solidFill>
                  <a:srgbClr val="C00000"/>
                </a:solidFill>
                <a:latin typeface="+mn-lt"/>
              </a:rPr>
              <a:t>speak</a:t>
            </a:r>
            <a:r>
              <a:rPr lang="it-IT" sz="3200" b="1" i="1" dirty="0">
                <a:solidFill>
                  <a:srgbClr val="C00000"/>
                </a:solidFill>
                <a:latin typeface="+mn-lt"/>
              </a:rPr>
              <a:t> </a:t>
            </a:r>
            <a:r>
              <a:rPr lang="it-IT" sz="3200" b="1" i="1" dirty="0" err="1">
                <a:solidFill>
                  <a:srgbClr val="C00000"/>
                </a:solidFill>
                <a:latin typeface="+mn-lt"/>
              </a:rPr>
              <a:t>each</a:t>
            </a:r>
            <a:r>
              <a:rPr lang="it-IT" sz="3200" b="1" i="1" dirty="0">
                <a:solidFill>
                  <a:srgbClr val="C00000"/>
                </a:solidFill>
                <a:latin typeface="+mn-lt"/>
              </a:rPr>
              <a:t> </a:t>
            </a:r>
            <a:r>
              <a:rPr lang="it-IT" sz="3200" b="1" i="1" dirty="0" err="1">
                <a:solidFill>
                  <a:srgbClr val="C00000"/>
                </a:solidFill>
                <a:latin typeface="+mn-lt"/>
              </a:rPr>
              <a:t>other</a:t>
            </a:r>
            <a:r>
              <a:rPr lang="it-IT" sz="3200" b="1" i="1" dirty="0">
                <a:solidFill>
                  <a:srgbClr val="C00000"/>
                </a:solidFill>
                <a:latin typeface="+mn-lt"/>
              </a:rPr>
              <a:t> </a:t>
            </a:r>
            <a:r>
              <a:rPr lang="it-IT" sz="3200" b="1" i="1" dirty="0" err="1">
                <a:solidFill>
                  <a:srgbClr val="C00000"/>
                </a:solidFill>
                <a:latin typeface="+mn-lt"/>
              </a:rPr>
              <a:t>…and</a:t>
            </a:r>
            <a:r>
              <a:rPr lang="it-IT" sz="3200" b="1" i="1" dirty="0">
                <a:solidFill>
                  <a:srgbClr val="C00000"/>
                </a:solidFill>
                <a:latin typeface="+mn-lt"/>
              </a:rPr>
              <a:t> </a:t>
            </a:r>
            <a:r>
              <a:rPr lang="it-IT" sz="3200" b="1" i="1" dirty="0" err="1">
                <a:solidFill>
                  <a:srgbClr val="C00000"/>
                </a:solidFill>
                <a:latin typeface="+mn-lt"/>
              </a:rPr>
              <a:t>to</a:t>
            </a:r>
            <a:r>
              <a:rPr lang="it-IT" sz="3200" b="1" i="1" dirty="0">
                <a:solidFill>
                  <a:srgbClr val="C00000"/>
                </a:solidFill>
                <a:latin typeface="+mn-lt"/>
              </a:rPr>
              <a:t> </a:t>
            </a:r>
            <a:r>
              <a:rPr lang="it-IT" sz="3200" b="1" i="1" dirty="0" err="1">
                <a:solidFill>
                  <a:srgbClr val="C00000"/>
                </a:solidFill>
                <a:latin typeface="+mn-lt"/>
              </a:rPr>
              <a:t>understand</a:t>
            </a:r>
            <a:r>
              <a:rPr lang="it-IT" sz="3200" b="1" i="1" dirty="0">
                <a:solidFill>
                  <a:srgbClr val="C00000"/>
                </a:solidFill>
                <a:latin typeface="+mn-lt"/>
              </a:rPr>
              <a:t> </a:t>
            </a:r>
            <a:r>
              <a:rPr lang="it-IT" sz="3200" b="1" i="1" dirty="0" err="1">
                <a:solidFill>
                  <a:srgbClr val="C00000"/>
                </a:solidFill>
                <a:latin typeface="+mn-lt"/>
              </a:rPr>
              <a:t>each</a:t>
            </a:r>
            <a:r>
              <a:rPr lang="it-IT" sz="3200" b="1" i="1" dirty="0">
                <a:solidFill>
                  <a:srgbClr val="C00000"/>
                </a:solidFill>
                <a:latin typeface="+mn-lt"/>
              </a:rPr>
              <a:t> </a:t>
            </a:r>
            <a:r>
              <a:rPr lang="it-IT" sz="3200" b="1" i="1" dirty="0" err="1">
                <a:solidFill>
                  <a:srgbClr val="C00000"/>
                </a:solidFill>
                <a:latin typeface="+mn-lt"/>
              </a:rPr>
              <a:t>other</a:t>
            </a:r>
            <a:r>
              <a:rPr lang="it-IT" sz="3200" b="1" i="1" dirty="0">
                <a:solidFill>
                  <a:srgbClr val="C00000"/>
                </a:solidFill>
                <a:latin typeface="+mn-lt"/>
              </a:rPr>
              <a:t>.</a:t>
            </a:r>
          </a:p>
        </p:txBody>
      </p:sp>
      <p:sp>
        <p:nvSpPr>
          <p:cNvPr id="23556" name="Text Box 17"/>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
        <p:nvSpPr>
          <p:cNvPr id="5" name="Segnaposto numero diapositiva 4"/>
          <p:cNvSpPr>
            <a:spLocks noGrp="1"/>
          </p:cNvSpPr>
          <p:nvPr>
            <p:ph type="sldNum" sz="quarter" idx="12"/>
          </p:nvPr>
        </p:nvSpPr>
        <p:spPr/>
        <p:txBody>
          <a:bodyPr/>
          <a:lstStyle/>
          <a:p>
            <a:pPr>
              <a:defRPr/>
            </a:pPr>
            <a:fld id="{9CE8052A-D0EF-4763-88C0-0A5E70D408CE}" type="slidenum">
              <a:rPr lang="it-IT"/>
              <a:pPr>
                <a:defRPr/>
              </a:pPr>
              <a:t>22</a:t>
            </a:fld>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611188" y="1196975"/>
            <a:ext cx="7921625" cy="5078413"/>
          </a:xfrm>
          <a:prstGeom prst="rect">
            <a:avLst/>
          </a:prstGeom>
          <a:solidFill>
            <a:schemeClr val="bg1">
              <a:lumMod val="85000"/>
            </a:schemeClr>
          </a:solidFill>
          <a:ln w="9525">
            <a:noFill/>
            <a:miter lim="800000"/>
            <a:headEnd/>
            <a:tailEnd/>
          </a:ln>
        </p:spPr>
        <p:txBody>
          <a:bodyPr>
            <a:spAutoFit/>
          </a:bodyPr>
          <a:lstStyle/>
          <a:p>
            <a:pPr algn="ctr" fontAlgn="auto">
              <a:lnSpc>
                <a:spcPct val="150000"/>
              </a:lnSpc>
              <a:spcBef>
                <a:spcPct val="50000"/>
              </a:spcBef>
              <a:spcAft>
                <a:spcPts val="0"/>
              </a:spcAft>
              <a:defRPr/>
            </a:pPr>
            <a:r>
              <a:rPr lang="it-IT" sz="3600" b="1" dirty="0">
                <a:solidFill>
                  <a:srgbClr val="002060"/>
                </a:solidFill>
                <a:latin typeface="+mn-lt"/>
                <a:cs typeface="Arial" pitchFamily="34" charset="0"/>
              </a:rPr>
              <a:t>DISEASES CAN BE CONSIDERED AS EXPRESSIONS, CONSEQUENCES OF CHANGED CONCENTRATION OF </a:t>
            </a:r>
            <a:r>
              <a:rPr lang="it-IT" sz="3600" b="1" i="1" dirty="0">
                <a:solidFill>
                  <a:srgbClr val="002060"/>
                </a:solidFill>
                <a:latin typeface="+mn-lt"/>
                <a:cs typeface="Arial" pitchFamily="34" charset="0"/>
              </a:rPr>
              <a:t>MESSENGER MOLECULES</a:t>
            </a:r>
            <a:r>
              <a:rPr lang="it-IT" sz="3600" b="1" dirty="0">
                <a:solidFill>
                  <a:srgbClr val="002060"/>
                </a:solidFill>
                <a:latin typeface="+mn-lt"/>
                <a:cs typeface="Arial" pitchFamily="34" charset="0"/>
              </a:rPr>
              <a:t>, DUE TO </a:t>
            </a:r>
            <a:r>
              <a:rPr lang="it-IT" sz="3600" b="1" dirty="0">
                <a:solidFill>
                  <a:srgbClr val="C00000"/>
                </a:solidFill>
                <a:latin typeface="+mn-lt"/>
                <a:cs typeface="Arial" pitchFamily="34" charset="0"/>
              </a:rPr>
              <a:t>UP-</a:t>
            </a:r>
            <a:r>
              <a:rPr lang="it-IT" sz="3600" b="1" dirty="0">
                <a:solidFill>
                  <a:srgbClr val="002060"/>
                </a:solidFill>
                <a:latin typeface="+mn-lt"/>
                <a:cs typeface="Arial" pitchFamily="34" charset="0"/>
              </a:rPr>
              <a:t> OR </a:t>
            </a:r>
            <a:r>
              <a:rPr lang="it-IT" sz="3600" b="1" dirty="0">
                <a:solidFill>
                  <a:srgbClr val="C00000"/>
                </a:solidFill>
                <a:latin typeface="+mn-lt"/>
                <a:cs typeface="Arial" pitchFamily="34" charset="0"/>
              </a:rPr>
              <a:t>DOWN-REGULATION</a:t>
            </a:r>
            <a:r>
              <a:rPr lang="it-IT" sz="3600" b="1" dirty="0">
                <a:solidFill>
                  <a:srgbClr val="002060"/>
                </a:solidFill>
                <a:latin typeface="+mn-lt"/>
                <a:cs typeface="Arial" pitchFamily="34" charset="0"/>
              </a:rPr>
              <a:t> OF THE </a:t>
            </a:r>
            <a:r>
              <a:rPr lang="it-IT" sz="3600" b="1" dirty="0" err="1">
                <a:solidFill>
                  <a:srgbClr val="002060"/>
                </a:solidFill>
                <a:latin typeface="+mn-lt"/>
                <a:cs typeface="Arial" pitchFamily="34" charset="0"/>
              </a:rPr>
              <a:t>P.N.E.I.</a:t>
            </a:r>
            <a:r>
              <a:rPr lang="it-IT" sz="3600" b="1" dirty="0">
                <a:solidFill>
                  <a:srgbClr val="002060"/>
                </a:solidFill>
                <a:latin typeface="+mn-lt"/>
                <a:cs typeface="Arial" pitchFamily="34" charset="0"/>
              </a:rPr>
              <a:t> AXIS CELLS</a:t>
            </a:r>
          </a:p>
        </p:txBody>
      </p:sp>
      <p:sp>
        <p:nvSpPr>
          <p:cNvPr id="24579" name="Text Box 1055"/>
          <p:cNvSpPr txBox="1">
            <a:spLocks noChangeArrowheads="1"/>
          </p:cNvSpPr>
          <p:nvPr/>
        </p:nvSpPr>
        <p:spPr bwMode="auto">
          <a:xfrm>
            <a:off x="-180975" y="190500"/>
            <a:ext cx="932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200" b="1">
                <a:solidFill>
                  <a:srgbClr val="C00000"/>
                </a:solidFill>
                <a:latin typeface="Calibri" pitchFamily="34" charset="0"/>
              </a:rPr>
              <a:t>P.N.E.I. NETWORK AND MESSENGER MOLECULES</a:t>
            </a:r>
          </a:p>
        </p:txBody>
      </p:sp>
      <p:sp>
        <p:nvSpPr>
          <p:cNvPr id="24580" name="Text Box 5"/>
          <p:cNvSpPr txBox="1">
            <a:spLocks noChangeArrowheads="1"/>
          </p:cNvSpPr>
          <p:nvPr/>
        </p:nvSpPr>
        <p:spPr bwMode="auto">
          <a:xfrm>
            <a:off x="6461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24581"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071563" y="2924175"/>
            <a:ext cx="6929437" cy="769938"/>
          </a:xfrm>
          <a:prstGeom prst="rect">
            <a:avLst/>
          </a:prstGeom>
          <a:noFill/>
        </p:spPr>
        <p:txBody>
          <a:bodyPr>
            <a:spAutoFit/>
          </a:bodyPr>
          <a:lstStyle/>
          <a:p>
            <a:pPr algn="ctr" fontAlgn="auto">
              <a:spcBef>
                <a:spcPts val="0"/>
              </a:spcBef>
              <a:spcAft>
                <a:spcPts val="0"/>
              </a:spcAft>
              <a:defRPr/>
            </a:pPr>
            <a:r>
              <a:rPr lang="it-IT" sz="4400" dirty="0">
                <a:solidFill>
                  <a:schemeClr val="bg1">
                    <a:lumMod val="65000"/>
                  </a:schemeClr>
                </a:solidFill>
                <a:latin typeface="+mn-lt"/>
                <a:cs typeface="Arial" pitchFamily="34" charset="0"/>
              </a:rPr>
              <a:t>HEALTH</a:t>
            </a:r>
          </a:p>
        </p:txBody>
      </p:sp>
      <p:cxnSp>
        <p:nvCxnSpPr>
          <p:cNvPr id="3" name="Connettore 1 2"/>
          <p:cNvCxnSpPr/>
          <p:nvPr/>
        </p:nvCxnSpPr>
        <p:spPr>
          <a:xfrm>
            <a:off x="142875" y="2428875"/>
            <a:ext cx="8786813"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604" name="CasellaDiTesto 9"/>
          <p:cNvSpPr txBox="1">
            <a:spLocks noChangeArrowheads="1"/>
          </p:cNvSpPr>
          <p:nvPr/>
        </p:nvSpPr>
        <p:spPr bwMode="auto">
          <a:xfrm rot="-2587098">
            <a:off x="6761163" y="3141663"/>
            <a:ext cx="2857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C00000"/>
                </a:solidFill>
                <a:latin typeface="Calibri" pitchFamily="34" charset="0"/>
              </a:rPr>
              <a:t>nanogramms/milliliter</a:t>
            </a:r>
          </a:p>
        </p:txBody>
      </p:sp>
      <p:sp>
        <p:nvSpPr>
          <p:cNvPr id="25605" name="CasellaDiTesto 10"/>
          <p:cNvSpPr txBox="1">
            <a:spLocks noChangeArrowheads="1"/>
          </p:cNvSpPr>
          <p:nvPr/>
        </p:nvSpPr>
        <p:spPr bwMode="auto">
          <a:xfrm rot="-2668221">
            <a:off x="71438" y="301942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C00000"/>
                </a:solidFill>
                <a:latin typeface="Calibri" pitchFamily="34" charset="0"/>
              </a:rPr>
              <a:t>picogramms/milliliter</a:t>
            </a:r>
          </a:p>
        </p:txBody>
      </p:sp>
      <p:sp>
        <p:nvSpPr>
          <p:cNvPr id="12" name="Freccia in su 11"/>
          <p:cNvSpPr/>
          <p:nvPr/>
        </p:nvSpPr>
        <p:spPr>
          <a:xfrm>
            <a:off x="4000500" y="1428750"/>
            <a:ext cx="714375" cy="928688"/>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Freccia in su 12"/>
          <p:cNvSpPr/>
          <p:nvPr/>
        </p:nvSpPr>
        <p:spPr>
          <a:xfrm rot="10800000">
            <a:off x="4000500" y="4429125"/>
            <a:ext cx="714375" cy="928688"/>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5608" name="CasellaDiTesto 13"/>
          <p:cNvSpPr txBox="1">
            <a:spLocks noChangeArrowheads="1"/>
          </p:cNvSpPr>
          <p:nvPr/>
        </p:nvSpPr>
        <p:spPr bwMode="auto">
          <a:xfrm>
            <a:off x="1285875" y="3786188"/>
            <a:ext cx="5929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400" b="1">
                <a:solidFill>
                  <a:srgbClr val="C00000"/>
                </a:solidFill>
                <a:latin typeface="Calibri" pitchFamily="34" charset="0"/>
              </a:rPr>
              <a:t>PHYSIOLOGICAL CONCENTRATION</a:t>
            </a:r>
          </a:p>
        </p:txBody>
      </p:sp>
      <p:sp>
        <p:nvSpPr>
          <p:cNvPr id="16" name="CasellaDiTesto 15"/>
          <p:cNvSpPr txBox="1"/>
          <p:nvPr/>
        </p:nvSpPr>
        <p:spPr>
          <a:xfrm>
            <a:off x="928688" y="233363"/>
            <a:ext cx="6929437" cy="1108075"/>
          </a:xfrm>
          <a:prstGeom prst="rect">
            <a:avLst/>
          </a:prstGeom>
          <a:noFill/>
        </p:spPr>
        <p:txBody>
          <a:bodyPr>
            <a:spAutoFit/>
          </a:bodyPr>
          <a:lstStyle/>
          <a:p>
            <a:pPr algn="ctr" fontAlgn="auto">
              <a:spcBef>
                <a:spcPts val="0"/>
              </a:spcBef>
              <a:spcAft>
                <a:spcPts val="0"/>
              </a:spcAft>
              <a:defRPr/>
            </a:pPr>
            <a:r>
              <a:rPr lang="it-IT" sz="6600" dirty="0">
                <a:solidFill>
                  <a:schemeClr val="bg1">
                    <a:lumMod val="65000"/>
                  </a:schemeClr>
                </a:solidFill>
                <a:latin typeface="+mn-lt"/>
                <a:cs typeface="Arial" pitchFamily="34" charset="0"/>
              </a:rPr>
              <a:t>DISEASE</a:t>
            </a:r>
          </a:p>
        </p:txBody>
      </p:sp>
      <p:sp>
        <p:nvSpPr>
          <p:cNvPr id="17" name="CasellaDiTesto 16"/>
          <p:cNvSpPr txBox="1"/>
          <p:nvPr/>
        </p:nvSpPr>
        <p:spPr>
          <a:xfrm>
            <a:off x="928688" y="5373688"/>
            <a:ext cx="6929437" cy="1108075"/>
          </a:xfrm>
          <a:prstGeom prst="rect">
            <a:avLst/>
          </a:prstGeom>
          <a:noFill/>
        </p:spPr>
        <p:txBody>
          <a:bodyPr>
            <a:spAutoFit/>
          </a:bodyPr>
          <a:lstStyle/>
          <a:p>
            <a:pPr algn="ctr" fontAlgn="auto">
              <a:spcBef>
                <a:spcPts val="0"/>
              </a:spcBef>
              <a:spcAft>
                <a:spcPts val="0"/>
              </a:spcAft>
              <a:defRPr/>
            </a:pPr>
            <a:r>
              <a:rPr lang="it-IT" sz="6600" dirty="0">
                <a:solidFill>
                  <a:schemeClr val="bg1">
                    <a:lumMod val="65000"/>
                  </a:schemeClr>
                </a:solidFill>
                <a:latin typeface="+mn-lt"/>
                <a:cs typeface="Arial" pitchFamily="34" charset="0"/>
              </a:rPr>
              <a:t>DISEASE</a:t>
            </a:r>
          </a:p>
        </p:txBody>
      </p:sp>
      <p:sp>
        <p:nvSpPr>
          <p:cNvPr id="25611" name="CasellaDiTesto 18"/>
          <p:cNvSpPr txBox="1">
            <a:spLocks noChangeArrowheads="1"/>
          </p:cNvSpPr>
          <p:nvPr/>
        </p:nvSpPr>
        <p:spPr bwMode="auto">
          <a:xfrm>
            <a:off x="4000500" y="4662488"/>
            <a:ext cx="4214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600" b="1">
                <a:latin typeface="Calibri" pitchFamily="34" charset="0"/>
              </a:rPr>
              <a:t>HYPO-CONCENTRATION</a:t>
            </a:r>
          </a:p>
        </p:txBody>
      </p:sp>
      <p:sp>
        <p:nvSpPr>
          <p:cNvPr id="25612" name="CasellaDiTesto 19"/>
          <p:cNvSpPr txBox="1">
            <a:spLocks noChangeArrowheads="1"/>
          </p:cNvSpPr>
          <p:nvPr/>
        </p:nvSpPr>
        <p:spPr bwMode="auto">
          <a:xfrm>
            <a:off x="500063" y="1804988"/>
            <a:ext cx="4214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600" b="1">
                <a:solidFill>
                  <a:srgbClr val="FF0000"/>
                </a:solidFill>
                <a:latin typeface="Calibri" pitchFamily="34" charset="0"/>
              </a:rPr>
              <a:t>HYPER-CONCENTRATION</a:t>
            </a:r>
          </a:p>
        </p:txBody>
      </p:sp>
      <p:cxnSp>
        <p:nvCxnSpPr>
          <p:cNvPr id="23" name="Connettore 1 22"/>
          <p:cNvCxnSpPr/>
          <p:nvPr/>
        </p:nvCxnSpPr>
        <p:spPr>
          <a:xfrm>
            <a:off x="142875" y="4284663"/>
            <a:ext cx="8786813" cy="15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614" name="CasellaDiTesto 9"/>
          <p:cNvSpPr txBox="1">
            <a:spLocks noChangeArrowheads="1"/>
          </p:cNvSpPr>
          <p:nvPr/>
        </p:nvSpPr>
        <p:spPr bwMode="auto">
          <a:xfrm>
            <a:off x="214313" y="2047875"/>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2800" b="1">
                <a:latin typeface="Calibri" pitchFamily="34" charset="0"/>
              </a:rPr>
              <a:t>10</a:t>
            </a:r>
            <a:r>
              <a:rPr lang="it-IT" sz="2800" b="1" baseline="30000">
                <a:latin typeface="Calibri" pitchFamily="34" charset="0"/>
              </a:rPr>
              <a:t>-6</a:t>
            </a:r>
            <a:endParaRPr lang="it-IT" sz="2800" b="1">
              <a:latin typeface="Calibri" pitchFamily="34" charset="0"/>
            </a:endParaRPr>
          </a:p>
        </p:txBody>
      </p:sp>
      <p:sp>
        <p:nvSpPr>
          <p:cNvPr id="25615" name="CasellaDiTesto 12"/>
          <p:cNvSpPr txBox="1">
            <a:spLocks noChangeArrowheads="1"/>
          </p:cNvSpPr>
          <p:nvPr/>
        </p:nvSpPr>
        <p:spPr bwMode="auto">
          <a:xfrm>
            <a:off x="214313" y="4214813"/>
            <a:ext cx="1108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2800" b="1">
                <a:solidFill>
                  <a:srgbClr val="FF0000"/>
                </a:solidFill>
                <a:latin typeface="Calibri" pitchFamily="34" charset="0"/>
              </a:rPr>
              <a:t>10</a:t>
            </a:r>
            <a:r>
              <a:rPr lang="it-IT" sz="2800" b="1" baseline="30000">
                <a:solidFill>
                  <a:srgbClr val="FF0000"/>
                </a:solidFill>
                <a:latin typeface="Calibri" pitchFamily="34" charset="0"/>
              </a:rPr>
              <a:t>-15</a:t>
            </a:r>
            <a:endParaRPr lang="it-IT" sz="2800" b="1">
              <a:solidFill>
                <a:srgbClr val="FF0000"/>
              </a:solidFill>
              <a:latin typeface="Calibri" pitchFamily="34" charset="0"/>
            </a:endParaRPr>
          </a:p>
        </p:txBody>
      </p:sp>
      <p:sp>
        <p:nvSpPr>
          <p:cNvPr id="25616" name="CasellaDiTesto 17"/>
          <p:cNvSpPr txBox="1">
            <a:spLocks noChangeArrowheads="1"/>
          </p:cNvSpPr>
          <p:nvPr/>
        </p:nvSpPr>
        <p:spPr bwMode="auto">
          <a:xfrm>
            <a:off x="-2197100" y="6249988"/>
            <a:ext cx="7489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000">
                <a:latin typeface="Calibri" pitchFamily="34" charset="0"/>
              </a:rPr>
              <a:t>C  O  P  E </a:t>
            </a:r>
            <a:br>
              <a:rPr lang="it-IT" sz="1000">
                <a:latin typeface="Calibri" pitchFamily="34" charset="0"/>
              </a:rPr>
            </a:br>
            <a:r>
              <a:rPr lang="it-IT" sz="1000">
                <a:latin typeface="Calibri" pitchFamily="34" charset="0"/>
              </a:rPr>
              <a:t>Cytokines &amp; Cells Online Pathfinder Encyclopedia </a:t>
            </a:r>
            <a:br>
              <a:rPr lang="it-IT" sz="1000">
                <a:latin typeface="Calibri" pitchFamily="34" charset="0"/>
              </a:rPr>
            </a:br>
            <a:r>
              <a:rPr lang="it-IT" sz="1000">
                <a:latin typeface="Calibri" pitchFamily="34" charset="0"/>
              </a:rPr>
              <a:t>Version 26.7 (Spring 2011 Edition) </a:t>
            </a:r>
            <a:br>
              <a:rPr lang="it-IT" sz="1000">
                <a:latin typeface="Calibri" pitchFamily="34" charset="0"/>
              </a:rPr>
            </a:br>
            <a:endParaRPr lang="it-IT" sz="1000">
              <a:latin typeface="Calibri" pitchFamily="34" charset="0"/>
            </a:endParaRPr>
          </a:p>
        </p:txBody>
      </p:sp>
      <p:sp>
        <p:nvSpPr>
          <p:cNvPr id="25617" name="Text Box 5"/>
          <p:cNvSpPr txBox="1">
            <a:spLocks noChangeArrowheads="1"/>
          </p:cNvSpPr>
          <p:nvPr/>
        </p:nvSpPr>
        <p:spPr bwMode="auto">
          <a:xfrm>
            <a:off x="6823075"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25618"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838" y="6645275"/>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4"/>
          <p:cNvSpPr txBox="1">
            <a:spLocks noChangeArrowheads="1"/>
          </p:cNvSpPr>
          <p:nvPr/>
        </p:nvSpPr>
        <p:spPr bwMode="auto">
          <a:xfrm>
            <a:off x="857250" y="939800"/>
            <a:ext cx="81438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2400" b="1">
                <a:solidFill>
                  <a:srgbClr val="C00000"/>
                </a:solidFill>
                <a:latin typeface="Tahoma" pitchFamily="34" charset="0"/>
              </a:rPr>
              <a:t>g</a:t>
            </a:r>
            <a:r>
              <a:rPr lang="it-IT" sz="2400" b="1">
                <a:latin typeface="Tahoma" pitchFamily="34" charset="0"/>
              </a:rPr>
              <a:t> </a:t>
            </a:r>
            <a:r>
              <a:rPr lang="it-IT" sz="2400" b="1">
                <a:solidFill>
                  <a:srgbClr val="C00000"/>
                </a:solidFill>
                <a:latin typeface="Tahoma" pitchFamily="34" charset="0"/>
              </a:rPr>
              <a:t>(gram)</a:t>
            </a:r>
            <a:r>
              <a:rPr lang="it-IT" sz="2400" b="1">
                <a:latin typeface="Tahoma" pitchFamily="34" charset="0"/>
              </a:rPr>
              <a:t>= 1</a:t>
            </a:r>
          </a:p>
          <a:p>
            <a:pPr eaLnBrk="1" hangingPunct="1"/>
            <a:endParaRPr lang="it-IT" sz="2400" b="1">
              <a:latin typeface="Tahoma" pitchFamily="34" charset="0"/>
            </a:endParaRPr>
          </a:p>
          <a:p>
            <a:pPr eaLnBrk="1" hangingPunct="1"/>
            <a:r>
              <a:rPr lang="it-IT" sz="2400" b="1">
                <a:latin typeface="Tahoma" pitchFamily="34" charset="0"/>
              </a:rPr>
              <a:t>10</a:t>
            </a:r>
            <a:r>
              <a:rPr lang="it-IT" sz="2400" b="1" baseline="30000">
                <a:latin typeface="Tahoma" pitchFamily="34" charset="0"/>
              </a:rPr>
              <a:t> -1</a:t>
            </a:r>
            <a:r>
              <a:rPr lang="it-IT" sz="2400" b="1">
                <a:latin typeface="Tahoma" pitchFamily="34" charset="0"/>
              </a:rPr>
              <a:t>  =  0.1</a:t>
            </a:r>
          </a:p>
          <a:p>
            <a:pPr eaLnBrk="1" hangingPunct="1"/>
            <a:endParaRPr lang="it-IT" sz="2400" b="1">
              <a:latin typeface="Tahoma" pitchFamily="34" charset="0"/>
            </a:endParaRPr>
          </a:p>
          <a:p>
            <a:pPr eaLnBrk="1" hangingPunct="1"/>
            <a:r>
              <a:rPr lang="it-IT" sz="2400" b="1">
                <a:latin typeface="Tahoma" pitchFamily="34" charset="0"/>
              </a:rPr>
              <a:t>10</a:t>
            </a:r>
            <a:r>
              <a:rPr lang="it-IT" sz="2400" b="1" baseline="30000">
                <a:latin typeface="Tahoma" pitchFamily="34" charset="0"/>
              </a:rPr>
              <a:t> -2</a:t>
            </a:r>
            <a:r>
              <a:rPr lang="it-IT" sz="2400" b="1">
                <a:latin typeface="Tahoma" pitchFamily="34" charset="0"/>
              </a:rPr>
              <a:t>  =  0.01</a:t>
            </a:r>
          </a:p>
          <a:p>
            <a:pPr eaLnBrk="1" hangingPunct="1"/>
            <a:endParaRPr lang="it-IT" sz="2400" b="1">
              <a:latin typeface="Tahoma" pitchFamily="34" charset="0"/>
            </a:endParaRPr>
          </a:p>
          <a:p>
            <a:pPr eaLnBrk="1" hangingPunct="1"/>
            <a:r>
              <a:rPr lang="it-IT" sz="2400" b="1">
                <a:solidFill>
                  <a:srgbClr val="C00000"/>
                </a:solidFill>
                <a:latin typeface="Tahoma" pitchFamily="34" charset="0"/>
              </a:rPr>
              <a:t>mg (milligram)</a:t>
            </a:r>
            <a:r>
              <a:rPr lang="it-IT" sz="2400" b="1">
                <a:latin typeface="Tahoma" pitchFamily="34" charset="0"/>
              </a:rPr>
              <a:t>= 10</a:t>
            </a:r>
            <a:r>
              <a:rPr lang="it-IT" sz="2400" b="1" baseline="30000">
                <a:latin typeface="Tahoma" pitchFamily="34" charset="0"/>
              </a:rPr>
              <a:t> -3</a:t>
            </a:r>
            <a:r>
              <a:rPr lang="it-IT" sz="2400" b="1">
                <a:latin typeface="Tahoma" pitchFamily="34" charset="0"/>
              </a:rPr>
              <a:t>  =  0.001</a:t>
            </a:r>
          </a:p>
          <a:p>
            <a:pPr eaLnBrk="1" hangingPunct="1"/>
            <a:endParaRPr lang="it-IT" sz="2400" b="1">
              <a:solidFill>
                <a:srgbClr val="C00000"/>
              </a:solidFill>
              <a:latin typeface="Tahoma" pitchFamily="34" charset="0"/>
            </a:endParaRPr>
          </a:p>
          <a:p>
            <a:pPr eaLnBrk="1" hangingPunct="1"/>
            <a:r>
              <a:rPr lang="el-GR" sz="2400" b="1">
                <a:solidFill>
                  <a:srgbClr val="C00000"/>
                </a:solidFill>
                <a:latin typeface="Tahoma" pitchFamily="34" charset="0"/>
              </a:rPr>
              <a:t>μ</a:t>
            </a:r>
            <a:r>
              <a:rPr lang="it-IT" sz="2400" b="1">
                <a:solidFill>
                  <a:srgbClr val="C00000"/>
                </a:solidFill>
                <a:latin typeface="Tahoma" pitchFamily="34" charset="0"/>
              </a:rPr>
              <a:t>g (microgram)</a:t>
            </a:r>
            <a:r>
              <a:rPr lang="it-IT" sz="2400" b="1">
                <a:latin typeface="Tahoma" pitchFamily="34" charset="0"/>
              </a:rPr>
              <a:t>=</a:t>
            </a:r>
            <a:r>
              <a:rPr lang="it-IT" sz="2400" b="1">
                <a:solidFill>
                  <a:srgbClr val="C00000"/>
                </a:solidFill>
                <a:latin typeface="Tahoma" pitchFamily="34" charset="0"/>
              </a:rPr>
              <a:t> </a:t>
            </a:r>
            <a:r>
              <a:rPr lang="it-IT" sz="2400" b="1">
                <a:latin typeface="Tahoma" pitchFamily="34" charset="0"/>
              </a:rPr>
              <a:t>10</a:t>
            </a:r>
            <a:r>
              <a:rPr lang="it-IT" sz="2400" b="1" baseline="30000">
                <a:latin typeface="Tahoma" pitchFamily="34" charset="0"/>
              </a:rPr>
              <a:t> -6</a:t>
            </a:r>
            <a:r>
              <a:rPr lang="it-IT" sz="2400" b="1">
                <a:latin typeface="Tahoma" pitchFamily="34" charset="0"/>
              </a:rPr>
              <a:t>  =  0.000001</a:t>
            </a:r>
          </a:p>
          <a:p>
            <a:pPr eaLnBrk="1" hangingPunct="1"/>
            <a:endParaRPr lang="it-IT" sz="2400" b="1">
              <a:latin typeface="Tahoma" pitchFamily="34" charset="0"/>
            </a:endParaRPr>
          </a:p>
          <a:p>
            <a:pPr eaLnBrk="1" hangingPunct="1"/>
            <a:r>
              <a:rPr lang="it-IT" sz="2400" b="1">
                <a:solidFill>
                  <a:srgbClr val="C00000"/>
                </a:solidFill>
                <a:latin typeface="Tahoma" pitchFamily="34" charset="0"/>
              </a:rPr>
              <a:t>ng (nanogram)</a:t>
            </a:r>
            <a:r>
              <a:rPr lang="it-IT" sz="2400" b="1">
                <a:latin typeface="Tahoma" pitchFamily="34" charset="0"/>
              </a:rPr>
              <a:t>= 10</a:t>
            </a:r>
            <a:r>
              <a:rPr lang="it-IT" sz="2400" b="1" baseline="30000">
                <a:latin typeface="Tahoma" pitchFamily="34" charset="0"/>
              </a:rPr>
              <a:t> -9</a:t>
            </a:r>
            <a:r>
              <a:rPr lang="it-IT" sz="2400" b="1">
                <a:latin typeface="Tahoma" pitchFamily="34" charset="0"/>
              </a:rPr>
              <a:t>  =  0.000000001</a:t>
            </a:r>
          </a:p>
          <a:p>
            <a:pPr eaLnBrk="1" hangingPunct="1"/>
            <a:endParaRPr lang="it-IT" sz="2400" b="1">
              <a:latin typeface="Tahoma" pitchFamily="34" charset="0"/>
            </a:endParaRPr>
          </a:p>
          <a:p>
            <a:pPr eaLnBrk="1" hangingPunct="1"/>
            <a:r>
              <a:rPr lang="it-IT" sz="2400" b="1">
                <a:solidFill>
                  <a:srgbClr val="C00000"/>
                </a:solidFill>
                <a:latin typeface="Tahoma" pitchFamily="34" charset="0"/>
              </a:rPr>
              <a:t>pcg</a:t>
            </a:r>
            <a:r>
              <a:rPr lang="it-IT" sz="2400" b="1">
                <a:latin typeface="Tahoma" pitchFamily="34" charset="0"/>
              </a:rPr>
              <a:t> </a:t>
            </a:r>
            <a:r>
              <a:rPr lang="it-IT" sz="2400" b="1">
                <a:solidFill>
                  <a:srgbClr val="C00000"/>
                </a:solidFill>
                <a:latin typeface="Tahoma" pitchFamily="34" charset="0"/>
              </a:rPr>
              <a:t>(picogram)</a:t>
            </a:r>
            <a:r>
              <a:rPr lang="it-IT" sz="2400" b="1">
                <a:latin typeface="Tahoma" pitchFamily="34" charset="0"/>
              </a:rPr>
              <a:t>= 10</a:t>
            </a:r>
            <a:r>
              <a:rPr lang="it-IT" sz="2400" b="1" baseline="30000">
                <a:latin typeface="Tahoma" pitchFamily="34" charset="0"/>
              </a:rPr>
              <a:t> -12</a:t>
            </a:r>
            <a:r>
              <a:rPr lang="it-IT" sz="2400" b="1">
                <a:latin typeface="Tahoma" pitchFamily="34" charset="0"/>
              </a:rPr>
              <a:t>  =  0.000000000001</a:t>
            </a:r>
          </a:p>
          <a:p>
            <a:pPr eaLnBrk="1" hangingPunct="1"/>
            <a:endParaRPr lang="it-IT" sz="2400" b="1">
              <a:latin typeface="Tahoma" pitchFamily="34" charset="0"/>
            </a:endParaRPr>
          </a:p>
          <a:p>
            <a:pPr eaLnBrk="1" hangingPunct="1"/>
            <a:r>
              <a:rPr lang="it-IT" sz="2400" b="1">
                <a:solidFill>
                  <a:srgbClr val="C00000"/>
                </a:solidFill>
                <a:latin typeface="Tahoma" pitchFamily="34" charset="0"/>
              </a:rPr>
              <a:t>fg</a:t>
            </a:r>
            <a:r>
              <a:rPr lang="it-IT" sz="2400" b="1">
                <a:latin typeface="Tahoma" pitchFamily="34" charset="0"/>
              </a:rPr>
              <a:t> </a:t>
            </a:r>
            <a:r>
              <a:rPr lang="it-IT" sz="2400" b="1">
                <a:solidFill>
                  <a:srgbClr val="C00000"/>
                </a:solidFill>
                <a:latin typeface="Tahoma" pitchFamily="34" charset="0"/>
              </a:rPr>
              <a:t>(fentogram)</a:t>
            </a:r>
            <a:r>
              <a:rPr lang="it-IT" sz="2400" b="1">
                <a:latin typeface="Tahoma" pitchFamily="34" charset="0"/>
              </a:rPr>
              <a:t>= 10</a:t>
            </a:r>
            <a:r>
              <a:rPr lang="it-IT" sz="2400" b="1" baseline="30000">
                <a:latin typeface="Tahoma" pitchFamily="34" charset="0"/>
              </a:rPr>
              <a:t> -15</a:t>
            </a:r>
            <a:r>
              <a:rPr lang="it-IT" sz="2400" b="1">
                <a:latin typeface="Tahoma" pitchFamily="34" charset="0"/>
              </a:rPr>
              <a:t>  =  0.000000000000001 </a:t>
            </a:r>
            <a:endParaRPr lang="it-IT" sz="2400" b="1">
              <a:latin typeface="Calibri" pitchFamily="34" charset="0"/>
            </a:endParaRPr>
          </a:p>
        </p:txBody>
      </p:sp>
      <p:sp>
        <p:nvSpPr>
          <p:cNvPr id="26627" name="CasellaDiTesto 5"/>
          <p:cNvSpPr txBox="1">
            <a:spLocks noChangeArrowheads="1"/>
          </p:cNvSpPr>
          <p:nvPr/>
        </p:nvSpPr>
        <p:spPr bwMode="auto">
          <a:xfrm>
            <a:off x="1571625" y="214313"/>
            <a:ext cx="6286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3600" b="1">
                <a:solidFill>
                  <a:srgbClr val="002060"/>
                </a:solidFill>
                <a:latin typeface="Calibri" pitchFamily="34" charset="0"/>
              </a:rPr>
              <a:t>DEFINITIONS</a:t>
            </a:r>
          </a:p>
        </p:txBody>
      </p:sp>
      <p:sp>
        <p:nvSpPr>
          <p:cNvPr id="26628" name="Text Box 5"/>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
        <p:nvSpPr>
          <p:cNvPr id="5" name="Freccia a destra 4"/>
          <p:cNvSpPr/>
          <p:nvPr/>
        </p:nvSpPr>
        <p:spPr>
          <a:xfrm>
            <a:off x="142875" y="4714875"/>
            <a:ext cx="642938" cy="3571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Freccia a destra 6"/>
          <p:cNvSpPr/>
          <p:nvPr/>
        </p:nvSpPr>
        <p:spPr>
          <a:xfrm>
            <a:off x="142875" y="5429250"/>
            <a:ext cx="642938" cy="3571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79388" y="342900"/>
            <a:ext cx="8259762" cy="638175"/>
          </a:xfrm>
        </p:spPr>
        <p:txBody>
          <a:bodyPr rtlCol="0">
            <a:normAutofit fontScale="90000"/>
          </a:bodyPr>
          <a:lstStyle/>
          <a:p>
            <a:pPr eaLnBrk="1" fontAlgn="auto" hangingPunct="1">
              <a:spcAft>
                <a:spcPts val="0"/>
              </a:spcAft>
              <a:defRPr/>
            </a:pPr>
            <a:r>
              <a:rPr lang="en-US" b="1" dirty="0" smtClean="0">
                <a:solidFill>
                  <a:srgbClr val="C00000"/>
                </a:solidFill>
                <a:latin typeface="+mn-lt"/>
              </a:rPr>
              <a:t>TRANS-MEMBRANE RECEPTORS</a:t>
            </a:r>
            <a:br>
              <a:rPr lang="en-US" b="1" dirty="0" smtClean="0">
                <a:solidFill>
                  <a:srgbClr val="C00000"/>
                </a:solidFill>
                <a:latin typeface="+mn-lt"/>
              </a:rPr>
            </a:br>
            <a:r>
              <a:rPr lang="en-US" b="1" dirty="0" smtClean="0">
                <a:solidFill>
                  <a:srgbClr val="C00000"/>
                </a:solidFill>
                <a:latin typeface="+mn-lt"/>
              </a:rPr>
              <a:t>Up- and Down-Regulation</a:t>
            </a:r>
          </a:p>
        </p:txBody>
      </p:sp>
      <p:grpSp>
        <p:nvGrpSpPr>
          <p:cNvPr id="27651" name="Group 5"/>
          <p:cNvGrpSpPr>
            <a:grpSpLocks/>
          </p:cNvGrpSpPr>
          <p:nvPr/>
        </p:nvGrpSpPr>
        <p:grpSpPr bwMode="auto">
          <a:xfrm>
            <a:off x="2268538" y="1412875"/>
            <a:ext cx="4606925" cy="4895850"/>
            <a:chOff x="2969" y="683"/>
            <a:chExt cx="2451" cy="3054"/>
          </a:xfrm>
        </p:grpSpPr>
        <p:pic>
          <p:nvPicPr>
            <p:cNvPr id="27652" name="Picture 6" descr="TNF Activity"/>
            <p:cNvPicPr preferRelativeResize="0">
              <a:picLocks noChangeAspect="1" noChangeArrowheads="1"/>
            </p:cNvPicPr>
            <p:nvPr/>
          </p:nvPicPr>
          <p:blipFill>
            <a:blip r:embed="rId3">
              <a:lum contrast="10000"/>
              <a:extLst>
                <a:ext uri="{28A0092B-C50C-407E-A947-70E740481C1C}">
                  <a14:useLocalDpi xmlns:a14="http://schemas.microsoft.com/office/drawing/2010/main" val="0"/>
                </a:ext>
              </a:extLst>
            </a:blip>
            <a:srcRect l="3340" t="4105" r="4509" b="1915"/>
            <a:stretch>
              <a:fillRect/>
            </a:stretch>
          </p:blipFill>
          <p:spPr bwMode="auto">
            <a:xfrm>
              <a:off x="2969" y="683"/>
              <a:ext cx="2451" cy="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3" name="Group 7"/>
            <p:cNvGrpSpPr>
              <a:grpSpLocks/>
            </p:cNvGrpSpPr>
            <p:nvPr/>
          </p:nvGrpSpPr>
          <p:grpSpPr bwMode="auto">
            <a:xfrm>
              <a:off x="3060" y="810"/>
              <a:ext cx="2329" cy="2715"/>
              <a:chOff x="3109" y="815"/>
              <a:chExt cx="2329" cy="2715"/>
            </a:xfrm>
          </p:grpSpPr>
          <p:sp>
            <p:nvSpPr>
              <p:cNvPr id="27654" name="Text Box 8"/>
              <p:cNvSpPr txBox="1">
                <a:spLocks noChangeArrowheads="1"/>
              </p:cNvSpPr>
              <p:nvPr/>
            </p:nvSpPr>
            <p:spPr bwMode="auto">
              <a:xfrm>
                <a:off x="5112" y="815"/>
                <a:ext cx="3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solidFill>
                      <a:srgbClr val="FFFF00"/>
                    </a:solidFill>
                    <a:latin typeface="Gill Sans MT" pitchFamily="34" charset="0"/>
                  </a:rPr>
                  <a:t>TNF</a:t>
                </a:r>
              </a:p>
            </p:txBody>
          </p:sp>
          <p:sp>
            <p:nvSpPr>
              <p:cNvPr id="27655" name="Line 9"/>
              <p:cNvSpPr>
                <a:spLocks noChangeShapeType="1"/>
              </p:cNvSpPr>
              <p:nvPr/>
            </p:nvSpPr>
            <p:spPr bwMode="auto">
              <a:xfrm>
                <a:off x="5018" y="900"/>
                <a:ext cx="12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Text Box 10"/>
              <p:cNvSpPr txBox="1">
                <a:spLocks noChangeArrowheads="1"/>
              </p:cNvSpPr>
              <p:nvPr/>
            </p:nvSpPr>
            <p:spPr bwMode="auto">
              <a:xfrm>
                <a:off x="4031" y="1913"/>
                <a:ext cx="10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solidFill>
                      <a:srgbClr val="FFFF00"/>
                    </a:solidFill>
                    <a:latin typeface="Gill Sans MT" pitchFamily="34" charset="0"/>
                  </a:rPr>
                  <a:t>Cell-surface receptor</a:t>
                </a:r>
              </a:p>
            </p:txBody>
          </p:sp>
          <p:sp>
            <p:nvSpPr>
              <p:cNvPr id="27657" name="Line 11"/>
              <p:cNvSpPr>
                <a:spLocks noChangeShapeType="1"/>
              </p:cNvSpPr>
              <p:nvPr/>
            </p:nvSpPr>
            <p:spPr bwMode="auto">
              <a:xfrm>
                <a:off x="3937" y="1998"/>
                <a:ext cx="12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Text Box 12"/>
              <p:cNvSpPr txBox="1">
                <a:spLocks noChangeArrowheads="1"/>
              </p:cNvSpPr>
              <p:nvPr/>
            </p:nvSpPr>
            <p:spPr bwMode="auto">
              <a:xfrm>
                <a:off x="3731" y="1482"/>
                <a:ext cx="11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solidFill>
                      <a:srgbClr val="FFFF00"/>
                    </a:solidFill>
                    <a:latin typeface="Gill Sans MT" pitchFamily="34" charset="0"/>
                  </a:rPr>
                  <a:t>Soluble TNF receptor</a:t>
                </a:r>
              </a:p>
            </p:txBody>
          </p:sp>
          <p:sp>
            <p:nvSpPr>
              <p:cNvPr id="27659" name="Freeform 13"/>
              <p:cNvSpPr>
                <a:spLocks/>
              </p:cNvSpPr>
              <p:nvPr/>
            </p:nvSpPr>
            <p:spPr bwMode="auto">
              <a:xfrm>
                <a:off x="3511" y="1405"/>
                <a:ext cx="245" cy="150"/>
              </a:xfrm>
              <a:custGeom>
                <a:avLst/>
                <a:gdLst>
                  <a:gd name="T0" fmla="*/ 245 w 245"/>
                  <a:gd name="T1" fmla="*/ 150 h 150"/>
                  <a:gd name="T2" fmla="*/ 0 w 245"/>
                  <a:gd name="T3" fmla="*/ 150 h 150"/>
                  <a:gd name="T4" fmla="*/ 0 w 245"/>
                  <a:gd name="T5" fmla="*/ 0 h 150"/>
                  <a:gd name="T6" fmla="*/ 0 60000 65536"/>
                  <a:gd name="T7" fmla="*/ 0 60000 65536"/>
                  <a:gd name="T8" fmla="*/ 0 60000 65536"/>
                  <a:gd name="T9" fmla="*/ 0 w 245"/>
                  <a:gd name="T10" fmla="*/ 0 h 150"/>
                  <a:gd name="T11" fmla="*/ 245 w 245"/>
                  <a:gd name="T12" fmla="*/ 150 h 150"/>
                </a:gdLst>
                <a:ahLst/>
                <a:cxnLst>
                  <a:cxn ang="T6">
                    <a:pos x="T0" y="T1"/>
                  </a:cxn>
                  <a:cxn ang="T7">
                    <a:pos x="T2" y="T3"/>
                  </a:cxn>
                  <a:cxn ang="T8">
                    <a:pos x="T4" y="T5"/>
                  </a:cxn>
                </a:cxnLst>
                <a:rect l="T9" t="T10" r="T11" b="T12"/>
                <a:pathLst>
                  <a:path w="245" h="150">
                    <a:moveTo>
                      <a:pt x="245" y="150"/>
                    </a:moveTo>
                    <a:lnTo>
                      <a:pt x="0" y="150"/>
                    </a:lnTo>
                    <a:lnTo>
                      <a:pt x="0" y="0"/>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0" name="Text Box 14"/>
              <p:cNvSpPr txBox="1">
                <a:spLocks noChangeArrowheads="1"/>
              </p:cNvSpPr>
              <p:nvPr/>
            </p:nvSpPr>
            <p:spPr bwMode="auto">
              <a:xfrm>
                <a:off x="3219" y="3357"/>
                <a:ext cx="76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solidFill>
                      <a:srgbClr val="FFFF00"/>
                    </a:solidFill>
                    <a:latin typeface="Gill Sans MT" pitchFamily="34" charset="0"/>
                  </a:rPr>
                  <a:t>Cell activation</a:t>
                </a:r>
              </a:p>
            </p:txBody>
          </p:sp>
          <p:sp>
            <p:nvSpPr>
              <p:cNvPr id="27661" name="Line 15"/>
              <p:cNvSpPr>
                <a:spLocks noChangeShapeType="1"/>
              </p:cNvSpPr>
              <p:nvPr/>
            </p:nvSpPr>
            <p:spPr bwMode="auto">
              <a:xfrm>
                <a:off x="3109" y="3442"/>
                <a:ext cx="12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52400" y="115888"/>
            <a:ext cx="8839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it-IT" sz="2800" b="1">
              <a:solidFill>
                <a:schemeClr val="accent2"/>
              </a:solidFill>
              <a:latin typeface="Calibri" pitchFamily="34" charset="0"/>
              <a:cs typeface="Times New Roman" pitchFamily="18" charset="0"/>
            </a:endParaRPr>
          </a:p>
          <a:p>
            <a:pPr algn="ctr" eaLnBrk="1" hangingPunct="1">
              <a:spcBef>
                <a:spcPct val="50000"/>
              </a:spcBef>
            </a:pPr>
            <a:endParaRPr lang="it-IT" sz="2800" b="1">
              <a:solidFill>
                <a:schemeClr val="accent2"/>
              </a:solidFill>
              <a:latin typeface="Calibri" pitchFamily="34" charset="0"/>
              <a:cs typeface="Times New Roman" pitchFamily="18" charset="0"/>
            </a:endParaRPr>
          </a:p>
          <a:p>
            <a:pPr algn="ctr" eaLnBrk="1" hangingPunct="1">
              <a:spcBef>
                <a:spcPct val="50000"/>
              </a:spcBef>
            </a:pPr>
            <a:r>
              <a:rPr lang="it-IT" sz="2400" b="1">
                <a:solidFill>
                  <a:srgbClr val="002060"/>
                </a:solidFill>
                <a:latin typeface="Calibri" pitchFamily="34" charset="0"/>
                <a:cs typeface="Times New Roman" pitchFamily="18" charset="0"/>
              </a:rPr>
              <a:t>The </a:t>
            </a:r>
            <a:r>
              <a:rPr lang="it-IT" sz="2400" b="1" u="sng">
                <a:solidFill>
                  <a:srgbClr val="002060"/>
                </a:solidFill>
                <a:latin typeface="Calibri" pitchFamily="34" charset="0"/>
                <a:cs typeface="Times New Roman" pitchFamily="18" charset="0"/>
              </a:rPr>
              <a:t>membrane receptor</a:t>
            </a:r>
            <a:r>
              <a:rPr lang="it-IT" sz="2400" b="1">
                <a:solidFill>
                  <a:srgbClr val="002060"/>
                </a:solidFill>
                <a:latin typeface="Calibri" pitchFamily="34" charset="0"/>
                <a:cs typeface="Times New Roman" pitchFamily="18" charset="0"/>
              </a:rPr>
              <a:t> </a:t>
            </a:r>
            <a:r>
              <a:rPr lang="it-IT" sz="2400" b="1">
                <a:solidFill>
                  <a:schemeClr val="accent2"/>
                </a:solidFill>
                <a:latin typeface="Calibri" pitchFamily="34" charset="0"/>
                <a:cs typeface="Times New Roman" pitchFamily="18" charset="0"/>
              </a:rPr>
              <a:t>plays a KEY role</a:t>
            </a:r>
            <a:r>
              <a:rPr lang="it-IT" sz="2400" b="1">
                <a:solidFill>
                  <a:schemeClr val="accent2"/>
                </a:solidFill>
                <a:latin typeface="Calibri" pitchFamily="34" charset="0"/>
              </a:rPr>
              <a:t>.</a:t>
            </a:r>
          </a:p>
          <a:p>
            <a:pPr algn="ctr" eaLnBrk="1" hangingPunct="1">
              <a:spcBef>
                <a:spcPct val="50000"/>
              </a:spcBef>
            </a:pPr>
            <a:r>
              <a:rPr lang="it-IT" sz="2400" b="1">
                <a:solidFill>
                  <a:srgbClr val="002060"/>
                </a:solidFill>
                <a:latin typeface="Calibri" pitchFamily="34" charset="0"/>
              </a:rPr>
              <a:t>The quantity of “</a:t>
            </a:r>
            <a:r>
              <a:rPr lang="it-IT" sz="2400" b="1" i="1">
                <a:solidFill>
                  <a:srgbClr val="002060"/>
                </a:solidFill>
                <a:latin typeface="Calibri" pitchFamily="34" charset="0"/>
              </a:rPr>
              <a:t>ligand” </a:t>
            </a:r>
            <a:r>
              <a:rPr lang="it-IT" sz="2400" b="1">
                <a:solidFill>
                  <a:srgbClr val="002060"/>
                </a:solidFill>
                <a:latin typeface="Calibri" pitchFamily="34" charset="0"/>
              </a:rPr>
              <a:t> (</a:t>
            </a:r>
            <a:r>
              <a:rPr lang="it-IT" sz="2400" b="1" i="1">
                <a:solidFill>
                  <a:srgbClr val="002060"/>
                </a:solidFill>
                <a:latin typeface="Calibri" pitchFamily="34" charset="0"/>
              </a:rPr>
              <a:t>hormone, cytokine or neurotransmitor</a:t>
            </a:r>
            <a:r>
              <a:rPr lang="it-IT" sz="2400" b="1">
                <a:solidFill>
                  <a:srgbClr val="002060"/>
                </a:solidFill>
                <a:latin typeface="Calibri" pitchFamily="34" charset="0"/>
              </a:rPr>
              <a:t>) and the receptor’s ability to bind these molecules (including the ligand’s affinity to the receptor) are both critical to the process of communication.</a:t>
            </a:r>
          </a:p>
          <a:p>
            <a:pPr algn="ctr" eaLnBrk="1" hangingPunct="1">
              <a:spcBef>
                <a:spcPct val="50000"/>
              </a:spcBef>
            </a:pPr>
            <a:endParaRPr lang="it-IT" sz="2800" b="1">
              <a:solidFill>
                <a:srgbClr val="FF0000"/>
              </a:solidFill>
              <a:latin typeface="Calibri" pitchFamily="34" charset="0"/>
            </a:endParaRPr>
          </a:p>
          <a:p>
            <a:pPr algn="ctr" eaLnBrk="1" hangingPunct="1">
              <a:spcBef>
                <a:spcPct val="50000"/>
              </a:spcBef>
            </a:pPr>
            <a:r>
              <a:rPr lang="it-IT" sz="3200" b="1">
                <a:solidFill>
                  <a:srgbClr val="C00000"/>
                </a:solidFill>
                <a:latin typeface="Calibri" pitchFamily="34" charset="0"/>
              </a:rPr>
              <a:t>ONLY physiologic concentrations </a:t>
            </a:r>
            <a:r>
              <a:rPr lang="it-IT" sz="3200" b="1">
                <a:solidFill>
                  <a:srgbClr val="002060"/>
                </a:solidFill>
                <a:latin typeface="Calibri" pitchFamily="34" charset="0"/>
              </a:rPr>
              <a:t>are able to activate or reactivate </a:t>
            </a:r>
            <a:r>
              <a:rPr lang="it-IT" sz="3200" b="1">
                <a:solidFill>
                  <a:srgbClr val="002060"/>
                </a:solidFill>
                <a:latin typeface="Calibri" pitchFamily="34" charset="0"/>
                <a:cs typeface="Times New Roman" pitchFamily="18" charset="0"/>
              </a:rPr>
              <a:t>the membrane receptors </a:t>
            </a:r>
            <a:r>
              <a:rPr lang="it-IT" sz="3200" b="1">
                <a:solidFill>
                  <a:srgbClr val="002060"/>
                </a:solidFill>
                <a:latin typeface="Calibri" pitchFamily="34" charset="0"/>
              </a:rPr>
              <a:t>and consequently,  stimulate the physiologic function of a target cell.</a:t>
            </a:r>
          </a:p>
        </p:txBody>
      </p:sp>
      <p:sp>
        <p:nvSpPr>
          <p:cNvPr id="4" name="Segnaposto numero diapositiva 3"/>
          <p:cNvSpPr>
            <a:spLocks noGrp="1"/>
          </p:cNvSpPr>
          <p:nvPr>
            <p:ph type="sldNum" sz="quarter" idx="12"/>
          </p:nvPr>
        </p:nvSpPr>
        <p:spPr/>
        <p:txBody>
          <a:bodyPr/>
          <a:lstStyle/>
          <a:p>
            <a:pPr>
              <a:defRPr/>
            </a:pPr>
            <a:fld id="{0F482448-E365-453F-B3B8-E92F2CB29D41}" type="slidenum">
              <a:rPr lang="it-IT"/>
              <a:pPr>
                <a:defRPr/>
              </a:pPr>
              <a:t>27</a:t>
            </a:fld>
            <a:endParaRPr lang="it-IT"/>
          </a:p>
        </p:txBody>
      </p:sp>
      <p:sp>
        <p:nvSpPr>
          <p:cNvPr id="28676" name="Rettangolo 5"/>
          <p:cNvSpPr>
            <a:spLocks noChangeArrowheads="1"/>
          </p:cNvSpPr>
          <p:nvPr/>
        </p:nvSpPr>
        <p:spPr bwMode="auto">
          <a:xfrm>
            <a:off x="995363" y="333375"/>
            <a:ext cx="71532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it-IT" sz="4400" b="1" i="1">
                <a:solidFill>
                  <a:srgbClr val="C00000"/>
                </a:solidFill>
                <a:latin typeface="Calibri" pitchFamily="34" charset="0"/>
                <a:cs typeface="Times New Roman" pitchFamily="18" charset="0"/>
              </a:rPr>
              <a:t>UP- AND DOWN-REGULATION</a:t>
            </a:r>
            <a:endParaRPr lang="it-IT" sz="4400" b="1">
              <a:solidFill>
                <a:srgbClr val="C00000"/>
              </a:solidFill>
              <a:latin typeface="Calibri" pitchFamily="34" charset="0"/>
              <a:cs typeface="Times New Roman" pitchFamily="18" charset="0"/>
            </a:endParaRPr>
          </a:p>
        </p:txBody>
      </p:sp>
      <p:sp>
        <p:nvSpPr>
          <p:cNvPr id="28677" name="Text Box 5"/>
          <p:cNvSpPr txBox="1">
            <a:spLocks noChangeArrowheads="1"/>
          </p:cNvSpPr>
          <p:nvPr/>
        </p:nvSpPr>
        <p:spPr bwMode="auto">
          <a:xfrm>
            <a:off x="6461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28678"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85800" y="1257300"/>
            <a:ext cx="78486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600" b="1">
                <a:solidFill>
                  <a:srgbClr val="002060"/>
                </a:solidFill>
                <a:latin typeface="Calibri" pitchFamily="34" charset="0"/>
              </a:rPr>
              <a:t>The affinity of a receptor for the specific cytokine or the specific hormone is very high.</a:t>
            </a:r>
          </a:p>
          <a:p>
            <a:pPr algn="ctr" eaLnBrk="1" hangingPunct="1">
              <a:spcBef>
                <a:spcPct val="50000"/>
              </a:spcBef>
            </a:pPr>
            <a:r>
              <a:rPr lang="it-IT" sz="3600" b="1">
                <a:solidFill>
                  <a:srgbClr val="FF0000"/>
                </a:solidFill>
                <a:latin typeface="Calibri" pitchFamily="34" charset="0"/>
              </a:rPr>
              <a:t>The dissociation constant (K</a:t>
            </a:r>
            <a:r>
              <a:rPr lang="it-IT" sz="3600" b="1" baseline="-25000">
                <a:solidFill>
                  <a:srgbClr val="FF0000"/>
                </a:solidFill>
                <a:latin typeface="Calibri" pitchFamily="34" charset="0"/>
              </a:rPr>
              <a:t>D</a:t>
            </a:r>
            <a:r>
              <a:rPr lang="it-IT" sz="3600" b="1">
                <a:solidFill>
                  <a:srgbClr val="FF0000"/>
                </a:solidFill>
                <a:latin typeface="Calibri" pitchFamily="34" charset="0"/>
              </a:rPr>
              <a:t>) is about 10</a:t>
            </a:r>
            <a:r>
              <a:rPr lang="it-IT" sz="3600" b="1" baseline="30000">
                <a:solidFill>
                  <a:srgbClr val="FF0000"/>
                </a:solidFill>
                <a:latin typeface="Calibri" pitchFamily="34" charset="0"/>
              </a:rPr>
              <a:t>-9</a:t>
            </a:r>
            <a:r>
              <a:rPr lang="it-IT" sz="3600" b="1">
                <a:solidFill>
                  <a:srgbClr val="FF0000"/>
                </a:solidFill>
                <a:latin typeface="Calibri" pitchFamily="34" charset="0"/>
              </a:rPr>
              <a:t>-10 </a:t>
            </a:r>
            <a:r>
              <a:rPr lang="it-IT" sz="3600" b="1" baseline="30000">
                <a:solidFill>
                  <a:srgbClr val="FF0000"/>
                </a:solidFill>
                <a:latin typeface="Calibri" pitchFamily="34" charset="0"/>
              </a:rPr>
              <a:t>-12</a:t>
            </a:r>
          </a:p>
          <a:p>
            <a:pPr algn="ctr" eaLnBrk="1" hangingPunct="1">
              <a:spcBef>
                <a:spcPct val="50000"/>
              </a:spcBef>
            </a:pPr>
            <a:endParaRPr lang="it-IT" sz="3600" b="1" baseline="30000">
              <a:solidFill>
                <a:srgbClr val="FF0000"/>
              </a:solidFill>
              <a:latin typeface="Calibri" pitchFamily="34" charset="0"/>
            </a:endParaRPr>
          </a:p>
          <a:p>
            <a:pPr algn="ctr" eaLnBrk="1" hangingPunct="1">
              <a:spcBef>
                <a:spcPct val="50000"/>
              </a:spcBef>
            </a:pPr>
            <a:endParaRPr lang="it-IT" sz="3600" b="1" baseline="30000">
              <a:solidFill>
                <a:srgbClr val="FF0000"/>
              </a:solidFill>
              <a:latin typeface="Calibri" pitchFamily="34" charset="0"/>
            </a:endParaRPr>
          </a:p>
          <a:p>
            <a:pPr algn="r" eaLnBrk="1" hangingPunct="1">
              <a:spcBef>
                <a:spcPct val="50000"/>
              </a:spcBef>
            </a:pPr>
            <a:r>
              <a:rPr lang="en-US" sz="1400">
                <a:latin typeface="Calibri" pitchFamily="34" charset="0"/>
              </a:rPr>
              <a:t>Mire-Sluis A. R, Thorpe R. (editors). Cytokines. Academic Press, London, San Diego, 1998. </a:t>
            </a:r>
            <a:r>
              <a:rPr lang="en-US" sz="3600">
                <a:latin typeface="Calibri" pitchFamily="34" charset="0"/>
              </a:rPr>
              <a:t/>
            </a:r>
            <a:br>
              <a:rPr lang="en-US" sz="3600">
                <a:latin typeface="Calibri" pitchFamily="34" charset="0"/>
              </a:rPr>
            </a:br>
            <a:endParaRPr lang="it-IT" sz="3600" b="1">
              <a:solidFill>
                <a:srgbClr val="FF0000"/>
              </a:solidFill>
              <a:latin typeface="Calibri" pitchFamily="34" charset="0"/>
            </a:endParaRPr>
          </a:p>
        </p:txBody>
      </p:sp>
      <p:sp>
        <p:nvSpPr>
          <p:cNvPr id="29699" name="Rettangolo 2"/>
          <p:cNvSpPr>
            <a:spLocks noChangeArrowheads="1"/>
          </p:cNvSpPr>
          <p:nvPr/>
        </p:nvSpPr>
        <p:spPr bwMode="auto">
          <a:xfrm>
            <a:off x="1095375" y="333375"/>
            <a:ext cx="6953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it-IT" sz="4400" b="1">
                <a:solidFill>
                  <a:srgbClr val="C00000"/>
                </a:solidFill>
                <a:latin typeface="Calibri" pitchFamily="34" charset="0"/>
                <a:cs typeface="Times New Roman" pitchFamily="18" charset="0"/>
              </a:rPr>
              <a:t>UP AND DOWN REGULATION</a:t>
            </a:r>
          </a:p>
        </p:txBody>
      </p:sp>
      <p:sp>
        <p:nvSpPr>
          <p:cNvPr id="29700" name="Text Box 5"/>
          <p:cNvSpPr txBox="1">
            <a:spLocks noChangeArrowheads="1"/>
          </p:cNvSpPr>
          <p:nvPr/>
        </p:nvSpPr>
        <p:spPr bwMode="auto">
          <a:xfrm>
            <a:off x="6461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29701"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50825" y="285750"/>
            <a:ext cx="843597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5400" b="1">
                <a:solidFill>
                  <a:srgbClr val="C00000"/>
                </a:solidFill>
                <a:latin typeface="Calibri" pitchFamily="34" charset="0"/>
              </a:rPr>
              <a:t>Messenger Molecules</a:t>
            </a:r>
          </a:p>
          <a:p>
            <a:pPr algn="ctr" eaLnBrk="1" hangingPunct="1">
              <a:spcBef>
                <a:spcPct val="50000"/>
              </a:spcBef>
            </a:pPr>
            <a:r>
              <a:rPr lang="it-IT" sz="4000" b="1" i="1">
                <a:solidFill>
                  <a:srgbClr val="C00000"/>
                </a:solidFill>
                <a:latin typeface="Calibri" pitchFamily="34" charset="0"/>
              </a:rPr>
              <a:t>Quality and Quantity</a:t>
            </a:r>
          </a:p>
          <a:p>
            <a:pPr algn="ctr" eaLnBrk="1" hangingPunct="1">
              <a:spcBef>
                <a:spcPct val="50000"/>
              </a:spcBef>
            </a:pPr>
            <a:endParaRPr lang="it-IT" sz="4000" b="1">
              <a:solidFill>
                <a:srgbClr val="002060"/>
              </a:solidFill>
              <a:latin typeface="Calibri" pitchFamily="34" charset="0"/>
            </a:endParaRPr>
          </a:p>
        </p:txBody>
      </p:sp>
      <p:sp>
        <p:nvSpPr>
          <p:cNvPr id="30723" name="Text Box 3"/>
          <p:cNvSpPr txBox="1">
            <a:spLocks noChangeArrowheads="1"/>
          </p:cNvSpPr>
          <p:nvPr/>
        </p:nvSpPr>
        <p:spPr bwMode="auto">
          <a:xfrm>
            <a:off x="284163" y="2636838"/>
            <a:ext cx="85359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6000" b="1">
                <a:solidFill>
                  <a:srgbClr val="002060"/>
                </a:solidFill>
                <a:latin typeface="Calibri" pitchFamily="34" charset="0"/>
              </a:rPr>
              <a:t>Not only the right MESSAGE but also the right “VOLUME”.</a:t>
            </a:r>
          </a:p>
        </p:txBody>
      </p:sp>
      <p:sp>
        <p:nvSpPr>
          <p:cNvPr id="5" name="Segnaposto numero diapositiva 4"/>
          <p:cNvSpPr>
            <a:spLocks noGrp="1"/>
          </p:cNvSpPr>
          <p:nvPr>
            <p:ph type="sldNum" sz="quarter" idx="12"/>
          </p:nvPr>
        </p:nvSpPr>
        <p:spPr/>
        <p:txBody>
          <a:bodyPr/>
          <a:lstStyle/>
          <a:p>
            <a:pPr>
              <a:defRPr/>
            </a:pPr>
            <a:fld id="{EA3ED111-1DC5-4301-951B-97D1DE398A84}" type="slidenum">
              <a:rPr lang="it-IT"/>
              <a:pPr>
                <a:defRPr/>
              </a:pPr>
              <a:t>29</a:t>
            </a:fld>
            <a:endParaRPr lang="it-IT"/>
          </a:p>
        </p:txBody>
      </p:sp>
      <p:sp>
        <p:nvSpPr>
          <p:cNvPr id="30725" name="Text Box 5"/>
          <p:cNvSpPr txBox="1">
            <a:spLocks noChangeArrowheads="1"/>
          </p:cNvSpPr>
          <p:nvPr/>
        </p:nvSpPr>
        <p:spPr bwMode="auto">
          <a:xfrm>
            <a:off x="6461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30726"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Vilaas_Raaj\JPD\EBM\EB members\Torello Lotti\PROF LOTTI PICT AUG2013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49275"/>
            <a:ext cx="5113337"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4356100" y="977900"/>
            <a:ext cx="49688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it-IT" sz="2400" b="1" dirty="0">
                <a:latin typeface="Arial" pitchFamily="34" charset="0"/>
                <a:cs typeface="Arial" pitchFamily="34" charset="0"/>
              </a:rPr>
              <a:t>Prof. </a:t>
            </a:r>
            <a:r>
              <a:rPr lang="it-IT" sz="2400" b="1" dirty="0">
                <a:effectLst>
                  <a:outerShdw blurRad="50800" dist="38100" algn="tr" rotWithShape="0">
                    <a:prstClr val="black">
                      <a:alpha val="40000"/>
                    </a:prstClr>
                  </a:outerShdw>
                </a:effectLst>
                <a:latin typeface="Arial" pitchFamily="34" charset="0"/>
                <a:cs typeface="Arial" pitchFamily="34" charset="0"/>
              </a:rPr>
              <a:t>Torello Lotti</a:t>
            </a:r>
            <a:r>
              <a:rPr lang="it-IT" sz="2400" b="1" dirty="0">
                <a:latin typeface="Arial" pitchFamily="34" charset="0"/>
                <a:cs typeface="Arial" pitchFamily="34" charset="0"/>
              </a:rPr>
              <a:t>, MD, MD(Hon)  </a:t>
            </a:r>
            <a:endParaRPr lang="en-US" sz="2400" dirty="0">
              <a:latin typeface="Arial" pitchFamily="34" charset="0"/>
              <a:cs typeface="Arial" pitchFamily="34" charset="0"/>
            </a:endParaRPr>
          </a:p>
          <a:p>
            <a:pPr algn="ctr">
              <a:defRPr/>
            </a:pPr>
            <a:r>
              <a:rPr lang="en-US" sz="2400" dirty="0">
                <a:latin typeface="Times New Roman" pitchFamily="18" charset="0"/>
                <a:cs typeface="Times New Roman" pitchFamily="18" charset="0"/>
              </a:rPr>
              <a:t>President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World Health Academy Foundation Zurich (CH)</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100" name="Rectangle 3"/>
          <p:cNvSpPr>
            <a:spLocks noChangeArrowheads="1"/>
          </p:cNvSpPr>
          <p:nvPr/>
        </p:nvSpPr>
        <p:spPr bwMode="auto">
          <a:xfrm>
            <a:off x="5321300" y="4699000"/>
            <a:ext cx="38512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Times New Roman" pitchFamily="18" charset="0"/>
                <a:cs typeface="Times New Roman" pitchFamily="18" charset="0"/>
              </a:rPr>
              <a:t>Professor &amp; Chair of  Dermatology</a:t>
            </a:r>
          </a:p>
          <a:p>
            <a:r>
              <a:rPr lang="en-US" b="1">
                <a:latin typeface="Times New Roman" pitchFamily="18" charset="0"/>
                <a:cs typeface="Times New Roman" pitchFamily="18" charset="0"/>
              </a:rPr>
              <a:t>University of Rome " G.Marconi"</a:t>
            </a:r>
          </a:p>
          <a:p>
            <a:r>
              <a:rPr lang="en-US">
                <a:latin typeface="Times New Roman" pitchFamily="18" charset="0"/>
                <a:cs typeface="Times New Roman" pitchFamily="18" charset="0"/>
              </a:rPr>
              <a:t>Rome , Italy</a:t>
            </a:r>
          </a:p>
          <a:p>
            <a:r>
              <a:rPr lang="en-US">
                <a:latin typeface="Times New Roman" pitchFamily="18" charset="0"/>
                <a:cs typeface="Times New Roman" pitchFamily="18" charset="0"/>
              </a:rPr>
              <a:t>E-mail: </a:t>
            </a:r>
            <a:r>
              <a:rPr lang="en-US">
                <a:latin typeface="Times New Roman" pitchFamily="18" charset="0"/>
                <a:cs typeface="Times New Roman" pitchFamily="18" charset="0"/>
                <a:hlinkClick r:id="rId3"/>
              </a:rPr>
              <a:t>professor@torellolotti.it</a:t>
            </a:r>
            <a:r>
              <a:rPr lang="en-US">
                <a:latin typeface="Times New Roman" pitchFamily="18" charset="0"/>
                <a:cs typeface="Times New Roman" pitchFamily="18" charset="0"/>
              </a:rPr>
              <a:t> </a:t>
            </a:r>
          </a:p>
          <a:p>
            <a:r>
              <a:rPr lang="en-US">
                <a:latin typeface="Times New Roman" pitchFamily="18" charset="0"/>
                <a:cs typeface="Times New Roman" pitchFamily="18" charset="0"/>
              </a:rPr>
              <a:t>Tel: +393286214588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4375" y="836613"/>
            <a:ext cx="7715250" cy="3784600"/>
          </a:xfrm>
          <a:prstGeom prst="rect">
            <a:avLst/>
          </a:prstGeom>
          <a:noFill/>
        </p:spPr>
        <p:txBody>
          <a:bodyPr>
            <a:spAutoFit/>
          </a:bodyPr>
          <a:lstStyle/>
          <a:p>
            <a:pPr algn="ctr" fontAlgn="auto">
              <a:spcBef>
                <a:spcPts val="0"/>
              </a:spcBef>
              <a:spcAft>
                <a:spcPts val="0"/>
              </a:spcAft>
              <a:defRPr/>
            </a:pPr>
            <a:r>
              <a:rPr lang="it-IT" sz="9600" b="1" dirty="0">
                <a:solidFill>
                  <a:srgbClr val="C00000"/>
                </a:solidFill>
                <a:effectLst>
                  <a:outerShdw blurRad="38100" dist="38100" dir="2700000" algn="tl">
                    <a:srgbClr val="000000">
                      <a:alpha val="43137"/>
                    </a:srgbClr>
                  </a:outerShdw>
                </a:effectLst>
                <a:latin typeface="+mn-lt"/>
                <a:cs typeface="+mn-cs"/>
              </a:rPr>
              <a:t>PROBLEM</a:t>
            </a:r>
          </a:p>
          <a:p>
            <a:pPr algn="ctr" fontAlgn="auto">
              <a:spcBef>
                <a:spcPts val="0"/>
              </a:spcBef>
              <a:spcAft>
                <a:spcPts val="0"/>
              </a:spcAft>
              <a:defRPr/>
            </a:pPr>
            <a:r>
              <a:rPr lang="it-IT" sz="4800" b="1" dirty="0" err="1">
                <a:solidFill>
                  <a:srgbClr val="C00000"/>
                </a:solidFill>
                <a:effectLst>
                  <a:outerShdw blurRad="38100" dist="38100" dir="2700000" algn="tl">
                    <a:srgbClr val="000000">
                      <a:alpha val="43137"/>
                    </a:srgbClr>
                  </a:outerShdw>
                </a:effectLst>
                <a:latin typeface="+mn-lt"/>
                <a:cs typeface="+mn-cs"/>
              </a:rPr>
              <a:t>By</a:t>
            </a:r>
            <a:r>
              <a:rPr lang="it-IT" sz="4800" b="1" dirty="0">
                <a:solidFill>
                  <a:srgbClr val="C00000"/>
                </a:solidFill>
                <a:effectLst>
                  <a:outerShdw blurRad="38100" dist="38100" dir="2700000" algn="tl">
                    <a:srgbClr val="000000">
                      <a:alpha val="43137"/>
                    </a:srgbClr>
                  </a:outerShdw>
                </a:effectLst>
                <a:latin typeface="+mn-lt"/>
                <a:cs typeface="+mn-cs"/>
              </a:rPr>
              <a:t> a </a:t>
            </a:r>
            <a:r>
              <a:rPr lang="it-IT" sz="4800" b="1" dirty="0" err="1">
                <a:solidFill>
                  <a:srgbClr val="C00000"/>
                </a:solidFill>
                <a:effectLst>
                  <a:outerShdw blurRad="38100" dist="38100" dir="2700000" algn="tl">
                    <a:srgbClr val="000000">
                      <a:alpha val="43137"/>
                    </a:srgbClr>
                  </a:outerShdw>
                </a:effectLst>
                <a:latin typeface="+mn-lt"/>
                <a:cs typeface="+mn-cs"/>
              </a:rPr>
              <a:t>pharmacological</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point</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of</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view</a:t>
            </a:r>
            <a:r>
              <a:rPr lang="it-IT" sz="4800" b="1" dirty="0">
                <a:solidFill>
                  <a:srgbClr val="C00000"/>
                </a:solidFill>
                <a:effectLst>
                  <a:outerShdw blurRad="38100" dist="38100" dir="2700000" algn="tl">
                    <a:srgbClr val="000000">
                      <a:alpha val="43137"/>
                    </a:srgbClr>
                  </a:outerShdw>
                </a:effectLst>
                <a:latin typeface="+mn-lt"/>
                <a:cs typeface="+mn-cs"/>
              </a:rPr>
              <a:t>, in </a:t>
            </a:r>
            <a:r>
              <a:rPr lang="it-IT" sz="4800" b="1" dirty="0" err="1">
                <a:solidFill>
                  <a:srgbClr val="C00000"/>
                </a:solidFill>
                <a:effectLst>
                  <a:outerShdw blurRad="38100" dist="38100" dir="2700000" algn="tl">
                    <a:srgbClr val="000000">
                      <a:alpha val="43137"/>
                    </a:srgbClr>
                  </a:outerShdw>
                </a:effectLst>
                <a:latin typeface="+mn-lt"/>
                <a:cs typeface="+mn-cs"/>
              </a:rPr>
              <a:t>which</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concentration</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to</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use</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messenger</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molecules</a:t>
            </a:r>
            <a:r>
              <a:rPr lang="it-IT" sz="4800" b="1" dirty="0">
                <a:solidFill>
                  <a:srgbClr val="C00000"/>
                </a:solidFill>
                <a:effectLst>
                  <a:outerShdw blurRad="38100" dist="38100" dir="2700000" algn="tl">
                    <a:srgbClr val="000000">
                      <a:alpha val="43137"/>
                    </a:srgbClr>
                  </a:outerShdw>
                </a:effectLst>
                <a:latin typeface="+mn-lt"/>
                <a:cs typeface="+mn-cs"/>
              </a:rPr>
              <a:t>?</a:t>
            </a:r>
          </a:p>
        </p:txBody>
      </p:sp>
      <p:sp>
        <p:nvSpPr>
          <p:cNvPr id="31747" name="Text Box 5"/>
          <p:cNvSpPr txBox="1">
            <a:spLocks noChangeArrowheads="1"/>
          </p:cNvSpPr>
          <p:nvPr/>
        </p:nvSpPr>
        <p:spPr bwMode="auto">
          <a:xfrm>
            <a:off x="6461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31748"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6786563" y="6356350"/>
            <a:ext cx="2133600" cy="365125"/>
          </a:xfrm>
        </p:spPr>
        <p:txBody>
          <a:bodyPr/>
          <a:lstStyle/>
          <a:p>
            <a:pPr>
              <a:defRPr/>
            </a:pPr>
            <a:fld id="{2958DEC5-9AF2-40EE-8A99-9C95FE1CC96B}" type="slidenum">
              <a:rPr lang="it-IT"/>
              <a:pPr>
                <a:defRPr/>
              </a:pPr>
              <a:t>31</a:t>
            </a:fld>
            <a:endParaRPr lang="it-IT"/>
          </a:p>
        </p:txBody>
      </p:sp>
      <p:sp>
        <p:nvSpPr>
          <p:cNvPr id="3" name="CasellaDiTesto 2"/>
          <p:cNvSpPr txBox="1"/>
          <p:nvPr/>
        </p:nvSpPr>
        <p:spPr>
          <a:xfrm>
            <a:off x="2600325" y="1000125"/>
            <a:ext cx="214313" cy="923925"/>
          </a:xfrm>
          <a:prstGeom prst="rect">
            <a:avLst/>
          </a:prstGeom>
          <a:solidFill>
            <a:schemeClr val="tx2">
              <a:lumMod val="20000"/>
              <a:lumOff val="80000"/>
            </a:schemeClr>
          </a:solidFill>
        </p:spPr>
        <p:txBody>
          <a:bodyPr>
            <a:spAutoFit/>
          </a:bodyPr>
          <a:lstStyle/>
          <a:p>
            <a:pPr fontAlgn="auto">
              <a:spcBef>
                <a:spcPts val="0"/>
              </a:spcBef>
              <a:spcAft>
                <a:spcPts val="0"/>
              </a:spcAft>
              <a:defRPr/>
            </a:pPr>
            <a:endParaRPr lang="it-IT" dirty="0">
              <a:latin typeface="+mn-lt"/>
              <a:cs typeface="+mn-cs"/>
            </a:endParaRPr>
          </a:p>
          <a:p>
            <a:pPr fontAlgn="auto">
              <a:spcBef>
                <a:spcPts val="0"/>
              </a:spcBef>
              <a:spcAft>
                <a:spcPts val="0"/>
              </a:spcAft>
              <a:defRPr/>
            </a:pPr>
            <a:endParaRPr lang="it-IT" dirty="0">
              <a:latin typeface="+mn-lt"/>
              <a:cs typeface="+mn-cs"/>
            </a:endParaRPr>
          </a:p>
          <a:p>
            <a:pPr fontAlgn="auto">
              <a:spcBef>
                <a:spcPts val="0"/>
              </a:spcBef>
              <a:spcAft>
                <a:spcPts val="0"/>
              </a:spcAft>
              <a:defRPr/>
            </a:pPr>
            <a:endParaRPr lang="it-IT" dirty="0">
              <a:latin typeface="+mn-lt"/>
              <a:cs typeface="+mn-cs"/>
            </a:endParaRPr>
          </a:p>
        </p:txBody>
      </p:sp>
      <p:sp>
        <p:nvSpPr>
          <p:cNvPr id="32772" name="CasellaDiTesto 4"/>
          <p:cNvSpPr txBox="1">
            <a:spLocks noChangeArrowheads="1"/>
          </p:cNvSpPr>
          <p:nvPr/>
        </p:nvSpPr>
        <p:spPr bwMode="auto">
          <a:xfrm>
            <a:off x="2600325" y="1928813"/>
            <a:ext cx="214313" cy="9239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p:txBody>
      </p:sp>
      <p:sp>
        <p:nvSpPr>
          <p:cNvPr id="32773" name="CasellaDiTesto 5"/>
          <p:cNvSpPr txBox="1">
            <a:spLocks noChangeArrowheads="1"/>
          </p:cNvSpPr>
          <p:nvPr/>
        </p:nvSpPr>
        <p:spPr bwMode="auto">
          <a:xfrm>
            <a:off x="2600325" y="3071813"/>
            <a:ext cx="257175" cy="31400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p:txBody>
      </p:sp>
      <p:sp>
        <p:nvSpPr>
          <p:cNvPr id="32774" name="CasellaDiTesto 7"/>
          <p:cNvSpPr txBox="1">
            <a:spLocks noChangeArrowheads="1"/>
          </p:cNvSpPr>
          <p:nvPr/>
        </p:nvSpPr>
        <p:spPr bwMode="auto">
          <a:xfrm>
            <a:off x="1928813" y="844550"/>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atin typeface="Calibri" pitchFamily="34" charset="0"/>
              </a:rPr>
              <a:t>TM</a:t>
            </a:r>
          </a:p>
        </p:txBody>
      </p:sp>
      <p:sp>
        <p:nvSpPr>
          <p:cNvPr id="9" name="CasellaDiTesto 8"/>
          <p:cNvSpPr txBox="1"/>
          <p:nvPr/>
        </p:nvSpPr>
        <p:spPr>
          <a:xfrm>
            <a:off x="1928813" y="1643063"/>
            <a:ext cx="642937" cy="369887"/>
          </a:xfrm>
          <a:prstGeom prst="rect">
            <a:avLst/>
          </a:prstGeom>
          <a:noFill/>
        </p:spPr>
        <p:txBody>
          <a:bodyPr>
            <a:spAutoFit/>
          </a:bodyPr>
          <a:lstStyle/>
          <a:p>
            <a:pPr fontAlgn="auto">
              <a:spcBef>
                <a:spcPts val="0"/>
              </a:spcBef>
              <a:spcAft>
                <a:spcPts val="0"/>
              </a:spcAft>
              <a:defRPr/>
            </a:pPr>
            <a:r>
              <a:rPr lang="it-IT" dirty="0">
                <a:solidFill>
                  <a:schemeClr val="accent1">
                    <a:lumMod val="75000"/>
                  </a:schemeClr>
                </a:solidFill>
                <a:latin typeface="+mn-lt"/>
                <a:cs typeface="Arial" pitchFamily="34" charset="0"/>
              </a:rPr>
              <a:t>10</a:t>
            </a:r>
            <a:r>
              <a:rPr lang="it-IT" baseline="30000" dirty="0">
                <a:solidFill>
                  <a:schemeClr val="accent1">
                    <a:lumMod val="75000"/>
                  </a:schemeClr>
                </a:solidFill>
                <a:latin typeface="+mn-lt"/>
                <a:cs typeface="Arial" pitchFamily="34" charset="0"/>
              </a:rPr>
              <a:t>-3</a:t>
            </a:r>
            <a:endParaRPr lang="it-IT" dirty="0">
              <a:solidFill>
                <a:schemeClr val="accent1">
                  <a:lumMod val="75000"/>
                </a:schemeClr>
              </a:solidFill>
              <a:latin typeface="+mn-lt"/>
              <a:cs typeface="Arial" pitchFamily="34" charset="0"/>
            </a:endParaRPr>
          </a:p>
        </p:txBody>
      </p:sp>
      <p:sp>
        <p:nvSpPr>
          <p:cNvPr id="32776" name="CasellaDiTesto 9"/>
          <p:cNvSpPr txBox="1">
            <a:spLocks noChangeArrowheads="1"/>
          </p:cNvSpPr>
          <p:nvPr/>
        </p:nvSpPr>
        <p:spPr bwMode="auto">
          <a:xfrm>
            <a:off x="1928813" y="2786063"/>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2060"/>
                </a:solidFill>
                <a:latin typeface="Calibri" pitchFamily="34" charset="0"/>
              </a:rPr>
              <a:t>10</a:t>
            </a:r>
            <a:r>
              <a:rPr lang="it-IT" b="1" baseline="30000">
                <a:solidFill>
                  <a:srgbClr val="002060"/>
                </a:solidFill>
                <a:latin typeface="Calibri" pitchFamily="34" charset="0"/>
              </a:rPr>
              <a:t>-6</a:t>
            </a:r>
            <a:endParaRPr lang="it-IT" b="1">
              <a:solidFill>
                <a:srgbClr val="002060"/>
              </a:solidFill>
              <a:latin typeface="Calibri" pitchFamily="34" charset="0"/>
            </a:endParaRPr>
          </a:p>
        </p:txBody>
      </p:sp>
      <p:sp>
        <p:nvSpPr>
          <p:cNvPr id="32777" name="CasellaDiTesto 12"/>
          <p:cNvSpPr txBox="1">
            <a:spLocks noChangeArrowheads="1"/>
          </p:cNvSpPr>
          <p:nvPr/>
        </p:nvSpPr>
        <p:spPr bwMode="auto">
          <a:xfrm>
            <a:off x="1963738" y="5857875"/>
            <a:ext cx="82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FF0000"/>
                </a:solidFill>
                <a:latin typeface="Calibri" pitchFamily="34" charset="0"/>
              </a:rPr>
              <a:t>10</a:t>
            </a:r>
            <a:r>
              <a:rPr lang="it-IT" b="1" baseline="30000">
                <a:solidFill>
                  <a:srgbClr val="FF0000"/>
                </a:solidFill>
                <a:latin typeface="Calibri" pitchFamily="34" charset="0"/>
              </a:rPr>
              <a:t>-15</a:t>
            </a:r>
            <a:endParaRPr lang="it-IT" b="1">
              <a:solidFill>
                <a:srgbClr val="FF0000"/>
              </a:solidFill>
              <a:latin typeface="Calibri" pitchFamily="34" charset="0"/>
            </a:endParaRPr>
          </a:p>
        </p:txBody>
      </p:sp>
      <p:cxnSp>
        <p:nvCxnSpPr>
          <p:cNvPr id="16" name="Connettore 1 15"/>
          <p:cNvCxnSpPr/>
          <p:nvPr/>
        </p:nvCxnSpPr>
        <p:spPr>
          <a:xfrm flipV="1">
            <a:off x="357188" y="1928813"/>
            <a:ext cx="8501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flipV="1">
            <a:off x="357188" y="2855913"/>
            <a:ext cx="8501062" cy="158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357188" y="5868988"/>
            <a:ext cx="8501062"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781" name="CasellaDiTesto 20"/>
          <p:cNvSpPr txBox="1">
            <a:spLocks noChangeArrowheads="1"/>
          </p:cNvSpPr>
          <p:nvPr/>
        </p:nvSpPr>
        <p:spPr bwMode="auto">
          <a:xfrm>
            <a:off x="3071813" y="2867025"/>
            <a:ext cx="56435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400" b="1">
                <a:solidFill>
                  <a:srgbClr val="002060"/>
                </a:solidFill>
                <a:latin typeface="Calibri" pitchFamily="34" charset="0"/>
              </a:rPr>
              <a:t>MINIMAL EFFECTIVE PHARMACOLOGICAL DOSE</a:t>
            </a:r>
          </a:p>
        </p:txBody>
      </p:sp>
      <p:sp>
        <p:nvSpPr>
          <p:cNvPr id="23" name="CasellaDiTesto 22"/>
          <p:cNvSpPr txBox="1"/>
          <p:nvPr/>
        </p:nvSpPr>
        <p:spPr>
          <a:xfrm>
            <a:off x="3708400" y="1273175"/>
            <a:ext cx="3214688" cy="646113"/>
          </a:xfrm>
          <a:prstGeom prst="rect">
            <a:avLst/>
          </a:prstGeom>
          <a:noFill/>
        </p:spPr>
        <p:txBody>
          <a:bodyPr>
            <a:spAutoFit/>
          </a:bodyPr>
          <a:lstStyle/>
          <a:p>
            <a:pPr algn="ctr" fontAlgn="auto">
              <a:spcBef>
                <a:spcPts val="0"/>
              </a:spcBef>
              <a:spcAft>
                <a:spcPts val="0"/>
              </a:spcAft>
              <a:defRPr/>
            </a:pPr>
            <a:r>
              <a:rPr lang="it-IT" dirty="0">
                <a:solidFill>
                  <a:schemeClr val="accent1">
                    <a:lumMod val="75000"/>
                  </a:schemeClr>
                </a:solidFill>
                <a:latin typeface="+mn-lt"/>
                <a:cs typeface="+mn-cs"/>
              </a:rPr>
              <a:t>TOXIC CONCENTRATION</a:t>
            </a:r>
          </a:p>
          <a:p>
            <a:pPr algn="ctr" fontAlgn="auto">
              <a:spcBef>
                <a:spcPts val="0"/>
              </a:spcBef>
              <a:spcAft>
                <a:spcPts val="0"/>
              </a:spcAft>
              <a:defRPr/>
            </a:pPr>
            <a:r>
              <a:rPr lang="it-IT" dirty="0">
                <a:solidFill>
                  <a:schemeClr val="accent1">
                    <a:lumMod val="75000"/>
                  </a:schemeClr>
                </a:solidFill>
                <a:latin typeface="+mn-lt"/>
                <a:cs typeface="+mn-cs"/>
              </a:rPr>
              <a:t>mg/ml</a:t>
            </a:r>
          </a:p>
        </p:txBody>
      </p:sp>
      <p:sp>
        <p:nvSpPr>
          <p:cNvPr id="32783" name="CasellaDiTesto 23"/>
          <p:cNvSpPr txBox="1">
            <a:spLocks noChangeArrowheads="1"/>
          </p:cNvSpPr>
          <p:nvPr/>
        </p:nvSpPr>
        <p:spPr bwMode="auto">
          <a:xfrm>
            <a:off x="3000375" y="2214563"/>
            <a:ext cx="4857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rgbClr val="002060"/>
                </a:solidFill>
                <a:latin typeface="Calibri" pitchFamily="34" charset="0"/>
              </a:rPr>
              <a:t>PHARMACOLOGICAL CONCENTRATION</a:t>
            </a:r>
          </a:p>
          <a:p>
            <a:pPr algn="ctr" eaLnBrk="1" hangingPunct="1"/>
            <a:r>
              <a:rPr lang="it-IT">
                <a:solidFill>
                  <a:srgbClr val="002060"/>
                </a:solidFill>
                <a:latin typeface="Calibri" pitchFamily="34" charset="0"/>
              </a:rPr>
              <a:t>mcg-ng/ml</a:t>
            </a:r>
          </a:p>
        </p:txBody>
      </p:sp>
      <p:sp>
        <p:nvSpPr>
          <p:cNvPr id="32784" name="CasellaDiTesto 25"/>
          <p:cNvSpPr txBox="1">
            <a:spLocks noChangeArrowheads="1"/>
          </p:cNvSpPr>
          <p:nvPr/>
        </p:nvSpPr>
        <p:spPr bwMode="auto">
          <a:xfrm>
            <a:off x="2786063" y="4211638"/>
            <a:ext cx="4857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solidFill>
                  <a:srgbClr val="FF0000"/>
                </a:solidFill>
                <a:latin typeface="Calibri" pitchFamily="34" charset="0"/>
              </a:rPr>
              <a:t>PHYSIOLOGICAL CONCENTRATION</a:t>
            </a:r>
          </a:p>
          <a:p>
            <a:pPr algn="ctr" eaLnBrk="1" hangingPunct="1"/>
            <a:r>
              <a:rPr lang="it-IT" b="1">
                <a:solidFill>
                  <a:srgbClr val="FF0000"/>
                </a:solidFill>
                <a:latin typeface="Calibri" pitchFamily="34" charset="0"/>
              </a:rPr>
              <a:t>ng-pcg-fg/ml</a:t>
            </a:r>
          </a:p>
        </p:txBody>
      </p:sp>
      <p:cxnSp>
        <p:nvCxnSpPr>
          <p:cNvPr id="28" name="Connettore 1 27"/>
          <p:cNvCxnSpPr/>
          <p:nvPr/>
        </p:nvCxnSpPr>
        <p:spPr>
          <a:xfrm flipV="1">
            <a:off x="357188" y="3071813"/>
            <a:ext cx="8501062" cy="158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Parentesi graffa chiusa 28"/>
          <p:cNvSpPr/>
          <p:nvPr/>
        </p:nvSpPr>
        <p:spPr>
          <a:xfrm>
            <a:off x="7740650" y="1000125"/>
            <a:ext cx="46038" cy="8572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30" name="CasellaDiTesto 29"/>
          <p:cNvSpPr txBox="1"/>
          <p:nvPr/>
        </p:nvSpPr>
        <p:spPr>
          <a:xfrm>
            <a:off x="7786688" y="1190625"/>
            <a:ext cx="1143000" cy="523875"/>
          </a:xfrm>
          <a:prstGeom prst="rect">
            <a:avLst/>
          </a:prstGeom>
          <a:noFill/>
        </p:spPr>
        <p:txBody>
          <a:bodyPr>
            <a:spAutoFit/>
          </a:bodyPr>
          <a:lstStyle/>
          <a:p>
            <a:pPr algn="ctr" fontAlgn="auto">
              <a:spcBef>
                <a:spcPts val="0"/>
              </a:spcBef>
              <a:spcAft>
                <a:spcPts val="0"/>
              </a:spcAft>
              <a:defRPr/>
            </a:pPr>
            <a:r>
              <a:rPr lang="it-IT" sz="1400" dirty="0">
                <a:solidFill>
                  <a:schemeClr val="accent1">
                    <a:lumMod val="75000"/>
                  </a:schemeClr>
                </a:solidFill>
                <a:latin typeface="+mn-lt"/>
                <a:cs typeface="+mn-cs"/>
              </a:rPr>
              <a:t>TOXIC EFFECT</a:t>
            </a:r>
          </a:p>
        </p:txBody>
      </p:sp>
      <p:sp>
        <p:nvSpPr>
          <p:cNvPr id="32788" name="CasellaDiTesto 30"/>
          <p:cNvSpPr txBox="1">
            <a:spLocks noChangeArrowheads="1"/>
          </p:cNvSpPr>
          <p:nvPr/>
        </p:nvSpPr>
        <p:spPr bwMode="auto">
          <a:xfrm>
            <a:off x="7715250" y="2214563"/>
            <a:ext cx="1357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400">
                <a:solidFill>
                  <a:srgbClr val="002060"/>
                </a:solidFill>
                <a:latin typeface="Calibri" pitchFamily="34" charset="0"/>
              </a:rPr>
              <a:t>SIDE EFFECTS</a:t>
            </a:r>
          </a:p>
        </p:txBody>
      </p:sp>
      <p:sp>
        <p:nvSpPr>
          <p:cNvPr id="32" name="Parentesi graffa chiusa 31"/>
          <p:cNvSpPr/>
          <p:nvPr/>
        </p:nvSpPr>
        <p:spPr>
          <a:xfrm>
            <a:off x="7715250" y="1928813"/>
            <a:ext cx="46038" cy="1143000"/>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32790" name="CasellaDiTesto 32"/>
          <p:cNvSpPr txBox="1">
            <a:spLocks noChangeArrowheads="1"/>
          </p:cNvSpPr>
          <p:nvPr/>
        </p:nvSpPr>
        <p:spPr bwMode="auto">
          <a:xfrm>
            <a:off x="7429500" y="4000500"/>
            <a:ext cx="16430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400" b="1">
                <a:solidFill>
                  <a:srgbClr val="FF0000"/>
                </a:solidFill>
                <a:latin typeface="Calibri" pitchFamily="34" charset="0"/>
              </a:rPr>
              <a:t>WITHOUT DYNAMIZATION: NO BIOLOGICAL EFFECTS</a:t>
            </a:r>
          </a:p>
        </p:txBody>
      </p:sp>
      <p:sp>
        <p:nvSpPr>
          <p:cNvPr id="34" name="Parentesi graffa chiusa 33"/>
          <p:cNvSpPr/>
          <p:nvPr/>
        </p:nvSpPr>
        <p:spPr>
          <a:xfrm>
            <a:off x="7358063" y="3143250"/>
            <a:ext cx="46037" cy="264318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32792" name="CasellaDiTesto 34"/>
          <p:cNvSpPr txBox="1">
            <a:spLocks noChangeArrowheads="1"/>
          </p:cNvSpPr>
          <p:nvPr/>
        </p:nvSpPr>
        <p:spPr bwMode="auto">
          <a:xfrm>
            <a:off x="214313" y="2071688"/>
            <a:ext cx="2357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400">
                <a:solidFill>
                  <a:srgbClr val="002060"/>
                </a:solidFill>
                <a:latin typeface="Calibri" pitchFamily="34" charset="0"/>
              </a:rPr>
              <a:t>PHARMACOLOGICAL EFFECTS</a:t>
            </a:r>
          </a:p>
        </p:txBody>
      </p:sp>
      <p:sp>
        <p:nvSpPr>
          <p:cNvPr id="32793" name="CasellaDiTesto 35"/>
          <p:cNvSpPr txBox="1">
            <a:spLocks noChangeArrowheads="1"/>
          </p:cNvSpPr>
          <p:nvPr/>
        </p:nvSpPr>
        <p:spPr bwMode="auto">
          <a:xfrm>
            <a:off x="279400" y="4046538"/>
            <a:ext cx="1792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400" b="1">
                <a:solidFill>
                  <a:srgbClr val="FF0000"/>
                </a:solidFill>
                <a:latin typeface="Calibri" pitchFamily="34" charset="0"/>
              </a:rPr>
              <a:t>WITH DYNAMIZATION: PHYSIOLOGICAL EFFECTS</a:t>
            </a:r>
          </a:p>
        </p:txBody>
      </p:sp>
      <p:sp>
        <p:nvSpPr>
          <p:cNvPr id="38" name="CasellaDiTesto 37"/>
          <p:cNvSpPr txBox="1"/>
          <p:nvPr/>
        </p:nvSpPr>
        <p:spPr>
          <a:xfrm>
            <a:off x="357188" y="214313"/>
            <a:ext cx="8501062" cy="369887"/>
          </a:xfrm>
          <a:prstGeom prst="rect">
            <a:avLst/>
          </a:prstGeom>
          <a:noFill/>
        </p:spPr>
        <p:txBody>
          <a:bodyPr>
            <a:spAutoFit/>
          </a:bodyPr>
          <a:lstStyle/>
          <a:p>
            <a:pPr algn="ctr" fontAlgn="auto">
              <a:spcBef>
                <a:spcPts val="0"/>
              </a:spcBef>
              <a:spcAft>
                <a:spcPts val="0"/>
              </a:spcAft>
              <a:defRPr/>
            </a:pPr>
            <a:r>
              <a:rPr lang="it-IT" b="1" dirty="0">
                <a:solidFill>
                  <a:schemeClr val="accent6">
                    <a:lumMod val="50000"/>
                  </a:schemeClr>
                </a:solidFill>
                <a:latin typeface="+mn-lt"/>
                <a:cs typeface="+mn-cs"/>
              </a:rPr>
              <a:t>EFFECTS OF DIFFERENT DOSES OF CYTOKINES</a:t>
            </a:r>
          </a:p>
        </p:txBody>
      </p:sp>
      <p:cxnSp>
        <p:nvCxnSpPr>
          <p:cNvPr id="33" name="Connettore 1 32"/>
          <p:cNvCxnSpPr/>
          <p:nvPr/>
        </p:nvCxnSpPr>
        <p:spPr>
          <a:xfrm flipV="1">
            <a:off x="357188" y="6213475"/>
            <a:ext cx="850106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796" name="CasellaDiTesto 20"/>
          <p:cNvSpPr txBox="1">
            <a:spLocks noChangeArrowheads="1"/>
          </p:cNvSpPr>
          <p:nvPr/>
        </p:nvSpPr>
        <p:spPr bwMode="auto">
          <a:xfrm>
            <a:off x="3071813" y="5921375"/>
            <a:ext cx="56435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400" b="1">
                <a:solidFill>
                  <a:srgbClr val="00B050"/>
                </a:solidFill>
                <a:latin typeface="Calibri" pitchFamily="34" charset="0"/>
              </a:rPr>
              <a:t>MINIMAL EFFECTIVE PHYSIOLOGICAL DOSE</a:t>
            </a:r>
          </a:p>
        </p:txBody>
      </p:sp>
      <p:sp>
        <p:nvSpPr>
          <p:cNvPr id="32797" name="Text Box 5"/>
          <p:cNvSpPr txBox="1">
            <a:spLocks noChangeArrowheads="1"/>
          </p:cNvSpPr>
          <p:nvPr/>
        </p:nvSpPr>
        <p:spPr bwMode="auto">
          <a:xfrm>
            <a:off x="6461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32798"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3"/>
          <p:cNvSpPr>
            <a:spLocks noGrp="1"/>
          </p:cNvSpPr>
          <p:nvPr>
            <p:ph type="sldNum" sz="quarter" idx="12"/>
          </p:nvPr>
        </p:nvSpPr>
        <p:spPr/>
        <p:txBody>
          <a:bodyPr/>
          <a:lstStyle/>
          <a:p>
            <a:pPr>
              <a:defRPr/>
            </a:pPr>
            <a:fld id="{0F9FCD6D-777D-4D20-BD63-FD51172817B0}" type="slidenum">
              <a:rPr lang="it-IT"/>
              <a:pPr>
                <a:defRPr/>
              </a:pPr>
              <a:t>32</a:t>
            </a:fld>
            <a:endParaRPr lang="it-IT"/>
          </a:p>
          <a:p>
            <a:pPr>
              <a:defRPr/>
            </a:pPr>
            <a:endParaRPr lang="it-IT"/>
          </a:p>
        </p:txBody>
      </p:sp>
      <p:sp>
        <p:nvSpPr>
          <p:cNvPr id="33795" name="Segnaposto numero diapositiva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695AEF2-BAFF-45B1-815F-792802395640}" type="slidenum">
              <a:rPr lang="it-IT" sz="1400">
                <a:latin typeface="Calibri" pitchFamily="34" charset="0"/>
              </a:rPr>
              <a:pPr algn="r" eaLnBrk="1" hangingPunct="1"/>
              <a:t>32</a:t>
            </a:fld>
            <a:endParaRPr lang="it-IT" sz="1400">
              <a:latin typeface="Calibri" pitchFamily="34" charset="0"/>
            </a:endParaRPr>
          </a:p>
        </p:txBody>
      </p:sp>
      <p:sp>
        <p:nvSpPr>
          <p:cNvPr id="33796" name="Rectangle 2"/>
          <p:cNvSpPr>
            <a:spLocks noGrp="1" noChangeArrowheads="1"/>
          </p:cNvSpPr>
          <p:nvPr>
            <p:ph type="ctrTitle" idx="4294967295"/>
          </p:nvPr>
        </p:nvSpPr>
        <p:spPr>
          <a:xfrm>
            <a:off x="571500" y="1571625"/>
            <a:ext cx="7772400" cy="2378075"/>
          </a:xfrm>
        </p:spPr>
        <p:txBody>
          <a:bodyPr/>
          <a:lstStyle/>
          <a:p>
            <a:pPr eaLnBrk="1" hangingPunct="1"/>
            <a:r>
              <a:rPr lang="it-IT" sz="3200" b="1" smtClean="0">
                <a:solidFill>
                  <a:srgbClr val="C00000"/>
                </a:solidFill>
              </a:rPr>
              <a:t>Effects of different doses of IL-1-</a:t>
            </a:r>
            <a:r>
              <a:rPr lang="el-GR" sz="3200" b="1" smtClean="0">
                <a:solidFill>
                  <a:srgbClr val="C00000"/>
                </a:solidFill>
              </a:rPr>
              <a:t>β</a:t>
            </a:r>
            <a:r>
              <a:rPr lang="it-IT" sz="3200" b="1" smtClean="0">
                <a:solidFill>
                  <a:srgbClr val="C00000"/>
                </a:solidFill>
              </a:rPr>
              <a:t> on isolated human fibroblasts</a:t>
            </a:r>
          </a:p>
        </p:txBody>
      </p:sp>
      <p:sp>
        <p:nvSpPr>
          <p:cNvPr id="33797" name="AutoShape 7"/>
          <p:cNvSpPr>
            <a:spLocks noChangeArrowheads="1"/>
          </p:cNvSpPr>
          <p:nvPr/>
        </p:nvSpPr>
        <p:spPr bwMode="auto">
          <a:xfrm>
            <a:off x="468313" y="3729038"/>
            <a:ext cx="8385175" cy="414337"/>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b="1">
              <a:latin typeface="Calibri" pitchFamily="34" charset="0"/>
            </a:endParaRPr>
          </a:p>
        </p:txBody>
      </p:sp>
      <p:sp>
        <p:nvSpPr>
          <p:cNvPr id="33798" name="Text Box 5"/>
          <p:cNvSpPr txBox="1">
            <a:spLocks noChangeArrowheads="1"/>
          </p:cNvSpPr>
          <p:nvPr/>
        </p:nvSpPr>
        <p:spPr bwMode="auto">
          <a:xfrm>
            <a:off x="1397000" y="501650"/>
            <a:ext cx="3711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1400" b="1">
                <a:solidFill>
                  <a:schemeClr val="tx2"/>
                </a:solidFill>
                <a:latin typeface="Tahoma" pitchFamily="34" charset="0"/>
              </a:rPr>
              <a:t> Dipartimento Scientifico Guna S.p.a.</a:t>
            </a:r>
          </a:p>
        </p:txBody>
      </p:sp>
      <p:pic>
        <p:nvPicPr>
          <p:cNvPr id="33799"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28625"/>
            <a:ext cx="10795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h_il1rPath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2238"/>
            <a:ext cx="8207375"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ccia a destra 3"/>
          <p:cNvSpPr/>
          <p:nvPr/>
        </p:nvSpPr>
        <p:spPr>
          <a:xfrm rot="19942793">
            <a:off x="898525" y="5357813"/>
            <a:ext cx="715963" cy="35718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85750"/>
            <a:ext cx="6686550" cy="1143000"/>
          </a:xfrm>
        </p:spPr>
        <p:txBody>
          <a:bodyPr rtlCol="0">
            <a:normAutofit fontScale="90000"/>
          </a:bodyPr>
          <a:lstStyle/>
          <a:p>
            <a:pPr eaLnBrk="1" fontAlgn="auto" hangingPunct="1">
              <a:spcAft>
                <a:spcPts val="0"/>
              </a:spcAft>
              <a:defRPr/>
            </a:pPr>
            <a:r>
              <a:rPr lang="it-IT" sz="4000" b="1" dirty="0" err="1" smtClean="0">
                <a:solidFill>
                  <a:srgbClr val="002060"/>
                </a:solidFill>
              </a:rPr>
              <a:t>Expression</a:t>
            </a:r>
            <a:r>
              <a:rPr lang="it-IT" sz="4000" b="1" dirty="0" smtClean="0">
                <a:solidFill>
                  <a:srgbClr val="002060"/>
                </a:solidFill>
              </a:rPr>
              <a:t> </a:t>
            </a:r>
            <a:r>
              <a:rPr lang="it-IT" sz="4000" b="1" dirty="0" err="1" smtClean="0">
                <a:solidFill>
                  <a:srgbClr val="002060"/>
                </a:solidFill>
              </a:rPr>
              <a:t>of</a:t>
            </a:r>
            <a:r>
              <a:rPr lang="it-IT" sz="4000" b="1" dirty="0" smtClean="0">
                <a:solidFill>
                  <a:srgbClr val="002060"/>
                </a:solidFill>
              </a:rPr>
              <a:t> </a:t>
            </a:r>
            <a:r>
              <a:rPr lang="it-IT" sz="4000" b="1" dirty="0" err="1" smtClean="0">
                <a:solidFill>
                  <a:srgbClr val="C00000"/>
                </a:solidFill>
              </a:rPr>
              <a:t>NF</a:t>
            </a:r>
            <a:r>
              <a:rPr lang="it-IT" sz="2400" b="1" dirty="0" err="1" smtClean="0">
                <a:solidFill>
                  <a:srgbClr val="C00000"/>
                </a:solidFill>
              </a:rPr>
              <a:t>K</a:t>
            </a:r>
            <a:r>
              <a:rPr lang="it-IT" sz="4000" b="1" dirty="0" err="1" smtClean="0">
                <a:solidFill>
                  <a:srgbClr val="C00000"/>
                </a:solidFill>
              </a:rPr>
              <a:t>b</a:t>
            </a:r>
            <a:r>
              <a:rPr lang="it-IT" sz="4000" b="1" dirty="0" smtClean="0">
                <a:solidFill>
                  <a:srgbClr val="002060"/>
                </a:solidFill>
              </a:rPr>
              <a:t> on </a:t>
            </a:r>
            <a:r>
              <a:rPr lang="it-IT" sz="4000" b="1" dirty="0" err="1" smtClean="0">
                <a:solidFill>
                  <a:srgbClr val="002060"/>
                </a:solidFill>
              </a:rPr>
              <a:t>isolated</a:t>
            </a:r>
            <a:r>
              <a:rPr lang="it-IT" sz="4000" b="1" dirty="0" smtClean="0">
                <a:solidFill>
                  <a:srgbClr val="002060"/>
                </a:solidFill>
              </a:rPr>
              <a:t> </a:t>
            </a:r>
            <a:r>
              <a:rPr lang="it-IT" sz="4000" b="1" dirty="0" err="1" smtClean="0">
                <a:solidFill>
                  <a:srgbClr val="002060"/>
                </a:solidFill>
              </a:rPr>
              <a:t>fibroblasts</a:t>
            </a:r>
            <a:r>
              <a:rPr lang="it-IT" sz="4000" b="1" dirty="0" smtClean="0">
                <a:solidFill>
                  <a:srgbClr val="002060"/>
                </a:solidFill>
              </a:rPr>
              <a:t> </a:t>
            </a:r>
          </a:p>
        </p:txBody>
      </p:sp>
      <p:sp>
        <p:nvSpPr>
          <p:cNvPr id="35843" name="Text Box 16"/>
          <p:cNvSpPr txBox="1">
            <a:spLocks noChangeArrowheads="1"/>
          </p:cNvSpPr>
          <p:nvPr/>
        </p:nvSpPr>
        <p:spPr bwMode="auto">
          <a:xfrm>
            <a:off x="1319213" y="3048000"/>
            <a:ext cx="317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atin typeface="Calibri" pitchFamily="34" charset="0"/>
              </a:rPr>
              <a:t>lps          a           </a:t>
            </a:r>
            <a:r>
              <a:rPr lang="it-IT" b="1">
                <a:solidFill>
                  <a:srgbClr val="FF0000"/>
                </a:solidFill>
                <a:latin typeface="Calibri" pitchFamily="34" charset="0"/>
              </a:rPr>
              <a:t>c          </a:t>
            </a:r>
            <a:r>
              <a:rPr lang="it-IT">
                <a:latin typeface="Calibri" pitchFamily="34" charset="0"/>
              </a:rPr>
              <a:t> d         </a:t>
            </a:r>
            <a:r>
              <a:rPr lang="it-IT" b="1">
                <a:solidFill>
                  <a:srgbClr val="FF0000"/>
                </a:solidFill>
                <a:latin typeface="Calibri" pitchFamily="34" charset="0"/>
              </a:rPr>
              <a:t>b</a:t>
            </a:r>
            <a:r>
              <a:rPr lang="it-IT">
                <a:latin typeface="Calibri" pitchFamily="34" charset="0"/>
              </a:rPr>
              <a:t> </a:t>
            </a:r>
            <a:endParaRPr lang="en-GB">
              <a:latin typeface="Calibri" pitchFamily="34" charset="0"/>
            </a:endParaRPr>
          </a:p>
        </p:txBody>
      </p:sp>
      <p:sp>
        <p:nvSpPr>
          <p:cNvPr id="35844" name="Text Box 17"/>
          <p:cNvSpPr txBox="1">
            <a:spLocks noChangeArrowheads="1"/>
          </p:cNvSpPr>
          <p:nvPr/>
        </p:nvSpPr>
        <p:spPr bwMode="auto">
          <a:xfrm>
            <a:off x="2570163" y="3657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atin typeface="Calibri" pitchFamily="34" charset="0"/>
              </a:rPr>
              <a:t>1h</a:t>
            </a:r>
            <a:endParaRPr lang="en-GB">
              <a:latin typeface="Calibri" pitchFamily="34" charset="0"/>
            </a:endParaRPr>
          </a:p>
        </p:txBody>
      </p:sp>
      <p:sp>
        <p:nvSpPr>
          <p:cNvPr id="35845" name="Line 18"/>
          <p:cNvSpPr>
            <a:spLocks noChangeShapeType="1"/>
          </p:cNvSpPr>
          <p:nvPr/>
        </p:nvSpPr>
        <p:spPr bwMode="auto">
          <a:xfrm>
            <a:off x="1420813" y="3921125"/>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6" name="Line 19"/>
          <p:cNvSpPr>
            <a:spLocks noChangeShapeType="1"/>
          </p:cNvSpPr>
          <p:nvPr/>
        </p:nvSpPr>
        <p:spPr bwMode="auto">
          <a:xfrm>
            <a:off x="3221038" y="3921125"/>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7" name="Text Box 20"/>
          <p:cNvSpPr txBox="1">
            <a:spLocks noChangeArrowheads="1"/>
          </p:cNvSpPr>
          <p:nvPr/>
        </p:nvSpPr>
        <p:spPr bwMode="auto">
          <a:xfrm>
            <a:off x="288925" y="2784475"/>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atin typeface="Calibri" pitchFamily="34" charset="0"/>
              </a:rPr>
              <a:t>nfkb</a:t>
            </a:r>
            <a:endParaRPr lang="en-GB">
              <a:latin typeface="Calibri" pitchFamily="34" charset="0"/>
            </a:endParaRPr>
          </a:p>
        </p:txBody>
      </p:sp>
      <p:sp>
        <p:nvSpPr>
          <p:cNvPr id="35848" name="Text Box 23"/>
          <p:cNvSpPr txBox="1">
            <a:spLocks noChangeArrowheads="1"/>
          </p:cNvSpPr>
          <p:nvPr/>
        </p:nvSpPr>
        <p:spPr bwMode="auto">
          <a:xfrm>
            <a:off x="5300663" y="3079750"/>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atin typeface="Calibri" pitchFamily="34" charset="0"/>
              </a:rPr>
              <a:t>  lps         a           </a:t>
            </a:r>
            <a:r>
              <a:rPr lang="it-IT" b="1">
                <a:solidFill>
                  <a:srgbClr val="FF0000"/>
                </a:solidFill>
                <a:latin typeface="Calibri" pitchFamily="34" charset="0"/>
              </a:rPr>
              <a:t>c</a:t>
            </a:r>
            <a:r>
              <a:rPr lang="it-IT">
                <a:latin typeface="Calibri" pitchFamily="34" charset="0"/>
              </a:rPr>
              <a:t>          d          </a:t>
            </a:r>
            <a:r>
              <a:rPr lang="it-IT" b="1">
                <a:solidFill>
                  <a:srgbClr val="FF0000"/>
                </a:solidFill>
                <a:latin typeface="Calibri" pitchFamily="34" charset="0"/>
              </a:rPr>
              <a:t>b</a:t>
            </a:r>
            <a:endParaRPr lang="en-GB" b="1">
              <a:solidFill>
                <a:srgbClr val="FF0000"/>
              </a:solidFill>
              <a:latin typeface="Calibri" pitchFamily="34" charset="0"/>
            </a:endParaRPr>
          </a:p>
        </p:txBody>
      </p:sp>
      <p:sp>
        <p:nvSpPr>
          <p:cNvPr id="35849" name="Text Box 24"/>
          <p:cNvSpPr txBox="1">
            <a:spLocks noChangeArrowheads="1"/>
          </p:cNvSpPr>
          <p:nvPr/>
        </p:nvSpPr>
        <p:spPr bwMode="auto">
          <a:xfrm>
            <a:off x="6516688" y="369252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atin typeface="Calibri" pitchFamily="34" charset="0"/>
              </a:rPr>
              <a:t>18h</a:t>
            </a:r>
            <a:endParaRPr lang="en-GB">
              <a:latin typeface="Calibri" pitchFamily="34" charset="0"/>
            </a:endParaRPr>
          </a:p>
        </p:txBody>
      </p:sp>
      <p:sp>
        <p:nvSpPr>
          <p:cNvPr id="35850" name="Line 25"/>
          <p:cNvSpPr>
            <a:spLocks noChangeShapeType="1"/>
          </p:cNvSpPr>
          <p:nvPr/>
        </p:nvSpPr>
        <p:spPr bwMode="auto">
          <a:xfrm>
            <a:off x="5376863" y="39497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1" name="Line 26"/>
          <p:cNvSpPr>
            <a:spLocks noChangeShapeType="1"/>
          </p:cNvSpPr>
          <p:nvPr/>
        </p:nvSpPr>
        <p:spPr bwMode="auto">
          <a:xfrm>
            <a:off x="7235825" y="39497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5852" name="Picture 27" descr="18h nfkb con b flatten"/>
          <p:cNvPicPr>
            <a:picLocks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5294313" y="2852738"/>
            <a:ext cx="3238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28" descr="1h nfkb con b flatten"/>
          <p:cNvPicPr>
            <a:picLocks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258888" y="2852738"/>
            <a:ext cx="3238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ccia in giù 26"/>
          <p:cNvSpPr/>
          <p:nvPr/>
        </p:nvSpPr>
        <p:spPr>
          <a:xfrm>
            <a:off x="6715125" y="2000250"/>
            <a:ext cx="428625" cy="64293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8" name="Freccia in giù 27"/>
          <p:cNvSpPr/>
          <p:nvPr/>
        </p:nvSpPr>
        <p:spPr>
          <a:xfrm>
            <a:off x="8001000" y="2000250"/>
            <a:ext cx="428625" cy="64293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5856" name="CasellaDiTesto 2"/>
          <p:cNvSpPr txBox="1">
            <a:spLocks noChangeArrowheads="1"/>
          </p:cNvSpPr>
          <p:nvPr/>
        </p:nvSpPr>
        <p:spPr bwMode="auto">
          <a:xfrm>
            <a:off x="107950" y="4227513"/>
            <a:ext cx="82867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solidFill>
                  <a:srgbClr val="002060"/>
                </a:solidFill>
                <a:latin typeface="Calibri" pitchFamily="34" charset="0"/>
              </a:rPr>
              <a:t> </a:t>
            </a:r>
          </a:p>
          <a:p>
            <a:pPr eaLnBrk="1" hangingPunct="1"/>
            <a:endParaRPr lang="it-IT" i="1">
              <a:latin typeface="Calibri" pitchFamily="34" charset="0"/>
            </a:endParaRPr>
          </a:p>
          <a:p>
            <a:pPr eaLnBrk="1" hangingPunct="1"/>
            <a:r>
              <a:rPr lang="it-IT" i="1">
                <a:latin typeface="Calibri" pitchFamily="34" charset="0"/>
              </a:rPr>
              <a:t>Legend</a:t>
            </a:r>
          </a:p>
          <a:p>
            <a:pPr eaLnBrk="1" hangingPunct="1"/>
            <a:endParaRPr lang="it-IT" i="1">
              <a:latin typeface="Calibri" pitchFamily="34" charset="0"/>
            </a:endParaRPr>
          </a:p>
          <a:p>
            <a:pPr eaLnBrk="1" hangingPunct="1">
              <a:buFont typeface="Arial" charset="0"/>
              <a:buChar char="•"/>
            </a:pPr>
            <a:r>
              <a:rPr lang="it-IT" b="1">
                <a:solidFill>
                  <a:srgbClr val="0070C0"/>
                </a:solidFill>
                <a:latin typeface="Calibri" pitchFamily="34" charset="0"/>
              </a:rPr>
              <a:t>lps</a:t>
            </a:r>
            <a:r>
              <a:rPr lang="it-IT" b="1">
                <a:latin typeface="Calibri" pitchFamily="34" charset="0"/>
              </a:rPr>
              <a:t>=control</a:t>
            </a:r>
          </a:p>
          <a:p>
            <a:pPr eaLnBrk="1" hangingPunct="1">
              <a:buFont typeface="Arial" charset="0"/>
              <a:buChar char="•"/>
            </a:pPr>
            <a:r>
              <a:rPr lang="it-IT" b="1">
                <a:solidFill>
                  <a:srgbClr val="0070C0"/>
                </a:solidFill>
                <a:latin typeface="Calibri" pitchFamily="34" charset="0"/>
              </a:rPr>
              <a:t>A</a:t>
            </a:r>
            <a:r>
              <a:rPr lang="it-IT" b="1">
                <a:latin typeface="Calibri" pitchFamily="34" charset="0"/>
              </a:rPr>
              <a:t>=placebo (water and alcohol)</a:t>
            </a:r>
          </a:p>
          <a:p>
            <a:pPr eaLnBrk="1" hangingPunct="1">
              <a:buFont typeface="Arial" charset="0"/>
              <a:buChar char="•"/>
            </a:pPr>
            <a:r>
              <a:rPr lang="it-IT" b="1">
                <a:solidFill>
                  <a:srgbClr val="0070C0"/>
                </a:solidFill>
                <a:latin typeface="Calibri" pitchFamily="34" charset="0"/>
              </a:rPr>
              <a:t>B</a:t>
            </a:r>
            <a:r>
              <a:rPr lang="it-IT" b="1">
                <a:latin typeface="Calibri" pitchFamily="34" charset="0"/>
              </a:rPr>
              <a:t>=pharmacological concentration</a:t>
            </a:r>
          </a:p>
          <a:p>
            <a:pPr eaLnBrk="1" hangingPunct="1">
              <a:buFont typeface="Arial" charset="0"/>
              <a:buChar char="•"/>
            </a:pPr>
            <a:r>
              <a:rPr lang="it-IT" b="1">
                <a:solidFill>
                  <a:srgbClr val="0070C0"/>
                </a:solidFill>
                <a:latin typeface="Calibri" pitchFamily="34" charset="0"/>
              </a:rPr>
              <a:t>C</a:t>
            </a:r>
            <a:r>
              <a:rPr lang="it-IT" b="1">
                <a:latin typeface="Calibri" pitchFamily="34" charset="0"/>
              </a:rPr>
              <a:t>=4CH diluted and dynamized</a:t>
            </a:r>
          </a:p>
          <a:p>
            <a:pPr eaLnBrk="1" hangingPunct="1">
              <a:buFont typeface="Arial" charset="0"/>
              <a:buChar char="•"/>
            </a:pPr>
            <a:r>
              <a:rPr lang="it-IT" b="1">
                <a:solidFill>
                  <a:srgbClr val="0070C0"/>
                </a:solidFill>
                <a:latin typeface="Calibri" pitchFamily="34" charset="0"/>
              </a:rPr>
              <a:t>D</a:t>
            </a:r>
            <a:r>
              <a:rPr lang="it-IT" b="1">
                <a:latin typeface="Calibri" pitchFamily="34" charset="0"/>
              </a:rPr>
              <a:t>=4CH only diluted but not dynamized</a:t>
            </a:r>
          </a:p>
        </p:txBody>
      </p:sp>
      <p:sp>
        <p:nvSpPr>
          <p:cNvPr id="35857" name="Text Box 5"/>
          <p:cNvSpPr txBox="1">
            <a:spLocks noChangeArrowheads="1"/>
          </p:cNvSpPr>
          <p:nvPr/>
        </p:nvSpPr>
        <p:spPr bwMode="auto">
          <a:xfrm>
            <a:off x="68945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35858" name="Picture 4" descr="nuovo-logo-guna-10-2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2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57188" y="642938"/>
            <a:ext cx="8429625" cy="429418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it-IT" sz="4800" b="1" dirty="0">
                <a:solidFill>
                  <a:srgbClr val="002060"/>
                </a:solidFill>
                <a:effectLst>
                  <a:outerShdw blurRad="38100" dist="38100" dir="2700000" algn="tl">
                    <a:srgbClr val="C0C0C0"/>
                  </a:outerShdw>
                </a:effectLst>
                <a:latin typeface="+mn-lt"/>
                <a:cs typeface="+mn-cs"/>
              </a:rPr>
              <a:t>         </a:t>
            </a:r>
            <a:r>
              <a:rPr lang="it-IT" sz="6600" b="1" dirty="0" err="1">
                <a:solidFill>
                  <a:srgbClr val="002060"/>
                </a:solidFill>
                <a:effectLst>
                  <a:outerShdw blurRad="38100" dist="38100" dir="2700000" algn="tl">
                    <a:srgbClr val="C0C0C0"/>
                  </a:outerShdw>
                </a:effectLst>
                <a:latin typeface="+mn-lt"/>
                <a:cs typeface="+mn-cs"/>
              </a:rPr>
              <a:t>S.K.A</a:t>
            </a:r>
            <a:endParaRPr lang="it-IT" sz="6600" b="1" dirty="0">
              <a:solidFill>
                <a:srgbClr val="002060"/>
              </a:solidFill>
              <a:effectLst>
                <a:outerShdw blurRad="38100" dist="38100" dir="2700000" algn="tl">
                  <a:srgbClr val="C0C0C0"/>
                </a:outerShdw>
              </a:effectLst>
              <a:latin typeface="+mn-lt"/>
              <a:cs typeface="+mn-cs"/>
            </a:endParaRPr>
          </a:p>
          <a:p>
            <a:pPr algn="ctr" fontAlgn="auto">
              <a:spcBef>
                <a:spcPct val="50000"/>
              </a:spcBef>
              <a:spcAft>
                <a:spcPts val="0"/>
              </a:spcAft>
              <a:defRPr/>
            </a:pPr>
            <a:endParaRPr lang="it-IT" b="1" dirty="0">
              <a:solidFill>
                <a:srgbClr val="C00000"/>
              </a:solidFill>
              <a:effectLst>
                <a:outerShdw blurRad="38100" dist="38100" dir="2700000" algn="tl">
                  <a:srgbClr val="C0C0C0"/>
                </a:outerShdw>
              </a:effectLst>
              <a:latin typeface="+mn-lt"/>
              <a:cs typeface="+mn-cs"/>
            </a:endParaRPr>
          </a:p>
          <a:p>
            <a:pPr algn="ctr" fontAlgn="auto">
              <a:spcBef>
                <a:spcPct val="50000"/>
              </a:spcBef>
              <a:spcAft>
                <a:spcPts val="0"/>
              </a:spcAft>
              <a:defRPr/>
            </a:pPr>
            <a:r>
              <a:rPr lang="it-IT" sz="4000" b="1" dirty="0" err="1">
                <a:solidFill>
                  <a:srgbClr val="C00000"/>
                </a:solidFill>
                <a:effectLst>
                  <a:outerShdw blurRad="38100" dist="38100" dir="2700000" algn="tl">
                    <a:srgbClr val="C0C0C0"/>
                  </a:outerShdw>
                </a:effectLst>
                <a:latin typeface="+mn-lt"/>
                <a:cs typeface="+mn-cs"/>
              </a:rPr>
              <a:t>It</a:t>
            </a:r>
            <a:r>
              <a:rPr lang="it-IT" sz="4000" b="1" dirty="0">
                <a:solidFill>
                  <a:srgbClr val="C00000"/>
                </a:solidFill>
                <a:effectLst>
                  <a:outerShdw blurRad="38100" dist="38100" dir="2700000" algn="tl">
                    <a:srgbClr val="C0C0C0"/>
                  </a:outerShdw>
                </a:effectLst>
                <a:latin typeface="+mn-lt"/>
                <a:cs typeface="+mn-cs"/>
              </a:rPr>
              <a:t> </a:t>
            </a:r>
            <a:r>
              <a:rPr lang="it-IT" sz="4000" b="1" dirty="0" err="1">
                <a:solidFill>
                  <a:srgbClr val="C00000"/>
                </a:solidFill>
                <a:effectLst>
                  <a:outerShdw blurRad="38100" dist="38100" dir="2700000" algn="tl">
                    <a:srgbClr val="C0C0C0"/>
                  </a:outerShdw>
                </a:effectLst>
                <a:latin typeface="+mn-lt"/>
                <a:cs typeface="+mn-cs"/>
              </a:rPr>
              <a:t>is</a:t>
            </a:r>
            <a:r>
              <a:rPr lang="it-IT" sz="4000" b="1" dirty="0">
                <a:solidFill>
                  <a:srgbClr val="C00000"/>
                </a:solidFill>
                <a:effectLst>
                  <a:outerShdw blurRad="38100" dist="38100" dir="2700000" algn="tl">
                    <a:srgbClr val="C0C0C0"/>
                  </a:outerShdw>
                </a:effectLst>
                <a:latin typeface="+mn-lt"/>
                <a:cs typeface="+mn-cs"/>
              </a:rPr>
              <a:t> a </a:t>
            </a:r>
            <a:r>
              <a:rPr lang="it-IT" sz="4000" b="1" dirty="0" err="1">
                <a:solidFill>
                  <a:srgbClr val="C00000"/>
                </a:solidFill>
                <a:effectLst>
                  <a:outerShdw blurRad="38100" dist="38100" dir="2700000" algn="tl">
                    <a:srgbClr val="C0C0C0"/>
                  </a:outerShdw>
                </a:effectLst>
                <a:latin typeface="+mn-lt"/>
                <a:cs typeface="+mn-cs"/>
              </a:rPr>
              <a:t>smart</a:t>
            </a:r>
            <a:r>
              <a:rPr lang="it-IT" sz="4000" b="1" dirty="0">
                <a:solidFill>
                  <a:srgbClr val="C00000"/>
                </a:solidFill>
                <a:effectLst>
                  <a:outerShdw blurRad="38100" dist="38100" dir="2700000" algn="tl">
                    <a:srgbClr val="C0C0C0"/>
                  </a:outerShdw>
                </a:effectLst>
                <a:latin typeface="+mn-lt"/>
                <a:cs typeface="+mn-cs"/>
              </a:rPr>
              <a:t> </a:t>
            </a:r>
            <a:r>
              <a:rPr lang="it-IT" sz="4000" b="1" dirty="0">
                <a:solidFill>
                  <a:srgbClr val="002060"/>
                </a:solidFill>
                <a:effectLst>
                  <a:outerShdw blurRad="38100" dist="38100" dir="2700000" algn="tl">
                    <a:srgbClr val="C0C0C0"/>
                  </a:outerShdw>
                </a:effectLst>
                <a:latin typeface="+mn-lt"/>
                <a:cs typeface="+mn-cs"/>
              </a:rPr>
              <a:t>DRUG DELIVERY SYSTEM </a:t>
            </a:r>
            <a:r>
              <a:rPr lang="it-IT" sz="4000" b="1" dirty="0" err="1">
                <a:solidFill>
                  <a:srgbClr val="C00000"/>
                </a:solidFill>
                <a:effectLst>
                  <a:outerShdw blurRad="38100" dist="38100" dir="2700000" algn="tl">
                    <a:srgbClr val="C0C0C0"/>
                  </a:outerShdw>
                </a:effectLst>
                <a:latin typeface="+mn-lt"/>
                <a:cs typeface="+mn-cs"/>
              </a:rPr>
              <a:t>able</a:t>
            </a:r>
            <a:r>
              <a:rPr lang="it-IT" sz="4000" b="1" dirty="0">
                <a:solidFill>
                  <a:srgbClr val="C00000"/>
                </a:solidFill>
                <a:effectLst>
                  <a:outerShdw blurRad="38100" dist="38100" dir="2700000" algn="tl">
                    <a:srgbClr val="C0C0C0"/>
                  </a:outerShdw>
                </a:effectLst>
                <a:latin typeface="+mn-lt"/>
                <a:cs typeface="+mn-cs"/>
              </a:rPr>
              <a:t> </a:t>
            </a:r>
            <a:r>
              <a:rPr lang="it-IT" sz="4000" b="1" dirty="0" err="1">
                <a:solidFill>
                  <a:srgbClr val="C00000"/>
                </a:solidFill>
                <a:effectLst>
                  <a:outerShdw blurRad="38100" dist="38100" dir="2700000" algn="tl">
                    <a:srgbClr val="C0C0C0"/>
                  </a:outerShdw>
                </a:effectLst>
                <a:latin typeface="+mn-lt"/>
                <a:cs typeface="+mn-cs"/>
              </a:rPr>
              <a:t>to</a:t>
            </a:r>
            <a:r>
              <a:rPr lang="it-IT" sz="4000" b="1" dirty="0">
                <a:solidFill>
                  <a:srgbClr val="C00000"/>
                </a:solidFill>
                <a:effectLst>
                  <a:outerShdw blurRad="38100" dist="38100" dir="2700000" algn="tl">
                    <a:srgbClr val="C0C0C0"/>
                  </a:outerShdw>
                </a:effectLst>
                <a:latin typeface="+mn-lt"/>
                <a:cs typeface="+mn-cs"/>
              </a:rPr>
              <a:t> </a:t>
            </a:r>
            <a:r>
              <a:rPr lang="it-IT" sz="4000" b="1" dirty="0" err="1">
                <a:solidFill>
                  <a:srgbClr val="C00000"/>
                </a:solidFill>
                <a:effectLst>
                  <a:outerShdw blurRad="38100" dist="38100" dir="2700000" algn="tl">
                    <a:srgbClr val="C0C0C0"/>
                  </a:outerShdw>
                </a:effectLst>
                <a:latin typeface="+mn-lt"/>
                <a:cs typeface="+mn-cs"/>
              </a:rPr>
              <a:t>make</a:t>
            </a:r>
            <a:r>
              <a:rPr lang="it-IT" sz="4000" b="1" dirty="0">
                <a:solidFill>
                  <a:srgbClr val="C00000"/>
                </a:solidFill>
                <a:effectLst>
                  <a:outerShdw blurRad="38100" dist="38100" dir="2700000" algn="tl">
                    <a:srgbClr val="C0C0C0"/>
                  </a:outerShdw>
                </a:effectLst>
                <a:latin typeface="+mn-lt"/>
                <a:cs typeface="+mn-cs"/>
              </a:rPr>
              <a:t> </a:t>
            </a:r>
            <a:r>
              <a:rPr lang="it-IT" sz="4000" b="1" dirty="0" err="1">
                <a:solidFill>
                  <a:srgbClr val="C00000"/>
                </a:solidFill>
                <a:effectLst>
                  <a:outerShdw blurRad="38100" dist="38100" dir="2700000" algn="tl">
                    <a:srgbClr val="C0C0C0"/>
                  </a:outerShdw>
                </a:effectLst>
                <a:latin typeface="+mn-lt"/>
                <a:cs typeface="+mn-cs"/>
              </a:rPr>
              <a:t>effective</a:t>
            </a:r>
            <a:r>
              <a:rPr lang="it-IT" sz="4000" b="1" dirty="0">
                <a:solidFill>
                  <a:srgbClr val="C00000"/>
                </a:solidFill>
                <a:effectLst>
                  <a:outerShdw blurRad="38100" dist="38100" dir="2700000" algn="tl">
                    <a:srgbClr val="C0C0C0"/>
                  </a:outerShdw>
                </a:effectLst>
                <a:latin typeface="+mn-lt"/>
                <a:cs typeface="+mn-cs"/>
              </a:rPr>
              <a:t> </a:t>
            </a:r>
            <a:r>
              <a:rPr lang="it-IT" sz="4000" b="1" dirty="0" err="1">
                <a:solidFill>
                  <a:srgbClr val="C00000"/>
                </a:solidFill>
                <a:effectLst>
                  <a:outerShdw blurRad="38100" dist="38100" dir="2700000" algn="tl">
                    <a:srgbClr val="C0C0C0"/>
                  </a:outerShdw>
                </a:effectLst>
                <a:latin typeface="+mn-lt"/>
                <a:cs typeface="+mn-cs"/>
              </a:rPr>
              <a:t>molecular</a:t>
            </a:r>
            <a:r>
              <a:rPr lang="it-IT" sz="4000" b="1" dirty="0">
                <a:solidFill>
                  <a:srgbClr val="C00000"/>
                </a:solidFill>
                <a:effectLst>
                  <a:outerShdw blurRad="38100" dist="38100" dir="2700000" algn="tl">
                    <a:srgbClr val="C0C0C0"/>
                  </a:outerShdw>
                </a:effectLst>
                <a:latin typeface="+mn-lt"/>
                <a:cs typeface="+mn-cs"/>
              </a:rPr>
              <a:t> </a:t>
            </a:r>
            <a:r>
              <a:rPr lang="it-IT" sz="4000" b="1" dirty="0" err="1">
                <a:solidFill>
                  <a:srgbClr val="C00000"/>
                </a:solidFill>
                <a:effectLst>
                  <a:outerShdw blurRad="38100" dist="38100" dir="2700000" algn="tl">
                    <a:srgbClr val="C0C0C0"/>
                  </a:outerShdw>
                </a:effectLst>
                <a:latin typeface="+mn-lt"/>
                <a:cs typeface="+mn-cs"/>
              </a:rPr>
              <a:t>conecentration</a:t>
            </a:r>
            <a:r>
              <a:rPr lang="it-IT" sz="4000" b="1" dirty="0">
                <a:solidFill>
                  <a:srgbClr val="C00000"/>
                </a:solidFill>
                <a:effectLst>
                  <a:outerShdw blurRad="38100" dist="38100" dir="2700000" algn="tl">
                    <a:srgbClr val="C0C0C0"/>
                  </a:outerShdw>
                </a:effectLst>
                <a:latin typeface="+mn-lt"/>
                <a:cs typeface="+mn-cs"/>
              </a:rPr>
              <a:t> </a:t>
            </a:r>
            <a:r>
              <a:rPr lang="it-IT" sz="4000" b="1" dirty="0" err="1">
                <a:solidFill>
                  <a:srgbClr val="C00000"/>
                </a:solidFill>
                <a:effectLst>
                  <a:outerShdw blurRad="38100" dist="38100" dir="2700000" algn="tl">
                    <a:srgbClr val="C0C0C0"/>
                  </a:outerShdw>
                </a:effectLst>
                <a:latin typeface="+mn-lt"/>
                <a:cs typeface="+mn-cs"/>
              </a:rPr>
              <a:t>below</a:t>
            </a:r>
            <a:r>
              <a:rPr lang="it-IT" sz="4000" b="1" dirty="0">
                <a:solidFill>
                  <a:srgbClr val="C00000"/>
                </a:solidFill>
                <a:effectLst>
                  <a:outerShdw blurRad="38100" dist="38100" dir="2700000" algn="tl">
                    <a:srgbClr val="C0C0C0"/>
                  </a:outerShdw>
                </a:effectLst>
                <a:latin typeface="+mn-lt"/>
                <a:cs typeface="+mn-cs"/>
              </a:rPr>
              <a:t> </a:t>
            </a:r>
            <a:r>
              <a:rPr lang="it-IT" sz="4000" b="1" dirty="0">
                <a:solidFill>
                  <a:srgbClr val="002060"/>
                </a:solidFill>
                <a:effectLst>
                  <a:outerShdw blurRad="38100" dist="38100" dir="2700000" algn="tl">
                    <a:srgbClr val="C0C0C0"/>
                  </a:outerShdw>
                </a:effectLst>
                <a:latin typeface="+mn-lt"/>
                <a:cs typeface="+mn-cs"/>
              </a:rPr>
              <a:t>the</a:t>
            </a:r>
            <a:r>
              <a:rPr lang="it-IT" sz="4000" b="1" dirty="0">
                <a:solidFill>
                  <a:srgbClr val="C00000"/>
                </a:solidFill>
                <a:effectLst>
                  <a:outerShdw blurRad="38100" dist="38100" dir="2700000" algn="tl">
                    <a:srgbClr val="C0C0C0"/>
                  </a:outerShdw>
                </a:effectLst>
                <a:latin typeface="+mn-lt"/>
                <a:cs typeface="+mn-cs"/>
              </a:rPr>
              <a:t> </a:t>
            </a:r>
            <a:r>
              <a:rPr lang="it-IT" sz="4000" b="1" dirty="0">
                <a:solidFill>
                  <a:srgbClr val="002060"/>
                </a:solidFill>
                <a:effectLst>
                  <a:outerShdw blurRad="38100" dist="38100" dir="2700000" algn="tl">
                    <a:srgbClr val="C0C0C0"/>
                  </a:outerShdw>
                </a:effectLst>
                <a:latin typeface="+mn-lt"/>
                <a:cs typeface="+mn-cs"/>
              </a:rPr>
              <a:t>minimal </a:t>
            </a:r>
            <a:r>
              <a:rPr lang="it-IT" sz="4000" b="1" dirty="0" err="1">
                <a:solidFill>
                  <a:srgbClr val="002060"/>
                </a:solidFill>
                <a:effectLst>
                  <a:outerShdw blurRad="38100" dist="38100" dir="2700000" algn="tl">
                    <a:srgbClr val="C0C0C0"/>
                  </a:outerShdw>
                </a:effectLst>
                <a:latin typeface="+mn-lt"/>
                <a:cs typeface="+mn-cs"/>
              </a:rPr>
              <a:t>effective</a:t>
            </a:r>
            <a:r>
              <a:rPr lang="it-IT" sz="4000" b="1" dirty="0">
                <a:solidFill>
                  <a:srgbClr val="002060"/>
                </a:solidFill>
                <a:effectLst>
                  <a:outerShdw blurRad="38100" dist="38100" dir="2700000" algn="tl">
                    <a:srgbClr val="C0C0C0"/>
                  </a:outerShdw>
                </a:effectLst>
                <a:latin typeface="+mn-lt"/>
                <a:cs typeface="+mn-cs"/>
              </a:rPr>
              <a:t> dose.</a:t>
            </a:r>
          </a:p>
        </p:txBody>
      </p:sp>
      <p:pic>
        <p:nvPicPr>
          <p:cNvPr id="4" name="Picture 4"/>
          <p:cNvPicPr>
            <a:picLocks noChangeAspect="1" noChangeArrowheads="1"/>
          </p:cNvPicPr>
          <p:nvPr/>
        </p:nvPicPr>
        <p:blipFill>
          <a:blip r:embed="rId2"/>
          <a:srcRect/>
          <a:stretch>
            <a:fillRect/>
          </a:stretch>
        </p:blipFill>
        <p:spPr bwMode="auto">
          <a:xfrm>
            <a:off x="3203575" y="714375"/>
            <a:ext cx="3133725" cy="120173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6868" name="Text Box 5"/>
          <p:cNvSpPr txBox="1">
            <a:spLocks noChangeArrowheads="1"/>
          </p:cNvSpPr>
          <p:nvPr/>
        </p:nvSpPr>
        <p:spPr bwMode="auto">
          <a:xfrm>
            <a:off x="6461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36869"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57188" y="1370013"/>
            <a:ext cx="8429625" cy="3078162"/>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it-IT" b="1" i="1" dirty="0">
              <a:solidFill>
                <a:srgbClr val="C00000"/>
              </a:solidFill>
              <a:effectLst>
                <a:outerShdw blurRad="38100" dist="38100" dir="2700000" algn="tl">
                  <a:srgbClr val="C0C0C0"/>
                </a:outerShdw>
              </a:effectLst>
              <a:latin typeface="Comic Sans MS" pitchFamily="66" charset="0"/>
              <a:cs typeface="+mn-cs"/>
            </a:endParaRPr>
          </a:p>
          <a:p>
            <a:pPr algn="ctr" fontAlgn="auto">
              <a:spcBef>
                <a:spcPct val="50000"/>
              </a:spcBef>
              <a:spcAft>
                <a:spcPts val="0"/>
              </a:spcAft>
              <a:defRPr/>
            </a:pPr>
            <a:r>
              <a:rPr lang="it-IT" sz="4000" b="1" i="1" dirty="0">
                <a:solidFill>
                  <a:srgbClr val="C00000"/>
                </a:solidFill>
                <a:effectLst>
                  <a:outerShdw blurRad="38100" dist="38100" dir="2700000" algn="tl">
                    <a:srgbClr val="C0C0C0"/>
                  </a:outerShdw>
                </a:effectLst>
                <a:latin typeface="+mn-lt"/>
                <a:cs typeface="+mn-cs"/>
              </a:rPr>
              <a:t>RELEASE ACTIVITY: </a:t>
            </a:r>
            <a:r>
              <a:rPr lang="it-IT" sz="4000" b="1" i="1" dirty="0" err="1">
                <a:solidFill>
                  <a:srgbClr val="C00000"/>
                </a:solidFill>
                <a:effectLst>
                  <a:outerShdw blurRad="38100" dist="38100" dir="2700000" algn="tl">
                    <a:srgbClr val="C0C0C0"/>
                  </a:outerShdw>
                </a:effectLst>
                <a:latin typeface="+mn-lt"/>
                <a:cs typeface="+mn-cs"/>
              </a:rPr>
              <a:t>capability</a:t>
            </a:r>
            <a:r>
              <a:rPr lang="it-IT" sz="4000" b="1" i="1" dirty="0">
                <a:solidFill>
                  <a:srgbClr val="C00000"/>
                </a:solidFill>
                <a:effectLst>
                  <a:outerShdw blurRad="38100" dist="38100" dir="2700000" algn="tl">
                    <a:srgbClr val="C0C0C0"/>
                  </a:outerShdw>
                </a:effectLst>
                <a:latin typeface="+mn-lt"/>
                <a:cs typeface="+mn-cs"/>
              </a:rPr>
              <a:t> </a:t>
            </a:r>
            <a:r>
              <a:rPr lang="it-IT" sz="4000" b="1" i="1" dirty="0" err="1">
                <a:solidFill>
                  <a:srgbClr val="C00000"/>
                </a:solidFill>
                <a:effectLst>
                  <a:outerShdw blurRad="38100" dist="38100" dir="2700000" algn="tl">
                    <a:srgbClr val="C0C0C0"/>
                  </a:outerShdw>
                </a:effectLst>
                <a:latin typeface="+mn-lt"/>
                <a:cs typeface="+mn-cs"/>
              </a:rPr>
              <a:t>of</a:t>
            </a:r>
            <a:r>
              <a:rPr lang="it-IT" sz="4000" b="1" i="1" dirty="0">
                <a:solidFill>
                  <a:srgbClr val="C00000"/>
                </a:solidFill>
                <a:effectLst>
                  <a:outerShdw blurRad="38100" dist="38100" dir="2700000" algn="tl">
                    <a:srgbClr val="C0C0C0"/>
                  </a:outerShdw>
                </a:effectLst>
                <a:latin typeface="+mn-lt"/>
                <a:cs typeface="+mn-cs"/>
              </a:rPr>
              <a:t> </a:t>
            </a:r>
            <a:r>
              <a:rPr lang="it-IT" sz="4000" b="1" i="1" dirty="0" err="1">
                <a:solidFill>
                  <a:srgbClr val="C00000"/>
                </a:solidFill>
                <a:effectLst>
                  <a:outerShdw blurRad="38100" dist="38100" dir="2700000" algn="tl">
                    <a:srgbClr val="C0C0C0"/>
                  </a:outerShdw>
                </a:effectLst>
                <a:latin typeface="+mn-lt"/>
                <a:cs typeface="+mn-cs"/>
              </a:rPr>
              <a:t>basic</a:t>
            </a:r>
            <a:r>
              <a:rPr lang="it-IT" sz="4000" b="1" i="1" dirty="0">
                <a:solidFill>
                  <a:srgbClr val="C00000"/>
                </a:solidFill>
                <a:effectLst>
                  <a:outerShdw blurRad="38100" dist="38100" dir="2700000" algn="tl">
                    <a:srgbClr val="C0C0C0"/>
                  </a:outerShdw>
                </a:effectLst>
                <a:latin typeface="+mn-lt"/>
                <a:cs typeface="+mn-cs"/>
              </a:rPr>
              <a:t> </a:t>
            </a:r>
            <a:r>
              <a:rPr lang="it-IT" sz="4000" b="1" i="1" dirty="0" err="1">
                <a:solidFill>
                  <a:srgbClr val="C00000"/>
                </a:solidFill>
                <a:effectLst>
                  <a:outerShdw blurRad="38100" dist="38100" dir="2700000" algn="tl">
                    <a:srgbClr val="C0C0C0"/>
                  </a:outerShdw>
                </a:effectLst>
                <a:latin typeface="+mn-lt"/>
                <a:cs typeface="+mn-cs"/>
              </a:rPr>
              <a:t>substance</a:t>
            </a:r>
            <a:r>
              <a:rPr lang="it-IT" sz="4000" b="1" i="1" dirty="0">
                <a:solidFill>
                  <a:srgbClr val="C00000"/>
                </a:solidFill>
                <a:effectLst>
                  <a:outerShdw blurRad="38100" dist="38100" dir="2700000" algn="tl">
                    <a:srgbClr val="C0C0C0"/>
                  </a:outerShdw>
                </a:effectLst>
                <a:latin typeface="+mn-lt"/>
                <a:cs typeface="+mn-cs"/>
              </a:rPr>
              <a:t> </a:t>
            </a:r>
            <a:r>
              <a:rPr lang="it-IT" sz="4000" b="1" i="1" dirty="0" err="1">
                <a:solidFill>
                  <a:srgbClr val="C00000"/>
                </a:solidFill>
                <a:effectLst>
                  <a:outerShdw blurRad="38100" dist="38100" dir="2700000" algn="tl">
                    <a:srgbClr val="C0C0C0"/>
                  </a:outerShdw>
                </a:effectLst>
                <a:latin typeface="+mn-lt"/>
                <a:cs typeface="+mn-cs"/>
              </a:rPr>
              <a:t>to</a:t>
            </a:r>
            <a:r>
              <a:rPr lang="it-IT" sz="4000" b="1" i="1" dirty="0">
                <a:solidFill>
                  <a:srgbClr val="C00000"/>
                </a:solidFill>
                <a:effectLst>
                  <a:outerShdw blurRad="38100" dist="38100" dir="2700000" algn="tl">
                    <a:srgbClr val="C0C0C0"/>
                  </a:outerShdw>
                </a:effectLst>
                <a:latin typeface="+mn-lt"/>
                <a:cs typeface="+mn-cs"/>
              </a:rPr>
              <a:t> </a:t>
            </a:r>
            <a:r>
              <a:rPr lang="it-IT" sz="4000" b="1" i="1" dirty="0" err="1">
                <a:solidFill>
                  <a:srgbClr val="C00000"/>
                </a:solidFill>
                <a:effectLst>
                  <a:outerShdw blurRad="38100" dist="38100" dir="2700000" algn="tl">
                    <a:srgbClr val="C0C0C0"/>
                  </a:outerShdw>
                </a:effectLst>
                <a:latin typeface="+mn-lt"/>
                <a:cs typeface="+mn-cs"/>
              </a:rPr>
              <a:t>release</a:t>
            </a:r>
            <a:r>
              <a:rPr lang="it-IT" sz="4000" b="1" i="1" dirty="0">
                <a:solidFill>
                  <a:srgbClr val="C00000"/>
                </a:solidFill>
                <a:effectLst>
                  <a:outerShdw blurRad="38100" dist="38100" dir="2700000" algn="tl">
                    <a:srgbClr val="C0C0C0"/>
                  </a:outerShdw>
                </a:effectLst>
                <a:latin typeface="+mn-lt"/>
                <a:cs typeface="+mn-cs"/>
              </a:rPr>
              <a:t> in the water milieu </a:t>
            </a:r>
            <a:r>
              <a:rPr lang="it-IT" sz="4000" b="1" i="1" dirty="0" err="1">
                <a:solidFill>
                  <a:srgbClr val="C00000"/>
                </a:solidFill>
                <a:effectLst>
                  <a:outerShdw blurRad="38100" dist="38100" dir="2700000" algn="tl">
                    <a:srgbClr val="C0C0C0"/>
                  </a:outerShdw>
                </a:effectLst>
                <a:latin typeface="+mn-lt"/>
                <a:cs typeface="+mn-cs"/>
              </a:rPr>
              <a:t>its</a:t>
            </a:r>
            <a:r>
              <a:rPr lang="it-IT" sz="4000" b="1" i="1" dirty="0">
                <a:solidFill>
                  <a:srgbClr val="C00000"/>
                </a:solidFill>
                <a:effectLst>
                  <a:outerShdw blurRad="38100" dist="38100" dir="2700000" algn="tl">
                    <a:srgbClr val="C0C0C0"/>
                  </a:outerShdw>
                </a:effectLst>
                <a:latin typeface="+mn-lt"/>
                <a:cs typeface="+mn-cs"/>
              </a:rPr>
              <a:t> </a:t>
            </a:r>
            <a:r>
              <a:rPr lang="it-IT" sz="4000" b="1" i="1" dirty="0" err="1">
                <a:solidFill>
                  <a:srgbClr val="C00000"/>
                </a:solidFill>
                <a:effectLst>
                  <a:outerShdw blurRad="38100" dist="38100" dir="2700000" algn="tl">
                    <a:srgbClr val="C0C0C0"/>
                  </a:outerShdw>
                </a:effectLst>
                <a:latin typeface="+mn-lt"/>
                <a:cs typeface="+mn-cs"/>
              </a:rPr>
              <a:t>pharmacological</a:t>
            </a:r>
            <a:r>
              <a:rPr lang="it-IT" sz="4000" b="1" i="1" dirty="0">
                <a:solidFill>
                  <a:srgbClr val="C00000"/>
                </a:solidFill>
                <a:effectLst>
                  <a:outerShdw blurRad="38100" dist="38100" dir="2700000" algn="tl">
                    <a:srgbClr val="C0C0C0"/>
                  </a:outerShdw>
                </a:effectLst>
                <a:latin typeface="+mn-lt"/>
                <a:cs typeface="+mn-cs"/>
              </a:rPr>
              <a:t> </a:t>
            </a:r>
            <a:r>
              <a:rPr lang="it-IT" sz="4000" b="1" i="1" dirty="0" err="1">
                <a:solidFill>
                  <a:srgbClr val="C00000"/>
                </a:solidFill>
                <a:effectLst>
                  <a:outerShdw blurRad="38100" dist="38100" dir="2700000" algn="tl">
                    <a:srgbClr val="C0C0C0"/>
                  </a:outerShdw>
                </a:effectLst>
                <a:latin typeface="+mn-lt"/>
                <a:cs typeface="+mn-cs"/>
              </a:rPr>
              <a:t>activity</a:t>
            </a:r>
            <a:r>
              <a:rPr lang="it-IT" sz="4000" b="1" i="1" dirty="0">
                <a:solidFill>
                  <a:srgbClr val="C00000"/>
                </a:solidFill>
                <a:effectLst>
                  <a:outerShdw blurRad="38100" dist="38100" dir="2700000" algn="tl">
                    <a:srgbClr val="C0C0C0"/>
                  </a:outerShdw>
                </a:effectLst>
                <a:latin typeface="+mn-lt"/>
                <a:cs typeface="+mn-cs"/>
              </a:rPr>
              <a:t>. </a:t>
            </a:r>
            <a:endParaRPr lang="en-US" sz="1200" i="1" dirty="0">
              <a:latin typeface="+mn-lt"/>
              <a:cs typeface="+mn-cs"/>
            </a:endParaRPr>
          </a:p>
          <a:p>
            <a:pPr algn="r" fontAlgn="auto">
              <a:spcBef>
                <a:spcPct val="50000"/>
              </a:spcBef>
              <a:spcAft>
                <a:spcPts val="0"/>
              </a:spcAft>
              <a:defRPr/>
            </a:pPr>
            <a:endParaRPr lang="en-US" sz="1200" i="1" dirty="0">
              <a:cs typeface="+mn-cs"/>
            </a:endParaRPr>
          </a:p>
          <a:p>
            <a:pPr algn="r" fontAlgn="auto">
              <a:spcBef>
                <a:spcPct val="50000"/>
              </a:spcBef>
              <a:spcAft>
                <a:spcPts val="0"/>
              </a:spcAft>
              <a:defRPr/>
            </a:pPr>
            <a:r>
              <a:rPr lang="en-US" sz="1200" i="1" dirty="0">
                <a:cs typeface="+mn-cs"/>
              </a:rPr>
              <a:t>Bulletin of Experimental Biology and Medicine, Vol. 154, No. 1, November, 2012</a:t>
            </a:r>
            <a:endParaRPr lang="it-IT" sz="1200" b="1" i="1" dirty="0">
              <a:solidFill>
                <a:srgbClr val="002060"/>
              </a:solidFill>
              <a:effectLst>
                <a:outerShdw blurRad="38100" dist="38100" dir="2700000" algn="tl">
                  <a:srgbClr val="C0C0C0"/>
                </a:outerShdw>
              </a:effectLst>
              <a:latin typeface="Comic Sans MS" pitchFamily="66" charset="0"/>
              <a:cs typeface="+mn-cs"/>
            </a:endParaRPr>
          </a:p>
        </p:txBody>
      </p:sp>
      <p:sp>
        <p:nvSpPr>
          <p:cNvPr id="37891" name="Text Box 5"/>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4" name="Picture 4"/>
          <p:cNvPicPr>
            <a:picLocks noChangeAspect="1" noChangeArrowheads="1"/>
          </p:cNvPicPr>
          <p:nvPr/>
        </p:nvPicPr>
        <p:blipFill>
          <a:blip r:embed="rId2"/>
          <a:srcRect/>
          <a:stretch>
            <a:fillRect/>
          </a:stretch>
        </p:blipFill>
        <p:spPr bwMode="auto">
          <a:xfrm>
            <a:off x="3203575" y="260350"/>
            <a:ext cx="3133725" cy="1201738"/>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egnaposto numero diapositiva 3"/>
          <p:cNvSpPr>
            <a:spLocks noGrp="1"/>
          </p:cNvSpPr>
          <p:nvPr>
            <p:ph type="sldNum" sz="quarter" idx="12"/>
          </p:nvPr>
        </p:nvSpPr>
        <p:spPr/>
        <p:txBody>
          <a:bodyPr/>
          <a:lstStyle/>
          <a:p>
            <a:pPr>
              <a:defRPr/>
            </a:pPr>
            <a:fld id="{0F4C14CA-AB21-4EA8-A9FF-A59763397595}" type="slidenum">
              <a:rPr lang="it-IT" smtClean="0">
                <a:latin typeface="Times New Roman" pitchFamily="18" charset="0"/>
              </a:rPr>
              <a:pPr>
                <a:defRPr/>
              </a:pPr>
              <a:t>37</a:t>
            </a:fld>
            <a:endParaRPr lang="it-IT" smtClean="0">
              <a:latin typeface="Times New Roman" pitchFamily="18" charset="0"/>
            </a:endParaRPr>
          </a:p>
        </p:txBody>
      </p:sp>
      <p:sp>
        <p:nvSpPr>
          <p:cNvPr id="102402" name="Rectangle 2"/>
          <p:cNvSpPr>
            <a:spLocks noChangeArrowheads="1"/>
          </p:cNvSpPr>
          <p:nvPr/>
        </p:nvSpPr>
        <p:spPr bwMode="auto">
          <a:xfrm>
            <a:off x="1000125" y="71438"/>
            <a:ext cx="7467600" cy="812800"/>
          </a:xfrm>
          <a:prstGeom prst="rect">
            <a:avLst/>
          </a:prstGeom>
          <a:noFill/>
          <a:ln w="9525">
            <a:noFill/>
            <a:miter lim="800000"/>
            <a:headEnd/>
            <a:tailEnd/>
          </a:ln>
          <a:effectLst/>
        </p:spPr>
        <p:txBody>
          <a:bodyPr lIns="92075" tIns="46038" rIns="92075" bIns="46038">
            <a:spAutoFit/>
          </a:bodyPr>
          <a:lstStyle/>
          <a:p>
            <a:pPr algn="ctr" eaLnBrk="0" hangingPunct="0">
              <a:lnSpc>
                <a:spcPct val="130000"/>
              </a:lnSpc>
              <a:defRPr/>
            </a:pPr>
            <a:r>
              <a:rPr kumimoji="1" lang="it-IT" sz="5400" baseline="30000" dirty="0">
                <a:effectLst>
                  <a:outerShdw blurRad="38100" dist="38100" dir="2700000" algn="tl">
                    <a:srgbClr val="C0C0C0"/>
                  </a:outerShdw>
                </a:effectLst>
                <a:latin typeface="Tahoma" pitchFamily="34" charset="0"/>
              </a:rPr>
              <a:t>COHERENCE EFFECTS IN WATER</a:t>
            </a:r>
          </a:p>
        </p:txBody>
      </p:sp>
      <p:grpSp>
        <p:nvGrpSpPr>
          <p:cNvPr id="38916" name="Group 3"/>
          <p:cNvGrpSpPr>
            <a:grpSpLocks/>
          </p:cNvGrpSpPr>
          <p:nvPr/>
        </p:nvGrpSpPr>
        <p:grpSpPr bwMode="auto">
          <a:xfrm>
            <a:off x="457200" y="4419600"/>
            <a:ext cx="4114800" cy="2133600"/>
            <a:chOff x="864" y="2784"/>
            <a:chExt cx="2592" cy="1344"/>
          </a:xfrm>
        </p:grpSpPr>
        <p:grpSp>
          <p:nvGrpSpPr>
            <p:cNvPr id="38968" name="Group 4"/>
            <p:cNvGrpSpPr>
              <a:grpSpLocks/>
            </p:cNvGrpSpPr>
            <p:nvPr/>
          </p:nvGrpSpPr>
          <p:grpSpPr bwMode="auto">
            <a:xfrm>
              <a:off x="1392" y="2784"/>
              <a:ext cx="672" cy="576"/>
              <a:chOff x="1584" y="2736"/>
              <a:chExt cx="672" cy="576"/>
            </a:xfrm>
          </p:grpSpPr>
          <p:grpSp>
            <p:nvGrpSpPr>
              <p:cNvPr id="39001" name="Group 5"/>
              <p:cNvGrpSpPr>
                <a:grpSpLocks/>
              </p:cNvGrpSpPr>
              <p:nvPr/>
            </p:nvGrpSpPr>
            <p:grpSpPr bwMode="auto">
              <a:xfrm>
                <a:off x="1584" y="3072"/>
                <a:ext cx="672" cy="240"/>
                <a:chOff x="1584" y="3024"/>
                <a:chExt cx="672" cy="240"/>
              </a:xfrm>
            </p:grpSpPr>
            <p:sp>
              <p:nvSpPr>
                <p:cNvPr id="39005" name="Oval 6"/>
                <p:cNvSpPr>
                  <a:spLocks noChangeArrowheads="1"/>
                </p:cNvSpPr>
                <p:nvPr/>
              </p:nvSpPr>
              <p:spPr bwMode="auto">
                <a:xfrm>
                  <a:off x="1584"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sp>
              <p:nvSpPr>
                <p:cNvPr id="39006" name="Oval 7"/>
                <p:cNvSpPr>
                  <a:spLocks noChangeArrowheads="1"/>
                </p:cNvSpPr>
                <p:nvPr/>
              </p:nvSpPr>
              <p:spPr bwMode="auto">
                <a:xfrm>
                  <a:off x="2016"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grpSp>
          <p:sp>
            <p:nvSpPr>
              <p:cNvPr id="39002" name="Oval 8"/>
              <p:cNvSpPr>
                <a:spLocks noChangeArrowheads="1"/>
              </p:cNvSpPr>
              <p:nvPr/>
            </p:nvSpPr>
            <p:spPr bwMode="auto">
              <a:xfrm>
                <a:off x="1800" y="2736"/>
                <a:ext cx="240" cy="240"/>
              </a:xfrm>
              <a:prstGeom prst="ellipse">
                <a:avLst/>
              </a:prstGeom>
              <a:solidFill>
                <a:srgbClr val="CC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O</a:t>
                </a:r>
              </a:p>
            </p:txBody>
          </p:sp>
          <p:sp>
            <p:nvSpPr>
              <p:cNvPr id="39003" name="Line 9"/>
              <p:cNvSpPr>
                <a:spLocks noChangeShapeType="1"/>
              </p:cNvSpPr>
              <p:nvPr/>
            </p:nvSpPr>
            <p:spPr bwMode="auto">
              <a:xfrm flipH="1">
                <a:off x="177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004" name="Line 10"/>
              <p:cNvSpPr>
                <a:spLocks noChangeShapeType="1"/>
              </p:cNvSpPr>
              <p:nvPr/>
            </p:nvSpPr>
            <p:spPr bwMode="auto">
              <a:xfrm>
                <a:off x="201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69" name="Group 11"/>
            <p:cNvGrpSpPr>
              <a:grpSpLocks/>
            </p:cNvGrpSpPr>
            <p:nvPr/>
          </p:nvGrpSpPr>
          <p:grpSpPr bwMode="auto">
            <a:xfrm>
              <a:off x="2352" y="2784"/>
              <a:ext cx="672" cy="576"/>
              <a:chOff x="1584" y="2736"/>
              <a:chExt cx="672" cy="576"/>
            </a:xfrm>
          </p:grpSpPr>
          <p:grpSp>
            <p:nvGrpSpPr>
              <p:cNvPr id="38995" name="Group 12"/>
              <p:cNvGrpSpPr>
                <a:grpSpLocks/>
              </p:cNvGrpSpPr>
              <p:nvPr/>
            </p:nvGrpSpPr>
            <p:grpSpPr bwMode="auto">
              <a:xfrm>
                <a:off x="1584" y="3072"/>
                <a:ext cx="672" cy="240"/>
                <a:chOff x="1584" y="3024"/>
                <a:chExt cx="672" cy="240"/>
              </a:xfrm>
            </p:grpSpPr>
            <p:sp>
              <p:nvSpPr>
                <p:cNvPr id="38999" name="Oval 13"/>
                <p:cNvSpPr>
                  <a:spLocks noChangeArrowheads="1"/>
                </p:cNvSpPr>
                <p:nvPr/>
              </p:nvSpPr>
              <p:spPr bwMode="auto">
                <a:xfrm>
                  <a:off x="1584"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sp>
              <p:nvSpPr>
                <p:cNvPr id="39000" name="Oval 14"/>
                <p:cNvSpPr>
                  <a:spLocks noChangeArrowheads="1"/>
                </p:cNvSpPr>
                <p:nvPr/>
              </p:nvSpPr>
              <p:spPr bwMode="auto">
                <a:xfrm>
                  <a:off x="2016"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grpSp>
          <p:sp>
            <p:nvSpPr>
              <p:cNvPr id="38996" name="Oval 15"/>
              <p:cNvSpPr>
                <a:spLocks noChangeArrowheads="1"/>
              </p:cNvSpPr>
              <p:nvPr/>
            </p:nvSpPr>
            <p:spPr bwMode="auto">
              <a:xfrm>
                <a:off x="1800" y="2736"/>
                <a:ext cx="240" cy="240"/>
              </a:xfrm>
              <a:prstGeom prst="ellipse">
                <a:avLst/>
              </a:prstGeom>
              <a:solidFill>
                <a:srgbClr val="CC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O</a:t>
                </a:r>
              </a:p>
            </p:txBody>
          </p:sp>
          <p:sp>
            <p:nvSpPr>
              <p:cNvPr id="38997" name="Line 16"/>
              <p:cNvSpPr>
                <a:spLocks noChangeShapeType="1"/>
              </p:cNvSpPr>
              <p:nvPr/>
            </p:nvSpPr>
            <p:spPr bwMode="auto">
              <a:xfrm flipH="1">
                <a:off x="177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98" name="Line 17"/>
              <p:cNvSpPr>
                <a:spLocks noChangeShapeType="1"/>
              </p:cNvSpPr>
              <p:nvPr/>
            </p:nvSpPr>
            <p:spPr bwMode="auto">
              <a:xfrm>
                <a:off x="201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70" name="Group 18"/>
            <p:cNvGrpSpPr>
              <a:grpSpLocks/>
            </p:cNvGrpSpPr>
            <p:nvPr/>
          </p:nvGrpSpPr>
          <p:grpSpPr bwMode="auto">
            <a:xfrm>
              <a:off x="864" y="3552"/>
              <a:ext cx="672" cy="576"/>
              <a:chOff x="1584" y="2736"/>
              <a:chExt cx="672" cy="576"/>
            </a:xfrm>
          </p:grpSpPr>
          <p:grpSp>
            <p:nvGrpSpPr>
              <p:cNvPr id="38989" name="Group 19"/>
              <p:cNvGrpSpPr>
                <a:grpSpLocks/>
              </p:cNvGrpSpPr>
              <p:nvPr/>
            </p:nvGrpSpPr>
            <p:grpSpPr bwMode="auto">
              <a:xfrm>
                <a:off x="1584" y="3072"/>
                <a:ext cx="672" cy="240"/>
                <a:chOff x="1584" y="3024"/>
                <a:chExt cx="672" cy="240"/>
              </a:xfrm>
            </p:grpSpPr>
            <p:sp>
              <p:nvSpPr>
                <p:cNvPr id="38993" name="Oval 20"/>
                <p:cNvSpPr>
                  <a:spLocks noChangeArrowheads="1"/>
                </p:cNvSpPr>
                <p:nvPr/>
              </p:nvSpPr>
              <p:spPr bwMode="auto">
                <a:xfrm>
                  <a:off x="1584"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sp>
              <p:nvSpPr>
                <p:cNvPr id="38994" name="Oval 21"/>
                <p:cNvSpPr>
                  <a:spLocks noChangeArrowheads="1"/>
                </p:cNvSpPr>
                <p:nvPr/>
              </p:nvSpPr>
              <p:spPr bwMode="auto">
                <a:xfrm>
                  <a:off x="2016"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grpSp>
          <p:sp>
            <p:nvSpPr>
              <p:cNvPr id="38990" name="Oval 22"/>
              <p:cNvSpPr>
                <a:spLocks noChangeArrowheads="1"/>
              </p:cNvSpPr>
              <p:nvPr/>
            </p:nvSpPr>
            <p:spPr bwMode="auto">
              <a:xfrm>
                <a:off x="1800" y="2736"/>
                <a:ext cx="240" cy="240"/>
              </a:xfrm>
              <a:prstGeom prst="ellipse">
                <a:avLst/>
              </a:prstGeom>
              <a:solidFill>
                <a:srgbClr val="CC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O</a:t>
                </a:r>
              </a:p>
            </p:txBody>
          </p:sp>
          <p:sp>
            <p:nvSpPr>
              <p:cNvPr id="38991" name="Line 23"/>
              <p:cNvSpPr>
                <a:spLocks noChangeShapeType="1"/>
              </p:cNvSpPr>
              <p:nvPr/>
            </p:nvSpPr>
            <p:spPr bwMode="auto">
              <a:xfrm flipH="1">
                <a:off x="177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92" name="Line 24"/>
              <p:cNvSpPr>
                <a:spLocks noChangeShapeType="1"/>
              </p:cNvSpPr>
              <p:nvPr/>
            </p:nvSpPr>
            <p:spPr bwMode="auto">
              <a:xfrm>
                <a:off x="201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71" name="Group 25"/>
            <p:cNvGrpSpPr>
              <a:grpSpLocks/>
            </p:cNvGrpSpPr>
            <p:nvPr/>
          </p:nvGrpSpPr>
          <p:grpSpPr bwMode="auto">
            <a:xfrm>
              <a:off x="1824" y="3552"/>
              <a:ext cx="672" cy="576"/>
              <a:chOff x="1584" y="2736"/>
              <a:chExt cx="672" cy="576"/>
            </a:xfrm>
          </p:grpSpPr>
          <p:grpSp>
            <p:nvGrpSpPr>
              <p:cNvPr id="38983" name="Group 26"/>
              <p:cNvGrpSpPr>
                <a:grpSpLocks/>
              </p:cNvGrpSpPr>
              <p:nvPr/>
            </p:nvGrpSpPr>
            <p:grpSpPr bwMode="auto">
              <a:xfrm>
                <a:off x="1584" y="3072"/>
                <a:ext cx="672" cy="240"/>
                <a:chOff x="1584" y="3024"/>
                <a:chExt cx="672" cy="240"/>
              </a:xfrm>
            </p:grpSpPr>
            <p:sp>
              <p:nvSpPr>
                <p:cNvPr id="38987" name="Oval 27"/>
                <p:cNvSpPr>
                  <a:spLocks noChangeArrowheads="1"/>
                </p:cNvSpPr>
                <p:nvPr/>
              </p:nvSpPr>
              <p:spPr bwMode="auto">
                <a:xfrm>
                  <a:off x="1584"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sp>
              <p:nvSpPr>
                <p:cNvPr id="38988" name="Oval 28"/>
                <p:cNvSpPr>
                  <a:spLocks noChangeArrowheads="1"/>
                </p:cNvSpPr>
                <p:nvPr/>
              </p:nvSpPr>
              <p:spPr bwMode="auto">
                <a:xfrm>
                  <a:off x="2016"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grpSp>
          <p:sp>
            <p:nvSpPr>
              <p:cNvPr id="38984" name="Oval 29"/>
              <p:cNvSpPr>
                <a:spLocks noChangeArrowheads="1"/>
              </p:cNvSpPr>
              <p:nvPr/>
            </p:nvSpPr>
            <p:spPr bwMode="auto">
              <a:xfrm>
                <a:off x="1800" y="2736"/>
                <a:ext cx="240" cy="240"/>
              </a:xfrm>
              <a:prstGeom prst="ellipse">
                <a:avLst/>
              </a:prstGeom>
              <a:solidFill>
                <a:srgbClr val="CC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O</a:t>
                </a:r>
              </a:p>
            </p:txBody>
          </p:sp>
          <p:sp>
            <p:nvSpPr>
              <p:cNvPr id="38985" name="Line 30"/>
              <p:cNvSpPr>
                <a:spLocks noChangeShapeType="1"/>
              </p:cNvSpPr>
              <p:nvPr/>
            </p:nvSpPr>
            <p:spPr bwMode="auto">
              <a:xfrm flipH="1">
                <a:off x="177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86" name="Line 31"/>
              <p:cNvSpPr>
                <a:spLocks noChangeShapeType="1"/>
              </p:cNvSpPr>
              <p:nvPr/>
            </p:nvSpPr>
            <p:spPr bwMode="auto">
              <a:xfrm>
                <a:off x="201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72" name="Group 32"/>
            <p:cNvGrpSpPr>
              <a:grpSpLocks/>
            </p:cNvGrpSpPr>
            <p:nvPr/>
          </p:nvGrpSpPr>
          <p:grpSpPr bwMode="auto">
            <a:xfrm>
              <a:off x="2784" y="3552"/>
              <a:ext cx="672" cy="576"/>
              <a:chOff x="1584" y="2736"/>
              <a:chExt cx="672" cy="576"/>
            </a:xfrm>
          </p:grpSpPr>
          <p:grpSp>
            <p:nvGrpSpPr>
              <p:cNvPr id="38977" name="Group 33"/>
              <p:cNvGrpSpPr>
                <a:grpSpLocks/>
              </p:cNvGrpSpPr>
              <p:nvPr/>
            </p:nvGrpSpPr>
            <p:grpSpPr bwMode="auto">
              <a:xfrm>
                <a:off x="1584" y="3072"/>
                <a:ext cx="672" cy="240"/>
                <a:chOff x="1584" y="3024"/>
                <a:chExt cx="672" cy="240"/>
              </a:xfrm>
            </p:grpSpPr>
            <p:sp>
              <p:nvSpPr>
                <p:cNvPr id="38981" name="Oval 34"/>
                <p:cNvSpPr>
                  <a:spLocks noChangeArrowheads="1"/>
                </p:cNvSpPr>
                <p:nvPr/>
              </p:nvSpPr>
              <p:spPr bwMode="auto">
                <a:xfrm>
                  <a:off x="1584"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sp>
              <p:nvSpPr>
                <p:cNvPr id="38982" name="Oval 35"/>
                <p:cNvSpPr>
                  <a:spLocks noChangeArrowheads="1"/>
                </p:cNvSpPr>
                <p:nvPr/>
              </p:nvSpPr>
              <p:spPr bwMode="auto">
                <a:xfrm>
                  <a:off x="2016"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grpSp>
          <p:sp>
            <p:nvSpPr>
              <p:cNvPr id="38978" name="Oval 36"/>
              <p:cNvSpPr>
                <a:spLocks noChangeArrowheads="1"/>
              </p:cNvSpPr>
              <p:nvPr/>
            </p:nvSpPr>
            <p:spPr bwMode="auto">
              <a:xfrm>
                <a:off x="1800" y="2736"/>
                <a:ext cx="240" cy="240"/>
              </a:xfrm>
              <a:prstGeom prst="ellipse">
                <a:avLst/>
              </a:prstGeom>
              <a:solidFill>
                <a:srgbClr val="CC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O</a:t>
                </a:r>
              </a:p>
            </p:txBody>
          </p:sp>
          <p:sp>
            <p:nvSpPr>
              <p:cNvPr id="38979" name="Line 37"/>
              <p:cNvSpPr>
                <a:spLocks noChangeShapeType="1"/>
              </p:cNvSpPr>
              <p:nvPr/>
            </p:nvSpPr>
            <p:spPr bwMode="auto">
              <a:xfrm flipH="1">
                <a:off x="177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80" name="Line 38"/>
              <p:cNvSpPr>
                <a:spLocks noChangeShapeType="1"/>
              </p:cNvSpPr>
              <p:nvPr/>
            </p:nvSpPr>
            <p:spPr bwMode="auto">
              <a:xfrm>
                <a:off x="201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973" name="Line 39"/>
            <p:cNvSpPr>
              <a:spLocks noChangeShapeType="1"/>
            </p:cNvSpPr>
            <p:nvPr/>
          </p:nvSpPr>
          <p:spPr bwMode="auto">
            <a:xfrm flipH="1">
              <a:off x="1296" y="3360"/>
              <a:ext cx="144" cy="192"/>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74" name="Line 40"/>
            <p:cNvSpPr>
              <a:spLocks noChangeShapeType="1"/>
            </p:cNvSpPr>
            <p:nvPr/>
          </p:nvSpPr>
          <p:spPr bwMode="auto">
            <a:xfrm flipH="1">
              <a:off x="2256" y="3360"/>
              <a:ext cx="144" cy="192"/>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75" name="Line 41"/>
            <p:cNvSpPr>
              <a:spLocks noChangeShapeType="1"/>
            </p:cNvSpPr>
            <p:nvPr/>
          </p:nvSpPr>
          <p:spPr bwMode="auto">
            <a:xfrm>
              <a:off x="2016" y="3360"/>
              <a:ext cx="144" cy="192"/>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76" name="Line 42"/>
            <p:cNvSpPr>
              <a:spLocks noChangeShapeType="1"/>
            </p:cNvSpPr>
            <p:nvPr/>
          </p:nvSpPr>
          <p:spPr bwMode="auto">
            <a:xfrm>
              <a:off x="2976" y="3360"/>
              <a:ext cx="144" cy="192"/>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443" name="Text Box 43"/>
          <p:cNvSpPr txBox="1">
            <a:spLocks noChangeArrowheads="1"/>
          </p:cNvSpPr>
          <p:nvPr/>
        </p:nvSpPr>
        <p:spPr bwMode="auto">
          <a:xfrm>
            <a:off x="5207000" y="765175"/>
            <a:ext cx="2971800" cy="481013"/>
          </a:xfrm>
          <a:prstGeom prst="rect">
            <a:avLst/>
          </a:prstGeom>
          <a:solidFill>
            <a:schemeClr val="hlink"/>
          </a:solidFill>
          <a:ln w="9525">
            <a:noFill/>
            <a:miter lim="800000"/>
            <a:headEnd/>
            <a:tailEnd/>
          </a:ln>
          <a:effectLst/>
        </p:spPr>
        <p:txBody>
          <a:bodyPr>
            <a:spAutoFit/>
          </a:bodyPr>
          <a:lstStyle/>
          <a:p>
            <a:pPr eaLnBrk="0" hangingPunct="0">
              <a:lnSpc>
                <a:spcPct val="85000"/>
              </a:lnSpc>
              <a:spcBef>
                <a:spcPct val="50000"/>
              </a:spcBef>
              <a:defRPr/>
            </a:pPr>
            <a:r>
              <a:rPr kumimoji="1" lang="it-IT" sz="3000" dirty="0" err="1">
                <a:solidFill>
                  <a:srgbClr val="FFFF00"/>
                </a:solidFill>
                <a:effectLst>
                  <a:outerShdw blurRad="38100" dist="38100" dir="2700000" algn="tl">
                    <a:srgbClr val="000000"/>
                  </a:outerShdw>
                </a:effectLst>
                <a:latin typeface="Tahoma" pitchFamily="34" charset="0"/>
              </a:rPr>
              <a:t>Ordinary</a:t>
            </a:r>
            <a:r>
              <a:rPr kumimoji="1" lang="it-IT" sz="3000" dirty="0">
                <a:solidFill>
                  <a:srgbClr val="FFFF00"/>
                </a:solidFill>
                <a:effectLst>
                  <a:outerShdw blurRad="38100" dist="38100" dir="2700000" algn="tl">
                    <a:srgbClr val="000000"/>
                  </a:outerShdw>
                </a:effectLst>
                <a:latin typeface="Tahoma" pitchFamily="34" charset="0"/>
              </a:rPr>
              <a:t> water</a:t>
            </a:r>
            <a:endParaRPr kumimoji="1" lang="it-IT" sz="3000" dirty="0">
              <a:solidFill>
                <a:srgbClr val="FFFF00"/>
              </a:solidFill>
              <a:effectLst>
                <a:outerShdw blurRad="38100" dist="38100" dir="2700000" algn="tl">
                  <a:srgbClr val="FFFFFF"/>
                </a:outerShdw>
              </a:effectLst>
              <a:latin typeface="Tahoma" pitchFamily="34" charset="0"/>
            </a:endParaRPr>
          </a:p>
        </p:txBody>
      </p:sp>
      <p:sp>
        <p:nvSpPr>
          <p:cNvPr id="102444" name="Text Box 44"/>
          <p:cNvSpPr txBox="1">
            <a:spLocks noChangeArrowheads="1"/>
          </p:cNvSpPr>
          <p:nvPr/>
        </p:nvSpPr>
        <p:spPr bwMode="auto">
          <a:xfrm>
            <a:off x="5105400" y="6072188"/>
            <a:ext cx="3538538" cy="484187"/>
          </a:xfrm>
          <a:prstGeom prst="rect">
            <a:avLst/>
          </a:prstGeom>
          <a:solidFill>
            <a:schemeClr val="hlink"/>
          </a:solidFill>
          <a:ln w="9525">
            <a:noFill/>
            <a:miter lim="800000"/>
            <a:headEnd/>
            <a:tailEnd/>
          </a:ln>
          <a:effectLst/>
        </p:spPr>
        <p:txBody>
          <a:bodyPr>
            <a:spAutoFit/>
          </a:bodyPr>
          <a:lstStyle/>
          <a:p>
            <a:pPr algn="ctr" eaLnBrk="0" hangingPunct="0">
              <a:lnSpc>
                <a:spcPct val="85000"/>
              </a:lnSpc>
              <a:spcBef>
                <a:spcPct val="50000"/>
              </a:spcBef>
              <a:defRPr/>
            </a:pPr>
            <a:r>
              <a:rPr kumimoji="1" lang="it-IT" sz="3000" dirty="0" err="1">
                <a:solidFill>
                  <a:srgbClr val="FFFF00"/>
                </a:solidFill>
                <a:effectLst>
                  <a:outerShdw blurRad="38100" dist="38100" dir="2700000" algn="tl">
                    <a:srgbClr val="FFFFFF"/>
                  </a:outerShdw>
                </a:effectLst>
                <a:latin typeface="Tahoma" pitchFamily="34" charset="0"/>
              </a:rPr>
              <a:t>Biological</a:t>
            </a:r>
            <a:r>
              <a:rPr kumimoji="1" lang="it-IT" sz="3000" dirty="0">
                <a:solidFill>
                  <a:srgbClr val="FFFF00"/>
                </a:solidFill>
                <a:effectLst>
                  <a:outerShdw blurRad="38100" dist="38100" dir="2700000" algn="tl">
                    <a:srgbClr val="FFFFFF"/>
                  </a:outerShdw>
                </a:effectLst>
                <a:latin typeface="Tahoma" pitchFamily="34" charset="0"/>
              </a:rPr>
              <a:t> water</a:t>
            </a:r>
          </a:p>
        </p:txBody>
      </p:sp>
      <p:sp>
        <p:nvSpPr>
          <p:cNvPr id="38919" name="AutoShape 45"/>
          <p:cNvSpPr>
            <a:spLocks noChangeArrowheads="1"/>
          </p:cNvSpPr>
          <p:nvPr/>
        </p:nvSpPr>
        <p:spPr bwMode="auto">
          <a:xfrm>
            <a:off x="4530725" y="1298575"/>
            <a:ext cx="4505325" cy="4800600"/>
          </a:xfrm>
          <a:prstGeom prst="downArrowCallout">
            <a:avLst>
              <a:gd name="adj1" fmla="val 9593"/>
              <a:gd name="adj2" fmla="val 15384"/>
              <a:gd name="adj3" fmla="val 14424"/>
              <a:gd name="adj4" fmla="val 79366"/>
            </a:avLst>
          </a:prstGeom>
          <a:gradFill rotWithShape="0">
            <a:gsLst>
              <a:gs pos="0">
                <a:schemeClr val="bg1"/>
              </a:gs>
              <a:gs pos="100000">
                <a:srgbClr val="0066FF"/>
              </a:gs>
            </a:gsLst>
            <a:path path="rect">
              <a:fillToRect l="50000" t="50000" r="50000" b="50000"/>
            </a:path>
          </a:gradFill>
          <a:ln w="9525">
            <a:solidFill>
              <a:schemeClr val="tx1"/>
            </a:solidFill>
            <a:miter lim="800000"/>
            <a:headEnd/>
            <a:tailEnd/>
          </a:ln>
        </p:spPr>
        <p:txBody>
          <a:bodyPr wrap="none" anchor="ctr"/>
          <a:lstStyle/>
          <a:p>
            <a:pPr eaLnBrk="0" hangingPunct="0">
              <a:lnSpc>
                <a:spcPct val="85000"/>
              </a:lnSpc>
            </a:pPr>
            <a:r>
              <a:rPr kumimoji="1" lang="it-IT" sz="2800">
                <a:latin typeface="Tahoma" pitchFamily="34" charset="0"/>
              </a:rPr>
              <a:t>With SKA they onset the  </a:t>
            </a:r>
          </a:p>
          <a:p>
            <a:pPr eaLnBrk="0" hangingPunct="0">
              <a:lnSpc>
                <a:spcPct val="85000"/>
              </a:lnSpc>
            </a:pPr>
            <a:r>
              <a:rPr kumimoji="1" lang="it-IT" sz="2800">
                <a:latin typeface="Tahoma" pitchFamily="34" charset="0"/>
              </a:rPr>
              <a:t>di Frölich phenomenon: </a:t>
            </a:r>
          </a:p>
          <a:p>
            <a:pPr eaLnBrk="0" hangingPunct="0">
              <a:lnSpc>
                <a:spcPct val="85000"/>
              </a:lnSpc>
            </a:pPr>
            <a:r>
              <a:rPr kumimoji="1" lang="it-IT" sz="2800">
                <a:latin typeface="Tahoma" pitchFamily="34" charset="0"/>
              </a:rPr>
              <a:t>all the water dipoles </a:t>
            </a:r>
          </a:p>
          <a:p>
            <a:pPr eaLnBrk="0" hangingPunct="0">
              <a:lnSpc>
                <a:spcPct val="85000"/>
              </a:lnSpc>
            </a:pPr>
            <a:r>
              <a:rPr kumimoji="1" lang="it-IT" sz="2800">
                <a:latin typeface="Tahoma" pitchFamily="34" charset="0"/>
              </a:rPr>
              <a:t>become in series instead</a:t>
            </a:r>
          </a:p>
          <a:p>
            <a:pPr eaLnBrk="0" hangingPunct="0">
              <a:lnSpc>
                <a:spcPct val="85000"/>
              </a:lnSpc>
            </a:pPr>
            <a:r>
              <a:rPr kumimoji="1" lang="it-IT" sz="2800">
                <a:latin typeface="Tahoma" pitchFamily="34" charset="0"/>
              </a:rPr>
              <a:t>of cahotic, that brings to </a:t>
            </a:r>
          </a:p>
          <a:p>
            <a:pPr eaLnBrk="0" hangingPunct="0">
              <a:lnSpc>
                <a:spcPct val="85000"/>
              </a:lnSpc>
            </a:pPr>
            <a:r>
              <a:rPr kumimoji="1" lang="it-IT" sz="2800">
                <a:latin typeface="Tahoma" pitchFamily="34" charset="0"/>
              </a:rPr>
              <a:t>the reduction of dielectric </a:t>
            </a:r>
          </a:p>
          <a:p>
            <a:pPr eaLnBrk="0" hangingPunct="0">
              <a:lnSpc>
                <a:spcPct val="85000"/>
              </a:lnSpc>
            </a:pPr>
            <a:r>
              <a:rPr kumimoji="1" lang="it-IT" sz="2800">
                <a:latin typeface="Tahoma" pitchFamily="34" charset="0"/>
              </a:rPr>
              <a:t>Constant, taht is a easier </a:t>
            </a:r>
          </a:p>
          <a:p>
            <a:pPr eaLnBrk="0" hangingPunct="0">
              <a:lnSpc>
                <a:spcPct val="85000"/>
              </a:lnSpc>
            </a:pPr>
            <a:r>
              <a:rPr kumimoji="1" lang="it-IT" sz="2800">
                <a:latin typeface="Tahoma" pitchFamily="34" charset="0"/>
              </a:rPr>
              <a:t>electromagnetical </a:t>
            </a:r>
          </a:p>
          <a:p>
            <a:pPr eaLnBrk="0" hangingPunct="0">
              <a:lnSpc>
                <a:spcPct val="85000"/>
              </a:lnSpc>
            </a:pPr>
            <a:r>
              <a:rPr kumimoji="1" lang="it-IT" sz="2800">
                <a:latin typeface="Tahoma" pitchFamily="34" charset="0"/>
              </a:rPr>
              <a:t>Transmission.</a:t>
            </a:r>
            <a:endParaRPr kumimoji="1" lang="it-IT" sz="3200">
              <a:latin typeface="Tahoma" pitchFamily="34" charset="0"/>
            </a:endParaRPr>
          </a:p>
        </p:txBody>
      </p:sp>
      <p:grpSp>
        <p:nvGrpSpPr>
          <p:cNvPr id="38920" name="Group 46"/>
          <p:cNvGrpSpPr>
            <a:grpSpLocks/>
          </p:cNvGrpSpPr>
          <p:nvPr/>
        </p:nvGrpSpPr>
        <p:grpSpPr bwMode="auto">
          <a:xfrm>
            <a:off x="457200" y="838200"/>
            <a:ext cx="3962400" cy="2743200"/>
            <a:chOff x="288" y="528"/>
            <a:chExt cx="2496" cy="1728"/>
          </a:xfrm>
        </p:grpSpPr>
        <p:grpSp>
          <p:nvGrpSpPr>
            <p:cNvPr id="38922" name="Group 47"/>
            <p:cNvGrpSpPr>
              <a:grpSpLocks/>
            </p:cNvGrpSpPr>
            <p:nvPr/>
          </p:nvGrpSpPr>
          <p:grpSpPr bwMode="auto">
            <a:xfrm flipH="1" flipV="1">
              <a:off x="912" y="768"/>
              <a:ext cx="672" cy="576"/>
              <a:chOff x="1584" y="2736"/>
              <a:chExt cx="672" cy="576"/>
            </a:xfrm>
          </p:grpSpPr>
          <p:grpSp>
            <p:nvGrpSpPr>
              <p:cNvPr id="38962" name="Group 48"/>
              <p:cNvGrpSpPr>
                <a:grpSpLocks/>
              </p:cNvGrpSpPr>
              <p:nvPr/>
            </p:nvGrpSpPr>
            <p:grpSpPr bwMode="auto">
              <a:xfrm>
                <a:off x="1584" y="3072"/>
                <a:ext cx="672" cy="240"/>
                <a:chOff x="1584" y="3024"/>
                <a:chExt cx="672" cy="240"/>
              </a:xfrm>
            </p:grpSpPr>
            <p:sp>
              <p:nvSpPr>
                <p:cNvPr id="38966" name="Oval 49"/>
                <p:cNvSpPr>
                  <a:spLocks noChangeArrowheads="1"/>
                </p:cNvSpPr>
                <p:nvPr/>
              </p:nvSpPr>
              <p:spPr bwMode="auto">
                <a:xfrm>
                  <a:off x="1584"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sp>
              <p:nvSpPr>
                <p:cNvPr id="38967" name="Oval 50"/>
                <p:cNvSpPr>
                  <a:spLocks noChangeArrowheads="1"/>
                </p:cNvSpPr>
                <p:nvPr/>
              </p:nvSpPr>
              <p:spPr bwMode="auto">
                <a:xfrm>
                  <a:off x="2016"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grpSp>
          <p:sp>
            <p:nvSpPr>
              <p:cNvPr id="38963" name="Oval 51"/>
              <p:cNvSpPr>
                <a:spLocks noChangeArrowheads="1"/>
              </p:cNvSpPr>
              <p:nvPr/>
            </p:nvSpPr>
            <p:spPr bwMode="auto">
              <a:xfrm>
                <a:off x="1800" y="2736"/>
                <a:ext cx="240" cy="240"/>
              </a:xfrm>
              <a:prstGeom prst="ellipse">
                <a:avLst/>
              </a:prstGeom>
              <a:solidFill>
                <a:srgbClr val="CC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O</a:t>
                </a:r>
              </a:p>
            </p:txBody>
          </p:sp>
          <p:sp>
            <p:nvSpPr>
              <p:cNvPr id="38964" name="Line 52"/>
              <p:cNvSpPr>
                <a:spLocks noChangeShapeType="1"/>
              </p:cNvSpPr>
              <p:nvPr/>
            </p:nvSpPr>
            <p:spPr bwMode="auto">
              <a:xfrm flipH="1">
                <a:off x="177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65" name="Line 53"/>
              <p:cNvSpPr>
                <a:spLocks noChangeShapeType="1"/>
              </p:cNvSpPr>
              <p:nvPr/>
            </p:nvSpPr>
            <p:spPr bwMode="auto">
              <a:xfrm>
                <a:off x="201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23" name="Group 54"/>
            <p:cNvGrpSpPr>
              <a:grpSpLocks/>
            </p:cNvGrpSpPr>
            <p:nvPr/>
          </p:nvGrpSpPr>
          <p:grpSpPr bwMode="auto">
            <a:xfrm>
              <a:off x="288" y="1104"/>
              <a:ext cx="672" cy="576"/>
              <a:chOff x="1584" y="2736"/>
              <a:chExt cx="672" cy="576"/>
            </a:xfrm>
          </p:grpSpPr>
          <p:grpSp>
            <p:nvGrpSpPr>
              <p:cNvPr id="38956" name="Group 55"/>
              <p:cNvGrpSpPr>
                <a:grpSpLocks/>
              </p:cNvGrpSpPr>
              <p:nvPr/>
            </p:nvGrpSpPr>
            <p:grpSpPr bwMode="auto">
              <a:xfrm>
                <a:off x="1584" y="3072"/>
                <a:ext cx="672" cy="240"/>
                <a:chOff x="1584" y="3024"/>
                <a:chExt cx="672" cy="240"/>
              </a:xfrm>
            </p:grpSpPr>
            <p:sp>
              <p:nvSpPr>
                <p:cNvPr id="38960" name="Oval 56"/>
                <p:cNvSpPr>
                  <a:spLocks noChangeArrowheads="1"/>
                </p:cNvSpPr>
                <p:nvPr/>
              </p:nvSpPr>
              <p:spPr bwMode="auto">
                <a:xfrm>
                  <a:off x="1584"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sp>
              <p:nvSpPr>
                <p:cNvPr id="38961" name="Oval 57"/>
                <p:cNvSpPr>
                  <a:spLocks noChangeArrowheads="1"/>
                </p:cNvSpPr>
                <p:nvPr/>
              </p:nvSpPr>
              <p:spPr bwMode="auto">
                <a:xfrm>
                  <a:off x="2016"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grpSp>
          <p:sp>
            <p:nvSpPr>
              <p:cNvPr id="38957" name="Oval 58"/>
              <p:cNvSpPr>
                <a:spLocks noChangeArrowheads="1"/>
              </p:cNvSpPr>
              <p:nvPr/>
            </p:nvSpPr>
            <p:spPr bwMode="auto">
              <a:xfrm>
                <a:off x="1800" y="2736"/>
                <a:ext cx="240" cy="240"/>
              </a:xfrm>
              <a:prstGeom prst="ellipse">
                <a:avLst/>
              </a:prstGeom>
              <a:solidFill>
                <a:srgbClr val="CC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O</a:t>
                </a:r>
              </a:p>
            </p:txBody>
          </p:sp>
          <p:sp>
            <p:nvSpPr>
              <p:cNvPr id="38958" name="Line 59"/>
              <p:cNvSpPr>
                <a:spLocks noChangeShapeType="1"/>
              </p:cNvSpPr>
              <p:nvPr/>
            </p:nvSpPr>
            <p:spPr bwMode="auto">
              <a:xfrm flipH="1">
                <a:off x="177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9" name="Line 60"/>
              <p:cNvSpPr>
                <a:spLocks noChangeShapeType="1"/>
              </p:cNvSpPr>
              <p:nvPr/>
            </p:nvSpPr>
            <p:spPr bwMode="auto">
              <a:xfrm>
                <a:off x="201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24" name="Group 61"/>
            <p:cNvGrpSpPr>
              <a:grpSpLocks/>
            </p:cNvGrpSpPr>
            <p:nvPr/>
          </p:nvGrpSpPr>
          <p:grpSpPr bwMode="auto">
            <a:xfrm>
              <a:off x="336" y="1440"/>
              <a:ext cx="576" cy="576"/>
              <a:chOff x="1632" y="3024"/>
              <a:chExt cx="576" cy="576"/>
            </a:xfrm>
          </p:grpSpPr>
          <p:sp>
            <p:nvSpPr>
              <p:cNvPr id="38952" name="Freeform 62"/>
              <p:cNvSpPr>
                <a:spLocks/>
              </p:cNvSpPr>
              <p:nvPr/>
            </p:nvSpPr>
            <p:spPr bwMode="auto">
              <a:xfrm>
                <a:off x="1824" y="3024"/>
                <a:ext cx="192" cy="48"/>
              </a:xfrm>
              <a:custGeom>
                <a:avLst/>
                <a:gdLst>
                  <a:gd name="T0" fmla="*/ 0 w 192"/>
                  <a:gd name="T1" fmla="*/ 0 h 48"/>
                  <a:gd name="T2" fmla="*/ 96 w 192"/>
                  <a:gd name="T3" fmla="*/ 48 h 48"/>
                  <a:gd name="T4" fmla="*/ 192 w 192"/>
                  <a:gd name="T5" fmla="*/ 0 h 48"/>
                  <a:gd name="T6" fmla="*/ 0 60000 65536"/>
                  <a:gd name="T7" fmla="*/ 0 60000 65536"/>
                  <a:gd name="T8" fmla="*/ 0 60000 65536"/>
                  <a:gd name="T9" fmla="*/ 0 w 192"/>
                  <a:gd name="T10" fmla="*/ 0 h 48"/>
                  <a:gd name="T11" fmla="*/ 192 w 192"/>
                  <a:gd name="T12" fmla="*/ 48 h 48"/>
                </a:gdLst>
                <a:ahLst/>
                <a:cxnLst>
                  <a:cxn ang="T6">
                    <a:pos x="T0" y="T1"/>
                  </a:cxn>
                  <a:cxn ang="T7">
                    <a:pos x="T2" y="T3"/>
                  </a:cxn>
                  <a:cxn ang="T8">
                    <a:pos x="T4" y="T5"/>
                  </a:cxn>
                </a:cxnLst>
                <a:rect l="T9" t="T10" r="T11" b="T12"/>
                <a:pathLst>
                  <a:path w="192" h="48">
                    <a:moveTo>
                      <a:pt x="0" y="0"/>
                    </a:moveTo>
                    <a:cubicBezTo>
                      <a:pt x="32" y="24"/>
                      <a:pt x="64" y="48"/>
                      <a:pt x="96" y="48"/>
                    </a:cubicBezTo>
                    <a:cubicBezTo>
                      <a:pt x="128" y="48"/>
                      <a:pt x="160" y="24"/>
                      <a:pt x="192"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8953" name="Group 63"/>
              <p:cNvGrpSpPr>
                <a:grpSpLocks/>
              </p:cNvGrpSpPr>
              <p:nvPr/>
            </p:nvGrpSpPr>
            <p:grpSpPr bwMode="auto">
              <a:xfrm>
                <a:off x="1632" y="3120"/>
                <a:ext cx="576" cy="480"/>
                <a:chOff x="1632" y="3120"/>
                <a:chExt cx="576" cy="480"/>
              </a:xfrm>
            </p:grpSpPr>
            <p:sp>
              <p:nvSpPr>
                <p:cNvPr id="38954" name="Line 64"/>
                <p:cNvSpPr>
                  <a:spLocks noChangeShapeType="1"/>
                </p:cNvSpPr>
                <p:nvPr/>
              </p:nvSpPr>
              <p:spPr bwMode="auto">
                <a:xfrm flipV="1">
                  <a:off x="1920" y="3120"/>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5" name="Text Box 65"/>
                <p:cNvSpPr txBox="1">
                  <a:spLocks noChangeArrowheads="1"/>
                </p:cNvSpPr>
                <p:nvPr/>
              </p:nvSpPr>
              <p:spPr bwMode="auto">
                <a:xfrm>
                  <a:off x="1632" y="3411"/>
                  <a:ext cx="57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1600">
                      <a:solidFill>
                        <a:schemeClr val="tx2"/>
                      </a:solidFill>
                      <a:latin typeface="Tahoma" pitchFamily="34" charset="0"/>
                    </a:rPr>
                    <a:t>104.5°</a:t>
                  </a:r>
                </a:p>
              </p:txBody>
            </p:sp>
          </p:grpSp>
        </p:grpSp>
        <p:grpSp>
          <p:nvGrpSpPr>
            <p:cNvPr id="38925" name="Group 66"/>
            <p:cNvGrpSpPr>
              <a:grpSpLocks/>
            </p:cNvGrpSpPr>
            <p:nvPr/>
          </p:nvGrpSpPr>
          <p:grpSpPr bwMode="auto">
            <a:xfrm rot="5400000" flipH="1" flipV="1">
              <a:off x="1872" y="576"/>
              <a:ext cx="672" cy="576"/>
              <a:chOff x="1584" y="2736"/>
              <a:chExt cx="672" cy="576"/>
            </a:xfrm>
          </p:grpSpPr>
          <p:grpSp>
            <p:nvGrpSpPr>
              <p:cNvPr id="38946" name="Group 67"/>
              <p:cNvGrpSpPr>
                <a:grpSpLocks/>
              </p:cNvGrpSpPr>
              <p:nvPr/>
            </p:nvGrpSpPr>
            <p:grpSpPr bwMode="auto">
              <a:xfrm>
                <a:off x="1584" y="3072"/>
                <a:ext cx="672" cy="240"/>
                <a:chOff x="1584" y="3024"/>
                <a:chExt cx="672" cy="240"/>
              </a:xfrm>
            </p:grpSpPr>
            <p:sp>
              <p:nvSpPr>
                <p:cNvPr id="38950" name="Oval 68"/>
                <p:cNvSpPr>
                  <a:spLocks noChangeArrowheads="1"/>
                </p:cNvSpPr>
                <p:nvPr/>
              </p:nvSpPr>
              <p:spPr bwMode="auto">
                <a:xfrm>
                  <a:off x="1584"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sp>
              <p:nvSpPr>
                <p:cNvPr id="38951" name="Oval 69"/>
                <p:cNvSpPr>
                  <a:spLocks noChangeArrowheads="1"/>
                </p:cNvSpPr>
                <p:nvPr/>
              </p:nvSpPr>
              <p:spPr bwMode="auto">
                <a:xfrm>
                  <a:off x="2016"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grpSp>
          <p:sp>
            <p:nvSpPr>
              <p:cNvPr id="38947" name="Oval 70"/>
              <p:cNvSpPr>
                <a:spLocks noChangeArrowheads="1"/>
              </p:cNvSpPr>
              <p:nvPr/>
            </p:nvSpPr>
            <p:spPr bwMode="auto">
              <a:xfrm>
                <a:off x="1800" y="2736"/>
                <a:ext cx="240" cy="240"/>
              </a:xfrm>
              <a:prstGeom prst="ellipse">
                <a:avLst/>
              </a:prstGeom>
              <a:solidFill>
                <a:srgbClr val="CC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O</a:t>
                </a:r>
              </a:p>
            </p:txBody>
          </p:sp>
          <p:sp>
            <p:nvSpPr>
              <p:cNvPr id="38948" name="Line 71"/>
              <p:cNvSpPr>
                <a:spLocks noChangeShapeType="1"/>
              </p:cNvSpPr>
              <p:nvPr/>
            </p:nvSpPr>
            <p:spPr bwMode="auto">
              <a:xfrm flipH="1">
                <a:off x="177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9" name="Line 72"/>
              <p:cNvSpPr>
                <a:spLocks noChangeShapeType="1"/>
              </p:cNvSpPr>
              <p:nvPr/>
            </p:nvSpPr>
            <p:spPr bwMode="auto">
              <a:xfrm>
                <a:off x="201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26" name="Group 73"/>
            <p:cNvGrpSpPr>
              <a:grpSpLocks/>
            </p:cNvGrpSpPr>
            <p:nvPr/>
          </p:nvGrpSpPr>
          <p:grpSpPr bwMode="auto">
            <a:xfrm rot="8493321" flipH="1" flipV="1">
              <a:off x="2112" y="1392"/>
              <a:ext cx="672" cy="576"/>
              <a:chOff x="1584" y="2736"/>
              <a:chExt cx="672" cy="576"/>
            </a:xfrm>
          </p:grpSpPr>
          <p:grpSp>
            <p:nvGrpSpPr>
              <p:cNvPr id="38940" name="Group 74"/>
              <p:cNvGrpSpPr>
                <a:grpSpLocks/>
              </p:cNvGrpSpPr>
              <p:nvPr/>
            </p:nvGrpSpPr>
            <p:grpSpPr bwMode="auto">
              <a:xfrm>
                <a:off x="1584" y="3072"/>
                <a:ext cx="672" cy="240"/>
                <a:chOff x="1584" y="3024"/>
                <a:chExt cx="672" cy="240"/>
              </a:xfrm>
            </p:grpSpPr>
            <p:sp>
              <p:nvSpPr>
                <p:cNvPr id="38944" name="Oval 75"/>
                <p:cNvSpPr>
                  <a:spLocks noChangeArrowheads="1"/>
                </p:cNvSpPr>
                <p:nvPr/>
              </p:nvSpPr>
              <p:spPr bwMode="auto">
                <a:xfrm>
                  <a:off x="1584"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sp>
              <p:nvSpPr>
                <p:cNvPr id="38945" name="Oval 76"/>
                <p:cNvSpPr>
                  <a:spLocks noChangeArrowheads="1"/>
                </p:cNvSpPr>
                <p:nvPr/>
              </p:nvSpPr>
              <p:spPr bwMode="auto">
                <a:xfrm>
                  <a:off x="2016"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grpSp>
          <p:sp>
            <p:nvSpPr>
              <p:cNvPr id="38941" name="Oval 77"/>
              <p:cNvSpPr>
                <a:spLocks noChangeArrowheads="1"/>
              </p:cNvSpPr>
              <p:nvPr/>
            </p:nvSpPr>
            <p:spPr bwMode="auto">
              <a:xfrm>
                <a:off x="1800" y="2736"/>
                <a:ext cx="240" cy="240"/>
              </a:xfrm>
              <a:prstGeom prst="ellipse">
                <a:avLst/>
              </a:prstGeom>
              <a:solidFill>
                <a:srgbClr val="CC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O</a:t>
                </a:r>
              </a:p>
            </p:txBody>
          </p:sp>
          <p:sp>
            <p:nvSpPr>
              <p:cNvPr id="38942" name="Line 78"/>
              <p:cNvSpPr>
                <a:spLocks noChangeShapeType="1"/>
              </p:cNvSpPr>
              <p:nvPr/>
            </p:nvSpPr>
            <p:spPr bwMode="auto">
              <a:xfrm flipH="1">
                <a:off x="177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3" name="Line 79"/>
              <p:cNvSpPr>
                <a:spLocks noChangeShapeType="1"/>
              </p:cNvSpPr>
              <p:nvPr/>
            </p:nvSpPr>
            <p:spPr bwMode="auto">
              <a:xfrm>
                <a:off x="201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27" name="Group 80"/>
            <p:cNvGrpSpPr>
              <a:grpSpLocks/>
            </p:cNvGrpSpPr>
            <p:nvPr/>
          </p:nvGrpSpPr>
          <p:grpSpPr bwMode="auto">
            <a:xfrm rot="-9140104">
              <a:off x="1296" y="1680"/>
              <a:ext cx="672" cy="576"/>
              <a:chOff x="1584" y="2736"/>
              <a:chExt cx="672" cy="576"/>
            </a:xfrm>
          </p:grpSpPr>
          <p:grpSp>
            <p:nvGrpSpPr>
              <p:cNvPr id="38934" name="Group 81"/>
              <p:cNvGrpSpPr>
                <a:grpSpLocks/>
              </p:cNvGrpSpPr>
              <p:nvPr/>
            </p:nvGrpSpPr>
            <p:grpSpPr bwMode="auto">
              <a:xfrm>
                <a:off x="1584" y="3072"/>
                <a:ext cx="672" cy="240"/>
                <a:chOff x="1584" y="3024"/>
                <a:chExt cx="672" cy="240"/>
              </a:xfrm>
            </p:grpSpPr>
            <p:sp>
              <p:nvSpPr>
                <p:cNvPr id="38938" name="Oval 82"/>
                <p:cNvSpPr>
                  <a:spLocks noChangeArrowheads="1"/>
                </p:cNvSpPr>
                <p:nvPr/>
              </p:nvSpPr>
              <p:spPr bwMode="auto">
                <a:xfrm>
                  <a:off x="1584"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sp>
              <p:nvSpPr>
                <p:cNvPr id="38939" name="Oval 83"/>
                <p:cNvSpPr>
                  <a:spLocks noChangeArrowheads="1"/>
                </p:cNvSpPr>
                <p:nvPr/>
              </p:nvSpPr>
              <p:spPr bwMode="auto">
                <a:xfrm>
                  <a:off x="2016" y="3024"/>
                  <a:ext cx="240" cy="240"/>
                </a:xfrm>
                <a:prstGeom prst="ellipse">
                  <a:avLst/>
                </a:prstGeom>
                <a:solidFill>
                  <a:srgbClr val="FF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H</a:t>
                  </a:r>
                </a:p>
              </p:txBody>
            </p:sp>
          </p:grpSp>
          <p:sp>
            <p:nvSpPr>
              <p:cNvPr id="38935" name="Oval 84"/>
              <p:cNvSpPr>
                <a:spLocks noChangeArrowheads="1"/>
              </p:cNvSpPr>
              <p:nvPr/>
            </p:nvSpPr>
            <p:spPr bwMode="auto">
              <a:xfrm>
                <a:off x="1800" y="2736"/>
                <a:ext cx="240" cy="240"/>
              </a:xfrm>
              <a:prstGeom prst="ellipse">
                <a:avLst/>
              </a:prstGeom>
              <a:solidFill>
                <a:srgbClr val="CCFFFF"/>
              </a:solidFill>
              <a:ln w="9525">
                <a:solidFill>
                  <a:schemeClr val="tx1"/>
                </a:solidFill>
                <a:round/>
                <a:headEnd/>
                <a:tailEnd/>
              </a:ln>
            </p:spPr>
            <p:txBody>
              <a:bodyPr wrap="none" anchor="ctr"/>
              <a:lstStyle/>
              <a:p>
                <a:pPr algn="ctr" eaLnBrk="0" hangingPunct="0">
                  <a:lnSpc>
                    <a:spcPct val="85000"/>
                  </a:lnSpc>
                </a:pPr>
                <a:r>
                  <a:rPr kumimoji="1" lang="it-IT" b="1">
                    <a:solidFill>
                      <a:schemeClr val="tx2"/>
                    </a:solidFill>
                    <a:latin typeface="Tahoma" pitchFamily="34" charset="0"/>
                  </a:rPr>
                  <a:t>O</a:t>
                </a:r>
              </a:p>
            </p:txBody>
          </p:sp>
          <p:sp>
            <p:nvSpPr>
              <p:cNvPr id="38936" name="Line 85"/>
              <p:cNvSpPr>
                <a:spLocks noChangeShapeType="1"/>
              </p:cNvSpPr>
              <p:nvPr/>
            </p:nvSpPr>
            <p:spPr bwMode="auto">
              <a:xfrm flipH="1">
                <a:off x="177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7" name="Line 86"/>
              <p:cNvSpPr>
                <a:spLocks noChangeShapeType="1"/>
              </p:cNvSpPr>
              <p:nvPr/>
            </p:nvSpPr>
            <p:spPr bwMode="auto">
              <a:xfrm>
                <a:off x="2016" y="2976"/>
                <a:ext cx="48"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928" name="Line 87"/>
            <p:cNvSpPr>
              <a:spLocks noChangeShapeType="1"/>
            </p:cNvSpPr>
            <p:nvPr/>
          </p:nvSpPr>
          <p:spPr bwMode="auto">
            <a:xfrm rot="17238841" flipH="1">
              <a:off x="1272" y="1392"/>
              <a:ext cx="144" cy="192"/>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9" name="Line 88"/>
            <p:cNvSpPr>
              <a:spLocks noChangeShapeType="1"/>
            </p:cNvSpPr>
            <p:nvPr/>
          </p:nvSpPr>
          <p:spPr bwMode="auto">
            <a:xfrm rot="13830103" flipH="1">
              <a:off x="1656" y="792"/>
              <a:ext cx="144" cy="192"/>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0" name="Line 89"/>
            <p:cNvSpPr>
              <a:spLocks noChangeShapeType="1"/>
            </p:cNvSpPr>
            <p:nvPr/>
          </p:nvSpPr>
          <p:spPr bwMode="auto">
            <a:xfrm rot="11143310" flipH="1">
              <a:off x="2040" y="1608"/>
              <a:ext cx="144" cy="192"/>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1" name="Line 90"/>
            <p:cNvSpPr>
              <a:spLocks noChangeShapeType="1"/>
            </p:cNvSpPr>
            <p:nvPr/>
          </p:nvSpPr>
          <p:spPr bwMode="auto">
            <a:xfrm rot="19584472" flipH="1">
              <a:off x="2328" y="1224"/>
              <a:ext cx="144" cy="192"/>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2" name="Line 91"/>
            <p:cNvSpPr>
              <a:spLocks noChangeShapeType="1"/>
            </p:cNvSpPr>
            <p:nvPr/>
          </p:nvSpPr>
          <p:spPr bwMode="auto">
            <a:xfrm rot="586556" flipH="1">
              <a:off x="984" y="1344"/>
              <a:ext cx="144" cy="192"/>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3" name="Line 92"/>
            <p:cNvSpPr>
              <a:spLocks noChangeShapeType="1"/>
            </p:cNvSpPr>
            <p:nvPr/>
          </p:nvSpPr>
          <p:spPr bwMode="auto">
            <a:xfrm rot="586556" flipH="1">
              <a:off x="768" y="1008"/>
              <a:ext cx="144" cy="192"/>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921" name="Text Box 94"/>
          <p:cNvSpPr txBox="1">
            <a:spLocks noChangeArrowheads="1"/>
          </p:cNvSpPr>
          <p:nvPr/>
        </p:nvSpPr>
        <p:spPr bwMode="auto">
          <a:xfrm>
            <a:off x="5791200" y="6553200"/>
            <a:ext cx="3276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50000"/>
              </a:spcBef>
            </a:pPr>
            <a:r>
              <a:rPr kumimoji="1" lang="it-IT" sz="1200" b="1">
                <a:solidFill>
                  <a:schemeClr val="tx2"/>
                </a:solidFill>
                <a:latin typeface="Tahoma" pitchFamily="34" charset="0"/>
              </a:rPr>
              <a:t>© Dipartimento Scientifico Guna S.p.a.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8662" y="571480"/>
            <a:ext cx="7358114" cy="526297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sz="7200" b="1" dirty="0" err="1">
                <a:solidFill>
                  <a:srgbClr val="FFFF00"/>
                </a:solidFill>
                <a:latin typeface="+mn-lt"/>
                <a:cs typeface="+mn-cs"/>
              </a:rPr>
              <a:t>How</a:t>
            </a:r>
            <a:r>
              <a:rPr lang="it-IT" sz="7200" b="1" dirty="0">
                <a:solidFill>
                  <a:srgbClr val="FFFF00"/>
                </a:solidFill>
                <a:latin typeface="+mn-lt"/>
                <a:cs typeface="+mn-cs"/>
              </a:rPr>
              <a:t> </a:t>
            </a:r>
            <a:r>
              <a:rPr lang="it-IT" sz="7200" b="1" dirty="0" err="1">
                <a:solidFill>
                  <a:srgbClr val="FFFF00"/>
                </a:solidFill>
                <a:latin typeface="+mn-lt"/>
                <a:cs typeface="+mn-cs"/>
              </a:rPr>
              <a:t>to</a:t>
            </a:r>
            <a:r>
              <a:rPr lang="it-IT" sz="7200" b="1" dirty="0">
                <a:solidFill>
                  <a:srgbClr val="FFFF00"/>
                </a:solidFill>
                <a:latin typeface="+mn-lt"/>
                <a:cs typeface="+mn-cs"/>
              </a:rPr>
              <a:t> </a:t>
            </a:r>
            <a:r>
              <a:rPr lang="it-IT" sz="7200" b="1" dirty="0" err="1">
                <a:solidFill>
                  <a:srgbClr val="FFFF00"/>
                </a:solidFill>
                <a:latin typeface="+mn-lt"/>
                <a:cs typeface="+mn-cs"/>
              </a:rPr>
              <a:t>use</a:t>
            </a:r>
            <a:r>
              <a:rPr lang="it-IT" sz="7200" b="1" dirty="0">
                <a:solidFill>
                  <a:srgbClr val="FFFF00"/>
                </a:solidFill>
                <a:latin typeface="+mn-lt"/>
                <a:cs typeface="+mn-cs"/>
              </a:rPr>
              <a:t> LOW DOSE CYTOKINES</a:t>
            </a:r>
          </a:p>
          <a:p>
            <a:pPr algn="ctr" fontAlgn="auto">
              <a:spcBef>
                <a:spcPts val="0"/>
              </a:spcBef>
              <a:spcAft>
                <a:spcPts val="0"/>
              </a:spcAft>
              <a:defRPr/>
            </a:pPr>
            <a:endParaRPr lang="it-IT" sz="4800" b="1" dirty="0">
              <a:solidFill>
                <a:srgbClr val="FFFF00"/>
              </a:solidFill>
              <a:latin typeface="+mn-lt"/>
              <a:cs typeface="+mn-cs"/>
            </a:endParaRPr>
          </a:p>
          <a:p>
            <a:pPr algn="ctr" fontAlgn="auto">
              <a:spcBef>
                <a:spcPts val="0"/>
              </a:spcBef>
              <a:spcAft>
                <a:spcPts val="0"/>
              </a:spcAft>
              <a:defRPr/>
            </a:pPr>
            <a:r>
              <a:rPr lang="it-IT" sz="7200" b="1" dirty="0" err="1">
                <a:solidFill>
                  <a:schemeClr val="bg1"/>
                </a:solidFill>
                <a:latin typeface="+mn-lt"/>
                <a:cs typeface="+mn-cs"/>
              </a:rPr>
              <a:t>Same</a:t>
            </a:r>
            <a:r>
              <a:rPr lang="it-IT" sz="7200" b="1" dirty="0">
                <a:solidFill>
                  <a:schemeClr val="bg1"/>
                </a:solidFill>
                <a:latin typeface="+mn-lt"/>
                <a:cs typeface="+mn-cs"/>
              </a:rPr>
              <a:t> or </a:t>
            </a:r>
            <a:r>
              <a:rPr lang="it-IT" sz="7200" b="1" dirty="0" err="1">
                <a:solidFill>
                  <a:schemeClr val="bg1"/>
                </a:solidFill>
                <a:latin typeface="+mn-lt"/>
                <a:cs typeface="+mn-cs"/>
              </a:rPr>
              <a:t>Opposing</a:t>
            </a:r>
            <a:r>
              <a:rPr lang="it-IT" sz="7200" b="1" dirty="0">
                <a:solidFill>
                  <a:schemeClr val="bg1"/>
                </a:solidFill>
                <a:latin typeface="+mn-lt"/>
                <a:cs typeface="+mn-cs"/>
              </a:rPr>
              <a:t> </a:t>
            </a:r>
            <a:r>
              <a:rPr lang="it-IT" sz="7200" b="1" dirty="0" err="1">
                <a:solidFill>
                  <a:schemeClr val="bg1"/>
                </a:solidFill>
                <a:latin typeface="+mn-lt"/>
                <a:cs typeface="+mn-cs"/>
              </a:rPr>
              <a:t>Cytokine</a:t>
            </a:r>
            <a:endParaRPr lang="it-IT" sz="7200" b="1"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4375" y="1989138"/>
            <a:ext cx="7715250" cy="3786187"/>
          </a:xfrm>
          <a:prstGeom prst="rect">
            <a:avLst/>
          </a:prstGeom>
          <a:noFill/>
        </p:spPr>
        <p:txBody>
          <a:bodyPr>
            <a:spAutoFit/>
          </a:bodyPr>
          <a:lstStyle/>
          <a:p>
            <a:pPr algn="ctr" fontAlgn="auto">
              <a:spcBef>
                <a:spcPts val="0"/>
              </a:spcBef>
              <a:spcAft>
                <a:spcPts val="0"/>
              </a:spcAft>
              <a:defRPr/>
            </a:pPr>
            <a:r>
              <a:rPr lang="it-IT" sz="9600" b="1" dirty="0">
                <a:solidFill>
                  <a:srgbClr val="C00000"/>
                </a:solidFill>
                <a:effectLst>
                  <a:outerShdw blurRad="38100" dist="38100" dir="2700000" algn="tl">
                    <a:srgbClr val="000000">
                      <a:alpha val="43137"/>
                    </a:srgbClr>
                  </a:outerShdw>
                </a:effectLst>
                <a:latin typeface="+mn-lt"/>
                <a:cs typeface="+mn-cs"/>
              </a:rPr>
              <a:t>PROBLEM</a:t>
            </a:r>
          </a:p>
          <a:p>
            <a:pPr algn="ctr" fontAlgn="auto">
              <a:spcBef>
                <a:spcPts val="0"/>
              </a:spcBef>
              <a:spcAft>
                <a:spcPts val="0"/>
              </a:spcAft>
              <a:defRPr/>
            </a:pPr>
            <a:r>
              <a:rPr lang="it-IT" sz="4800" b="1" dirty="0" err="1">
                <a:solidFill>
                  <a:srgbClr val="C00000"/>
                </a:solidFill>
                <a:effectLst>
                  <a:outerShdw blurRad="38100" dist="38100" dir="2700000" algn="tl">
                    <a:srgbClr val="000000">
                      <a:alpha val="43137"/>
                    </a:srgbClr>
                  </a:outerShdw>
                </a:effectLst>
                <a:latin typeface="+mn-lt"/>
                <a:cs typeface="+mn-cs"/>
              </a:rPr>
              <a:t>Is</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it</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possible</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to</a:t>
            </a:r>
            <a:r>
              <a:rPr lang="it-IT" sz="4800" b="1" dirty="0">
                <a:solidFill>
                  <a:srgbClr val="C00000"/>
                </a:solidFill>
                <a:effectLst>
                  <a:outerShdw blurRad="38100" dist="38100" dir="2700000" algn="tl">
                    <a:srgbClr val="000000">
                      <a:alpha val="43137"/>
                    </a:srgbClr>
                  </a:outerShdw>
                </a:effectLst>
                <a:latin typeface="+mn-lt"/>
                <a:cs typeface="+mn-cs"/>
              </a:rPr>
              <a:t> modulate the </a:t>
            </a:r>
            <a:r>
              <a:rPr lang="it-IT" sz="4800" b="1" dirty="0" err="1">
                <a:solidFill>
                  <a:srgbClr val="C00000"/>
                </a:solidFill>
                <a:effectLst>
                  <a:outerShdw blurRad="38100" dist="38100" dir="2700000" algn="tl">
                    <a:srgbClr val="000000">
                      <a:alpha val="43137"/>
                    </a:srgbClr>
                  </a:outerShdw>
                </a:effectLst>
                <a:latin typeface="+mn-lt"/>
                <a:cs typeface="+mn-cs"/>
              </a:rPr>
              <a:t>action</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of</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interleukines</a:t>
            </a:r>
            <a:r>
              <a:rPr lang="it-IT" sz="4800" b="1" dirty="0">
                <a:solidFill>
                  <a:srgbClr val="C00000"/>
                </a:solidFill>
                <a:effectLst>
                  <a:outerShdw blurRad="38100" dist="38100" dir="2700000" algn="tl">
                    <a:srgbClr val="000000">
                      <a:alpha val="43137"/>
                    </a:srgbClr>
                  </a:outerShdw>
                </a:effectLst>
                <a:latin typeface="+mn-lt"/>
                <a:cs typeface="+mn-cs"/>
              </a:rPr>
              <a:t> and </a:t>
            </a:r>
            <a:r>
              <a:rPr lang="it-IT" sz="4800" b="1" dirty="0" err="1">
                <a:solidFill>
                  <a:srgbClr val="C00000"/>
                </a:solidFill>
                <a:effectLst>
                  <a:outerShdw blurRad="38100" dist="38100" dir="2700000" algn="tl">
                    <a:srgbClr val="000000">
                      <a:alpha val="43137"/>
                    </a:srgbClr>
                  </a:outerShdw>
                </a:effectLst>
                <a:latin typeface="+mn-lt"/>
                <a:cs typeface="+mn-cs"/>
              </a:rPr>
              <a:t>hormones</a:t>
            </a:r>
            <a:r>
              <a:rPr lang="it-IT" sz="4800" b="1" dirty="0">
                <a:solidFill>
                  <a:srgbClr val="C00000"/>
                </a:solidFill>
                <a:effectLst>
                  <a:outerShdw blurRad="38100" dist="38100" dir="2700000" algn="tl">
                    <a:srgbClr val="000000">
                      <a:alpha val="43137"/>
                    </a:srgbClr>
                  </a:outerShdw>
                </a:effectLst>
                <a:latin typeface="+mn-lt"/>
                <a:cs typeface="+mn-cs"/>
              </a:rPr>
              <a:t>?</a:t>
            </a:r>
          </a:p>
        </p:txBody>
      </p:sp>
      <p:sp>
        <p:nvSpPr>
          <p:cNvPr id="59395" name="Text Box 3"/>
          <p:cNvSpPr txBox="1">
            <a:spLocks noChangeArrowheads="1"/>
          </p:cNvSpPr>
          <p:nvPr/>
        </p:nvSpPr>
        <p:spPr bwMode="auto">
          <a:xfrm>
            <a:off x="684213" y="109538"/>
            <a:ext cx="7777162" cy="1754187"/>
          </a:xfrm>
          <a:prstGeom prst="rect">
            <a:avLst/>
          </a:prstGeom>
          <a:solidFill>
            <a:schemeClr val="bg1">
              <a:lumMod val="85000"/>
            </a:schemeClr>
          </a:solidFill>
          <a:ln w="9525">
            <a:noFill/>
            <a:miter lim="800000"/>
            <a:headEnd/>
            <a:tailEnd/>
          </a:ln>
        </p:spPr>
        <p:txBody>
          <a:bodyPr>
            <a:spAutoFit/>
          </a:bodyPr>
          <a:lstStyle/>
          <a:p>
            <a:pPr algn="ctr" fontAlgn="auto">
              <a:lnSpc>
                <a:spcPct val="150000"/>
              </a:lnSpc>
              <a:spcBef>
                <a:spcPct val="50000"/>
              </a:spcBef>
              <a:spcAft>
                <a:spcPts val="0"/>
              </a:spcAft>
              <a:defRPr/>
            </a:pPr>
            <a:r>
              <a:rPr lang="it-IT" sz="2400" b="1">
                <a:solidFill>
                  <a:srgbClr val="002060"/>
                </a:solidFill>
                <a:latin typeface="Calibri" pitchFamily="34" charset="0"/>
                <a:cs typeface="Arial" pitchFamily="34" charset="0"/>
              </a:rPr>
              <a:t>IF DISEASES ARE EXPRESSIONS, CONSEQUENCES OF CHANGED CONCENTRATION OF </a:t>
            </a:r>
            <a:r>
              <a:rPr lang="it-IT" sz="2400" b="1" i="1">
                <a:solidFill>
                  <a:srgbClr val="002060"/>
                </a:solidFill>
                <a:latin typeface="Calibri" pitchFamily="34" charset="0"/>
                <a:cs typeface="Arial" pitchFamily="34" charset="0"/>
              </a:rPr>
              <a:t>MESSENGER MOLECULES…</a:t>
            </a:r>
            <a:endParaRPr lang="it-IT" sz="2400" b="1">
              <a:solidFill>
                <a:srgbClr val="002060"/>
              </a:solidFill>
              <a:latin typeface="Calibri" pitchFamily="34" charset="0"/>
              <a:cs typeface="Arial" pitchFamily="34" charset="0"/>
            </a:endParaRPr>
          </a:p>
        </p:txBody>
      </p:sp>
      <p:sp>
        <p:nvSpPr>
          <p:cNvPr id="40964" name="Text Box 5"/>
          <p:cNvSpPr txBox="1">
            <a:spLocks noChangeArrowheads="1"/>
          </p:cNvSpPr>
          <p:nvPr/>
        </p:nvSpPr>
        <p:spPr bwMode="auto">
          <a:xfrm>
            <a:off x="5857875" y="6600825"/>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40965"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638" y="6600825"/>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ilas-r\Desktop\alse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052513"/>
            <a:ext cx="506253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6"/>
          <p:cNvSpPr>
            <a:spLocks noChangeArrowheads="1"/>
          </p:cNvSpPr>
          <p:nvPr/>
        </p:nvSpPr>
        <p:spPr bwMode="auto">
          <a:xfrm>
            <a:off x="4862513" y="2387600"/>
            <a:ext cx="46259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2400" b="1"/>
              <a:t>Dr. Alessandro Pizzoccaro</a:t>
            </a:r>
            <a:br>
              <a:rPr lang="it-IT" sz="2400" b="1"/>
            </a:br>
            <a:r>
              <a:rPr lang="en-US" sz="2400">
                <a:latin typeface="Times New Roman" pitchFamily="18" charset="0"/>
                <a:cs typeface="Times New Roman" pitchFamily="18" charset="0"/>
              </a:rPr>
              <a:t>President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GUNA International</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Italy</a:t>
            </a: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1" descr=" The name of referred object is RevDiabeticStud-03-07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2875"/>
            <a:ext cx="710565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CasellaDiTesto 28"/>
          <p:cNvSpPr txBox="1">
            <a:spLocks noChangeArrowheads="1"/>
          </p:cNvSpPr>
          <p:nvPr/>
        </p:nvSpPr>
        <p:spPr bwMode="auto">
          <a:xfrm>
            <a:off x="571500" y="6550025"/>
            <a:ext cx="8215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sz="1400">
                <a:latin typeface="Calibri" pitchFamily="34" charset="0"/>
              </a:rPr>
              <a:t>From: </a:t>
            </a:r>
            <a:r>
              <a:rPr lang="it-IT" sz="1400" b="1">
                <a:latin typeface="Calibri" pitchFamily="34" charset="0"/>
              </a:rPr>
              <a:t>The Review of Diabetic Studies (2006) 3:72-75</a:t>
            </a:r>
          </a:p>
        </p:txBody>
      </p:sp>
      <p:sp>
        <p:nvSpPr>
          <p:cNvPr id="41988" name="CasellaDiTesto 3"/>
          <p:cNvSpPr txBox="1">
            <a:spLocks noChangeArrowheads="1"/>
          </p:cNvSpPr>
          <p:nvPr/>
        </p:nvSpPr>
        <p:spPr bwMode="auto">
          <a:xfrm>
            <a:off x="285750" y="5643563"/>
            <a:ext cx="8286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latin typeface="Calibri" pitchFamily="34" charset="0"/>
              </a:rPr>
              <a:t>Antigen presentation to na</a:t>
            </a:r>
            <a:r>
              <a:rPr lang="el-GR" b="1">
                <a:latin typeface="Calibri" pitchFamily="34" charset="0"/>
              </a:rPr>
              <a:t>ï</a:t>
            </a:r>
            <a:r>
              <a:rPr lang="it-IT" b="1">
                <a:latin typeface="Calibri" pitchFamily="34" charset="0"/>
              </a:rPr>
              <a:t>ve T cells results in the development of Th1, Th2 or Th17 cells depending on the cytokine milieu.</a:t>
            </a:r>
          </a:p>
          <a:p>
            <a:pPr eaLnBrk="1" hangingPunct="1"/>
            <a:endParaRPr lang="it-IT">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p:cNvSpPr/>
          <p:nvPr/>
        </p:nvSpPr>
        <p:spPr>
          <a:xfrm>
            <a:off x="3929063" y="601663"/>
            <a:ext cx="1000125" cy="428625"/>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schemeClr val="tx1"/>
                </a:solidFill>
              </a:rPr>
              <a:t>Th0</a:t>
            </a:r>
          </a:p>
        </p:txBody>
      </p:sp>
      <p:sp>
        <p:nvSpPr>
          <p:cNvPr id="3" name="Ovale 2"/>
          <p:cNvSpPr/>
          <p:nvPr/>
        </p:nvSpPr>
        <p:spPr>
          <a:xfrm>
            <a:off x="5857875" y="1887538"/>
            <a:ext cx="1000125" cy="4286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Th2</a:t>
            </a:r>
          </a:p>
        </p:txBody>
      </p:sp>
      <p:sp>
        <p:nvSpPr>
          <p:cNvPr id="4" name="Ovale 3"/>
          <p:cNvSpPr/>
          <p:nvPr/>
        </p:nvSpPr>
        <p:spPr>
          <a:xfrm>
            <a:off x="2071688" y="1816100"/>
            <a:ext cx="1000125" cy="42862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Th1</a:t>
            </a:r>
          </a:p>
        </p:txBody>
      </p:sp>
      <p:sp>
        <p:nvSpPr>
          <p:cNvPr id="43019" name="CasellaDiTesto 7"/>
          <p:cNvSpPr txBox="1">
            <a:spLocks noChangeArrowheads="1"/>
          </p:cNvSpPr>
          <p:nvPr/>
        </p:nvSpPr>
        <p:spPr bwMode="auto">
          <a:xfrm>
            <a:off x="1143000" y="2782888"/>
            <a:ext cx="264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400" b="1">
                <a:solidFill>
                  <a:srgbClr val="C00000"/>
                </a:solidFill>
                <a:latin typeface="Calibri" pitchFamily="34" charset="0"/>
              </a:rPr>
              <a:t> IL-12, INF-</a:t>
            </a:r>
            <a:r>
              <a:rPr lang="el-GR" sz="2400" b="1">
                <a:solidFill>
                  <a:srgbClr val="C00000"/>
                </a:solidFill>
                <a:latin typeface="Calibri" pitchFamily="34" charset="0"/>
              </a:rPr>
              <a:t>γ</a:t>
            </a:r>
            <a:endParaRPr lang="it-IT" sz="2400" b="1">
              <a:solidFill>
                <a:srgbClr val="C00000"/>
              </a:solidFill>
              <a:latin typeface="Calibri" pitchFamily="34" charset="0"/>
            </a:endParaRPr>
          </a:p>
        </p:txBody>
      </p:sp>
      <p:sp>
        <p:nvSpPr>
          <p:cNvPr id="43020" name="CasellaDiTesto 8"/>
          <p:cNvSpPr txBox="1">
            <a:spLocks noChangeArrowheads="1"/>
          </p:cNvSpPr>
          <p:nvPr/>
        </p:nvSpPr>
        <p:spPr bwMode="auto">
          <a:xfrm>
            <a:off x="5072063" y="2743200"/>
            <a:ext cx="2643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400" b="1">
                <a:solidFill>
                  <a:srgbClr val="002060"/>
                </a:solidFill>
                <a:latin typeface="Calibri" pitchFamily="34" charset="0"/>
              </a:rPr>
              <a:t>IL-4</a:t>
            </a:r>
            <a:r>
              <a:rPr lang="it-IT">
                <a:solidFill>
                  <a:srgbClr val="002060"/>
                </a:solidFill>
                <a:latin typeface="Calibri" pitchFamily="34" charset="0"/>
              </a:rPr>
              <a:t> </a:t>
            </a:r>
          </a:p>
        </p:txBody>
      </p:sp>
      <p:cxnSp>
        <p:nvCxnSpPr>
          <p:cNvPr id="7" name="Connettore 1 6"/>
          <p:cNvCxnSpPr/>
          <p:nvPr/>
        </p:nvCxnSpPr>
        <p:spPr>
          <a:xfrm rot="5400000">
            <a:off x="1428750" y="3673475"/>
            <a:ext cx="857250"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8" name="Connettore 1 7"/>
          <p:cNvCxnSpPr/>
          <p:nvPr/>
        </p:nvCxnSpPr>
        <p:spPr>
          <a:xfrm>
            <a:off x="1857375" y="4102100"/>
            <a:ext cx="5500688" cy="1588"/>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9" name="Connettore 2 8"/>
          <p:cNvCxnSpPr/>
          <p:nvPr/>
        </p:nvCxnSpPr>
        <p:spPr>
          <a:xfrm rot="5400000" flipH="1" flipV="1">
            <a:off x="6966744" y="3709194"/>
            <a:ext cx="784225" cy="1587"/>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43024" name="CasellaDiTesto 27"/>
          <p:cNvSpPr txBox="1">
            <a:spLocks noChangeArrowheads="1"/>
          </p:cNvSpPr>
          <p:nvPr/>
        </p:nvSpPr>
        <p:spPr bwMode="auto">
          <a:xfrm>
            <a:off x="3492500" y="3803650"/>
            <a:ext cx="287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C00000"/>
                </a:solidFill>
                <a:latin typeface="Calibri" pitchFamily="34" charset="0"/>
              </a:rPr>
              <a:t>INF-</a:t>
            </a:r>
            <a:r>
              <a:rPr lang="el-GR" b="1">
                <a:solidFill>
                  <a:srgbClr val="C00000"/>
                </a:solidFill>
                <a:latin typeface="Calibri" pitchFamily="34" charset="0"/>
              </a:rPr>
              <a:t>γ</a:t>
            </a:r>
            <a:r>
              <a:rPr lang="it-IT" b="1">
                <a:solidFill>
                  <a:srgbClr val="C00000"/>
                </a:solidFill>
                <a:latin typeface="Calibri" pitchFamily="34" charset="0"/>
              </a:rPr>
              <a:t> </a:t>
            </a:r>
            <a:r>
              <a:rPr lang="it-IT">
                <a:solidFill>
                  <a:srgbClr val="C00000"/>
                </a:solidFill>
                <a:latin typeface="Calibri" pitchFamily="34" charset="0"/>
              </a:rPr>
              <a:t>DOWN-REGULATES</a:t>
            </a:r>
          </a:p>
        </p:txBody>
      </p:sp>
      <p:cxnSp>
        <p:nvCxnSpPr>
          <p:cNvPr id="11" name="Connettore 1 10"/>
          <p:cNvCxnSpPr/>
          <p:nvPr/>
        </p:nvCxnSpPr>
        <p:spPr>
          <a:xfrm rot="10800000">
            <a:off x="357188" y="3100388"/>
            <a:ext cx="10001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rot="5400000" flipH="1" flipV="1">
            <a:off x="-678656" y="2066132"/>
            <a:ext cx="207168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357188" y="1030288"/>
            <a:ext cx="2071687" cy="15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rot="10800000">
            <a:off x="2714625" y="815975"/>
            <a:ext cx="1214438" cy="1588"/>
          </a:xfrm>
          <a:prstGeom prst="line">
            <a:avLst/>
          </a:prstGeom>
        </p:spPr>
        <p:style>
          <a:lnRef idx="2">
            <a:schemeClr val="dk1"/>
          </a:lnRef>
          <a:fillRef idx="0">
            <a:schemeClr val="dk1"/>
          </a:fillRef>
          <a:effectRef idx="1">
            <a:schemeClr val="dk1"/>
          </a:effectRef>
          <a:fontRef idx="minor">
            <a:schemeClr val="tx1"/>
          </a:fontRef>
        </p:style>
      </p:cxnSp>
      <p:cxnSp>
        <p:nvCxnSpPr>
          <p:cNvPr id="15" name="Connettore 1 14"/>
          <p:cNvCxnSpPr/>
          <p:nvPr/>
        </p:nvCxnSpPr>
        <p:spPr>
          <a:xfrm rot="10800000">
            <a:off x="4929188" y="815975"/>
            <a:ext cx="1214437" cy="1588"/>
          </a:xfrm>
          <a:prstGeom prst="line">
            <a:avLst/>
          </a:prstGeom>
        </p:spPr>
        <p:style>
          <a:lnRef idx="2">
            <a:schemeClr val="dk1"/>
          </a:lnRef>
          <a:fillRef idx="0">
            <a:schemeClr val="dk1"/>
          </a:fillRef>
          <a:effectRef idx="1">
            <a:schemeClr val="dk1"/>
          </a:effectRef>
          <a:fontRef idx="minor">
            <a:schemeClr val="tx1"/>
          </a:fontRef>
        </p:style>
      </p:cxnSp>
      <p:cxnSp>
        <p:nvCxnSpPr>
          <p:cNvPr id="16" name="Connettore 2 15"/>
          <p:cNvCxnSpPr/>
          <p:nvPr/>
        </p:nvCxnSpPr>
        <p:spPr>
          <a:xfrm rot="5400000">
            <a:off x="2286000" y="1244600"/>
            <a:ext cx="85725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Connettore 2 16"/>
          <p:cNvCxnSpPr/>
          <p:nvPr/>
        </p:nvCxnSpPr>
        <p:spPr>
          <a:xfrm rot="5400000">
            <a:off x="5715794" y="1243806"/>
            <a:ext cx="85725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3032" name="CasellaDiTesto 45"/>
          <p:cNvSpPr txBox="1">
            <a:spLocks noChangeArrowheads="1"/>
          </p:cNvSpPr>
          <p:nvPr/>
        </p:nvSpPr>
        <p:spPr bwMode="auto">
          <a:xfrm>
            <a:off x="323850" y="744538"/>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C00000"/>
                </a:solidFill>
                <a:latin typeface="Calibri" pitchFamily="34" charset="0"/>
              </a:rPr>
              <a:t>IL-12</a:t>
            </a:r>
            <a:r>
              <a:rPr lang="it-IT">
                <a:solidFill>
                  <a:srgbClr val="C00000"/>
                </a:solidFill>
                <a:latin typeface="Calibri" pitchFamily="34" charset="0"/>
              </a:rPr>
              <a:t> UP-REGULATES</a:t>
            </a:r>
          </a:p>
        </p:txBody>
      </p:sp>
      <p:cxnSp>
        <p:nvCxnSpPr>
          <p:cNvPr id="19" name="Connettore 1 18"/>
          <p:cNvCxnSpPr/>
          <p:nvPr/>
        </p:nvCxnSpPr>
        <p:spPr>
          <a:xfrm rot="10800000">
            <a:off x="7358063" y="3101975"/>
            <a:ext cx="1000125"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rot="16200000" flipV="1">
            <a:off x="7358063" y="2101850"/>
            <a:ext cx="200025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rot="10800000">
            <a:off x="6286500" y="1101725"/>
            <a:ext cx="2071688"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036" name="CasellaDiTesto 45"/>
          <p:cNvSpPr txBox="1">
            <a:spLocks noChangeArrowheads="1"/>
          </p:cNvSpPr>
          <p:nvPr/>
        </p:nvSpPr>
        <p:spPr bwMode="auto">
          <a:xfrm>
            <a:off x="6372225" y="803275"/>
            <a:ext cx="2392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2060"/>
                </a:solidFill>
                <a:latin typeface="Calibri" pitchFamily="34" charset="0"/>
              </a:rPr>
              <a:t>IL-4 </a:t>
            </a:r>
            <a:r>
              <a:rPr lang="it-IT">
                <a:solidFill>
                  <a:srgbClr val="002060"/>
                </a:solidFill>
                <a:latin typeface="Calibri" pitchFamily="34" charset="0"/>
              </a:rPr>
              <a:t>UP-REGULATES</a:t>
            </a:r>
          </a:p>
        </p:txBody>
      </p:sp>
      <p:cxnSp>
        <p:nvCxnSpPr>
          <p:cNvPr id="23" name="Connettore 1 22"/>
          <p:cNvCxnSpPr/>
          <p:nvPr/>
        </p:nvCxnSpPr>
        <p:spPr>
          <a:xfrm rot="5400000">
            <a:off x="6178550" y="3422650"/>
            <a:ext cx="357188" cy="1588"/>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cxnSp>
        <p:nvCxnSpPr>
          <p:cNvPr id="24" name="Connettore 1 23"/>
          <p:cNvCxnSpPr/>
          <p:nvPr/>
        </p:nvCxnSpPr>
        <p:spPr>
          <a:xfrm>
            <a:off x="3071813" y="3600450"/>
            <a:ext cx="3286125" cy="1588"/>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cxnSp>
        <p:nvCxnSpPr>
          <p:cNvPr id="25" name="Connettore 2 24"/>
          <p:cNvCxnSpPr/>
          <p:nvPr/>
        </p:nvCxnSpPr>
        <p:spPr>
          <a:xfrm rot="5400000" flipH="1" flipV="1">
            <a:off x="2928938" y="3459163"/>
            <a:ext cx="28575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040" name="CasellaDiTesto 27"/>
          <p:cNvSpPr txBox="1">
            <a:spLocks noChangeArrowheads="1"/>
          </p:cNvSpPr>
          <p:nvPr/>
        </p:nvSpPr>
        <p:spPr bwMode="auto">
          <a:xfrm>
            <a:off x="3563938" y="3303588"/>
            <a:ext cx="2873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2060"/>
                </a:solidFill>
                <a:latin typeface="Calibri" pitchFamily="34" charset="0"/>
              </a:rPr>
              <a:t>IL-4 </a:t>
            </a:r>
            <a:r>
              <a:rPr lang="it-IT">
                <a:solidFill>
                  <a:srgbClr val="002060"/>
                </a:solidFill>
                <a:latin typeface="Calibri" pitchFamily="34" charset="0"/>
              </a:rPr>
              <a:t>DOWN-REGULATES</a:t>
            </a:r>
          </a:p>
        </p:txBody>
      </p:sp>
      <p:cxnSp>
        <p:nvCxnSpPr>
          <p:cNvPr id="27" name="Connettore 1 26"/>
          <p:cNvCxnSpPr/>
          <p:nvPr/>
        </p:nvCxnSpPr>
        <p:spPr>
          <a:xfrm>
            <a:off x="1214438" y="3241675"/>
            <a:ext cx="2500312" cy="1588"/>
          </a:xfrm>
          <a:prstGeom prst="line">
            <a:avLst/>
          </a:prstGeom>
          <a:ln>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28" name="Connettore 1 27"/>
          <p:cNvCxnSpPr/>
          <p:nvPr/>
        </p:nvCxnSpPr>
        <p:spPr>
          <a:xfrm>
            <a:off x="5214938" y="3244850"/>
            <a:ext cx="2500312" cy="1588"/>
          </a:xfrm>
          <a:prstGeom prst="line">
            <a:avLst/>
          </a:prstGeom>
        </p:spPr>
        <p:style>
          <a:lnRef idx="3">
            <a:schemeClr val="accent1"/>
          </a:lnRef>
          <a:fillRef idx="0">
            <a:schemeClr val="accent1"/>
          </a:fillRef>
          <a:effectRef idx="2">
            <a:schemeClr val="accent1"/>
          </a:effectRef>
          <a:fontRef idx="minor">
            <a:schemeClr val="tx1"/>
          </a:fontRef>
        </p:style>
      </p:cxnSp>
      <p:sp>
        <p:nvSpPr>
          <p:cNvPr id="43043" name="CasellaDiTesto 50"/>
          <p:cNvSpPr txBox="1">
            <a:spLocks noChangeArrowheads="1"/>
          </p:cNvSpPr>
          <p:nvPr/>
        </p:nvSpPr>
        <p:spPr bwMode="auto">
          <a:xfrm>
            <a:off x="142875" y="4797425"/>
            <a:ext cx="87868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it-IT" sz="2800" b="1">
                <a:solidFill>
                  <a:srgbClr val="002060"/>
                </a:solidFill>
                <a:latin typeface="Calibri" pitchFamily="34" charset="0"/>
              </a:rPr>
              <a:t>Th subsets cross-regulate expansion and functions each other.</a:t>
            </a:r>
          </a:p>
          <a:p>
            <a:pPr algn="r" eaLnBrk="1" hangingPunct="1"/>
            <a:endParaRPr lang="it-IT" sz="1400" i="1">
              <a:solidFill>
                <a:srgbClr val="002060"/>
              </a:solidFill>
              <a:latin typeface="Calibri" pitchFamily="34" charset="0"/>
            </a:endParaRPr>
          </a:p>
          <a:p>
            <a:pPr algn="r" eaLnBrk="1" hangingPunct="1"/>
            <a:r>
              <a:rPr lang="it-IT" sz="1400" i="1">
                <a:solidFill>
                  <a:srgbClr val="002060"/>
                </a:solidFill>
                <a:latin typeface="Calibri" pitchFamily="34" charset="0"/>
              </a:rPr>
              <a:t>Cooke , A. Th17 in Inflammatory Conditions. </a:t>
            </a:r>
            <a:r>
              <a:rPr lang="it-IT" sz="1400" b="1" i="1">
                <a:solidFill>
                  <a:srgbClr val="002060"/>
                </a:solidFill>
                <a:latin typeface="Calibri" pitchFamily="34" charset="0"/>
              </a:rPr>
              <a:t>2006,</a:t>
            </a:r>
            <a:r>
              <a:rPr lang="it-IT" sz="1400" i="1">
                <a:solidFill>
                  <a:srgbClr val="002060"/>
                </a:solidFill>
                <a:latin typeface="Calibri" pitchFamily="34" charset="0"/>
              </a:rPr>
              <a:t> </a:t>
            </a:r>
            <a:r>
              <a:rPr lang="it-IT" sz="1400" b="1" i="1">
                <a:solidFill>
                  <a:srgbClr val="002060"/>
                </a:solidFill>
                <a:latin typeface="Calibri" pitchFamily="34" charset="0"/>
              </a:rPr>
              <a:t>Rev Diabetic Stud 3: 72-7</a:t>
            </a:r>
          </a:p>
          <a:p>
            <a:pPr algn="r" eaLnBrk="1" hangingPunct="1"/>
            <a:r>
              <a:rPr lang="it-IT" sz="1400" b="1" i="1">
                <a:solidFill>
                  <a:srgbClr val="002060"/>
                </a:solidFill>
                <a:latin typeface="Calibri" pitchFamily="34" charset="0"/>
              </a:rPr>
              <a:t>	 - </a:t>
            </a:r>
            <a:r>
              <a:rPr lang="it-IT" sz="1400" i="1">
                <a:solidFill>
                  <a:srgbClr val="002060"/>
                </a:solidFill>
                <a:latin typeface="Calibri" pitchFamily="34" charset="0"/>
              </a:rPr>
              <a:t>Bettelli E. et al. Th17: the third member of the effector T cell trilogy. </a:t>
            </a:r>
            <a:r>
              <a:rPr lang="it-IT" sz="1400" b="1" i="1">
                <a:solidFill>
                  <a:srgbClr val="002060"/>
                </a:solidFill>
                <a:latin typeface="Calibri" pitchFamily="34" charset="0"/>
              </a:rPr>
              <a:t>Current Opinion in Immunology 2007, 19: 652-657</a:t>
            </a:r>
          </a:p>
          <a:p>
            <a:pPr algn="r" eaLnBrk="1" hangingPunct="1"/>
            <a:r>
              <a:rPr lang="it-IT" sz="1200" b="1" i="1">
                <a:solidFill>
                  <a:srgbClr val="002060"/>
                </a:solidFill>
                <a:latin typeface="Calibri" pitchFamily="34" charset="0"/>
              </a:rPr>
              <a:t>					</a:t>
            </a:r>
          </a:p>
        </p:txBody>
      </p:sp>
      <p:sp>
        <p:nvSpPr>
          <p:cNvPr id="43044" name="Text Box 5"/>
          <p:cNvSpPr txBox="1">
            <a:spLocks noChangeArrowheads="1"/>
          </p:cNvSpPr>
          <p:nvPr/>
        </p:nvSpPr>
        <p:spPr bwMode="auto">
          <a:xfrm>
            <a:off x="785813" y="6597650"/>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Calibri" pitchFamily="34" charset="0"/>
              </a:rPr>
              <a:t> Dipartimento Scientifico Guna S.p.a.</a:t>
            </a:r>
          </a:p>
        </p:txBody>
      </p:sp>
      <p:pic>
        <p:nvPicPr>
          <p:cNvPr id="43045"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6597650"/>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6" name="CasellaDiTesto 35"/>
          <p:cNvSpPr txBox="1">
            <a:spLocks noChangeArrowheads="1"/>
          </p:cNvSpPr>
          <p:nvPr/>
        </p:nvSpPr>
        <p:spPr bwMode="auto">
          <a:xfrm>
            <a:off x="1214438" y="2303463"/>
            <a:ext cx="2714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latin typeface="Calibri" pitchFamily="34" charset="0"/>
              </a:rPr>
              <a:t>Inflammatory diseases</a:t>
            </a:r>
          </a:p>
        </p:txBody>
      </p:sp>
      <p:sp>
        <p:nvSpPr>
          <p:cNvPr id="43047" name="CasellaDiTesto 36"/>
          <p:cNvSpPr txBox="1">
            <a:spLocks noChangeArrowheads="1"/>
          </p:cNvSpPr>
          <p:nvPr/>
        </p:nvSpPr>
        <p:spPr bwMode="auto">
          <a:xfrm>
            <a:off x="5000625" y="2316163"/>
            <a:ext cx="2714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latin typeface="Calibri" pitchFamily="34" charset="0"/>
              </a:rPr>
              <a:t>Allergy </a:t>
            </a:r>
          </a:p>
        </p:txBody>
      </p:sp>
      <p:sp>
        <p:nvSpPr>
          <p:cNvPr id="43048" name="CasellaDiTesto 38"/>
          <p:cNvSpPr txBox="1">
            <a:spLocks noChangeArrowheads="1"/>
          </p:cNvSpPr>
          <p:nvPr/>
        </p:nvSpPr>
        <p:spPr bwMode="auto">
          <a:xfrm>
            <a:off x="250825" y="46038"/>
            <a:ext cx="856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000" b="1" i="1">
                <a:solidFill>
                  <a:srgbClr val="C00000"/>
                </a:solidFill>
                <a:latin typeface="Calibri" pitchFamily="34" charset="0"/>
              </a:rPr>
              <a:t>THE CONCEPT OF BALANCE – RECIPROCITY of TH CELLS</a:t>
            </a:r>
          </a:p>
          <a:p>
            <a:pPr algn="ctr" eaLnBrk="1" hangingPunct="1"/>
            <a:endParaRPr lang="it-IT" sz="200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p:cNvSpPr/>
          <p:nvPr/>
        </p:nvSpPr>
        <p:spPr>
          <a:xfrm>
            <a:off x="3929063" y="714375"/>
            <a:ext cx="10001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Th0</a:t>
            </a:r>
          </a:p>
        </p:txBody>
      </p:sp>
      <p:sp>
        <p:nvSpPr>
          <p:cNvPr id="3" name="Ovale 2"/>
          <p:cNvSpPr/>
          <p:nvPr/>
        </p:nvSpPr>
        <p:spPr>
          <a:xfrm>
            <a:off x="571500" y="2428875"/>
            <a:ext cx="10001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Th1</a:t>
            </a:r>
          </a:p>
        </p:txBody>
      </p:sp>
      <p:sp>
        <p:nvSpPr>
          <p:cNvPr id="4" name="Ovale 3"/>
          <p:cNvSpPr/>
          <p:nvPr/>
        </p:nvSpPr>
        <p:spPr>
          <a:xfrm>
            <a:off x="3348038" y="2428875"/>
            <a:ext cx="10001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Th3</a:t>
            </a:r>
          </a:p>
        </p:txBody>
      </p:sp>
      <p:sp>
        <p:nvSpPr>
          <p:cNvPr id="6" name="Ovale 5"/>
          <p:cNvSpPr/>
          <p:nvPr/>
        </p:nvSpPr>
        <p:spPr>
          <a:xfrm>
            <a:off x="5857875" y="2428875"/>
            <a:ext cx="1000125"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Th2</a:t>
            </a:r>
          </a:p>
        </p:txBody>
      </p:sp>
      <p:sp>
        <p:nvSpPr>
          <p:cNvPr id="7" name="Ovale 6"/>
          <p:cNvSpPr/>
          <p:nvPr/>
        </p:nvSpPr>
        <p:spPr>
          <a:xfrm>
            <a:off x="7286625" y="2357438"/>
            <a:ext cx="1428750" cy="6429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Th17</a:t>
            </a:r>
          </a:p>
        </p:txBody>
      </p:sp>
      <p:cxnSp>
        <p:nvCxnSpPr>
          <p:cNvPr id="9" name="Connettore 2 8"/>
          <p:cNvCxnSpPr>
            <a:stCxn id="2" idx="3"/>
          </p:cNvCxnSpPr>
          <p:nvPr/>
        </p:nvCxnSpPr>
        <p:spPr>
          <a:xfrm rot="5400000">
            <a:off x="2005807" y="288131"/>
            <a:ext cx="1277938" cy="2860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2" idx="5"/>
          </p:cNvCxnSpPr>
          <p:nvPr/>
        </p:nvCxnSpPr>
        <p:spPr>
          <a:xfrm rot="16200000" flipH="1">
            <a:off x="4931569" y="931069"/>
            <a:ext cx="1277938" cy="157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2" idx="6"/>
          </p:cNvCxnSpPr>
          <p:nvPr/>
        </p:nvCxnSpPr>
        <p:spPr>
          <a:xfrm>
            <a:off x="4929188" y="928688"/>
            <a:ext cx="3000375" cy="1357312"/>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042" name="CasellaDiTesto 7"/>
          <p:cNvSpPr txBox="1">
            <a:spLocks noChangeArrowheads="1"/>
          </p:cNvSpPr>
          <p:nvPr/>
        </p:nvSpPr>
        <p:spPr bwMode="auto">
          <a:xfrm>
            <a:off x="428625" y="2997200"/>
            <a:ext cx="1500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200">
                <a:latin typeface="Calibri" pitchFamily="34" charset="0"/>
              </a:rPr>
              <a:t>IL1, INF-</a:t>
            </a:r>
            <a:r>
              <a:rPr lang="el-GR" sz="1200">
                <a:latin typeface="Calibri" pitchFamily="34" charset="0"/>
              </a:rPr>
              <a:t>γ</a:t>
            </a:r>
            <a:r>
              <a:rPr lang="it-IT" sz="1200">
                <a:latin typeface="Calibri" pitchFamily="34" charset="0"/>
              </a:rPr>
              <a:t>, IL2, TNF-</a:t>
            </a:r>
            <a:r>
              <a:rPr lang="el-GR" sz="1200">
                <a:latin typeface="Calibri" pitchFamily="34" charset="0"/>
              </a:rPr>
              <a:t>α</a:t>
            </a:r>
            <a:r>
              <a:rPr lang="it-IT" sz="1200">
                <a:latin typeface="Calibri" pitchFamily="34" charset="0"/>
              </a:rPr>
              <a:t>, IL6, IL8, IL12</a:t>
            </a:r>
          </a:p>
        </p:txBody>
      </p:sp>
      <p:sp>
        <p:nvSpPr>
          <p:cNvPr id="44043" name="CasellaDiTesto 7"/>
          <p:cNvSpPr txBox="1">
            <a:spLocks noChangeArrowheads="1"/>
          </p:cNvSpPr>
          <p:nvPr/>
        </p:nvSpPr>
        <p:spPr bwMode="auto">
          <a:xfrm>
            <a:off x="3348038" y="3000375"/>
            <a:ext cx="1500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200">
                <a:latin typeface="Calibri" pitchFamily="34" charset="0"/>
              </a:rPr>
              <a:t>IL 10, TGF-</a:t>
            </a:r>
            <a:r>
              <a:rPr lang="el-GR" sz="1200">
                <a:latin typeface="Calibri" pitchFamily="34" charset="0"/>
              </a:rPr>
              <a:t>β</a:t>
            </a:r>
            <a:endParaRPr lang="it-IT" sz="1200">
              <a:latin typeface="Calibri" pitchFamily="34" charset="0"/>
            </a:endParaRPr>
          </a:p>
        </p:txBody>
      </p:sp>
      <p:cxnSp>
        <p:nvCxnSpPr>
          <p:cNvPr id="22" name="Connettore 1 21"/>
          <p:cNvCxnSpPr/>
          <p:nvPr/>
        </p:nvCxnSpPr>
        <p:spPr>
          <a:xfrm>
            <a:off x="428625" y="3000375"/>
            <a:ext cx="1143000" cy="3175"/>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Connettore 1 23"/>
          <p:cNvCxnSpPr/>
          <p:nvPr/>
        </p:nvCxnSpPr>
        <p:spPr>
          <a:xfrm>
            <a:off x="3276600" y="3000375"/>
            <a:ext cx="1143000" cy="3175"/>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Connettore 1 25"/>
          <p:cNvCxnSpPr/>
          <p:nvPr/>
        </p:nvCxnSpPr>
        <p:spPr>
          <a:xfrm>
            <a:off x="5857875" y="3000375"/>
            <a:ext cx="1143000" cy="3175"/>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Connettore 1 26"/>
          <p:cNvCxnSpPr/>
          <p:nvPr/>
        </p:nvCxnSpPr>
        <p:spPr>
          <a:xfrm>
            <a:off x="7358063" y="3140075"/>
            <a:ext cx="1428750" cy="3175"/>
          </a:xfrm>
          <a:prstGeom prst="line">
            <a:avLst/>
          </a:prstGeom>
        </p:spPr>
        <p:style>
          <a:lnRef idx="3">
            <a:schemeClr val="accent1"/>
          </a:lnRef>
          <a:fillRef idx="0">
            <a:schemeClr val="accent1"/>
          </a:fillRef>
          <a:effectRef idx="2">
            <a:schemeClr val="accent1"/>
          </a:effectRef>
          <a:fontRef idx="minor">
            <a:schemeClr val="tx1"/>
          </a:fontRef>
        </p:style>
      </p:cxnSp>
      <p:sp>
        <p:nvSpPr>
          <p:cNvPr id="44048" name="CasellaDiTesto 8"/>
          <p:cNvSpPr txBox="1">
            <a:spLocks noChangeArrowheads="1"/>
          </p:cNvSpPr>
          <p:nvPr/>
        </p:nvSpPr>
        <p:spPr bwMode="auto">
          <a:xfrm>
            <a:off x="5786438" y="3109913"/>
            <a:ext cx="1357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200">
                <a:latin typeface="Calibri" pitchFamily="34" charset="0"/>
              </a:rPr>
              <a:t>IL4, IL5, IL6, IL9, IL10, IL13,</a:t>
            </a:r>
          </a:p>
        </p:txBody>
      </p:sp>
      <p:sp>
        <p:nvSpPr>
          <p:cNvPr id="44049" name="CasellaDiTesto 8"/>
          <p:cNvSpPr txBox="1">
            <a:spLocks noChangeArrowheads="1"/>
          </p:cNvSpPr>
          <p:nvPr/>
        </p:nvSpPr>
        <p:spPr bwMode="auto">
          <a:xfrm>
            <a:off x="7215188" y="3324225"/>
            <a:ext cx="17145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400" b="1">
                <a:solidFill>
                  <a:srgbClr val="C00000"/>
                </a:solidFill>
                <a:latin typeface="Calibri" pitchFamily="34" charset="0"/>
              </a:rPr>
              <a:t>IL 17</a:t>
            </a:r>
          </a:p>
          <a:p>
            <a:pPr algn="ctr" eaLnBrk="1" hangingPunct="1"/>
            <a:r>
              <a:rPr lang="it-IT" sz="1400" b="1">
                <a:solidFill>
                  <a:srgbClr val="C00000"/>
                </a:solidFill>
                <a:latin typeface="Calibri" pitchFamily="34" charset="0"/>
              </a:rPr>
              <a:t>Autoimmunity Trigger </a:t>
            </a:r>
          </a:p>
        </p:txBody>
      </p:sp>
      <p:sp>
        <p:nvSpPr>
          <p:cNvPr id="44050" name="Rettangolo 34"/>
          <p:cNvSpPr>
            <a:spLocks noChangeArrowheads="1"/>
          </p:cNvSpPr>
          <p:nvPr/>
        </p:nvSpPr>
        <p:spPr bwMode="auto">
          <a:xfrm rot="2160308">
            <a:off x="5426075" y="1641475"/>
            <a:ext cx="830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b="1">
                <a:latin typeface="Calibri" pitchFamily="34" charset="0"/>
              </a:rPr>
              <a:t>- - - IL4</a:t>
            </a:r>
          </a:p>
        </p:txBody>
      </p:sp>
      <p:sp>
        <p:nvSpPr>
          <p:cNvPr id="44051" name="Rettangolo 35"/>
          <p:cNvSpPr>
            <a:spLocks noChangeArrowheads="1"/>
          </p:cNvSpPr>
          <p:nvPr/>
        </p:nvSpPr>
        <p:spPr bwMode="auto">
          <a:xfrm rot="1459804">
            <a:off x="5167313" y="1293813"/>
            <a:ext cx="2576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b="1">
                <a:solidFill>
                  <a:srgbClr val="C00000"/>
                </a:solidFill>
                <a:latin typeface="Calibri" pitchFamily="34" charset="0"/>
              </a:rPr>
              <a:t>+++ IL6   ++IL-21   ++IL-23</a:t>
            </a:r>
          </a:p>
        </p:txBody>
      </p:sp>
      <p:sp>
        <p:nvSpPr>
          <p:cNvPr id="39" name="CasellaDiTesto 50"/>
          <p:cNvSpPr txBox="1">
            <a:spLocks noChangeArrowheads="1"/>
          </p:cNvSpPr>
          <p:nvPr/>
        </p:nvSpPr>
        <p:spPr bwMode="auto">
          <a:xfrm>
            <a:off x="428625" y="4286256"/>
            <a:ext cx="8286750" cy="20313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it-IT" b="1" i="1" dirty="0"/>
              <a:t>AUTOIMMUNE PATOLOGIES</a:t>
            </a:r>
          </a:p>
          <a:p>
            <a:pPr fontAlgn="auto">
              <a:spcBef>
                <a:spcPts val="0"/>
              </a:spcBef>
              <a:spcAft>
                <a:spcPts val="0"/>
              </a:spcAft>
              <a:defRPr/>
            </a:pPr>
            <a:r>
              <a:rPr lang="it-IT" b="1" dirty="0"/>
              <a:t>In autoimmune </a:t>
            </a:r>
            <a:r>
              <a:rPr lang="it-IT" b="1" dirty="0" err="1"/>
              <a:t>pathologies</a:t>
            </a:r>
            <a:r>
              <a:rPr lang="it-IT" b="1" dirty="0"/>
              <a:t> </a:t>
            </a:r>
            <a:r>
              <a:rPr lang="it-IT" b="1" dirty="0" err="1"/>
              <a:t>it</a:t>
            </a:r>
            <a:r>
              <a:rPr lang="it-IT" b="1" dirty="0"/>
              <a:t> </a:t>
            </a:r>
            <a:r>
              <a:rPr lang="it-IT" b="1" dirty="0" err="1"/>
              <a:t>is</a:t>
            </a:r>
            <a:r>
              <a:rPr lang="it-IT" b="1" dirty="0"/>
              <a:t> </a:t>
            </a:r>
            <a:r>
              <a:rPr lang="it-IT" b="1" dirty="0" err="1"/>
              <a:t>generally</a:t>
            </a:r>
            <a:r>
              <a:rPr lang="it-IT" b="1" dirty="0"/>
              <a:t> </a:t>
            </a:r>
            <a:r>
              <a:rPr lang="it-IT" b="1" dirty="0" err="1"/>
              <a:t>possible</a:t>
            </a:r>
            <a:r>
              <a:rPr lang="it-IT" b="1" dirty="0"/>
              <a:t> </a:t>
            </a:r>
            <a:r>
              <a:rPr lang="it-IT" b="1" dirty="0" err="1"/>
              <a:t>to</a:t>
            </a:r>
            <a:r>
              <a:rPr lang="it-IT" b="1" dirty="0"/>
              <a:t> </a:t>
            </a:r>
            <a:r>
              <a:rPr lang="it-IT" b="1" dirty="0" err="1"/>
              <a:t>detect</a:t>
            </a:r>
            <a:r>
              <a:rPr lang="it-IT" b="1" dirty="0"/>
              <a:t> low </a:t>
            </a:r>
            <a:r>
              <a:rPr lang="it-IT" b="1" dirty="0" err="1"/>
              <a:t>levels</a:t>
            </a:r>
            <a:r>
              <a:rPr lang="it-IT" b="1" dirty="0"/>
              <a:t> </a:t>
            </a:r>
            <a:r>
              <a:rPr lang="it-IT" b="1" dirty="0" err="1"/>
              <a:t>of</a:t>
            </a:r>
            <a:r>
              <a:rPr lang="it-IT" b="1" dirty="0"/>
              <a:t> INF-</a:t>
            </a:r>
            <a:r>
              <a:rPr lang="el-GR" b="1" dirty="0"/>
              <a:t>γ</a:t>
            </a:r>
            <a:r>
              <a:rPr lang="it-IT" b="1" dirty="0"/>
              <a:t> e IL-4 ; </a:t>
            </a:r>
            <a:r>
              <a:rPr lang="it-IT" b="1" dirty="0" err="1"/>
              <a:t>since</a:t>
            </a:r>
            <a:r>
              <a:rPr lang="it-IT" b="1" dirty="0"/>
              <a:t> </a:t>
            </a:r>
            <a:r>
              <a:rPr lang="it-IT" b="1" dirty="0" err="1"/>
              <a:t>these</a:t>
            </a:r>
            <a:r>
              <a:rPr lang="it-IT" b="1" dirty="0"/>
              <a:t> </a:t>
            </a:r>
            <a:r>
              <a:rPr lang="it-IT" b="1" dirty="0" err="1"/>
              <a:t>interleukines</a:t>
            </a:r>
            <a:r>
              <a:rPr lang="it-IT" b="1" dirty="0"/>
              <a:t> don’t </a:t>
            </a:r>
            <a:r>
              <a:rPr lang="it-IT" b="1" dirty="0" err="1"/>
              <a:t>stimulate</a:t>
            </a:r>
            <a:r>
              <a:rPr lang="it-IT" b="1" dirty="0"/>
              <a:t> the Th</a:t>
            </a:r>
            <a:r>
              <a:rPr lang="it-IT" b="1" baseline="-25000" dirty="0"/>
              <a:t>0</a:t>
            </a:r>
            <a:r>
              <a:rPr lang="it-IT" b="1" dirty="0"/>
              <a:t> </a:t>
            </a:r>
            <a:r>
              <a:rPr lang="it-IT" b="1" dirty="0" err="1"/>
              <a:t>to</a:t>
            </a:r>
            <a:r>
              <a:rPr lang="it-IT" b="1" dirty="0"/>
              <a:t> </a:t>
            </a:r>
            <a:r>
              <a:rPr lang="it-IT" b="1" dirty="0" err="1"/>
              <a:t>differentiate</a:t>
            </a:r>
            <a:r>
              <a:rPr lang="it-IT" b="1" dirty="0"/>
              <a:t> </a:t>
            </a:r>
            <a:r>
              <a:rPr lang="it-IT" b="1" dirty="0" err="1"/>
              <a:t>into</a:t>
            </a:r>
            <a:r>
              <a:rPr lang="it-IT" b="1" dirty="0"/>
              <a:t> Th</a:t>
            </a:r>
            <a:r>
              <a:rPr lang="it-IT" b="1" baseline="-25000" dirty="0"/>
              <a:t>1</a:t>
            </a:r>
            <a:r>
              <a:rPr lang="it-IT" b="1" dirty="0"/>
              <a:t> or Th</a:t>
            </a:r>
            <a:r>
              <a:rPr lang="it-IT" b="1" baseline="-25000" dirty="0"/>
              <a:t>2</a:t>
            </a:r>
            <a:r>
              <a:rPr lang="it-IT" b="1" dirty="0"/>
              <a:t>, </a:t>
            </a:r>
            <a:r>
              <a:rPr lang="it-IT" b="1" dirty="0" err="1"/>
              <a:t>it</a:t>
            </a:r>
            <a:r>
              <a:rPr lang="it-IT" b="1" dirty="0"/>
              <a:t> </a:t>
            </a:r>
            <a:r>
              <a:rPr lang="it-IT" b="1" dirty="0" err="1"/>
              <a:t>enables</a:t>
            </a:r>
            <a:r>
              <a:rPr lang="it-IT" b="1" dirty="0"/>
              <a:t>  IL-6 </a:t>
            </a:r>
            <a:r>
              <a:rPr lang="it-IT" b="1" dirty="0" err="1"/>
              <a:t>to</a:t>
            </a:r>
            <a:r>
              <a:rPr lang="it-IT" b="1" dirty="0"/>
              <a:t> </a:t>
            </a:r>
            <a:r>
              <a:rPr lang="it-IT" b="1" dirty="0" err="1"/>
              <a:t>stimulate</a:t>
            </a:r>
            <a:r>
              <a:rPr lang="it-IT" b="1" dirty="0"/>
              <a:t> Th17 </a:t>
            </a:r>
            <a:r>
              <a:rPr lang="it-IT" b="1" dirty="0" err="1"/>
              <a:t>to</a:t>
            </a:r>
            <a:r>
              <a:rPr lang="it-IT" b="1" dirty="0"/>
              <a:t> produce IL-17, the </a:t>
            </a:r>
            <a:r>
              <a:rPr lang="it-IT" b="1" dirty="0" err="1"/>
              <a:t>real</a:t>
            </a:r>
            <a:r>
              <a:rPr lang="it-IT" b="1" dirty="0"/>
              <a:t> trigger </a:t>
            </a:r>
            <a:r>
              <a:rPr lang="it-IT" b="1" dirty="0" err="1"/>
              <a:t>interleukine</a:t>
            </a:r>
            <a:r>
              <a:rPr lang="it-IT" b="1" dirty="0"/>
              <a:t> in autoimmune </a:t>
            </a:r>
            <a:r>
              <a:rPr lang="it-IT" b="1" dirty="0" err="1"/>
              <a:t>diseases</a:t>
            </a:r>
            <a:r>
              <a:rPr lang="it-IT" b="1" dirty="0"/>
              <a:t>. </a:t>
            </a:r>
          </a:p>
          <a:p>
            <a:pPr fontAlgn="auto">
              <a:spcBef>
                <a:spcPts val="0"/>
              </a:spcBef>
              <a:spcAft>
                <a:spcPts val="0"/>
              </a:spcAft>
              <a:defRPr/>
            </a:pPr>
            <a:r>
              <a:rPr lang="it-IT" b="1" dirty="0" err="1"/>
              <a:t>According</a:t>
            </a:r>
            <a:r>
              <a:rPr lang="it-IT" b="1" dirty="0"/>
              <a:t> </a:t>
            </a:r>
            <a:r>
              <a:rPr lang="it-IT" b="1" dirty="0" err="1"/>
              <a:t>with</a:t>
            </a:r>
            <a:r>
              <a:rPr lang="it-IT" b="1" dirty="0"/>
              <a:t> PRM </a:t>
            </a:r>
            <a:r>
              <a:rPr lang="it-IT" b="1" dirty="0" err="1"/>
              <a:t>it</a:t>
            </a:r>
            <a:r>
              <a:rPr lang="it-IT" b="1" dirty="0"/>
              <a:t>’s </a:t>
            </a:r>
            <a:r>
              <a:rPr lang="it-IT" b="1" dirty="0" err="1"/>
              <a:t>important</a:t>
            </a:r>
            <a:r>
              <a:rPr lang="it-IT" b="1" dirty="0"/>
              <a:t> </a:t>
            </a:r>
            <a:r>
              <a:rPr lang="it-IT" b="1" dirty="0" err="1"/>
              <a:t>to</a:t>
            </a:r>
            <a:r>
              <a:rPr lang="it-IT" b="1" dirty="0"/>
              <a:t> </a:t>
            </a:r>
            <a:r>
              <a:rPr lang="it-IT" b="1" dirty="0" err="1"/>
              <a:t>use</a:t>
            </a:r>
            <a:r>
              <a:rPr lang="it-IT" b="1" dirty="0"/>
              <a:t> </a:t>
            </a:r>
            <a:r>
              <a:rPr lang="it-IT" b="1" dirty="0" err="1"/>
              <a:t>antagonistic</a:t>
            </a:r>
            <a:r>
              <a:rPr lang="it-IT" b="1" dirty="0"/>
              <a:t> </a:t>
            </a:r>
            <a:r>
              <a:rPr lang="it-IT" b="1" dirty="0" err="1"/>
              <a:t>cytokines</a:t>
            </a:r>
            <a:r>
              <a:rPr lang="it-IT" b="1" dirty="0"/>
              <a:t>;  </a:t>
            </a:r>
            <a:r>
              <a:rPr lang="it-IT" b="1" dirty="0" err="1"/>
              <a:t>therefore</a:t>
            </a:r>
            <a:r>
              <a:rPr lang="it-IT" b="1" dirty="0"/>
              <a:t>, </a:t>
            </a:r>
            <a:r>
              <a:rPr lang="it-IT" b="1" dirty="0" err="1"/>
              <a:t>to</a:t>
            </a:r>
            <a:r>
              <a:rPr lang="it-IT" b="1" dirty="0"/>
              <a:t> slow down IL-6 </a:t>
            </a:r>
            <a:r>
              <a:rPr lang="it-IT" b="1" dirty="0" err="1"/>
              <a:t>it</a:t>
            </a:r>
            <a:r>
              <a:rPr lang="it-IT" b="1" dirty="0"/>
              <a:t> </a:t>
            </a:r>
            <a:r>
              <a:rPr lang="it-IT" b="1" dirty="0" err="1"/>
              <a:t>is</a:t>
            </a:r>
            <a:r>
              <a:rPr lang="it-IT" b="1" dirty="0"/>
              <a:t> </a:t>
            </a:r>
            <a:r>
              <a:rPr lang="it-IT" b="1" dirty="0" err="1"/>
              <a:t>important</a:t>
            </a:r>
            <a:r>
              <a:rPr lang="it-IT" b="1" dirty="0"/>
              <a:t> </a:t>
            </a:r>
            <a:r>
              <a:rPr lang="it-IT" b="1" dirty="0" err="1"/>
              <a:t>to</a:t>
            </a:r>
            <a:r>
              <a:rPr lang="it-IT" b="1" dirty="0"/>
              <a:t> </a:t>
            </a:r>
            <a:r>
              <a:rPr lang="it-IT" b="1" dirty="0" err="1"/>
              <a:t>use</a:t>
            </a:r>
            <a:r>
              <a:rPr lang="it-IT" b="1" dirty="0"/>
              <a:t>  IL-4  4CH.</a:t>
            </a:r>
          </a:p>
        </p:txBody>
      </p:sp>
      <p:sp>
        <p:nvSpPr>
          <p:cNvPr id="28" name="CasellaDiTesto 27"/>
          <p:cNvSpPr txBox="1"/>
          <p:nvPr/>
        </p:nvSpPr>
        <p:spPr>
          <a:xfrm>
            <a:off x="142875" y="71438"/>
            <a:ext cx="8858250" cy="461962"/>
          </a:xfrm>
          <a:prstGeom prst="rect">
            <a:avLst/>
          </a:prstGeom>
          <a:noFill/>
        </p:spPr>
        <p:txBody>
          <a:bodyPr>
            <a:spAutoFit/>
          </a:bodyPr>
          <a:lstStyle/>
          <a:p>
            <a:pPr algn="ctr" fontAlgn="auto">
              <a:spcBef>
                <a:spcPts val="0"/>
              </a:spcBef>
              <a:spcAft>
                <a:spcPts val="0"/>
              </a:spcAft>
              <a:defRPr/>
            </a:pPr>
            <a:r>
              <a:rPr lang="it-IT" sz="2400" b="1" dirty="0">
                <a:solidFill>
                  <a:schemeClr val="accent2">
                    <a:lumMod val="75000"/>
                  </a:schemeClr>
                </a:solidFill>
                <a:latin typeface="+mn-lt"/>
                <a:cs typeface="+mn-cs"/>
              </a:rPr>
              <a:t>The </a:t>
            </a:r>
            <a:r>
              <a:rPr lang="it-IT" sz="2400" b="1" dirty="0" err="1">
                <a:solidFill>
                  <a:schemeClr val="accent2">
                    <a:lumMod val="75000"/>
                  </a:schemeClr>
                </a:solidFill>
                <a:latin typeface="+mn-lt"/>
                <a:cs typeface="+mn-cs"/>
              </a:rPr>
              <a:t>central</a:t>
            </a:r>
            <a:r>
              <a:rPr lang="it-IT" sz="2400" b="1" dirty="0">
                <a:solidFill>
                  <a:schemeClr val="accent2">
                    <a:lumMod val="75000"/>
                  </a:schemeClr>
                </a:solidFill>
                <a:latin typeface="+mn-lt"/>
                <a:cs typeface="+mn-cs"/>
              </a:rPr>
              <a:t> </a:t>
            </a:r>
            <a:r>
              <a:rPr lang="it-IT" sz="2400" b="1" dirty="0" err="1">
                <a:solidFill>
                  <a:schemeClr val="accent2">
                    <a:lumMod val="75000"/>
                  </a:schemeClr>
                </a:solidFill>
                <a:latin typeface="+mn-lt"/>
                <a:cs typeface="+mn-cs"/>
              </a:rPr>
              <a:t>role</a:t>
            </a:r>
            <a:r>
              <a:rPr lang="it-IT" sz="2400" b="1" dirty="0">
                <a:solidFill>
                  <a:schemeClr val="accent2">
                    <a:lumMod val="75000"/>
                  </a:schemeClr>
                </a:solidFill>
                <a:latin typeface="+mn-lt"/>
                <a:cs typeface="+mn-cs"/>
              </a:rPr>
              <a:t> </a:t>
            </a:r>
            <a:r>
              <a:rPr lang="it-IT" sz="2400" b="1" dirty="0" err="1">
                <a:solidFill>
                  <a:schemeClr val="accent2">
                    <a:lumMod val="75000"/>
                  </a:schemeClr>
                </a:solidFill>
                <a:latin typeface="+mn-lt"/>
                <a:cs typeface="+mn-cs"/>
              </a:rPr>
              <a:t>of</a:t>
            </a:r>
            <a:r>
              <a:rPr lang="it-IT" sz="2400" b="1" dirty="0">
                <a:solidFill>
                  <a:schemeClr val="accent2">
                    <a:lumMod val="75000"/>
                  </a:schemeClr>
                </a:solidFill>
                <a:latin typeface="+mn-lt"/>
                <a:cs typeface="+mn-cs"/>
              </a:rPr>
              <a:t> Th17 and IL-23 and IL-17 in autoimmune </a:t>
            </a:r>
            <a:r>
              <a:rPr lang="it-IT" sz="2400" b="1" dirty="0" err="1">
                <a:solidFill>
                  <a:schemeClr val="accent2">
                    <a:lumMod val="75000"/>
                  </a:schemeClr>
                </a:solidFill>
                <a:latin typeface="+mn-lt"/>
                <a:cs typeface="+mn-cs"/>
              </a:rPr>
              <a:t>diseases</a:t>
            </a:r>
            <a:endParaRPr lang="it-IT" sz="2400" b="1" dirty="0">
              <a:solidFill>
                <a:schemeClr val="accent2">
                  <a:lumMod val="75000"/>
                </a:schemeClr>
              </a:solidFill>
              <a:latin typeface="+mn-lt"/>
              <a:cs typeface="+mn-cs"/>
            </a:endParaRPr>
          </a:p>
        </p:txBody>
      </p:sp>
      <p:sp>
        <p:nvSpPr>
          <p:cNvPr id="44056" name="CasellaDiTesto 28"/>
          <p:cNvSpPr txBox="1">
            <a:spLocks noChangeArrowheads="1"/>
          </p:cNvSpPr>
          <p:nvPr/>
        </p:nvSpPr>
        <p:spPr bwMode="auto">
          <a:xfrm>
            <a:off x="571500" y="6550025"/>
            <a:ext cx="8215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it-IT" sz="1400">
                <a:latin typeface="Calibri" pitchFamily="34" charset="0"/>
              </a:rPr>
              <a:t>From: </a:t>
            </a:r>
            <a:r>
              <a:rPr lang="it-IT" sz="1400" b="1">
                <a:latin typeface="Calibri" pitchFamily="34" charset="0"/>
              </a:rPr>
              <a:t>The Review of Diabetic Studies (2006) 3:72-75</a:t>
            </a:r>
          </a:p>
        </p:txBody>
      </p:sp>
      <p:sp>
        <p:nvSpPr>
          <p:cNvPr id="44057" name="Text Box 5"/>
          <p:cNvSpPr txBox="1">
            <a:spLocks noChangeArrowheads="1"/>
          </p:cNvSpPr>
          <p:nvPr/>
        </p:nvSpPr>
        <p:spPr bwMode="auto">
          <a:xfrm>
            <a:off x="574675"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44058"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6573838"/>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Connettore 2 31"/>
          <p:cNvCxnSpPr>
            <a:stCxn id="2" idx="4"/>
          </p:cNvCxnSpPr>
          <p:nvPr/>
        </p:nvCxnSpPr>
        <p:spPr>
          <a:xfrm rot="5400000">
            <a:off x="3573463" y="1493837"/>
            <a:ext cx="1206500"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numero diapositiva 3"/>
          <p:cNvSpPr>
            <a:spLocks noGrp="1"/>
          </p:cNvSpPr>
          <p:nvPr>
            <p:ph type="sldNum" sz="quarter" idx="12"/>
          </p:nvPr>
        </p:nvSpPr>
        <p:spPr>
          <a:xfrm>
            <a:off x="6553200" y="6927850"/>
            <a:ext cx="2133600" cy="365125"/>
          </a:xfrm>
        </p:spPr>
        <p:txBody>
          <a:bodyPr/>
          <a:lstStyle/>
          <a:p>
            <a:pPr>
              <a:defRPr/>
            </a:pPr>
            <a:fld id="{C750B48E-698E-4111-B33F-E9F844641A21}" type="slidenum">
              <a:rPr lang="it-IT"/>
              <a:pPr>
                <a:defRPr/>
              </a:pPr>
              <a:t>43</a:t>
            </a:fld>
            <a:endParaRPr lang="it-IT"/>
          </a:p>
        </p:txBody>
      </p:sp>
      <p:sp>
        <p:nvSpPr>
          <p:cNvPr id="45059" name="Segnaposto numero diapositiva 3"/>
          <p:cNvSpPr txBox="1">
            <a:spLocks noGrp="1"/>
          </p:cNvSpPr>
          <p:nvPr/>
        </p:nvSpPr>
        <p:spPr bwMode="auto">
          <a:xfrm>
            <a:off x="6553200" y="68167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C30F0BF-2B63-4B2D-9E90-0570369BF325}" type="slidenum">
              <a:rPr lang="it-IT" sz="1400">
                <a:latin typeface="Calibri" pitchFamily="34" charset="0"/>
              </a:rPr>
              <a:pPr algn="r" eaLnBrk="1" hangingPunct="1"/>
              <a:t>43</a:t>
            </a:fld>
            <a:endParaRPr lang="it-IT" sz="1400">
              <a:latin typeface="Calibri" pitchFamily="34" charset="0"/>
            </a:endParaRPr>
          </a:p>
        </p:txBody>
      </p:sp>
      <p:grpSp>
        <p:nvGrpSpPr>
          <p:cNvPr id="2" name="Group 4"/>
          <p:cNvGrpSpPr>
            <a:grpSpLocks/>
          </p:cNvGrpSpPr>
          <p:nvPr/>
        </p:nvGrpSpPr>
        <p:grpSpPr bwMode="auto">
          <a:xfrm>
            <a:off x="1619267" y="2400341"/>
            <a:ext cx="5749924" cy="3600450"/>
            <a:chOff x="809" y="935"/>
            <a:chExt cx="3622" cy="2268"/>
          </a:xfrm>
          <a:solidFill>
            <a:srgbClr val="FF0000"/>
          </a:solidFill>
          <a:scene3d>
            <a:camera prst="orthographicFront">
              <a:rot lat="0" lon="0" rev="0"/>
            </a:camera>
            <a:lightRig rig="chilly" dir="t">
              <a:rot lat="0" lon="0" rev="18480000"/>
            </a:lightRig>
          </a:scene3d>
        </p:grpSpPr>
        <p:sp>
          <p:nvSpPr>
            <p:cNvPr id="20495" name="AutoShape 5"/>
            <p:cNvSpPr>
              <a:spLocks noChangeArrowheads="1"/>
            </p:cNvSpPr>
            <p:nvPr/>
          </p:nvSpPr>
          <p:spPr bwMode="auto">
            <a:xfrm>
              <a:off x="2472" y="1170"/>
              <a:ext cx="272" cy="1633"/>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496" name="Rectangle 6"/>
            <p:cNvSpPr>
              <a:spLocks noChangeArrowheads="1"/>
            </p:cNvSpPr>
            <p:nvPr/>
          </p:nvSpPr>
          <p:spPr bwMode="auto">
            <a:xfrm>
              <a:off x="2200" y="2790"/>
              <a:ext cx="816" cy="181"/>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497" name="Rectangle 7"/>
            <p:cNvSpPr>
              <a:spLocks noChangeArrowheads="1"/>
            </p:cNvSpPr>
            <p:nvPr/>
          </p:nvSpPr>
          <p:spPr bwMode="auto">
            <a:xfrm>
              <a:off x="1927" y="2976"/>
              <a:ext cx="1361" cy="227"/>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498" name="AutoShape 8"/>
            <p:cNvSpPr>
              <a:spLocks noChangeArrowheads="1"/>
            </p:cNvSpPr>
            <p:nvPr/>
          </p:nvSpPr>
          <p:spPr bwMode="auto">
            <a:xfrm>
              <a:off x="809" y="1146"/>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20499" name="AutoShape 9"/>
            <p:cNvSpPr>
              <a:spLocks noChangeArrowheads="1"/>
            </p:cNvSpPr>
            <p:nvPr/>
          </p:nvSpPr>
          <p:spPr bwMode="auto">
            <a:xfrm>
              <a:off x="3569" y="1141"/>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20500" name="AutoShape 10"/>
            <p:cNvSpPr>
              <a:spLocks noChangeArrowheads="1"/>
            </p:cNvSpPr>
            <p:nvPr/>
          </p:nvSpPr>
          <p:spPr bwMode="auto">
            <a:xfrm>
              <a:off x="1215" y="1071"/>
              <a:ext cx="2812" cy="182"/>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1" name="Oval 11"/>
            <p:cNvSpPr>
              <a:spLocks noChangeArrowheads="1"/>
            </p:cNvSpPr>
            <p:nvPr/>
          </p:nvSpPr>
          <p:spPr bwMode="auto">
            <a:xfrm>
              <a:off x="3833" y="1026"/>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2" name="Oval 12"/>
            <p:cNvSpPr>
              <a:spLocks noChangeArrowheads="1"/>
            </p:cNvSpPr>
            <p:nvPr/>
          </p:nvSpPr>
          <p:spPr bwMode="auto">
            <a:xfrm>
              <a:off x="1111" y="1026"/>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3" name="AutoShape 13"/>
            <p:cNvSpPr>
              <a:spLocks noChangeArrowheads="1"/>
            </p:cNvSpPr>
            <p:nvPr/>
          </p:nvSpPr>
          <p:spPr bwMode="auto">
            <a:xfrm>
              <a:off x="839" y="2243"/>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4" name="AutoShape 14"/>
            <p:cNvSpPr>
              <a:spLocks noChangeArrowheads="1"/>
            </p:cNvSpPr>
            <p:nvPr/>
          </p:nvSpPr>
          <p:spPr bwMode="auto">
            <a:xfrm>
              <a:off x="3608" y="2235"/>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5" name="AutoShape 15"/>
            <p:cNvSpPr>
              <a:spLocks noChangeArrowheads="1"/>
            </p:cNvSpPr>
            <p:nvPr/>
          </p:nvSpPr>
          <p:spPr bwMode="auto">
            <a:xfrm>
              <a:off x="2336" y="935"/>
              <a:ext cx="544" cy="409"/>
            </a:xfrm>
            <a:prstGeom prst="octagon">
              <a:avLst>
                <a:gd name="adj" fmla="val 29287"/>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grpSp>
      <p:sp>
        <p:nvSpPr>
          <p:cNvPr id="45061" name="Text Box 18"/>
          <p:cNvSpPr txBox="1">
            <a:spLocks noChangeArrowheads="1"/>
          </p:cNvSpPr>
          <p:nvPr/>
        </p:nvSpPr>
        <p:spPr bwMode="auto">
          <a:xfrm>
            <a:off x="1857375" y="3773488"/>
            <a:ext cx="973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a:latin typeface="Calibri" pitchFamily="34" charset="0"/>
              </a:rPr>
              <a:t>Th1</a:t>
            </a:r>
          </a:p>
        </p:txBody>
      </p:sp>
      <p:sp>
        <p:nvSpPr>
          <p:cNvPr id="45062" name="Text Box 20"/>
          <p:cNvSpPr txBox="1">
            <a:spLocks noChangeArrowheads="1"/>
          </p:cNvSpPr>
          <p:nvPr/>
        </p:nvSpPr>
        <p:spPr bwMode="auto">
          <a:xfrm>
            <a:off x="6213475" y="3816350"/>
            <a:ext cx="973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a:latin typeface="Calibri" pitchFamily="34" charset="0"/>
              </a:rPr>
              <a:t>Th2</a:t>
            </a:r>
          </a:p>
        </p:txBody>
      </p:sp>
      <p:sp>
        <p:nvSpPr>
          <p:cNvPr id="26" name="Smile 25"/>
          <p:cNvSpPr/>
          <p:nvPr/>
        </p:nvSpPr>
        <p:spPr>
          <a:xfrm>
            <a:off x="4286251" y="2500332"/>
            <a:ext cx="357187" cy="357187"/>
          </a:xfrm>
          <a:prstGeom prst="smileyFace">
            <a:avLst/>
          </a:prstGeom>
          <a:solidFill>
            <a:srgbClr val="FF0000"/>
          </a:solidFill>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5066" name="Text Box 5"/>
          <p:cNvSpPr txBox="1">
            <a:spLocks noChangeArrowheads="1"/>
          </p:cNvSpPr>
          <p:nvPr/>
        </p:nvSpPr>
        <p:spPr bwMode="auto">
          <a:xfrm>
            <a:off x="6572250" y="6429375"/>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45067"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013" y="6429375"/>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asellaDiTesto 23"/>
          <p:cNvSpPr txBox="1"/>
          <p:nvPr/>
        </p:nvSpPr>
        <p:spPr>
          <a:xfrm>
            <a:off x="1285852" y="1353909"/>
            <a:ext cx="6357982"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3600" b="1" dirty="0">
                <a:latin typeface="+mj-lt"/>
              </a:rPr>
              <a:t>THE IMMUNE SYSTEM</a:t>
            </a:r>
          </a:p>
        </p:txBody>
      </p:sp>
      <p:sp>
        <p:nvSpPr>
          <p:cNvPr id="23" name="CasellaDiTesto 22"/>
          <p:cNvSpPr txBox="1"/>
          <p:nvPr/>
        </p:nvSpPr>
        <p:spPr>
          <a:xfrm>
            <a:off x="214282" y="142852"/>
            <a:ext cx="8643998" cy="646331"/>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ct val="50000"/>
              </a:spcBef>
              <a:spcAft>
                <a:spcPts val="0"/>
              </a:spcAft>
              <a:defRPr/>
            </a:pPr>
            <a:r>
              <a:rPr lang="it-IT" sz="3600" b="1" dirty="0">
                <a:solidFill>
                  <a:srgbClr val="FFFF00"/>
                </a:solidFill>
                <a:effectLst>
                  <a:outerShdw blurRad="38100" dist="38100" dir="2700000" algn="tl">
                    <a:srgbClr val="C0C0C0"/>
                  </a:outerShdw>
                </a:effectLst>
              </a:rPr>
              <a:t>Clinic </a:t>
            </a:r>
            <a:r>
              <a:rPr lang="it-IT" sz="3600" b="1" dirty="0" err="1">
                <a:solidFill>
                  <a:srgbClr val="FFFF00"/>
                </a:solidFill>
                <a:effectLst>
                  <a:outerShdw blurRad="38100" dist="38100" dir="2700000" algn="tl">
                    <a:srgbClr val="C0C0C0"/>
                  </a:outerShdw>
                </a:effectLst>
              </a:rPr>
              <a:t>use</a:t>
            </a:r>
            <a:r>
              <a:rPr lang="it-IT" sz="3600" b="1" dirty="0">
                <a:solidFill>
                  <a:srgbClr val="FFFF00"/>
                </a:solidFill>
                <a:effectLst>
                  <a:outerShdw blurRad="38100" dist="38100" dir="2700000" algn="tl">
                    <a:srgbClr val="C0C0C0"/>
                  </a:outerShdw>
                </a:effectLst>
              </a:rPr>
              <a:t> </a:t>
            </a:r>
            <a:r>
              <a:rPr lang="it-IT" sz="3600" b="1" dirty="0" err="1">
                <a:solidFill>
                  <a:srgbClr val="FFFF00"/>
                </a:solidFill>
                <a:effectLst>
                  <a:outerShdw blurRad="38100" dist="38100" dir="2700000" algn="tl">
                    <a:srgbClr val="C0C0C0"/>
                  </a:outerShdw>
                </a:effectLst>
              </a:rPr>
              <a:t>of</a:t>
            </a:r>
            <a:r>
              <a:rPr lang="it-IT" sz="3600" b="1" dirty="0">
                <a:solidFill>
                  <a:srgbClr val="FFFF00"/>
                </a:solidFill>
                <a:effectLst>
                  <a:outerShdw blurRad="38100" dist="38100" dir="2700000" algn="tl">
                    <a:srgbClr val="C0C0C0"/>
                  </a:outerShdw>
                </a:effectLst>
              </a:rPr>
              <a:t> low dose </a:t>
            </a:r>
            <a:r>
              <a:rPr lang="it-IT" sz="3600" b="1" dirty="0" err="1">
                <a:solidFill>
                  <a:srgbClr val="FFFF00"/>
                </a:solidFill>
                <a:effectLst>
                  <a:outerShdw blurRad="38100" dist="38100" dir="2700000" algn="tl">
                    <a:srgbClr val="C0C0C0"/>
                  </a:outerShdw>
                </a:effectLst>
              </a:rPr>
              <a:t>cytokines</a:t>
            </a:r>
            <a:endParaRPr lang="it-IT" sz="3600" b="1" dirty="0">
              <a:solidFill>
                <a:srgbClr val="FFFF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3"/>
          <p:cNvSpPr>
            <a:spLocks noGrp="1"/>
          </p:cNvSpPr>
          <p:nvPr>
            <p:ph type="sldNum" sz="quarter" idx="12"/>
          </p:nvPr>
        </p:nvSpPr>
        <p:spPr>
          <a:xfrm>
            <a:off x="6553200" y="6707188"/>
            <a:ext cx="2133600" cy="365125"/>
          </a:xfrm>
        </p:spPr>
        <p:txBody>
          <a:bodyPr/>
          <a:lstStyle/>
          <a:p>
            <a:pPr>
              <a:defRPr/>
            </a:pPr>
            <a:fld id="{2FB8CFB6-C5A5-4762-8FFC-B6497D2AE559}" type="slidenum">
              <a:rPr lang="it-IT"/>
              <a:pPr>
                <a:defRPr/>
              </a:pPr>
              <a:t>44</a:t>
            </a:fld>
            <a:endParaRPr lang="it-IT"/>
          </a:p>
        </p:txBody>
      </p:sp>
      <p:sp>
        <p:nvSpPr>
          <p:cNvPr id="46083" name="Segnaposto numero diapositiva 3"/>
          <p:cNvSpPr txBox="1">
            <a:spLocks noGrp="1"/>
          </p:cNvSpPr>
          <p:nvPr/>
        </p:nvSpPr>
        <p:spPr bwMode="auto">
          <a:xfrm>
            <a:off x="6553200" y="65960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8812155-D78B-4EF1-ABA8-D6E49CB244B6}" type="slidenum">
              <a:rPr lang="it-IT" sz="1400">
                <a:latin typeface="Calibri" pitchFamily="34" charset="0"/>
              </a:rPr>
              <a:pPr algn="r" eaLnBrk="1" hangingPunct="1"/>
              <a:t>44</a:t>
            </a:fld>
            <a:endParaRPr lang="it-IT" sz="1400">
              <a:latin typeface="Calibri" pitchFamily="34" charset="0"/>
            </a:endParaRPr>
          </a:p>
        </p:txBody>
      </p:sp>
      <p:sp>
        <p:nvSpPr>
          <p:cNvPr id="74756" name="Rectangle 4"/>
          <p:cNvSpPr>
            <a:spLocks noChangeArrowheads="1"/>
          </p:cNvSpPr>
          <p:nvPr/>
        </p:nvSpPr>
        <p:spPr bwMode="auto">
          <a:xfrm>
            <a:off x="2214546" y="444981"/>
            <a:ext cx="4900070" cy="6463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it-IT" sz="3600" b="1" dirty="0">
                <a:solidFill>
                  <a:schemeClr val="bg1"/>
                </a:solidFill>
                <a:latin typeface="+mj-lt"/>
              </a:rPr>
              <a:t>Th-1/Th-2</a:t>
            </a:r>
            <a:r>
              <a:rPr lang="it-IT" sz="3600" b="1" dirty="0">
                <a:solidFill>
                  <a:schemeClr val="bg1"/>
                </a:solidFill>
              </a:rPr>
              <a:t> BALANCE</a:t>
            </a:r>
            <a:endParaRPr lang="it-IT" sz="3600" b="1" dirty="0">
              <a:solidFill>
                <a:schemeClr val="bg1"/>
              </a:solidFill>
              <a:latin typeface="Symbol" pitchFamily="18" charset="2"/>
            </a:endParaRPr>
          </a:p>
        </p:txBody>
      </p:sp>
      <p:grpSp>
        <p:nvGrpSpPr>
          <p:cNvPr id="2" name="Group 7"/>
          <p:cNvGrpSpPr>
            <a:grpSpLocks noChangeAspect="1"/>
          </p:cNvGrpSpPr>
          <p:nvPr/>
        </p:nvGrpSpPr>
        <p:grpSpPr bwMode="auto">
          <a:xfrm>
            <a:off x="755650" y="1979638"/>
            <a:ext cx="3322638" cy="2900363"/>
            <a:chOff x="1020" y="391"/>
            <a:chExt cx="3221" cy="2812"/>
          </a:xfrm>
          <a:solidFill>
            <a:srgbClr val="FF0000"/>
          </a:solidFill>
          <a:scene3d>
            <a:camera prst="orthographicFront">
              <a:rot lat="0" lon="0" rev="0"/>
            </a:camera>
            <a:lightRig rig="chilly" dir="t">
              <a:rot lat="0" lon="0" rev="18480000"/>
            </a:lightRig>
          </a:scene3d>
        </p:grpSpPr>
        <p:sp>
          <p:nvSpPr>
            <p:cNvPr id="17437" name="AutoShape 8"/>
            <p:cNvSpPr>
              <a:spLocks noChangeAspect="1" noChangeArrowheads="1"/>
            </p:cNvSpPr>
            <p:nvPr/>
          </p:nvSpPr>
          <p:spPr bwMode="auto">
            <a:xfrm>
              <a:off x="2472" y="1162"/>
              <a:ext cx="272" cy="1633"/>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38" name="Rectangle 9"/>
            <p:cNvSpPr>
              <a:spLocks noChangeAspect="1" noChangeArrowheads="1"/>
            </p:cNvSpPr>
            <p:nvPr/>
          </p:nvSpPr>
          <p:spPr bwMode="auto">
            <a:xfrm>
              <a:off x="2200" y="2795"/>
              <a:ext cx="816" cy="181"/>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39" name="Rectangle 10"/>
            <p:cNvSpPr>
              <a:spLocks noChangeAspect="1" noChangeArrowheads="1"/>
            </p:cNvSpPr>
            <p:nvPr/>
          </p:nvSpPr>
          <p:spPr bwMode="auto">
            <a:xfrm>
              <a:off x="1927" y="2976"/>
              <a:ext cx="1361" cy="227"/>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40" name="AutoShape 11"/>
            <p:cNvSpPr>
              <a:spLocks noChangeAspect="1" noChangeArrowheads="1"/>
            </p:cNvSpPr>
            <p:nvPr/>
          </p:nvSpPr>
          <p:spPr bwMode="auto">
            <a:xfrm>
              <a:off x="1020" y="511"/>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17441" name="AutoShape 12"/>
            <p:cNvSpPr>
              <a:spLocks noChangeAspect="1" noChangeArrowheads="1"/>
            </p:cNvSpPr>
            <p:nvPr/>
          </p:nvSpPr>
          <p:spPr bwMode="auto">
            <a:xfrm>
              <a:off x="3379" y="1792"/>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17442" name="AutoShape 13"/>
            <p:cNvSpPr>
              <a:spLocks noChangeAspect="1" noChangeArrowheads="1"/>
            </p:cNvSpPr>
            <p:nvPr/>
          </p:nvSpPr>
          <p:spPr bwMode="auto">
            <a:xfrm rot="1761465">
              <a:off x="1215" y="1071"/>
              <a:ext cx="2812" cy="182"/>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43" name="Oval 14"/>
            <p:cNvSpPr>
              <a:spLocks noChangeAspect="1" noChangeArrowheads="1"/>
            </p:cNvSpPr>
            <p:nvPr/>
          </p:nvSpPr>
          <p:spPr bwMode="auto">
            <a:xfrm>
              <a:off x="3668" y="1677"/>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44" name="Oval 15"/>
            <p:cNvSpPr>
              <a:spLocks noChangeAspect="1" noChangeArrowheads="1"/>
            </p:cNvSpPr>
            <p:nvPr/>
          </p:nvSpPr>
          <p:spPr bwMode="auto">
            <a:xfrm>
              <a:off x="1322" y="391"/>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45" name="AutoShape 16"/>
            <p:cNvSpPr>
              <a:spLocks noChangeAspect="1" noChangeArrowheads="1"/>
            </p:cNvSpPr>
            <p:nvPr/>
          </p:nvSpPr>
          <p:spPr bwMode="auto">
            <a:xfrm>
              <a:off x="1050" y="1608"/>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46" name="AutoShape 17"/>
            <p:cNvSpPr>
              <a:spLocks noChangeAspect="1" noChangeArrowheads="1"/>
            </p:cNvSpPr>
            <p:nvPr/>
          </p:nvSpPr>
          <p:spPr bwMode="auto">
            <a:xfrm>
              <a:off x="3425" y="2886"/>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47" name="AutoShape 18"/>
            <p:cNvSpPr>
              <a:spLocks noChangeAspect="1" noChangeArrowheads="1"/>
            </p:cNvSpPr>
            <p:nvPr/>
          </p:nvSpPr>
          <p:spPr bwMode="auto">
            <a:xfrm>
              <a:off x="2336" y="935"/>
              <a:ext cx="544" cy="409"/>
            </a:xfrm>
            <a:prstGeom prst="octagon">
              <a:avLst>
                <a:gd name="adj" fmla="val 29287"/>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grpSp>
      <p:grpSp>
        <p:nvGrpSpPr>
          <p:cNvPr id="3" name="Group 19"/>
          <p:cNvGrpSpPr>
            <a:grpSpLocks noChangeAspect="1"/>
          </p:cNvGrpSpPr>
          <p:nvPr/>
        </p:nvGrpSpPr>
        <p:grpSpPr bwMode="auto">
          <a:xfrm flipH="1">
            <a:off x="5002213" y="1979638"/>
            <a:ext cx="3602037" cy="2900363"/>
            <a:chOff x="1020" y="391"/>
            <a:chExt cx="3221" cy="2812"/>
          </a:xfrm>
          <a:solidFill>
            <a:srgbClr val="FF0000"/>
          </a:solidFill>
          <a:scene3d>
            <a:camera prst="orthographicFront">
              <a:rot lat="0" lon="0" rev="0"/>
            </a:camera>
            <a:lightRig rig="chilly" dir="t">
              <a:rot lat="0" lon="0" rev="18480000"/>
            </a:lightRig>
          </a:scene3d>
        </p:grpSpPr>
        <p:sp>
          <p:nvSpPr>
            <p:cNvPr id="17426" name="AutoShape 20"/>
            <p:cNvSpPr>
              <a:spLocks noChangeAspect="1" noChangeArrowheads="1"/>
            </p:cNvSpPr>
            <p:nvPr/>
          </p:nvSpPr>
          <p:spPr bwMode="auto">
            <a:xfrm>
              <a:off x="2472" y="1162"/>
              <a:ext cx="272" cy="1633"/>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27" name="Rectangle 21"/>
            <p:cNvSpPr>
              <a:spLocks noChangeAspect="1" noChangeArrowheads="1"/>
            </p:cNvSpPr>
            <p:nvPr/>
          </p:nvSpPr>
          <p:spPr bwMode="auto">
            <a:xfrm>
              <a:off x="2200" y="2795"/>
              <a:ext cx="816" cy="181"/>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28" name="Rectangle 22"/>
            <p:cNvSpPr>
              <a:spLocks noChangeAspect="1" noChangeArrowheads="1"/>
            </p:cNvSpPr>
            <p:nvPr/>
          </p:nvSpPr>
          <p:spPr bwMode="auto">
            <a:xfrm>
              <a:off x="1927" y="2976"/>
              <a:ext cx="1361" cy="227"/>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29" name="AutoShape 23"/>
            <p:cNvSpPr>
              <a:spLocks noChangeAspect="1" noChangeArrowheads="1"/>
            </p:cNvSpPr>
            <p:nvPr/>
          </p:nvSpPr>
          <p:spPr bwMode="auto">
            <a:xfrm>
              <a:off x="1020" y="511"/>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17430" name="AutoShape 24"/>
            <p:cNvSpPr>
              <a:spLocks noChangeAspect="1" noChangeArrowheads="1"/>
            </p:cNvSpPr>
            <p:nvPr/>
          </p:nvSpPr>
          <p:spPr bwMode="auto">
            <a:xfrm>
              <a:off x="3379" y="1792"/>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17431" name="AutoShape 25"/>
            <p:cNvSpPr>
              <a:spLocks noChangeAspect="1" noChangeArrowheads="1"/>
            </p:cNvSpPr>
            <p:nvPr/>
          </p:nvSpPr>
          <p:spPr bwMode="auto">
            <a:xfrm rot="1761465">
              <a:off x="1215" y="1071"/>
              <a:ext cx="2812" cy="182"/>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32" name="Oval 26"/>
            <p:cNvSpPr>
              <a:spLocks noChangeAspect="1" noChangeArrowheads="1"/>
            </p:cNvSpPr>
            <p:nvPr/>
          </p:nvSpPr>
          <p:spPr bwMode="auto">
            <a:xfrm>
              <a:off x="3668" y="1677"/>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33" name="Oval 27"/>
            <p:cNvSpPr>
              <a:spLocks noChangeAspect="1" noChangeArrowheads="1"/>
            </p:cNvSpPr>
            <p:nvPr/>
          </p:nvSpPr>
          <p:spPr bwMode="auto">
            <a:xfrm>
              <a:off x="1322" y="391"/>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34" name="AutoShape 28"/>
            <p:cNvSpPr>
              <a:spLocks noChangeAspect="1" noChangeArrowheads="1"/>
            </p:cNvSpPr>
            <p:nvPr/>
          </p:nvSpPr>
          <p:spPr bwMode="auto">
            <a:xfrm>
              <a:off x="1050" y="1608"/>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35" name="AutoShape 29"/>
            <p:cNvSpPr>
              <a:spLocks noChangeAspect="1" noChangeArrowheads="1"/>
            </p:cNvSpPr>
            <p:nvPr/>
          </p:nvSpPr>
          <p:spPr bwMode="auto">
            <a:xfrm>
              <a:off x="3425" y="2886"/>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436" name="AutoShape 30"/>
            <p:cNvSpPr>
              <a:spLocks noChangeAspect="1" noChangeArrowheads="1"/>
            </p:cNvSpPr>
            <p:nvPr/>
          </p:nvSpPr>
          <p:spPr bwMode="auto">
            <a:xfrm>
              <a:off x="2336" y="935"/>
              <a:ext cx="544" cy="409"/>
            </a:xfrm>
            <a:prstGeom prst="octagon">
              <a:avLst>
                <a:gd name="adj" fmla="val 29287"/>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grpSp>
      <p:sp>
        <p:nvSpPr>
          <p:cNvPr id="46089" name="Text Box 33"/>
          <p:cNvSpPr txBox="1">
            <a:spLocks noChangeArrowheads="1"/>
          </p:cNvSpPr>
          <p:nvPr/>
        </p:nvSpPr>
        <p:spPr bwMode="auto">
          <a:xfrm>
            <a:off x="365125" y="3686175"/>
            <a:ext cx="1517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RHEUMATOID</a:t>
            </a:r>
          </a:p>
          <a:p>
            <a:pPr algn="ctr" eaLnBrk="1" hangingPunct="1"/>
            <a:r>
              <a:rPr lang="en-US" b="1">
                <a:latin typeface="Calibri" pitchFamily="34" charset="0"/>
              </a:rPr>
              <a:t>ARTHITIS</a:t>
            </a:r>
          </a:p>
        </p:txBody>
      </p:sp>
      <p:sp>
        <p:nvSpPr>
          <p:cNvPr id="46090" name="Text Box 34"/>
          <p:cNvSpPr txBox="1">
            <a:spLocks noChangeArrowheads="1"/>
          </p:cNvSpPr>
          <p:nvPr/>
        </p:nvSpPr>
        <p:spPr bwMode="auto">
          <a:xfrm>
            <a:off x="7688263" y="3652838"/>
            <a:ext cx="1023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ALLERGY</a:t>
            </a:r>
          </a:p>
        </p:txBody>
      </p:sp>
      <p:sp>
        <p:nvSpPr>
          <p:cNvPr id="46091" name="Text Box 39"/>
          <p:cNvSpPr txBox="1">
            <a:spLocks noChangeArrowheads="1"/>
          </p:cNvSpPr>
          <p:nvPr/>
        </p:nvSpPr>
        <p:spPr bwMode="auto">
          <a:xfrm>
            <a:off x="7715250" y="1395413"/>
            <a:ext cx="75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Calibri" pitchFamily="34" charset="0"/>
              </a:rPr>
              <a:t>Th-2</a:t>
            </a:r>
          </a:p>
        </p:txBody>
      </p:sp>
      <p:sp>
        <p:nvSpPr>
          <p:cNvPr id="46092" name="Text Box 31"/>
          <p:cNvSpPr txBox="1">
            <a:spLocks noChangeArrowheads="1"/>
          </p:cNvSpPr>
          <p:nvPr/>
        </p:nvSpPr>
        <p:spPr bwMode="auto">
          <a:xfrm>
            <a:off x="892175" y="2533650"/>
            <a:ext cx="655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Th1</a:t>
            </a:r>
          </a:p>
          <a:p>
            <a:pPr eaLnBrk="1" hangingPunct="1"/>
            <a:r>
              <a:rPr lang="en-US" b="1">
                <a:latin typeface="Calibri" pitchFamily="34" charset="0"/>
              </a:rPr>
              <a:t>Th17</a:t>
            </a:r>
            <a:endParaRPr lang="en-US" b="1">
              <a:latin typeface="Symbol" pitchFamily="18" charset="2"/>
            </a:endParaRPr>
          </a:p>
        </p:txBody>
      </p:sp>
      <p:sp>
        <p:nvSpPr>
          <p:cNvPr id="46093" name="Text Box 36"/>
          <p:cNvSpPr txBox="1">
            <a:spLocks noChangeArrowheads="1"/>
          </p:cNvSpPr>
          <p:nvPr/>
        </p:nvSpPr>
        <p:spPr bwMode="auto">
          <a:xfrm>
            <a:off x="3348038" y="3860800"/>
            <a:ext cx="703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Calibri" pitchFamily="34" charset="0"/>
              </a:rPr>
              <a:t>Th2</a:t>
            </a:r>
          </a:p>
          <a:p>
            <a:pPr eaLnBrk="1" hangingPunct="1"/>
            <a:r>
              <a:rPr lang="en-US" sz="2000" b="1">
                <a:latin typeface="Calibri" pitchFamily="34" charset="0"/>
              </a:rPr>
              <a:t>TReg</a:t>
            </a:r>
            <a:endParaRPr lang="en-US" sz="2000" b="1">
              <a:latin typeface="Symbol" pitchFamily="18" charset="2"/>
            </a:endParaRPr>
          </a:p>
        </p:txBody>
      </p:sp>
      <p:sp>
        <p:nvSpPr>
          <p:cNvPr id="46094" name="Text Box 5"/>
          <p:cNvSpPr txBox="1">
            <a:spLocks noChangeArrowheads="1"/>
          </p:cNvSpPr>
          <p:nvPr/>
        </p:nvSpPr>
        <p:spPr bwMode="auto">
          <a:xfrm>
            <a:off x="5857875"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46095"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638" y="6573838"/>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CasellaDiTesto 40"/>
          <p:cNvSpPr txBox="1"/>
          <p:nvPr/>
        </p:nvSpPr>
        <p:spPr>
          <a:xfrm>
            <a:off x="71406" y="1488032"/>
            <a:ext cx="2214578"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b="1" dirty="0"/>
              <a:t>Th1 UP-REGULATION</a:t>
            </a:r>
          </a:p>
        </p:txBody>
      </p:sp>
      <p:sp>
        <p:nvSpPr>
          <p:cNvPr id="42" name="CasellaDiTesto 41"/>
          <p:cNvSpPr txBox="1"/>
          <p:nvPr/>
        </p:nvSpPr>
        <p:spPr>
          <a:xfrm>
            <a:off x="1714480" y="4988494"/>
            <a:ext cx="2571768" cy="3693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b="1" dirty="0"/>
              <a:t>Th2 DOWN-REGULATION</a:t>
            </a:r>
          </a:p>
        </p:txBody>
      </p:sp>
      <p:sp>
        <p:nvSpPr>
          <p:cNvPr id="43" name="CasellaDiTesto 42"/>
          <p:cNvSpPr txBox="1"/>
          <p:nvPr/>
        </p:nvSpPr>
        <p:spPr>
          <a:xfrm>
            <a:off x="4929190" y="5000636"/>
            <a:ext cx="2643206"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b="1" dirty="0"/>
              <a:t>Th1 DOWN-REGULATION</a:t>
            </a:r>
          </a:p>
        </p:txBody>
      </p:sp>
      <p:sp>
        <p:nvSpPr>
          <p:cNvPr id="44" name="CasellaDiTesto 43"/>
          <p:cNvSpPr txBox="1"/>
          <p:nvPr/>
        </p:nvSpPr>
        <p:spPr>
          <a:xfrm>
            <a:off x="6500826" y="1488032"/>
            <a:ext cx="2571768" cy="3693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b="1" dirty="0"/>
              <a:t>Th2 UP-REGULATION</a:t>
            </a:r>
          </a:p>
        </p:txBody>
      </p:sp>
      <p:sp>
        <p:nvSpPr>
          <p:cNvPr id="46108" name="Text Box 36"/>
          <p:cNvSpPr txBox="1">
            <a:spLocks noChangeArrowheads="1"/>
          </p:cNvSpPr>
          <p:nvPr/>
        </p:nvSpPr>
        <p:spPr bwMode="auto">
          <a:xfrm>
            <a:off x="7881938" y="2708275"/>
            <a:ext cx="57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Calibri" pitchFamily="34" charset="0"/>
              </a:rPr>
              <a:t>Th2</a:t>
            </a:r>
            <a:endParaRPr lang="en-US" sz="2000" b="1">
              <a:latin typeface="Symbol" pitchFamily="18" charset="2"/>
            </a:endParaRPr>
          </a:p>
        </p:txBody>
      </p:sp>
      <p:sp>
        <p:nvSpPr>
          <p:cNvPr id="46109" name="Text Box 31"/>
          <p:cNvSpPr txBox="1">
            <a:spLocks noChangeArrowheads="1"/>
          </p:cNvSpPr>
          <p:nvPr/>
        </p:nvSpPr>
        <p:spPr bwMode="auto">
          <a:xfrm>
            <a:off x="5184775" y="3995738"/>
            <a:ext cx="53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Th1</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42888" y="3208338"/>
            <a:ext cx="8686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4800" b="1">
                <a:solidFill>
                  <a:srgbClr val="C00000"/>
                </a:solidFill>
                <a:latin typeface="Calibri" pitchFamily="34" charset="0"/>
              </a:rPr>
              <a:t>Antagonistic cytokines</a:t>
            </a:r>
            <a:r>
              <a:rPr lang="it-IT" sz="4800" b="1">
                <a:solidFill>
                  <a:srgbClr val="002060"/>
                </a:solidFill>
                <a:latin typeface="Calibri" pitchFamily="34" charset="0"/>
              </a:rPr>
              <a:t> </a:t>
            </a:r>
            <a:r>
              <a:rPr lang="it-IT" sz="4800" b="1">
                <a:solidFill>
                  <a:srgbClr val="C00000"/>
                </a:solidFill>
                <a:latin typeface="Calibri" pitchFamily="34" charset="0"/>
              </a:rPr>
              <a:t>or hormones</a:t>
            </a:r>
            <a:r>
              <a:rPr lang="it-IT" sz="4800" b="1">
                <a:solidFill>
                  <a:srgbClr val="002060"/>
                </a:solidFill>
                <a:latin typeface="Calibri" pitchFamily="34" charset="0"/>
              </a:rPr>
              <a:t> are utilized in order to brake a biological effect.</a:t>
            </a:r>
          </a:p>
        </p:txBody>
      </p:sp>
      <p:sp>
        <p:nvSpPr>
          <p:cNvPr id="47107" name="Rectangle 3"/>
          <p:cNvSpPr>
            <a:spLocks noChangeArrowheads="1"/>
          </p:cNvSpPr>
          <p:nvPr/>
        </p:nvSpPr>
        <p:spPr bwMode="auto">
          <a:xfrm>
            <a:off x="0" y="76200"/>
            <a:ext cx="9144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it-IT" sz="4400" b="1" i="1">
                <a:solidFill>
                  <a:srgbClr val="002060"/>
                </a:solidFill>
                <a:latin typeface="Calibri" pitchFamily="34" charset="0"/>
                <a:cs typeface="Times New Roman" pitchFamily="18" charset="0"/>
              </a:rPr>
              <a:t>The concept of </a:t>
            </a:r>
            <a:r>
              <a:rPr lang="it-IT" sz="4400" b="1" i="1">
                <a:solidFill>
                  <a:srgbClr val="C00000"/>
                </a:solidFill>
                <a:latin typeface="Calibri" pitchFamily="34" charset="0"/>
                <a:cs typeface="Times New Roman" pitchFamily="18" charset="0"/>
              </a:rPr>
              <a:t>BALANCE</a:t>
            </a:r>
            <a:r>
              <a:rPr lang="it-IT" sz="4400" b="1" i="1">
                <a:solidFill>
                  <a:srgbClr val="002060"/>
                </a:solidFill>
                <a:latin typeface="Calibri" pitchFamily="34" charset="0"/>
                <a:cs typeface="Times New Roman" pitchFamily="18" charset="0"/>
              </a:rPr>
              <a:t> and the use of cytokines and hormones</a:t>
            </a:r>
          </a:p>
          <a:p>
            <a:pPr>
              <a:spcBef>
                <a:spcPct val="50000"/>
              </a:spcBef>
            </a:pPr>
            <a:endParaRPr lang="it-IT" sz="4400" b="1">
              <a:solidFill>
                <a:schemeClr val="accent2"/>
              </a:solidFill>
              <a:latin typeface="Calibri" pitchFamily="34" charset="0"/>
              <a:cs typeface="Times New Roman" pitchFamily="18" charset="0"/>
            </a:endParaRPr>
          </a:p>
        </p:txBody>
      </p:sp>
      <p:pic>
        <p:nvPicPr>
          <p:cNvPr id="47108" name="Picture 4" descr="Bil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763713"/>
            <a:ext cx="18415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574675"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©Dipartimento Scientifico Guna S.p.a.</a:t>
            </a:r>
          </a:p>
        </p:txBody>
      </p:sp>
      <p:pic>
        <p:nvPicPr>
          <p:cNvPr id="47110"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6573838"/>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0825" y="1412875"/>
            <a:ext cx="8569325" cy="5262563"/>
          </a:xfrm>
          <a:prstGeom prst="rect">
            <a:avLst/>
          </a:prstGeom>
          <a:noFill/>
        </p:spPr>
        <p:txBody>
          <a:bodyPr>
            <a:spAutoFit/>
          </a:bodyPr>
          <a:lstStyle/>
          <a:p>
            <a:pPr algn="ctr" fontAlgn="auto">
              <a:spcBef>
                <a:spcPts val="0"/>
              </a:spcBef>
              <a:spcAft>
                <a:spcPts val="0"/>
              </a:spcAft>
              <a:defRPr/>
            </a:pPr>
            <a:r>
              <a:rPr lang="it-IT" sz="9600" b="1" dirty="0">
                <a:solidFill>
                  <a:srgbClr val="C00000"/>
                </a:solidFill>
                <a:effectLst>
                  <a:outerShdw blurRad="38100" dist="38100" dir="2700000" algn="tl">
                    <a:srgbClr val="000000">
                      <a:alpha val="43137"/>
                    </a:srgbClr>
                  </a:outerShdw>
                </a:effectLst>
                <a:latin typeface="+mn-lt"/>
                <a:cs typeface="+mn-cs"/>
              </a:rPr>
              <a:t>PROBLEM</a:t>
            </a:r>
          </a:p>
          <a:p>
            <a:pPr algn="ctr" fontAlgn="auto">
              <a:spcBef>
                <a:spcPts val="0"/>
              </a:spcBef>
              <a:spcAft>
                <a:spcPts val="0"/>
              </a:spcAft>
              <a:defRPr/>
            </a:pPr>
            <a:r>
              <a:rPr lang="it-IT" sz="4800" b="1" dirty="0" err="1">
                <a:solidFill>
                  <a:srgbClr val="C00000"/>
                </a:solidFill>
                <a:effectLst>
                  <a:outerShdw blurRad="38100" dist="38100" dir="2700000" algn="tl">
                    <a:srgbClr val="000000">
                      <a:alpha val="43137"/>
                    </a:srgbClr>
                  </a:outerShdw>
                </a:effectLst>
                <a:latin typeface="+mn-lt"/>
                <a:cs typeface="+mn-cs"/>
              </a:rPr>
              <a:t>Is</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it</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possible</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to</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correct</a:t>
            </a:r>
            <a:r>
              <a:rPr lang="it-IT" sz="4800" b="1" dirty="0">
                <a:solidFill>
                  <a:srgbClr val="C00000"/>
                </a:solidFill>
                <a:effectLst>
                  <a:outerShdw blurRad="38100" dist="38100" dir="2700000" algn="tl">
                    <a:srgbClr val="000000">
                      <a:alpha val="43137"/>
                    </a:srgbClr>
                  </a:outerShdw>
                </a:effectLst>
                <a:latin typeface="+mn-lt"/>
                <a:cs typeface="+mn-cs"/>
              </a:rPr>
              <a:t> the </a:t>
            </a:r>
            <a:r>
              <a:rPr lang="it-IT" sz="4800" b="1" dirty="0" err="1">
                <a:solidFill>
                  <a:srgbClr val="C00000"/>
                </a:solidFill>
                <a:effectLst>
                  <a:outerShdw blurRad="38100" dist="38100" dir="2700000" algn="tl">
                    <a:srgbClr val="000000">
                      <a:alpha val="43137"/>
                    </a:srgbClr>
                  </a:outerShdw>
                </a:effectLst>
                <a:latin typeface="+mn-lt"/>
                <a:cs typeface="+mn-cs"/>
              </a:rPr>
              <a:t>excess</a:t>
            </a:r>
            <a:r>
              <a:rPr lang="it-IT" sz="4800" b="1" dirty="0">
                <a:solidFill>
                  <a:srgbClr val="C00000"/>
                </a:solidFill>
                <a:effectLst>
                  <a:outerShdw blurRad="38100" dist="38100" dir="2700000" algn="tl">
                    <a:srgbClr val="000000">
                      <a:alpha val="43137"/>
                    </a:srgbClr>
                  </a:outerShdw>
                </a:effectLst>
                <a:latin typeface="+mn-lt"/>
                <a:cs typeface="+mn-cs"/>
              </a:rPr>
              <a:t> or the </a:t>
            </a:r>
            <a:r>
              <a:rPr lang="it-IT" sz="4800" b="1" dirty="0" err="1">
                <a:solidFill>
                  <a:srgbClr val="C00000"/>
                </a:solidFill>
                <a:effectLst>
                  <a:outerShdw blurRad="38100" dist="38100" dir="2700000" algn="tl">
                    <a:srgbClr val="000000">
                      <a:alpha val="43137"/>
                    </a:srgbClr>
                  </a:outerShdw>
                </a:effectLst>
                <a:latin typeface="+mn-lt"/>
                <a:cs typeface="+mn-cs"/>
              </a:rPr>
              <a:t>deficiency</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of</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cytokines</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hormones</a:t>
            </a:r>
            <a:r>
              <a:rPr lang="it-IT" sz="4800" b="1" dirty="0">
                <a:solidFill>
                  <a:srgbClr val="C00000"/>
                </a:solidFill>
                <a:effectLst>
                  <a:outerShdw blurRad="38100" dist="38100" dir="2700000" algn="tl">
                    <a:srgbClr val="000000">
                      <a:alpha val="43137"/>
                    </a:srgbClr>
                  </a:outerShdw>
                </a:effectLst>
                <a:latin typeface="+mn-lt"/>
                <a:cs typeface="+mn-cs"/>
              </a:rPr>
              <a:t>, </a:t>
            </a:r>
            <a:r>
              <a:rPr lang="it-IT" sz="4800" b="1" dirty="0" err="1">
                <a:solidFill>
                  <a:srgbClr val="C00000"/>
                </a:solidFill>
                <a:effectLst>
                  <a:outerShdw blurRad="38100" dist="38100" dir="2700000" algn="tl">
                    <a:srgbClr val="000000">
                      <a:alpha val="43137"/>
                    </a:srgbClr>
                  </a:outerShdw>
                </a:effectLst>
                <a:latin typeface="+mn-lt"/>
                <a:cs typeface="+mn-cs"/>
              </a:rPr>
              <a:t>neuropeptides</a:t>
            </a:r>
            <a:r>
              <a:rPr lang="it-IT" sz="4800" b="1" dirty="0">
                <a:solidFill>
                  <a:srgbClr val="C00000"/>
                </a:solidFill>
                <a:effectLst>
                  <a:outerShdw blurRad="38100" dist="38100" dir="2700000" algn="tl">
                    <a:srgbClr val="000000">
                      <a:alpha val="43137"/>
                    </a:srgbClr>
                  </a:outerShdw>
                </a:effectLst>
                <a:latin typeface="+mn-lt"/>
                <a:cs typeface="+mn-cs"/>
              </a:rPr>
              <a:t> in </a:t>
            </a:r>
            <a:r>
              <a:rPr lang="it-IT" sz="4800" b="1" dirty="0">
                <a:solidFill>
                  <a:srgbClr val="002060"/>
                </a:solidFill>
                <a:effectLst>
                  <a:outerShdw blurRad="38100" dist="38100" dir="2700000" algn="tl">
                    <a:srgbClr val="000000">
                      <a:alpha val="43137"/>
                    </a:srgbClr>
                  </a:outerShdw>
                </a:effectLst>
                <a:latin typeface="+mn-lt"/>
                <a:cs typeface="+mn-cs"/>
              </a:rPr>
              <a:t>INFLAMMATION?</a:t>
            </a:r>
          </a:p>
        </p:txBody>
      </p:sp>
      <p:sp>
        <p:nvSpPr>
          <p:cNvPr id="134147" name="Text Box 3"/>
          <p:cNvSpPr txBox="1">
            <a:spLocks noChangeArrowheads="1"/>
          </p:cNvSpPr>
          <p:nvPr/>
        </p:nvSpPr>
        <p:spPr bwMode="auto">
          <a:xfrm>
            <a:off x="611188" y="115888"/>
            <a:ext cx="7924800" cy="1200150"/>
          </a:xfrm>
          <a:prstGeom prst="rect">
            <a:avLst/>
          </a:prstGeom>
          <a:solidFill>
            <a:schemeClr val="bg1">
              <a:lumMod val="85000"/>
            </a:schemeClr>
          </a:solidFill>
          <a:ln w="9525">
            <a:noFill/>
            <a:miter lim="800000"/>
            <a:headEnd/>
            <a:tailEnd/>
          </a:ln>
        </p:spPr>
        <p:txBody>
          <a:bodyPr>
            <a:spAutoFit/>
          </a:bodyPr>
          <a:lstStyle/>
          <a:p>
            <a:pPr algn="ctr" fontAlgn="auto">
              <a:lnSpc>
                <a:spcPct val="150000"/>
              </a:lnSpc>
              <a:spcBef>
                <a:spcPct val="50000"/>
              </a:spcBef>
              <a:spcAft>
                <a:spcPts val="0"/>
              </a:spcAft>
              <a:defRPr/>
            </a:pPr>
            <a:r>
              <a:rPr lang="it-IT" sz="2400" b="1" dirty="0">
                <a:solidFill>
                  <a:srgbClr val="002060"/>
                </a:solidFill>
                <a:latin typeface="Calibri" pitchFamily="34" charset="0"/>
                <a:cs typeface="+mn-cs"/>
              </a:rPr>
              <a:t>IF INFLAMMATION IS EXPRESSION, CONSEQUENCES OF CHANGED CONCENTRATION OF </a:t>
            </a:r>
            <a:r>
              <a:rPr lang="it-IT" sz="2400" b="1" i="1" dirty="0">
                <a:solidFill>
                  <a:srgbClr val="002060"/>
                </a:solidFill>
                <a:latin typeface="Calibri" pitchFamily="34" charset="0"/>
                <a:cs typeface="+mn-cs"/>
              </a:rPr>
              <a:t>MESSENGER </a:t>
            </a:r>
            <a:r>
              <a:rPr lang="it-IT" sz="2400" b="1" i="1" dirty="0" err="1">
                <a:solidFill>
                  <a:srgbClr val="002060"/>
                </a:solidFill>
                <a:latin typeface="Calibri" pitchFamily="34" charset="0"/>
                <a:cs typeface="+mn-cs"/>
              </a:rPr>
              <a:t>MOLECULES…</a:t>
            </a:r>
            <a:endParaRPr lang="it-IT" sz="2400" b="1" dirty="0">
              <a:solidFill>
                <a:srgbClr val="002060"/>
              </a:solidFill>
              <a:latin typeface="Tahoma" pitchFamily="34" charset="0"/>
              <a:cs typeface="Tahoma" pitchFamily="34" charset="0"/>
            </a:endParaRPr>
          </a:p>
        </p:txBody>
      </p:sp>
      <p:sp>
        <p:nvSpPr>
          <p:cNvPr id="48132" name="Text Box 5"/>
          <p:cNvSpPr txBox="1">
            <a:spLocks noChangeArrowheads="1"/>
          </p:cNvSpPr>
          <p:nvPr/>
        </p:nvSpPr>
        <p:spPr bwMode="auto">
          <a:xfrm>
            <a:off x="6823075" y="6597650"/>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48133"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838" y="6597650"/>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bil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08113"/>
            <a:ext cx="6019800"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CasellaDiTesto 4"/>
          <p:cNvSpPr txBox="1">
            <a:spLocks noChangeArrowheads="1"/>
          </p:cNvSpPr>
          <p:nvPr/>
        </p:nvSpPr>
        <p:spPr bwMode="auto">
          <a:xfrm>
            <a:off x="2214546" y="428625"/>
            <a:ext cx="4857750" cy="6463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3600" b="1" dirty="0" err="1">
                <a:solidFill>
                  <a:srgbClr val="FFFFFF"/>
                </a:solidFill>
              </a:rPr>
              <a:t>…in</a:t>
            </a:r>
            <a:r>
              <a:rPr lang="it-IT" sz="3600" b="1" dirty="0">
                <a:solidFill>
                  <a:srgbClr val="FFFFFF"/>
                </a:solidFill>
              </a:rPr>
              <a:t> INFLAMMATION</a:t>
            </a:r>
          </a:p>
        </p:txBody>
      </p:sp>
      <p:sp>
        <p:nvSpPr>
          <p:cNvPr id="49158" name="Text Box 5"/>
          <p:cNvSpPr txBox="1">
            <a:spLocks noChangeArrowheads="1"/>
          </p:cNvSpPr>
          <p:nvPr/>
        </p:nvSpPr>
        <p:spPr bwMode="auto">
          <a:xfrm>
            <a:off x="6643688"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49159"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450" y="6573838"/>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p:cNvSpPr txBox="1">
            <a:spLocks noChangeArrowheads="1"/>
          </p:cNvSpPr>
          <p:nvPr/>
        </p:nvSpPr>
        <p:spPr bwMode="auto">
          <a:xfrm>
            <a:off x="1563688" y="4214813"/>
            <a:ext cx="1651000" cy="25542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buFont typeface="Arial" pitchFamily="34" charset="0"/>
              <a:buChar char="•"/>
              <a:defRPr/>
            </a:pPr>
            <a:r>
              <a:rPr lang="en-US" sz="4000" b="1" dirty="0"/>
              <a:t>IL-1</a:t>
            </a:r>
          </a:p>
          <a:p>
            <a:pPr fontAlgn="auto">
              <a:spcBef>
                <a:spcPts val="0"/>
              </a:spcBef>
              <a:spcAft>
                <a:spcPts val="0"/>
              </a:spcAft>
              <a:buFont typeface="Arial" pitchFamily="34" charset="0"/>
              <a:buChar char="•"/>
              <a:defRPr/>
            </a:pPr>
            <a:r>
              <a:rPr lang="en-US" sz="4000" b="1" dirty="0"/>
              <a:t>TNF-</a:t>
            </a:r>
            <a:r>
              <a:rPr lang="el-GR" sz="4000" b="1" dirty="0"/>
              <a:t>α</a:t>
            </a:r>
            <a:endParaRPr lang="it-IT" sz="4000" b="1" dirty="0"/>
          </a:p>
          <a:p>
            <a:pPr fontAlgn="auto">
              <a:spcBef>
                <a:spcPts val="0"/>
              </a:spcBef>
              <a:spcAft>
                <a:spcPts val="0"/>
              </a:spcAft>
              <a:buFont typeface="Arial" pitchFamily="34" charset="0"/>
              <a:buChar char="•"/>
              <a:defRPr/>
            </a:pPr>
            <a:r>
              <a:rPr lang="it-IT" sz="4000" b="1" dirty="0"/>
              <a:t>IL-6</a:t>
            </a:r>
          </a:p>
          <a:p>
            <a:pPr fontAlgn="auto">
              <a:spcBef>
                <a:spcPts val="0"/>
              </a:spcBef>
              <a:spcAft>
                <a:spcPts val="0"/>
              </a:spcAft>
              <a:buFont typeface="Arial" pitchFamily="34" charset="0"/>
              <a:buChar char="•"/>
              <a:defRPr/>
            </a:pPr>
            <a:r>
              <a:rPr lang="it-IT" sz="4000" b="1" dirty="0"/>
              <a:t>IL-8</a:t>
            </a:r>
            <a:endParaRPr lang="en-US" sz="4000" b="1" dirty="0"/>
          </a:p>
        </p:txBody>
      </p:sp>
      <p:sp>
        <p:nvSpPr>
          <p:cNvPr id="49161" name="Text Box 3"/>
          <p:cNvSpPr txBox="1">
            <a:spLocks noChangeArrowheads="1"/>
          </p:cNvSpPr>
          <p:nvPr/>
        </p:nvSpPr>
        <p:spPr bwMode="auto">
          <a:xfrm>
            <a:off x="5795963" y="4005263"/>
            <a:ext cx="14414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600" b="1">
                <a:latin typeface="Times New Roman" pitchFamily="18" charset="0"/>
              </a:rPr>
              <a:t>Th2</a:t>
            </a:r>
          </a:p>
          <a:p>
            <a:pPr algn="ctr" eaLnBrk="1" hangingPunct="1">
              <a:spcBef>
                <a:spcPct val="50000"/>
              </a:spcBef>
            </a:pPr>
            <a:r>
              <a:rPr lang="it-IT" sz="3600" b="1">
                <a:latin typeface="Times New Roman" pitchFamily="18" charset="0"/>
              </a:rPr>
              <a:t>TReg</a:t>
            </a:r>
          </a:p>
        </p:txBody>
      </p:sp>
      <p:sp>
        <p:nvSpPr>
          <p:cNvPr id="49162" name="Text Box 4"/>
          <p:cNvSpPr txBox="1">
            <a:spLocks noChangeArrowheads="1"/>
          </p:cNvSpPr>
          <p:nvPr/>
        </p:nvSpPr>
        <p:spPr bwMode="auto">
          <a:xfrm>
            <a:off x="1828800" y="2349500"/>
            <a:ext cx="1219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600" b="1">
                <a:latin typeface="Times New Roman" pitchFamily="18" charset="0"/>
              </a:rPr>
              <a:t>Th1</a:t>
            </a:r>
          </a:p>
          <a:p>
            <a:pPr algn="ctr" eaLnBrk="1" hangingPunct="1">
              <a:spcBef>
                <a:spcPct val="50000"/>
              </a:spcBef>
            </a:pPr>
            <a:r>
              <a:rPr lang="it-IT" sz="3600" b="1">
                <a:latin typeface="Times New Roman" pitchFamily="18" charset="0"/>
              </a:rPr>
              <a:t>Th17</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sellaDiTesto 4"/>
          <p:cNvSpPr txBox="1">
            <a:spLocks noChangeArrowheads="1"/>
          </p:cNvSpPr>
          <p:nvPr/>
        </p:nvSpPr>
        <p:spPr bwMode="auto">
          <a:xfrm>
            <a:off x="0" y="-26988"/>
            <a:ext cx="8964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solidFill>
                  <a:srgbClr val="C00000"/>
                </a:solidFill>
                <a:latin typeface="Times New Roman" pitchFamily="18" charset="0"/>
                <a:cs typeface="Times New Roman" pitchFamily="18" charset="0"/>
              </a:rPr>
              <a:t>CHRONOBIOLOGY of inflammation</a:t>
            </a:r>
          </a:p>
          <a:p>
            <a:pPr algn="ctr" eaLnBrk="1" hangingPunct="1"/>
            <a:r>
              <a:rPr lang="it-IT" b="1" i="1">
                <a:solidFill>
                  <a:srgbClr val="002060"/>
                </a:solidFill>
                <a:latin typeface="Times New Roman" pitchFamily="18" charset="0"/>
                <a:cs typeface="Times New Roman" pitchFamily="18" charset="0"/>
              </a:rPr>
              <a:t>Physiological trend</a:t>
            </a:r>
          </a:p>
        </p:txBody>
      </p:sp>
      <p:pic>
        <p:nvPicPr>
          <p:cNvPr id="501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836613"/>
            <a:ext cx="81153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5"/>
          <p:cNvSpPr txBox="1">
            <a:spLocks noChangeArrowheads="1"/>
          </p:cNvSpPr>
          <p:nvPr/>
        </p:nvSpPr>
        <p:spPr bwMode="auto">
          <a:xfrm>
            <a:off x="6823075" y="6597650"/>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50181"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6597650"/>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a:spLocks noChangeArrowheads="1"/>
          </p:cNvSpPr>
          <p:nvPr/>
        </p:nvSpPr>
        <p:spPr bwMode="auto">
          <a:xfrm>
            <a:off x="1908175" y="1196975"/>
            <a:ext cx="266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3200" b="1">
                <a:solidFill>
                  <a:srgbClr val="FF0000"/>
                </a:solidFill>
                <a:latin typeface="Calibri" pitchFamily="34" charset="0"/>
              </a:rPr>
              <a:t>72-96 hours</a:t>
            </a:r>
          </a:p>
        </p:txBody>
      </p:sp>
      <p:cxnSp>
        <p:nvCxnSpPr>
          <p:cNvPr id="8" name="Connettore 1 7"/>
          <p:cNvCxnSpPr/>
          <p:nvPr/>
        </p:nvCxnSpPr>
        <p:spPr>
          <a:xfrm>
            <a:off x="2268538" y="1989138"/>
            <a:ext cx="15827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rot="5400000">
            <a:off x="1980407" y="1988344"/>
            <a:ext cx="5762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rot="5400000">
            <a:off x="3563144" y="1988344"/>
            <a:ext cx="5762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0-#ppt_h/2"/>
                                          </p:val>
                                        </p:tav>
                                        <p:tav tm="100000">
                                          <p:val>
                                            <p:strVal val="#ppt_y"/>
                                          </p:val>
                                        </p:tav>
                                      </p:tavLst>
                                    </p:anim>
                                  </p:childTnLst>
                                </p:cTn>
                              </p:par>
                              <p:par>
                                <p:cTn id="9" presetID="7"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0" fill="hold"/>
                                        <p:tgtEl>
                                          <p:spTgt spid="10"/>
                                        </p:tgtEl>
                                        <p:attrNameLst>
                                          <p:attrName>ppt_x</p:attrName>
                                        </p:attrNameLst>
                                      </p:cBhvr>
                                      <p:tavLst>
                                        <p:tav tm="0">
                                          <p:val>
                                            <p:strVal val="#ppt_x"/>
                                          </p:val>
                                        </p:tav>
                                        <p:tav tm="100000">
                                          <p:val>
                                            <p:strVal val="#ppt_x"/>
                                          </p:val>
                                        </p:tav>
                                      </p:tavLst>
                                    </p:anim>
                                    <p:anim calcmode="lin" valueType="num">
                                      <p:cBhvr additive="base">
                                        <p:cTn id="12" dur="5000" fill="hold"/>
                                        <p:tgtEl>
                                          <p:spTgt spid="10"/>
                                        </p:tgtEl>
                                        <p:attrNameLst>
                                          <p:attrName>ppt_y</p:attrName>
                                        </p:attrNameLst>
                                      </p:cBhvr>
                                      <p:tavLst>
                                        <p:tav tm="0">
                                          <p:val>
                                            <p:strVal val="0-#ppt_h/2"/>
                                          </p:val>
                                        </p:tav>
                                        <p:tav tm="100000">
                                          <p:val>
                                            <p:strVal val="#ppt_y"/>
                                          </p:val>
                                        </p:tav>
                                      </p:tavLst>
                                    </p:anim>
                                  </p:childTnLst>
                                </p:cTn>
                              </p:par>
                              <p:par>
                                <p:cTn id="13" presetID="7"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0" fill="hold"/>
                                        <p:tgtEl>
                                          <p:spTgt spid="8"/>
                                        </p:tgtEl>
                                        <p:attrNameLst>
                                          <p:attrName>ppt_x</p:attrName>
                                        </p:attrNameLst>
                                      </p:cBhvr>
                                      <p:tavLst>
                                        <p:tav tm="0">
                                          <p:val>
                                            <p:strVal val="#ppt_x"/>
                                          </p:val>
                                        </p:tav>
                                        <p:tav tm="100000">
                                          <p:val>
                                            <p:strVal val="#ppt_x"/>
                                          </p:val>
                                        </p:tav>
                                      </p:tavLst>
                                    </p:anim>
                                    <p:anim calcmode="lin" valueType="num">
                                      <p:cBhvr additive="base">
                                        <p:cTn id="16" dur="5000" fill="hold"/>
                                        <p:tgtEl>
                                          <p:spTgt spid="8"/>
                                        </p:tgtEl>
                                        <p:attrNameLst>
                                          <p:attrName>ppt_y</p:attrName>
                                        </p:attrNameLst>
                                      </p:cBhvr>
                                      <p:tavLst>
                                        <p:tav tm="0">
                                          <p:val>
                                            <p:strVal val="0-#ppt_h/2"/>
                                          </p:val>
                                        </p:tav>
                                        <p:tav tm="100000">
                                          <p:val>
                                            <p:strVal val="#ppt_y"/>
                                          </p:val>
                                        </p:tav>
                                      </p:tavLst>
                                    </p:anim>
                                  </p:childTnLst>
                                </p:cTn>
                              </p:par>
                              <p:par>
                                <p:cTn id="17" presetID="7"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0" fill="hold"/>
                                        <p:tgtEl>
                                          <p:spTgt spid="12"/>
                                        </p:tgtEl>
                                        <p:attrNameLst>
                                          <p:attrName>ppt_x</p:attrName>
                                        </p:attrNameLst>
                                      </p:cBhvr>
                                      <p:tavLst>
                                        <p:tav tm="0">
                                          <p:val>
                                            <p:strVal val="#ppt_x"/>
                                          </p:val>
                                        </p:tav>
                                        <p:tav tm="100000">
                                          <p:val>
                                            <p:strVal val="#ppt_x"/>
                                          </p:val>
                                        </p:tav>
                                      </p:tavLst>
                                    </p:anim>
                                    <p:anim calcmode="lin" valueType="num">
                                      <p:cBhvr additive="base">
                                        <p:cTn id="20" dur="5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4"/>
          <p:cNvSpPr txBox="1">
            <a:spLocks noChangeArrowheads="1"/>
          </p:cNvSpPr>
          <p:nvPr/>
        </p:nvSpPr>
        <p:spPr bwMode="auto">
          <a:xfrm>
            <a:off x="0" y="-26988"/>
            <a:ext cx="8964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solidFill>
                  <a:srgbClr val="C00000"/>
                </a:solidFill>
                <a:latin typeface="Times New Roman" pitchFamily="18" charset="0"/>
                <a:cs typeface="Times New Roman" pitchFamily="18" charset="0"/>
              </a:rPr>
              <a:t>CHRONOBIOLOGY of inflammation</a:t>
            </a:r>
          </a:p>
          <a:p>
            <a:pPr algn="ctr" eaLnBrk="1" hangingPunct="1"/>
            <a:r>
              <a:rPr lang="it-IT" b="1">
                <a:solidFill>
                  <a:srgbClr val="002060"/>
                </a:solidFill>
                <a:latin typeface="Times New Roman" pitchFamily="18" charset="0"/>
                <a:cs typeface="Times New Roman" pitchFamily="18" charset="0"/>
              </a:rPr>
              <a:t>Pathological trend</a:t>
            </a:r>
          </a:p>
        </p:txBody>
      </p:sp>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763588"/>
            <a:ext cx="81153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5"/>
          <p:cNvSpPr txBox="1">
            <a:spLocks noChangeArrowheads="1"/>
          </p:cNvSpPr>
          <p:nvPr/>
        </p:nvSpPr>
        <p:spPr bwMode="auto">
          <a:xfrm>
            <a:off x="6823075" y="6597650"/>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51205"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6597650"/>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5508625" y="2133600"/>
            <a:ext cx="3024188" cy="237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Rettangolo 6"/>
          <p:cNvSpPr/>
          <p:nvPr/>
        </p:nvSpPr>
        <p:spPr>
          <a:xfrm>
            <a:off x="6372225" y="1628775"/>
            <a:ext cx="1655763" cy="57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4500563" y="5516563"/>
            <a:ext cx="3679825"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1209" name="CasellaDiTesto 8"/>
          <p:cNvSpPr txBox="1">
            <a:spLocks noChangeArrowheads="1"/>
          </p:cNvSpPr>
          <p:nvPr/>
        </p:nvSpPr>
        <p:spPr bwMode="auto">
          <a:xfrm rot="-2504098">
            <a:off x="3275013" y="3089275"/>
            <a:ext cx="266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3200" b="1">
                <a:latin typeface="Calibri" pitchFamily="34" charset="0"/>
              </a:rPr>
              <a:t>PERSISTENCE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Oggetto 1"/>
          <p:cNvPicPr>
            <a:picLocks noChangeArrowheads="1"/>
          </p:cNvPicPr>
          <p:nvPr/>
        </p:nvPicPr>
        <p:blipFill>
          <a:blip r:embed="rId2">
            <a:extLst>
              <a:ext uri="{28A0092B-C50C-407E-A947-70E740481C1C}">
                <a14:useLocalDpi xmlns:a14="http://schemas.microsoft.com/office/drawing/2010/main" val="0"/>
              </a:ext>
            </a:extLst>
          </a:blip>
          <a:srcRect t="-3664" r="-15598" b="-1929"/>
          <a:stretch>
            <a:fillRect/>
          </a:stretch>
        </p:blipFill>
        <p:spPr bwMode="auto">
          <a:xfrm>
            <a:off x="4786313" y="0"/>
            <a:ext cx="4857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srcRect/>
          <a:stretch>
            <a:fillRect/>
          </a:stretch>
        </p:blipFill>
        <p:spPr bwMode="auto">
          <a:xfrm>
            <a:off x="0" y="0"/>
            <a:ext cx="9144000" cy="156527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148" name="Picture 3" descr="T:\loghi\guna.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500063"/>
            <a:ext cx="28162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CasellaDiTesto 6"/>
          <p:cNvSpPr txBox="1">
            <a:spLocks noChangeArrowheads="1"/>
          </p:cNvSpPr>
          <p:nvPr/>
        </p:nvSpPr>
        <p:spPr bwMode="auto">
          <a:xfrm>
            <a:off x="468313" y="1484313"/>
            <a:ext cx="8102600" cy="5818187"/>
          </a:xfrm>
          <a:prstGeom prst="rect">
            <a:avLst/>
          </a:prstGeom>
          <a:noFill/>
          <a:ln w="9525">
            <a:noFill/>
            <a:miter lim="800000"/>
            <a:headEnd/>
            <a:tailEnd/>
          </a:ln>
        </p:spPr>
        <p:txBody>
          <a:bodyPr>
            <a:spAutoFit/>
          </a:bodyPr>
          <a:lstStyle/>
          <a:p>
            <a:pPr algn="ctr">
              <a:defRPr/>
            </a:pPr>
            <a:endParaRPr lang="it-IT" sz="2800" dirty="0">
              <a:solidFill>
                <a:srgbClr val="002060"/>
              </a:solidFill>
              <a:latin typeface="Calibri" pitchFamily="34" charset="0"/>
            </a:endParaRPr>
          </a:p>
          <a:p>
            <a:pPr algn="ctr">
              <a:defRPr/>
            </a:pPr>
            <a:endParaRPr lang="it-IT" sz="3600" dirty="0">
              <a:solidFill>
                <a:srgbClr val="002060"/>
              </a:solidFill>
              <a:latin typeface="+mn-lt"/>
            </a:endParaRPr>
          </a:p>
          <a:p>
            <a:pPr algn="ctr">
              <a:defRPr/>
            </a:pPr>
            <a:r>
              <a:rPr lang="en-US" sz="3600" dirty="0">
                <a:solidFill>
                  <a:srgbClr val="002060"/>
                </a:solidFill>
                <a:latin typeface="+mn-lt"/>
              </a:rPr>
              <a:t>BASES AND PRINCIPLES OF </a:t>
            </a:r>
            <a:endParaRPr lang="it-IT" sz="3600" dirty="0">
              <a:solidFill>
                <a:srgbClr val="002060"/>
              </a:solidFill>
              <a:latin typeface="+mn-lt"/>
            </a:endParaRPr>
          </a:p>
          <a:p>
            <a:pPr algn="ctr">
              <a:defRPr/>
            </a:pPr>
            <a:r>
              <a:rPr lang="en-US" sz="4000" b="1" dirty="0">
                <a:solidFill>
                  <a:srgbClr val="002060"/>
                </a:solidFill>
                <a:latin typeface="+mn-lt"/>
              </a:rPr>
              <a:t>LOW DOSE MEDICINE AND P.N.E.I.</a:t>
            </a:r>
            <a:endParaRPr lang="it-IT" sz="4000" b="1" dirty="0">
              <a:solidFill>
                <a:srgbClr val="002060"/>
              </a:solidFill>
              <a:latin typeface="+mn-lt"/>
            </a:endParaRPr>
          </a:p>
          <a:p>
            <a:pPr algn="ctr">
              <a:defRPr/>
            </a:pPr>
            <a:r>
              <a:rPr lang="en-US" sz="3600" dirty="0">
                <a:solidFill>
                  <a:srgbClr val="002060"/>
                </a:solidFill>
                <a:latin typeface="+mn-lt"/>
              </a:rPr>
              <a:t> </a:t>
            </a:r>
            <a:endParaRPr lang="it-IT" sz="3600" dirty="0">
              <a:solidFill>
                <a:srgbClr val="002060"/>
              </a:solidFill>
              <a:latin typeface="+mn-lt"/>
            </a:endParaRPr>
          </a:p>
          <a:p>
            <a:pPr algn="ctr">
              <a:defRPr/>
            </a:pPr>
            <a:r>
              <a:rPr lang="en-US" sz="3600" dirty="0">
                <a:solidFill>
                  <a:srgbClr val="002060"/>
                </a:solidFill>
                <a:latin typeface="+mn-lt"/>
              </a:rPr>
              <a:t>FOUNDATIONS OF </a:t>
            </a:r>
          </a:p>
          <a:p>
            <a:pPr algn="ctr">
              <a:defRPr/>
            </a:pPr>
            <a:r>
              <a:rPr lang="en-US" sz="4000" b="1" dirty="0">
                <a:solidFill>
                  <a:srgbClr val="002060"/>
                </a:solidFill>
                <a:latin typeface="+mn-lt"/>
              </a:rPr>
              <a:t>LOW DOSE PHARMACOLOGY</a:t>
            </a:r>
            <a:endParaRPr lang="it-IT" sz="4000" b="1" dirty="0">
              <a:solidFill>
                <a:srgbClr val="002060"/>
              </a:solidFill>
              <a:latin typeface="+mn-lt"/>
            </a:endParaRPr>
          </a:p>
          <a:p>
            <a:pPr>
              <a:buFont typeface="Arial" charset="0"/>
              <a:buChar char="•"/>
              <a:defRPr/>
            </a:pPr>
            <a:endParaRPr lang="it-IT" sz="2400" b="1" dirty="0">
              <a:solidFill>
                <a:srgbClr val="002060"/>
              </a:solidFill>
              <a:latin typeface="Calibri" pitchFamily="34" charset="0"/>
            </a:endParaRPr>
          </a:p>
          <a:p>
            <a:pPr>
              <a:buFont typeface="Arial" charset="0"/>
              <a:buChar char="•"/>
              <a:defRPr/>
            </a:pPr>
            <a:endParaRPr lang="it-IT" sz="2400" b="1" dirty="0">
              <a:solidFill>
                <a:srgbClr val="002060"/>
              </a:solidFill>
              <a:latin typeface="Calibri" pitchFamily="34" charset="0"/>
            </a:endParaRPr>
          </a:p>
          <a:p>
            <a:pPr>
              <a:buFont typeface="Arial" charset="0"/>
              <a:buChar char="•"/>
              <a:defRPr/>
            </a:pPr>
            <a:endParaRPr lang="it-IT" sz="2400" b="1" dirty="0">
              <a:solidFill>
                <a:srgbClr val="002060"/>
              </a:solidFill>
              <a:latin typeface="Calibri" pitchFamily="34" charset="0"/>
            </a:endParaRPr>
          </a:p>
          <a:p>
            <a:pPr>
              <a:defRPr/>
            </a:pPr>
            <a:endParaRPr lang="it-IT" sz="2400" b="1" dirty="0">
              <a:solidFill>
                <a:srgbClr val="002060"/>
              </a:solidFill>
              <a:latin typeface="Calibri" pitchFamily="34" charset="0"/>
            </a:endParaRPr>
          </a:p>
          <a:p>
            <a:pPr>
              <a:buFont typeface="Arial" charset="0"/>
              <a:buChar char="•"/>
              <a:defRPr/>
            </a:pPr>
            <a:endParaRPr lang="it-IT" sz="2400" b="1" dirty="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uppo 5"/>
          <p:cNvGrpSpPr>
            <a:grpSpLocks noChangeAspect="1"/>
          </p:cNvGrpSpPr>
          <p:nvPr/>
        </p:nvGrpSpPr>
        <p:grpSpPr bwMode="auto">
          <a:xfrm>
            <a:off x="1116013" y="1125538"/>
            <a:ext cx="6838950" cy="5268912"/>
            <a:chOff x="1943100" y="1403350"/>
            <a:chExt cx="5257800" cy="4051300"/>
          </a:xfrm>
        </p:grpSpPr>
        <p:pic>
          <p:nvPicPr>
            <p:cNvPr id="522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403350"/>
              <a:ext cx="5257800" cy="4051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ttangolo 3"/>
            <p:cNvSpPr/>
            <p:nvPr/>
          </p:nvSpPr>
          <p:spPr>
            <a:xfrm>
              <a:off x="4139952" y="1557150"/>
              <a:ext cx="504055" cy="288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Rettangolo 4"/>
            <p:cNvSpPr/>
            <p:nvPr/>
          </p:nvSpPr>
          <p:spPr>
            <a:xfrm>
              <a:off x="2123730" y="1557150"/>
              <a:ext cx="216023" cy="216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sp>
        <p:nvSpPr>
          <p:cNvPr id="7" name="CasellaDiTesto 6"/>
          <p:cNvSpPr txBox="1"/>
          <p:nvPr/>
        </p:nvSpPr>
        <p:spPr>
          <a:xfrm>
            <a:off x="323528" y="260648"/>
            <a:ext cx="8352928"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000" b="1" dirty="0">
                <a:effectLst>
                  <a:outerShdw blurRad="38100" dist="38100" dir="2700000" algn="tl">
                    <a:srgbClr val="000000">
                      <a:alpha val="43137"/>
                    </a:srgbClr>
                  </a:outerShdw>
                </a:effectLst>
              </a:rPr>
              <a:t>CHRONOBIOLOGY OF  MOST IMPORTANT CYTOKINES INVOLVED IN INFLAMMATION IN PRESENCE OF </a:t>
            </a:r>
            <a:r>
              <a:rPr lang="it-IT" sz="2000" b="1" dirty="0">
                <a:solidFill>
                  <a:srgbClr val="FFFF00"/>
                </a:solidFill>
                <a:effectLst>
                  <a:outerShdw blurRad="38100" dist="38100" dir="2700000" algn="tl">
                    <a:srgbClr val="000000">
                      <a:alpha val="43137"/>
                    </a:srgbClr>
                  </a:outerShdw>
                </a:effectLst>
              </a:rPr>
              <a:t>ACUTE INFLAMMATION</a:t>
            </a:r>
          </a:p>
        </p:txBody>
      </p:sp>
      <p:sp>
        <p:nvSpPr>
          <p:cNvPr id="52230" name="Rettangolo 7"/>
          <p:cNvSpPr>
            <a:spLocks noChangeArrowheads="1"/>
          </p:cNvSpPr>
          <p:nvPr/>
        </p:nvSpPr>
        <p:spPr bwMode="auto">
          <a:xfrm>
            <a:off x="0" y="6550025"/>
            <a:ext cx="9145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i="1">
                <a:latin typeface="Calibri" pitchFamily="34" charset="0"/>
              </a:rPr>
              <a:t>Petersen AM</a:t>
            </a:r>
            <a:r>
              <a:rPr lang="en-US" sz="1400" i="1" baseline="30000">
                <a:latin typeface="Calibri" pitchFamily="34" charset="0"/>
              </a:rPr>
              <a:t>1</a:t>
            </a:r>
            <a:r>
              <a:rPr lang="en-US" sz="1400" i="1">
                <a:latin typeface="Calibri" pitchFamily="34" charset="0"/>
              </a:rPr>
              <a:t>, Pedersen BK. The anti-Inflammatory effect of exercise. J Appl Physiol (1985). 2005 Apr;98(4):1154-62.</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bil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08113"/>
            <a:ext cx="6019800"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5795963" y="3933825"/>
            <a:ext cx="14414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600" b="1">
                <a:latin typeface="Times New Roman" pitchFamily="18" charset="0"/>
              </a:rPr>
              <a:t>Th2</a:t>
            </a:r>
          </a:p>
          <a:p>
            <a:pPr algn="ctr" eaLnBrk="1" hangingPunct="1">
              <a:spcBef>
                <a:spcPct val="50000"/>
              </a:spcBef>
            </a:pPr>
            <a:r>
              <a:rPr lang="it-IT" sz="3600" b="1">
                <a:latin typeface="Times New Roman" pitchFamily="18" charset="0"/>
              </a:rPr>
              <a:t>TReg</a:t>
            </a:r>
          </a:p>
        </p:txBody>
      </p:sp>
      <p:sp>
        <p:nvSpPr>
          <p:cNvPr id="53252" name="Text Box 4"/>
          <p:cNvSpPr txBox="1">
            <a:spLocks noChangeArrowheads="1"/>
          </p:cNvSpPr>
          <p:nvPr/>
        </p:nvSpPr>
        <p:spPr bwMode="auto">
          <a:xfrm>
            <a:off x="1828800" y="2278063"/>
            <a:ext cx="1219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600" b="1">
                <a:latin typeface="Times New Roman" pitchFamily="18" charset="0"/>
              </a:rPr>
              <a:t>Th1</a:t>
            </a:r>
          </a:p>
          <a:p>
            <a:pPr algn="ctr" eaLnBrk="1" hangingPunct="1">
              <a:spcBef>
                <a:spcPct val="50000"/>
              </a:spcBef>
            </a:pPr>
            <a:r>
              <a:rPr lang="it-IT" sz="3600" b="1">
                <a:latin typeface="Times New Roman" pitchFamily="18" charset="0"/>
              </a:rPr>
              <a:t>Th17</a:t>
            </a:r>
          </a:p>
        </p:txBody>
      </p:sp>
      <p:sp>
        <p:nvSpPr>
          <p:cNvPr id="60421" name="CasellaDiTesto 4"/>
          <p:cNvSpPr txBox="1">
            <a:spLocks noChangeArrowheads="1"/>
          </p:cNvSpPr>
          <p:nvPr/>
        </p:nvSpPr>
        <p:spPr bwMode="auto">
          <a:xfrm>
            <a:off x="323528" y="428625"/>
            <a:ext cx="8568952" cy="6463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3600" b="1" dirty="0" err="1">
                <a:solidFill>
                  <a:srgbClr val="FFFFFF"/>
                </a:solidFill>
              </a:rPr>
              <a:t>…in</a:t>
            </a:r>
            <a:r>
              <a:rPr lang="it-IT" sz="3600" b="1" dirty="0">
                <a:solidFill>
                  <a:srgbClr val="FFFFFF"/>
                </a:solidFill>
              </a:rPr>
              <a:t> </a:t>
            </a:r>
            <a:r>
              <a:rPr lang="it-IT" sz="3600" b="1" dirty="0">
                <a:solidFill>
                  <a:srgbClr val="FFFF00"/>
                </a:solidFill>
              </a:rPr>
              <a:t>acute</a:t>
            </a:r>
            <a:r>
              <a:rPr lang="it-IT" sz="3600" b="1" dirty="0">
                <a:solidFill>
                  <a:srgbClr val="FFFFFF"/>
                </a:solidFill>
              </a:rPr>
              <a:t> INFLAMMATION</a:t>
            </a:r>
            <a:endParaRPr lang="it-IT" sz="2400" b="1" dirty="0">
              <a:solidFill>
                <a:srgbClr val="FFFFFF"/>
              </a:solidFill>
            </a:endParaRPr>
          </a:p>
        </p:txBody>
      </p:sp>
      <p:sp>
        <p:nvSpPr>
          <p:cNvPr id="53256" name="Text Box 5"/>
          <p:cNvSpPr txBox="1">
            <a:spLocks noChangeArrowheads="1"/>
          </p:cNvSpPr>
          <p:nvPr/>
        </p:nvSpPr>
        <p:spPr bwMode="auto">
          <a:xfrm>
            <a:off x="6643688"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53257"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450" y="6573838"/>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p:cNvSpPr txBox="1">
            <a:spLocks noChangeArrowheads="1"/>
          </p:cNvSpPr>
          <p:nvPr/>
        </p:nvSpPr>
        <p:spPr bwMode="auto">
          <a:xfrm>
            <a:off x="1563688" y="4149725"/>
            <a:ext cx="1651000" cy="26765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buFont typeface="Arial" pitchFamily="34" charset="0"/>
              <a:buChar char="•"/>
              <a:defRPr/>
            </a:pPr>
            <a:r>
              <a:rPr lang="en-US" sz="4800" b="1" dirty="0">
                <a:solidFill>
                  <a:srgbClr val="C00000"/>
                </a:solidFill>
              </a:rPr>
              <a:t>IL-1</a:t>
            </a:r>
          </a:p>
          <a:p>
            <a:pPr fontAlgn="auto">
              <a:spcBef>
                <a:spcPts val="0"/>
              </a:spcBef>
              <a:spcAft>
                <a:spcPts val="0"/>
              </a:spcAft>
              <a:buFont typeface="Arial" pitchFamily="34" charset="0"/>
              <a:buChar char="•"/>
              <a:defRPr/>
            </a:pPr>
            <a:r>
              <a:rPr lang="en-US" sz="4000" b="1" dirty="0"/>
              <a:t>TNF-</a:t>
            </a:r>
            <a:r>
              <a:rPr lang="el-GR" sz="4000" b="1" dirty="0"/>
              <a:t>α</a:t>
            </a:r>
            <a:endParaRPr lang="it-IT" sz="4000" b="1" dirty="0"/>
          </a:p>
          <a:p>
            <a:pPr fontAlgn="auto">
              <a:spcBef>
                <a:spcPts val="0"/>
              </a:spcBef>
              <a:spcAft>
                <a:spcPts val="0"/>
              </a:spcAft>
              <a:buFont typeface="Arial" pitchFamily="34" charset="0"/>
              <a:buChar char="•"/>
              <a:defRPr/>
            </a:pPr>
            <a:r>
              <a:rPr lang="it-IT" sz="4000" b="1" dirty="0"/>
              <a:t>IL-6</a:t>
            </a:r>
          </a:p>
          <a:p>
            <a:pPr fontAlgn="auto">
              <a:spcBef>
                <a:spcPts val="0"/>
              </a:spcBef>
              <a:spcAft>
                <a:spcPts val="0"/>
              </a:spcAft>
              <a:buFont typeface="Arial" pitchFamily="34" charset="0"/>
              <a:buChar char="•"/>
              <a:defRPr/>
            </a:pPr>
            <a:r>
              <a:rPr lang="it-IT" sz="4000" b="1" dirty="0">
                <a:solidFill>
                  <a:schemeClr val="bg1">
                    <a:lumMod val="50000"/>
                  </a:schemeClr>
                </a:solidFill>
              </a:rPr>
              <a:t>IL-8</a:t>
            </a:r>
            <a:endParaRPr lang="en-US" sz="4000" b="1" dirty="0">
              <a:solidFill>
                <a:schemeClr val="bg1">
                  <a:lumMod val="50000"/>
                </a:schemeClr>
              </a:solidFill>
            </a:endParaRPr>
          </a:p>
        </p:txBody>
      </p:sp>
      <p:sp>
        <p:nvSpPr>
          <p:cNvPr id="9" name="Freccia a destra 8"/>
          <p:cNvSpPr/>
          <p:nvPr/>
        </p:nvSpPr>
        <p:spPr>
          <a:xfrm>
            <a:off x="611188" y="4292600"/>
            <a:ext cx="792162" cy="6492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857250" y="1214438"/>
            <a:ext cx="7200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3600" b="1" i="1" u="sng">
                <a:latin typeface="Calibri" pitchFamily="34" charset="0"/>
              </a:rPr>
              <a:t>Interleukin 1</a:t>
            </a:r>
            <a:r>
              <a:rPr lang="en-GB" sz="3600" b="1">
                <a:latin typeface="Calibri" pitchFamily="34" charset="0"/>
              </a:rPr>
              <a:t> (IL-1) cytokine secreted by macrophages, monocytes, dendritic cells, fibroblasts and endothelial cells.</a:t>
            </a:r>
            <a:endParaRPr lang="it-IT" sz="3600" b="1">
              <a:latin typeface="Calibri" pitchFamily="34" charset="0"/>
            </a:endParaRPr>
          </a:p>
        </p:txBody>
      </p:sp>
      <p:sp>
        <p:nvSpPr>
          <p:cNvPr id="54275" name="Text Box 3"/>
          <p:cNvSpPr txBox="1">
            <a:spLocks noChangeArrowheads="1"/>
          </p:cNvSpPr>
          <p:nvPr/>
        </p:nvSpPr>
        <p:spPr bwMode="auto">
          <a:xfrm>
            <a:off x="785813" y="3357563"/>
            <a:ext cx="77771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endParaRPr lang="en-GB" sz="4400" b="1">
              <a:solidFill>
                <a:srgbClr val="C00000"/>
              </a:solidFill>
              <a:latin typeface="Calibri" pitchFamily="34" charset="0"/>
            </a:endParaRPr>
          </a:p>
          <a:p>
            <a:pPr algn="ctr" eaLnBrk="1" hangingPunct="1"/>
            <a:r>
              <a:rPr lang="en-GB" sz="4400" b="1">
                <a:solidFill>
                  <a:srgbClr val="C00000"/>
                </a:solidFill>
                <a:latin typeface="Calibri" pitchFamily="34" charset="0"/>
              </a:rPr>
              <a:t>IL-1 SUPPORTS INFLAMMATORY PROCESSES</a:t>
            </a:r>
          </a:p>
          <a:p>
            <a:pPr eaLnBrk="1" hangingPunct="1"/>
            <a:endParaRPr lang="en-GB" sz="4400" b="1">
              <a:solidFill>
                <a:srgbClr val="C00000"/>
              </a:solidFill>
              <a:latin typeface="Calibri" pitchFamily="34" charset="0"/>
            </a:endParaRPr>
          </a:p>
        </p:txBody>
      </p:sp>
      <p:sp>
        <p:nvSpPr>
          <p:cNvPr id="54276" name="Text Box 5"/>
          <p:cNvSpPr txBox="1">
            <a:spLocks noChangeArrowheads="1"/>
          </p:cNvSpPr>
          <p:nvPr/>
        </p:nvSpPr>
        <p:spPr bwMode="auto">
          <a:xfrm>
            <a:off x="6572250"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54277"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013" y="6573838"/>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642942" y="272457"/>
            <a:ext cx="7929586" cy="5847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ct val="50000"/>
              </a:spcBef>
              <a:spcAft>
                <a:spcPts val="0"/>
              </a:spcAft>
              <a:defRPr/>
            </a:pPr>
            <a:r>
              <a:rPr lang="it-IT" sz="3200" b="1" i="1" dirty="0">
                <a:solidFill>
                  <a:srgbClr val="002060"/>
                </a:solidFill>
              </a:rPr>
              <a:t>INTERLEUKINE-1 (</a:t>
            </a:r>
            <a:r>
              <a:rPr lang="el-GR" sz="3200" b="1" i="1" dirty="0">
                <a:solidFill>
                  <a:srgbClr val="002060"/>
                </a:solidFill>
              </a:rPr>
              <a:t>α</a:t>
            </a:r>
            <a:r>
              <a:rPr lang="it-IT" sz="3200" b="1" i="1" dirty="0">
                <a:solidFill>
                  <a:srgbClr val="002060"/>
                </a:solidFill>
              </a:rPr>
              <a:t>; </a:t>
            </a:r>
            <a:r>
              <a:rPr lang="it-IT" sz="3200" b="1" dirty="0">
                <a:solidFill>
                  <a:srgbClr val="002060"/>
                </a:solidFill>
              </a:rPr>
              <a:t>ß</a:t>
            </a:r>
            <a:r>
              <a:rPr lang="it-IT" sz="3200" b="1" i="1" dirty="0">
                <a:solidFill>
                  <a:srgbClr val="002060"/>
                </a:solidFill>
              </a:rPr>
              <a:t>)</a:t>
            </a:r>
          </a:p>
        </p:txBody>
      </p:sp>
      <p:sp>
        <p:nvSpPr>
          <p:cNvPr id="11" name="Segnaposto numero diapositiva 10"/>
          <p:cNvSpPr>
            <a:spLocks noGrp="1"/>
          </p:cNvSpPr>
          <p:nvPr>
            <p:ph type="sldNum" sz="quarter" idx="12"/>
          </p:nvPr>
        </p:nvSpPr>
        <p:spPr/>
        <p:txBody>
          <a:bodyPr/>
          <a:lstStyle/>
          <a:p>
            <a:pPr>
              <a:defRPr/>
            </a:pPr>
            <a:fld id="{B7EADCC2-8266-43A0-8036-16E4DFE9D1D8}" type="slidenum">
              <a:rPr lang="it-IT"/>
              <a:pPr>
                <a:defRPr/>
              </a:pPr>
              <a:t>52</a:t>
            </a:fld>
            <a:endParaRPr lang="it-IT"/>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42942" y="272457"/>
            <a:ext cx="7929586" cy="5847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ct val="50000"/>
              </a:spcBef>
              <a:spcAft>
                <a:spcPts val="0"/>
              </a:spcAft>
              <a:defRPr/>
            </a:pPr>
            <a:r>
              <a:rPr lang="it-IT" sz="3200" b="1" i="1" dirty="0">
                <a:solidFill>
                  <a:srgbClr val="002060"/>
                </a:solidFill>
              </a:rPr>
              <a:t>IL-1 (</a:t>
            </a:r>
            <a:r>
              <a:rPr lang="el-GR" sz="3200" b="1" i="1" dirty="0">
                <a:solidFill>
                  <a:srgbClr val="002060"/>
                </a:solidFill>
              </a:rPr>
              <a:t>α</a:t>
            </a:r>
            <a:r>
              <a:rPr lang="it-IT" sz="3200" b="1" i="1" dirty="0">
                <a:solidFill>
                  <a:srgbClr val="002060"/>
                </a:solidFill>
              </a:rPr>
              <a:t>; </a:t>
            </a:r>
            <a:r>
              <a:rPr lang="it-IT" sz="3200" b="1" dirty="0">
                <a:solidFill>
                  <a:srgbClr val="002060"/>
                </a:solidFill>
              </a:rPr>
              <a:t>ß</a:t>
            </a:r>
            <a:r>
              <a:rPr lang="it-IT" sz="3200" b="1" i="1" dirty="0">
                <a:solidFill>
                  <a:srgbClr val="002060"/>
                </a:solidFill>
              </a:rPr>
              <a:t>) ACTION MECHANISM</a:t>
            </a:r>
          </a:p>
        </p:txBody>
      </p:sp>
      <p:sp>
        <p:nvSpPr>
          <p:cNvPr id="50179" name="Text Box 3"/>
          <p:cNvSpPr txBox="1">
            <a:spLocks noChangeArrowheads="1"/>
          </p:cNvSpPr>
          <p:nvPr/>
        </p:nvSpPr>
        <p:spPr bwMode="auto">
          <a:xfrm>
            <a:off x="323850" y="1833563"/>
            <a:ext cx="8605838" cy="4154487"/>
          </a:xfrm>
          <a:prstGeom prst="rect">
            <a:avLst/>
          </a:prstGeom>
          <a:noFill/>
          <a:ln w="9525">
            <a:noFill/>
            <a:miter lim="800000"/>
            <a:headEnd/>
            <a:tailEnd/>
          </a:ln>
        </p:spPr>
        <p:txBody>
          <a:bodyPr>
            <a:spAutoFit/>
          </a:bodyPr>
          <a:lstStyle/>
          <a:p>
            <a:pPr algn="just" fontAlgn="auto">
              <a:spcBef>
                <a:spcPts val="0"/>
              </a:spcBef>
              <a:spcAft>
                <a:spcPts val="0"/>
              </a:spcAft>
              <a:defRPr/>
            </a:pPr>
            <a:r>
              <a:rPr lang="it-IT" sz="4400" b="1" dirty="0">
                <a:solidFill>
                  <a:srgbClr val="002060"/>
                </a:solidFill>
                <a:latin typeface="Calibri" pitchFamily="34" charset="0"/>
                <a:cs typeface="+mn-cs"/>
              </a:rPr>
              <a:t>IL-1</a:t>
            </a:r>
            <a:r>
              <a:rPr lang="it-IT" sz="4400" dirty="0">
                <a:solidFill>
                  <a:srgbClr val="002060"/>
                </a:solidFill>
                <a:latin typeface="Calibri" pitchFamily="34" charset="0"/>
                <a:cs typeface="+mn-cs"/>
              </a:rPr>
              <a:t> (</a:t>
            </a:r>
            <a:r>
              <a:rPr lang="el-GR" sz="4400" dirty="0">
                <a:solidFill>
                  <a:srgbClr val="002060"/>
                </a:solidFill>
                <a:latin typeface="Calibri" pitchFamily="34" charset="0"/>
                <a:cs typeface="+mn-cs"/>
              </a:rPr>
              <a:t>α</a:t>
            </a:r>
            <a:r>
              <a:rPr lang="it-IT" sz="4400" dirty="0">
                <a:solidFill>
                  <a:srgbClr val="002060"/>
                </a:solidFill>
                <a:latin typeface="Calibri" pitchFamily="34" charset="0"/>
                <a:cs typeface="+mn-cs"/>
              </a:rPr>
              <a:t>; ß) </a:t>
            </a:r>
            <a:r>
              <a:rPr lang="it-IT" sz="4400" dirty="0" err="1">
                <a:solidFill>
                  <a:srgbClr val="002060"/>
                </a:solidFill>
                <a:latin typeface="Calibri" pitchFamily="34" charset="0"/>
                <a:cs typeface="+mn-cs"/>
              </a:rPr>
              <a:t>activates</a:t>
            </a:r>
            <a:r>
              <a:rPr lang="it-IT" sz="4400" dirty="0">
                <a:solidFill>
                  <a:srgbClr val="002060"/>
                </a:solidFill>
                <a:latin typeface="Calibri" pitchFamily="34" charset="0"/>
                <a:cs typeface="+mn-cs"/>
              </a:rPr>
              <a:t>:</a:t>
            </a:r>
          </a:p>
          <a:p>
            <a:pPr marL="514350" indent="-514350" algn="just" fontAlgn="auto">
              <a:spcBef>
                <a:spcPts val="0"/>
              </a:spcBef>
              <a:spcAft>
                <a:spcPts val="0"/>
              </a:spcAft>
              <a:buFont typeface="+mj-lt"/>
              <a:buAutoNum type="arabicPeriod"/>
              <a:defRPr/>
            </a:pPr>
            <a:r>
              <a:rPr lang="it-IT" sz="4400" b="1" dirty="0" err="1">
                <a:solidFill>
                  <a:srgbClr val="C00000"/>
                </a:solidFill>
                <a:latin typeface="Calibri" pitchFamily="34" charset="0"/>
                <a:cs typeface="+mn-cs"/>
              </a:rPr>
              <a:t>cyclooxygenase</a:t>
            </a:r>
            <a:r>
              <a:rPr lang="it-IT" sz="4400" b="1" dirty="0">
                <a:solidFill>
                  <a:srgbClr val="C00000"/>
                </a:solidFill>
                <a:latin typeface="Calibri" pitchFamily="34" charset="0"/>
                <a:cs typeface="+mn-cs"/>
              </a:rPr>
              <a:t> </a:t>
            </a:r>
            <a:r>
              <a:rPr lang="it-IT" sz="4400" b="1" dirty="0" err="1">
                <a:solidFill>
                  <a:srgbClr val="C00000"/>
                </a:solidFill>
                <a:latin typeface="Calibri" pitchFamily="34" charset="0"/>
                <a:cs typeface="+mn-cs"/>
              </a:rPr>
              <a:t>type</a:t>
            </a:r>
            <a:r>
              <a:rPr lang="it-IT" sz="4400" b="1" dirty="0">
                <a:solidFill>
                  <a:srgbClr val="C00000"/>
                </a:solidFill>
                <a:latin typeface="Calibri" pitchFamily="34" charset="0"/>
                <a:cs typeface="+mn-cs"/>
              </a:rPr>
              <a:t> 2 (COX</a:t>
            </a:r>
            <a:r>
              <a:rPr lang="it-IT" sz="4400" b="1" baseline="-25000" dirty="0">
                <a:solidFill>
                  <a:srgbClr val="C00000"/>
                </a:solidFill>
                <a:latin typeface="Calibri" pitchFamily="34" charset="0"/>
                <a:cs typeface="+mn-cs"/>
              </a:rPr>
              <a:t>2</a:t>
            </a:r>
            <a:r>
              <a:rPr lang="it-IT" sz="4400" b="1" dirty="0">
                <a:solidFill>
                  <a:srgbClr val="C00000"/>
                </a:solidFill>
                <a:latin typeface="Calibri" pitchFamily="34" charset="0"/>
                <a:cs typeface="+mn-cs"/>
              </a:rPr>
              <a:t>)</a:t>
            </a:r>
          </a:p>
          <a:p>
            <a:pPr marL="514350" indent="-514350" algn="just" fontAlgn="auto">
              <a:spcBef>
                <a:spcPts val="0"/>
              </a:spcBef>
              <a:spcAft>
                <a:spcPts val="0"/>
              </a:spcAft>
              <a:buFont typeface="+mj-lt"/>
              <a:buAutoNum type="arabicPeriod"/>
              <a:defRPr/>
            </a:pPr>
            <a:r>
              <a:rPr lang="it-IT" sz="4400" b="1" dirty="0" err="1">
                <a:solidFill>
                  <a:srgbClr val="C00000"/>
                </a:solidFill>
                <a:latin typeface="Calibri" pitchFamily="34" charset="0"/>
                <a:cs typeface="+mn-cs"/>
              </a:rPr>
              <a:t>prostaglandin</a:t>
            </a:r>
            <a:r>
              <a:rPr lang="it-IT" sz="4400" b="1" dirty="0">
                <a:solidFill>
                  <a:srgbClr val="C00000"/>
                </a:solidFill>
                <a:latin typeface="Calibri" pitchFamily="34" charset="0"/>
                <a:cs typeface="+mn-cs"/>
              </a:rPr>
              <a:t> E2 (PGE</a:t>
            </a:r>
            <a:r>
              <a:rPr lang="it-IT" sz="4400" b="1" baseline="-25000" dirty="0">
                <a:solidFill>
                  <a:srgbClr val="C00000"/>
                </a:solidFill>
                <a:latin typeface="Calibri" pitchFamily="34" charset="0"/>
                <a:cs typeface="+mn-cs"/>
              </a:rPr>
              <a:t>2</a:t>
            </a:r>
            <a:r>
              <a:rPr lang="it-IT" sz="4400" b="1" dirty="0">
                <a:solidFill>
                  <a:srgbClr val="C00000"/>
                </a:solidFill>
                <a:latin typeface="Calibri" pitchFamily="34" charset="0"/>
                <a:cs typeface="+mn-cs"/>
              </a:rPr>
              <a:t>)</a:t>
            </a:r>
          </a:p>
          <a:p>
            <a:pPr marL="514350" indent="-514350" algn="just" fontAlgn="auto">
              <a:spcBef>
                <a:spcPts val="0"/>
              </a:spcBef>
              <a:spcAft>
                <a:spcPts val="0"/>
              </a:spcAft>
              <a:buFont typeface="+mj-lt"/>
              <a:buAutoNum type="arabicPeriod"/>
              <a:defRPr/>
            </a:pPr>
            <a:r>
              <a:rPr lang="it-IT" sz="4400" b="1" dirty="0" err="1">
                <a:solidFill>
                  <a:srgbClr val="C00000"/>
                </a:solidFill>
                <a:latin typeface="Calibri" pitchFamily="34" charset="0"/>
                <a:cs typeface="+mn-cs"/>
              </a:rPr>
              <a:t>prostaglandin</a:t>
            </a:r>
            <a:r>
              <a:rPr lang="it-IT" sz="4400" b="1" dirty="0">
                <a:solidFill>
                  <a:srgbClr val="C00000"/>
                </a:solidFill>
                <a:latin typeface="Calibri" pitchFamily="34" charset="0"/>
                <a:cs typeface="+mn-cs"/>
              </a:rPr>
              <a:t> D2 (PGD</a:t>
            </a:r>
            <a:r>
              <a:rPr lang="it-IT" sz="4400" b="1" baseline="-25000" dirty="0">
                <a:solidFill>
                  <a:srgbClr val="C00000"/>
                </a:solidFill>
                <a:latin typeface="Calibri" pitchFamily="34" charset="0"/>
                <a:cs typeface="+mn-cs"/>
              </a:rPr>
              <a:t>2</a:t>
            </a:r>
            <a:r>
              <a:rPr lang="it-IT" sz="4400" b="1" dirty="0">
                <a:solidFill>
                  <a:srgbClr val="C00000"/>
                </a:solidFill>
                <a:latin typeface="Calibri" pitchFamily="34" charset="0"/>
                <a:cs typeface="+mn-cs"/>
              </a:rPr>
              <a:t>)</a:t>
            </a:r>
          </a:p>
          <a:p>
            <a:pPr marL="514350" indent="-514350" algn="just" fontAlgn="auto">
              <a:spcBef>
                <a:spcPts val="0"/>
              </a:spcBef>
              <a:spcAft>
                <a:spcPts val="0"/>
              </a:spcAft>
              <a:buFont typeface="+mj-lt"/>
              <a:buAutoNum type="arabicPeriod"/>
              <a:defRPr/>
            </a:pPr>
            <a:r>
              <a:rPr lang="it-IT" sz="4400" b="1" dirty="0" err="1">
                <a:solidFill>
                  <a:srgbClr val="C00000"/>
                </a:solidFill>
                <a:latin typeface="Calibri" pitchFamily="34" charset="0"/>
                <a:cs typeface="+mn-cs"/>
              </a:rPr>
              <a:t>nitric</a:t>
            </a:r>
            <a:r>
              <a:rPr lang="it-IT" sz="4400" b="1" dirty="0">
                <a:solidFill>
                  <a:srgbClr val="C00000"/>
                </a:solidFill>
                <a:latin typeface="Calibri" pitchFamily="34" charset="0"/>
                <a:cs typeface="+mn-cs"/>
              </a:rPr>
              <a:t> </a:t>
            </a:r>
            <a:r>
              <a:rPr lang="it-IT" sz="4400" b="1" dirty="0" err="1">
                <a:solidFill>
                  <a:srgbClr val="C00000"/>
                </a:solidFill>
                <a:latin typeface="Calibri" pitchFamily="34" charset="0"/>
                <a:cs typeface="+mn-cs"/>
              </a:rPr>
              <a:t>oxide</a:t>
            </a:r>
            <a:r>
              <a:rPr lang="it-IT" sz="4400" b="1" dirty="0">
                <a:solidFill>
                  <a:srgbClr val="C00000"/>
                </a:solidFill>
                <a:latin typeface="Calibri" pitchFamily="34" charset="0"/>
                <a:cs typeface="+mn-cs"/>
              </a:rPr>
              <a:t> (NO)</a:t>
            </a:r>
          </a:p>
          <a:p>
            <a:pPr algn="just" fontAlgn="auto">
              <a:spcBef>
                <a:spcPts val="0"/>
              </a:spcBef>
              <a:spcAft>
                <a:spcPts val="0"/>
              </a:spcAft>
              <a:buFont typeface="Arial" pitchFamily="34" charset="0"/>
              <a:buChar char="•"/>
              <a:defRPr/>
            </a:pPr>
            <a:endParaRPr lang="it-IT" sz="4400" dirty="0">
              <a:latin typeface="Calibri" pitchFamily="34" charset="0"/>
              <a:cs typeface="+mn-cs"/>
            </a:endParaRPr>
          </a:p>
        </p:txBody>
      </p:sp>
      <p:sp>
        <p:nvSpPr>
          <p:cNvPr id="55302" name="Text Box 5"/>
          <p:cNvSpPr txBox="1">
            <a:spLocks noChangeArrowheads="1"/>
          </p:cNvSpPr>
          <p:nvPr/>
        </p:nvSpPr>
        <p:spPr bwMode="auto">
          <a:xfrm>
            <a:off x="6572250"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55303"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013" y="6573838"/>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numero diapositiva 8"/>
          <p:cNvSpPr>
            <a:spLocks noGrp="1"/>
          </p:cNvSpPr>
          <p:nvPr>
            <p:ph type="sldNum" sz="quarter" idx="12"/>
          </p:nvPr>
        </p:nvSpPr>
        <p:spPr/>
        <p:txBody>
          <a:bodyPr/>
          <a:lstStyle/>
          <a:p>
            <a:pPr>
              <a:defRPr/>
            </a:pPr>
            <a:fld id="{50E394DD-3DC1-43E8-806D-24D1BE42D67A}" type="slidenum">
              <a:rPr lang="it-IT"/>
              <a:pPr>
                <a:defRPr/>
              </a:pPr>
              <a:t>53</a:t>
            </a:fld>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42910" y="208642"/>
            <a:ext cx="7929586" cy="107721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ct val="50000"/>
              </a:spcBef>
              <a:spcAft>
                <a:spcPts val="0"/>
              </a:spcAft>
              <a:defRPr/>
            </a:pPr>
            <a:r>
              <a:rPr lang="it-IT" sz="3200" b="1" i="1" dirty="0">
                <a:solidFill>
                  <a:srgbClr val="002060"/>
                </a:solidFill>
              </a:rPr>
              <a:t>CONVENTIONAL DRUGS TO STOP INTERLEUKINE-1 EFFECTS</a:t>
            </a:r>
          </a:p>
        </p:txBody>
      </p:sp>
      <p:sp>
        <p:nvSpPr>
          <p:cNvPr id="56325" name="Text Box 5"/>
          <p:cNvSpPr txBox="1">
            <a:spLocks noChangeArrowheads="1"/>
          </p:cNvSpPr>
          <p:nvPr/>
        </p:nvSpPr>
        <p:spPr bwMode="auto">
          <a:xfrm>
            <a:off x="6643688"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56326"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450" y="6573838"/>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571472" y="2286015"/>
            <a:ext cx="2428892"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4000" b="1" dirty="0" err="1"/>
              <a:t>NSAIDs</a:t>
            </a:r>
            <a:endParaRPr lang="it-IT" sz="4000" b="1" dirty="0"/>
          </a:p>
        </p:txBody>
      </p:sp>
      <p:sp>
        <p:nvSpPr>
          <p:cNvPr id="9" name="CasellaDiTesto 8"/>
          <p:cNvSpPr txBox="1"/>
          <p:nvPr/>
        </p:nvSpPr>
        <p:spPr>
          <a:xfrm>
            <a:off x="3357554" y="2286015"/>
            <a:ext cx="2428892"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4000" b="1" dirty="0"/>
              <a:t>CORTISON</a:t>
            </a:r>
          </a:p>
        </p:txBody>
      </p:sp>
      <p:sp>
        <p:nvSpPr>
          <p:cNvPr id="10" name="CasellaDiTesto 9"/>
          <p:cNvSpPr txBox="1"/>
          <p:nvPr/>
        </p:nvSpPr>
        <p:spPr>
          <a:xfrm>
            <a:off x="6143636" y="2292509"/>
            <a:ext cx="2428892"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4000" b="1" dirty="0"/>
              <a:t>ASA</a:t>
            </a:r>
          </a:p>
        </p:txBody>
      </p:sp>
      <p:sp>
        <p:nvSpPr>
          <p:cNvPr id="11" name="Freccia in giù 10"/>
          <p:cNvSpPr/>
          <p:nvPr/>
        </p:nvSpPr>
        <p:spPr>
          <a:xfrm>
            <a:off x="1071563" y="3214688"/>
            <a:ext cx="1357312" cy="928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6337" name="CasellaDiTesto 11"/>
          <p:cNvSpPr txBox="1">
            <a:spLocks noChangeArrowheads="1"/>
          </p:cNvSpPr>
          <p:nvPr/>
        </p:nvSpPr>
        <p:spPr bwMode="auto">
          <a:xfrm>
            <a:off x="1500188" y="2786063"/>
            <a:ext cx="5000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600">
                <a:solidFill>
                  <a:schemeClr val="bg1"/>
                </a:solidFill>
                <a:latin typeface="Calibri" pitchFamily="34" charset="0"/>
              </a:rPr>
              <a:t>-</a:t>
            </a:r>
          </a:p>
        </p:txBody>
      </p:sp>
      <p:sp>
        <p:nvSpPr>
          <p:cNvPr id="13" name="Freccia in giù 12"/>
          <p:cNvSpPr/>
          <p:nvPr/>
        </p:nvSpPr>
        <p:spPr>
          <a:xfrm>
            <a:off x="3786188" y="3214688"/>
            <a:ext cx="1357312" cy="928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6339" name="CasellaDiTesto 13"/>
          <p:cNvSpPr txBox="1">
            <a:spLocks noChangeArrowheads="1"/>
          </p:cNvSpPr>
          <p:nvPr/>
        </p:nvSpPr>
        <p:spPr bwMode="auto">
          <a:xfrm>
            <a:off x="4214813" y="2786063"/>
            <a:ext cx="5000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600">
                <a:solidFill>
                  <a:schemeClr val="bg1"/>
                </a:solidFill>
                <a:latin typeface="Calibri" pitchFamily="34" charset="0"/>
              </a:rPr>
              <a:t>-</a:t>
            </a:r>
          </a:p>
        </p:txBody>
      </p:sp>
      <p:sp>
        <p:nvSpPr>
          <p:cNvPr id="15" name="Freccia in giù 14"/>
          <p:cNvSpPr/>
          <p:nvPr/>
        </p:nvSpPr>
        <p:spPr>
          <a:xfrm>
            <a:off x="6643688" y="3214688"/>
            <a:ext cx="1357312" cy="928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6341" name="CasellaDiTesto 15"/>
          <p:cNvSpPr txBox="1">
            <a:spLocks noChangeArrowheads="1"/>
          </p:cNvSpPr>
          <p:nvPr/>
        </p:nvSpPr>
        <p:spPr bwMode="auto">
          <a:xfrm>
            <a:off x="7072313" y="2786063"/>
            <a:ext cx="5000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600">
                <a:solidFill>
                  <a:schemeClr val="bg1"/>
                </a:solidFill>
                <a:latin typeface="Calibri" pitchFamily="34" charset="0"/>
              </a:rPr>
              <a:t>-</a:t>
            </a:r>
          </a:p>
        </p:txBody>
      </p:sp>
      <p:sp>
        <p:nvSpPr>
          <p:cNvPr id="17" name="CasellaDiTesto 16"/>
          <p:cNvSpPr txBox="1"/>
          <p:nvPr/>
        </p:nvSpPr>
        <p:spPr>
          <a:xfrm>
            <a:off x="571472" y="4429132"/>
            <a:ext cx="2428892"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4000" b="1" dirty="0"/>
              <a:t>COX</a:t>
            </a:r>
            <a:r>
              <a:rPr lang="it-IT" sz="4000" b="1" baseline="-25000" dirty="0"/>
              <a:t>2</a:t>
            </a:r>
          </a:p>
        </p:txBody>
      </p:sp>
      <p:sp>
        <p:nvSpPr>
          <p:cNvPr id="18" name="CasellaDiTesto 17"/>
          <p:cNvSpPr txBox="1"/>
          <p:nvPr/>
        </p:nvSpPr>
        <p:spPr>
          <a:xfrm>
            <a:off x="3357554" y="4429132"/>
            <a:ext cx="2428892"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4000" b="1" dirty="0"/>
              <a:t>PGE</a:t>
            </a:r>
            <a:r>
              <a:rPr lang="it-IT" sz="4000" b="1" baseline="-25000" dirty="0"/>
              <a:t>2</a:t>
            </a:r>
          </a:p>
        </p:txBody>
      </p:sp>
      <p:sp>
        <p:nvSpPr>
          <p:cNvPr id="19" name="CasellaDiTesto 18"/>
          <p:cNvSpPr txBox="1"/>
          <p:nvPr/>
        </p:nvSpPr>
        <p:spPr>
          <a:xfrm>
            <a:off x="6143636" y="4429132"/>
            <a:ext cx="2428892"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4000" b="1" dirty="0"/>
              <a:t>NO</a:t>
            </a:r>
          </a:p>
        </p:txBody>
      </p:sp>
      <p:sp>
        <p:nvSpPr>
          <p:cNvPr id="22" name="Segnaposto numero diapositiva 21"/>
          <p:cNvSpPr>
            <a:spLocks noGrp="1"/>
          </p:cNvSpPr>
          <p:nvPr>
            <p:ph type="sldNum" sz="quarter" idx="12"/>
          </p:nvPr>
        </p:nvSpPr>
        <p:spPr/>
        <p:txBody>
          <a:bodyPr/>
          <a:lstStyle/>
          <a:p>
            <a:pPr>
              <a:defRPr/>
            </a:pPr>
            <a:fld id="{EF6EF46A-D300-460A-BF37-76174AADF2C1}" type="slidenum">
              <a:rPr lang="it-IT"/>
              <a:pPr>
                <a:defRPr/>
              </a:pPr>
              <a:t>54</a:t>
            </a:fld>
            <a:endParaRPr lang="it-IT"/>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42876" y="207948"/>
            <a:ext cx="8858280" cy="107791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ct val="50000"/>
              </a:spcBef>
              <a:spcAft>
                <a:spcPts val="0"/>
              </a:spcAft>
              <a:defRPr/>
            </a:pPr>
            <a:r>
              <a:rPr lang="it-IT" sz="3200" b="1" i="1" dirty="0">
                <a:solidFill>
                  <a:schemeClr val="tx1"/>
                </a:solidFill>
              </a:rPr>
              <a:t>Low dose </a:t>
            </a:r>
            <a:r>
              <a:rPr lang="it-IT" sz="3200" b="1" i="1" dirty="0" err="1">
                <a:solidFill>
                  <a:schemeClr val="tx1"/>
                </a:solidFill>
              </a:rPr>
              <a:t>SKA-actived</a:t>
            </a:r>
            <a:r>
              <a:rPr lang="it-IT" sz="3200" b="1" i="1" dirty="0">
                <a:solidFill>
                  <a:schemeClr val="tx1"/>
                </a:solidFill>
              </a:rPr>
              <a:t> Antibody </a:t>
            </a:r>
            <a:r>
              <a:rPr lang="it-IT" sz="3200" b="1" i="1" u="sng" dirty="0">
                <a:solidFill>
                  <a:schemeClr val="tx1"/>
                </a:solidFill>
              </a:rPr>
              <a:t>Anti</a:t>
            </a:r>
            <a:r>
              <a:rPr lang="it-IT" sz="3200" b="1" i="1" dirty="0">
                <a:solidFill>
                  <a:schemeClr val="tx1"/>
                </a:solidFill>
              </a:rPr>
              <a:t> </a:t>
            </a:r>
            <a:r>
              <a:rPr lang="it-IT" sz="3200" b="1" i="1" dirty="0" err="1">
                <a:solidFill>
                  <a:schemeClr val="tx1"/>
                </a:solidFill>
              </a:rPr>
              <a:t>Interleukins</a:t>
            </a:r>
            <a:r>
              <a:rPr lang="it-IT" sz="3200" b="1" i="1" dirty="0">
                <a:solidFill>
                  <a:schemeClr val="tx1"/>
                </a:solidFill>
              </a:rPr>
              <a:t> -1 (</a:t>
            </a:r>
            <a:r>
              <a:rPr lang="el-GR" sz="3200" b="1" i="1" dirty="0">
                <a:solidFill>
                  <a:schemeClr val="tx1"/>
                </a:solidFill>
              </a:rPr>
              <a:t>α</a:t>
            </a:r>
            <a:r>
              <a:rPr lang="it-IT" sz="3200" b="1" i="1" dirty="0">
                <a:solidFill>
                  <a:schemeClr val="tx1"/>
                </a:solidFill>
              </a:rPr>
              <a:t> and </a:t>
            </a:r>
            <a:r>
              <a:rPr lang="el-GR" sz="3200" b="1" i="1" dirty="0">
                <a:solidFill>
                  <a:schemeClr val="tx1"/>
                </a:solidFill>
                <a:latin typeface="Times New Roman" pitchFamily="18" charset="0"/>
                <a:cs typeface="Times New Roman" pitchFamily="18" charset="0"/>
              </a:rPr>
              <a:t>β</a:t>
            </a:r>
            <a:r>
              <a:rPr lang="it-IT" sz="3200" b="1" i="1" dirty="0">
                <a:solidFill>
                  <a:schemeClr val="tx1"/>
                </a:solidFill>
                <a:latin typeface="Times New Roman" pitchFamily="18" charset="0"/>
                <a:cs typeface="Times New Roman" pitchFamily="18" charset="0"/>
              </a:rPr>
              <a:t>)</a:t>
            </a:r>
            <a:r>
              <a:rPr lang="it-IT" sz="3200" b="1" i="1" dirty="0">
                <a:solidFill>
                  <a:schemeClr val="tx1"/>
                </a:solidFill>
              </a:rPr>
              <a:t> in </a:t>
            </a:r>
            <a:r>
              <a:rPr lang="it-IT" sz="3200" b="1" i="1" dirty="0" err="1">
                <a:solidFill>
                  <a:schemeClr val="tx1"/>
                </a:solidFill>
              </a:rPr>
              <a:t>Inflammation</a:t>
            </a:r>
            <a:endParaRPr lang="it-IT" sz="3200" b="1" i="1" dirty="0">
              <a:solidFill>
                <a:schemeClr val="tx1"/>
              </a:solidFill>
            </a:endParaRPr>
          </a:p>
        </p:txBody>
      </p:sp>
      <p:sp>
        <p:nvSpPr>
          <p:cNvPr id="57349" name="Text Box 5"/>
          <p:cNvSpPr txBox="1">
            <a:spLocks noChangeArrowheads="1"/>
          </p:cNvSpPr>
          <p:nvPr/>
        </p:nvSpPr>
        <p:spPr bwMode="auto">
          <a:xfrm>
            <a:off x="6572250"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57350"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013" y="6573838"/>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5072066" y="2060848"/>
            <a:ext cx="3748406" cy="1323439"/>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it-IT" sz="4000" b="1" dirty="0" err="1">
                <a:solidFill>
                  <a:schemeClr val="tx1"/>
                </a:solidFill>
              </a:rPr>
              <a:t>Guna-Flam</a:t>
            </a:r>
            <a:r>
              <a:rPr lang="it-IT" sz="4000" b="1" dirty="0">
                <a:solidFill>
                  <a:schemeClr val="tx1"/>
                </a:solidFill>
              </a:rPr>
              <a:t> and/or Anti IL-1</a:t>
            </a:r>
          </a:p>
        </p:txBody>
      </p:sp>
      <p:sp>
        <p:nvSpPr>
          <p:cNvPr id="9" name="Ovale 8"/>
          <p:cNvSpPr/>
          <p:nvPr/>
        </p:nvSpPr>
        <p:spPr>
          <a:xfrm>
            <a:off x="1643042" y="2214554"/>
            <a:ext cx="1643074" cy="1285884"/>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it-IT" sz="4400" b="1" dirty="0"/>
              <a:t>IL-1</a:t>
            </a:r>
          </a:p>
        </p:txBody>
      </p:sp>
      <p:sp>
        <p:nvSpPr>
          <p:cNvPr id="19" name="CasellaDiTesto 18"/>
          <p:cNvSpPr txBox="1"/>
          <p:nvPr/>
        </p:nvSpPr>
        <p:spPr>
          <a:xfrm>
            <a:off x="571472" y="4429132"/>
            <a:ext cx="1143008"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2800" b="1" dirty="0"/>
              <a:t>COX</a:t>
            </a:r>
            <a:r>
              <a:rPr lang="it-IT" sz="2800" b="1" baseline="-25000" dirty="0"/>
              <a:t>2</a:t>
            </a:r>
          </a:p>
        </p:txBody>
      </p:sp>
      <p:sp>
        <p:nvSpPr>
          <p:cNvPr id="20" name="CasellaDiTesto 19"/>
          <p:cNvSpPr txBox="1"/>
          <p:nvPr/>
        </p:nvSpPr>
        <p:spPr>
          <a:xfrm>
            <a:off x="1928794" y="4429132"/>
            <a:ext cx="1143008"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2800" b="1" dirty="0"/>
              <a:t>PGE</a:t>
            </a:r>
            <a:r>
              <a:rPr lang="it-IT" sz="2800" b="1" baseline="-25000" dirty="0"/>
              <a:t>2</a:t>
            </a:r>
          </a:p>
        </p:txBody>
      </p:sp>
      <p:sp>
        <p:nvSpPr>
          <p:cNvPr id="21" name="CasellaDiTesto 20"/>
          <p:cNvSpPr txBox="1"/>
          <p:nvPr/>
        </p:nvSpPr>
        <p:spPr>
          <a:xfrm>
            <a:off x="3286116" y="4429132"/>
            <a:ext cx="1143008"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2800" b="1" dirty="0"/>
              <a:t>NO</a:t>
            </a:r>
          </a:p>
        </p:txBody>
      </p:sp>
      <p:sp>
        <p:nvSpPr>
          <p:cNvPr id="26" name="Freccia in giù 25"/>
          <p:cNvSpPr/>
          <p:nvPr/>
        </p:nvSpPr>
        <p:spPr>
          <a:xfrm rot="20012057">
            <a:off x="2987521" y="3442527"/>
            <a:ext cx="928694" cy="596611"/>
          </a:xfrm>
          <a:prstGeom prst="downArrow">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it-IT"/>
          </a:p>
        </p:txBody>
      </p:sp>
      <p:sp>
        <p:nvSpPr>
          <p:cNvPr id="57369" name="CasellaDiTesto 26"/>
          <p:cNvSpPr txBox="1">
            <a:spLocks noChangeArrowheads="1"/>
          </p:cNvSpPr>
          <p:nvPr/>
        </p:nvSpPr>
        <p:spPr bwMode="auto">
          <a:xfrm rot="-1587943">
            <a:off x="3260725" y="3251200"/>
            <a:ext cx="341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4800">
                <a:solidFill>
                  <a:schemeClr val="bg1"/>
                </a:solidFill>
                <a:latin typeface="Calibri" pitchFamily="34" charset="0"/>
              </a:rPr>
              <a:t>-</a:t>
            </a:r>
          </a:p>
        </p:txBody>
      </p:sp>
      <p:sp>
        <p:nvSpPr>
          <p:cNvPr id="28" name="Freccia in giù 27"/>
          <p:cNvSpPr/>
          <p:nvPr/>
        </p:nvSpPr>
        <p:spPr>
          <a:xfrm>
            <a:off x="2000232" y="3647120"/>
            <a:ext cx="928694" cy="596611"/>
          </a:xfrm>
          <a:prstGeom prst="downArrow">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it-IT"/>
          </a:p>
        </p:txBody>
      </p:sp>
      <p:sp>
        <p:nvSpPr>
          <p:cNvPr id="29" name="CasellaDiTesto 28"/>
          <p:cNvSpPr txBox="1"/>
          <p:nvPr/>
        </p:nvSpPr>
        <p:spPr>
          <a:xfrm>
            <a:off x="2272916" y="3455259"/>
            <a:ext cx="342150" cy="830997"/>
          </a:xfrm>
          <a:prstGeom prst="rect">
            <a:avLst/>
          </a:prstGeom>
          <a:no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it-IT" sz="4800" dirty="0">
                <a:solidFill>
                  <a:schemeClr val="bg1"/>
                </a:solidFill>
              </a:rPr>
              <a:t>-</a:t>
            </a:r>
          </a:p>
        </p:txBody>
      </p:sp>
      <p:sp>
        <p:nvSpPr>
          <p:cNvPr id="30" name="Freccia in giù 29"/>
          <p:cNvSpPr/>
          <p:nvPr/>
        </p:nvSpPr>
        <p:spPr>
          <a:xfrm rot="2066616">
            <a:off x="1087413" y="3430463"/>
            <a:ext cx="928694" cy="596611"/>
          </a:xfrm>
          <a:prstGeom prst="downArrow">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it-IT"/>
          </a:p>
        </p:txBody>
      </p:sp>
      <p:sp>
        <p:nvSpPr>
          <p:cNvPr id="57379" name="CasellaDiTesto 30"/>
          <p:cNvSpPr txBox="1">
            <a:spLocks noChangeArrowheads="1"/>
          </p:cNvSpPr>
          <p:nvPr/>
        </p:nvSpPr>
        <p:spPr bwMode="auto">
          <a:xfrm rot="2066616">
            <a:off x="1360488" y="3238500"/>
            <a:ext cx="341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4800">
                <a:solidFill>
                  <a:schemeClr val="bg1"/>
                </a:solidFill>
                <a:latin typeface="Calibri" pitchFamily="34" charset="0"/>
              </a:rPr>
              <a:t>-</a:t>
            </a:r>
          </a:p>
        </p:txBody>
      </p:sp>
      <p:sp>
        <p:nvSpPr>
          <p:cNvPr id="32" name="Freccia a sinistra 31"/>
          <p:cNvSpPr/>
          <p:nvPr/>
        </p:nvSpPr>
        <p:spPr>
          <a:xfrm>
            <a:off x="3500430" y="2428868"/>
            <a:ext cx="1285884" cy="928694"/>
          </a:xfrm>
          <a:prstGeom prst="leftArrow">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it-IT"/>
          </a:p>
        </p:txBody>
      </p:sp>
      <p:sp>
        <p:nvSpPr>
          <p:cNvPr id="57383" name="CasellaDiTesto 32"/>
          <p:cNvSpPr txBox="1">
            <a:spLocks noChangeArrowheads="1"/>
          </p:cNvSpPr>
          <p:nvPr/>
        </p:nvSpPr>
        <p:spPr bwMode="auto">
          <a:xfrm>
            <a:off x="3857625" y="2714625"/>
            <a:ext cx="1071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latin typeface="Calibri" pitchFamily="34" charset="0"/>
              </a:rPr>
              <a:t>BLOCK</a:t>
            </a:r>
          </a:p>
        </p:txBody>
      </p:sp>
      <p:sp>
        <p:nvSpPr>
          <p:cNvPr id="57384" name="CasellaDiTesto 41"/>
          <p:cNvSpPr txBox="1">
            <a:spLocks noChangeArrowheads="1"/>
          </p:cNvSpPr>
          <p:nvPr/>
        </p:nvSpPr>
        <p:spPr bwMode="auto">
          <a:xfrm>
            <a:off x="5072063" y="3643313"/>
            <a:ext cx="3857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2400" b="1">
                <a:latin typeface="Calibri" pitchFamily="34" charset="0"/>
              </a:rPr>
              <a:t>Anti</a:t>
            </a:r>
            <a:r>
              <a:rPr lang="it-IT" sz="2400">
                <a:latin typeface="Calibri" pitchFamily="34" charset="0"/>
              </a:rPr>
              <a:t> Interleukins-1 (</a:t>
            </a:r>
            <a:r>
              <a:rPr lang="el-GR" sz="2400">
                <a:latin typeface="Calibri" pitchFamily="34" charset="0"/>
              </a:rPr>
              <a:t>α</a:t>
            </a:r>
            <a:r>
              <a:rPr lang="it-IT" sz="2400">
                <a:latin typeface="Calibri" pitchFamily="34" charset="0"/>
              </a:rPr>
              <a:t>; ß) </a:t>
            </a:r>
            <a:r>
              <a:rPr lang="it-IT" sz="2400" b="1">
                <a:latin typeface="Calibri" pitchFamily="34" charset="0"/>
              </a:rPr>
              <a:t>act</a:t>
            </a:r>
            <a:r>
              <a:rPr lang="it-IT" sz="2400">
                <a:latin typeface="Calibri" pitchFamily="34" charset="0"/>
              </a:rPr>
              <a:t> as </a:t>
            </a:r>
            <a:r>
              <a:rPr lang="it-IT" sz="2400" b="1">
                <a:solidFill>
                  <a:srgbClr val="C00000"/>
                </a:solidFill>
                <a:latin typeface="Calibri" pitchFamily="34" charset="0"/>
              </a:rPr>
              <a:t>NSAIDs, cortisone and, in part, as salicylates </a:t>
            </a:r>
            <a:r>
              <a:rPr lang="it-IT" sz="2400">
                <a:latin typeface="Calibri" pitchFamily="34" charset="0"/>
              </a:rPr>
              <a:t>, without the negative side effects caused by these allopathic medicines.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asellaDiTesto 1"/>
          <p:cNvSpPr txBox="1">
            <a:spLocks noChangeArrowheads="1"/>
          </p:cNvSpPr>
          <p:nvPr/>
        </p:nvSpPr>
        <p:spPr bwMode="auto">
          <a:xfrm>
            <a:off x="468313" y="620713"/>
            <a:ext cx="81359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4000" b="1">
                <a:solidFill>
                  <a:srgbClr val="0070C0"/>
                </a:solidFill>
                <a:latin typeface="Calibri" pitchFamily="34" charset="0"/>
              </a:rPr>
              <a:t>Guna Anti IL-1</a:t>
            </a:r>
          </a:p>
          <a:p>
            <a:pPr algn="ctr" eaLnBrk="1" hangingPunct="1"/>
            <a:r>
              <a:rPr lang="it-IT" sz="2800" b="1" i="1">
                <a:solidFill>
                  <a:srgbClr val="0070C0"/>
                </a:solidFill>
                <a:latin typeface="Calibri" pitchFamily="34" charset="0"/>
              </a:rPr>
              <a:t>(Anti IL-1 </a:t>
            </a:r>
            <a:r>
              <a:rPr lang="el-GR" sz="2800" b="1" i="1">
                <a:solidFill>
                  <a:srgbClr val="0070C0"/>
                </a:solidFill>
                <a:latin typeface="Calibri" pitchFamily="34" charset="0"/>
              </a:rPr>
              <a:t>α</a:t>
            </a:r>
            <a:r>
              <a:rPr lang="it-IT" sz="2800" b="1" i="1">
                <a:solidFill>
                  <a:srgbClr val="0070C0"/>
                </a:solidFill>
                <a:latin typeface="Calibri" pitchFamily="34" charset="0"/>
              </a:rPr>
              <a:t> and Anti IL-1 </a:t>
            </a:r>
            <a:r>
              <a:rPr lang="el-GR" sz="2800" b="1" i="1">
                <a:solidFill>
                  <a:srgbClr val="0070C0"/>
                </a:solidFill>
                <a:latin typeface="Calibri" pitchFamily="34" charset="0"/>
              </a:rPr>
              <a:t>β</a:t>
            </a:r>
            <a:r>
              <a:rPr lang="it-IT" sz="2800" b="1" i="1">
                <a:solidFill>
                  <a:srgbClr val="0070C0"/>
                </a:solidFill>
                <a:latin typeface="Calibri" pitchFamily="34" charset="0"/>
              </a:rPr>
              <a:t>)</a:t>
            </a:r>
          </a:p>
          <a:p>
            <a:pPr eaLnBrk="1" hangingPunct="1"/>
            <a:endParaRPr lang="it-IT" sz="4000" b="1">
              <a:solidFill>
                <a:srgbClr val="0070C0"/>
              </a:solidFill>
              <a:latin typeface="Calibri" pitchFamily="34" charset="0"/>
            </a:endParaRPr>
          </a:p>
          <a:p>
            <a:pPr eaLnBrk="1" hangingPunct="1"/>
            <a:r>
              <a:rPr lang="it-IT" sz="4000" i="1" u="sng">
                <a:latin typeface="Calibri" pitchFamily="34" charset="0"/>
              </a:rPr>
              <a:t>Main Indications:</a:t>
            </a:r>
            <a:endParaRPr lang="it-IT" sz="3600">
              <a:latin typeface="Calibri" pitchFamily="34" charset="0"/>
            </a:endParaRPr>
          </a:p>
          <a:p>
            <a:pPr eaLnBrk="1" hangingPunct="1">
              <a:buFont typeface="Arial" charset="0"/>
              <a:buChar char="•"/>
            </a:pPr>
            <a:r>
              <a:rPr lang="en-GB" sz="3600" b="1">
                <a:latin typeface="Calibri" pitchFamily="34" charset="0"/>
              </a:rPr>
              <a:t>Acute</a:t>
            </a:r>
            <a:r>
              <a:rPr lang="en-GB" sz="3600">
                <a:latin typeface="Calibri" pitchFamily="34" charset="0"/>
              </a:rPr>
              <a:t> inflammatory diseases</a:t>
            </a:r>
            <a:endParaRPr lang="it-IT" sz="3600">
              <a:latin typeface="Calibri" pitchFamily="34" charset="0"/>
            </a:endParaRPr>
          </a:p>
          <a:p>
            <a:pPr eaLnBrk="1" hangingPunct="1">
              <a:buFont typeface="Arial" charset="0"/>
              <a:buChar char="•"/>
            </a:pPr>
            <a:r>
              <a:rPr lang="en-GB" sz="3600">
                <a:latin typeface="Calibri" pitchFamily="34" charset="0"/>
              </a:rPr>
              <a:t>Fever</a:t>
            </a:r>
            <a:endParaRPr lang="it-IT" sz="3600">
              <a:latin typeface="Calibri" pitchFamily="34" charset="0"/>
            </a:endParaRPr>
          </a:p>
          <a:p>
            <a:pPr eaLnBrk="1" hangingPunct="1">
              <a:buFont typeface="Arial" charset="0"/>
              <a:buChar char="•"/>
            </a:pPr>
            <a:r>
              <a:rPr lang="en-GB" sz="3600">
                <a:latin typeface="Calibri" pitchFamily="34" charset="0"/>
              </a:rPr>
              <a:t>Pain syndromes</a:t>
            </a:r>
            <a:r>
              <a:rPr lang="en-GB" sz="3600"/>
              <a:t> </a:t>
            </a:r>
          </a:p>
          <a:p>
            <a:pPr eaLnBrk="1" hangingPunct="1">
              <a:buFont typeface="Arial" charset="0"/>
              <a:buChar char="•"/>
            </a:pPr>
            <a:r>
              <a:rPr lang="en-GB" sz="3600">
                <a:latin typeface="Calibri" pitchFamily="34" charset="0"/>
              </a:rPr>
              <a:t>Osteoarthritis</a:t>
            </a:r>
          </a:p>
          <a:p>
            <a:pPr eaLnBrk="1" hangingPunct="1">
              <a:buFont typeface="Arial" charset="0"/>
              <a:buChar char="•"/>
            </a:pPr>
            <a:r>
              <a:rPr lang="en-GB" sz="3600">
                <a:latin typeface="Calibri" pitchFamily="34" charset="0"/>
              </a:rPr>
              <a:t>...</a:t>
            </a:r>
            <a:endParaRPr lang="it-IT" sz="3600">
              <a:latin typeface="Calibri" pitchFamily="34" charset="0"/>
            </a:endParaRPr>
          </a:p>
          <a:p>
            <a:pPr eaLnBrk="1" hangingPunct="1"/>
            <a:endParaRPr lang="it-IT" sz="4000">
              <a:latin typeface="Calibri" pitchFamily="34" charset="0"/>
            </a:endParaRPr>
          </a:p>
        </p:txBody>
      </p:sp>
      <p:sp>
        <p:nvSpPr>
          <p:cNvPr id="58371" name="Text Box 5"/>
          <p:cNvSpPr txBox="1">
            <a:spLocks noChangeArrowheads="1"/>
          </p:cNvSpPr>
          <p:nvPr/>
        </p:nvSpPr>
        <p:spPr bwMode="auto">
          <a:xfrm>
            <a:off x="6786563" y="6645275"/>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58372"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32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bil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08113"/>
            <a:ext cx="6019800"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5724525" y="4005263"/>
            <a:ext cx="15128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600" b="1">
                <a:latin typeface="Times New Roman" pitchFamily="18" charset="0"/>
              </a:rPr>
              <a:t>Th2</a:t>
            </a:r>
          </a:p>
          <a:p>
            <a:pPr algn="ctr" eaLnBrk="1" hangingPunct="1">
              <a:spcBef>
                <a:spcPct val="50000"/>
              </a:spcBef>
            </a:pPr>
            <a:r>
              <a:rPr lang="it-IT" sz="3600" b="1">
                <a:latin typeface="Times New Roman" pitchFamily="18" charset="0"/>
              </a:rPr>
              <a:t>TReg</a:t>
            </a:r>
          </a:p>
        </p:txBody>
      </p:sp>
      <p:sp>
        <p:nvSpPr>
          <p:cNvPr id="59396" name="Text Box 4"/>
          <p:cNvSpPr txBox="1">
            <a:spLocks noChangeArrowheads="1"/>
          </p:cNvSpPr>
          <p:nvPr/>
        </p:nvSpPr>
        <p:spPr bwMode="auto">
          <a:xfrm>
            <a:off x="1828800" y="2420938"/>
            <a:ext cx="1219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600" b="1">
                <a:latin typeface="Times New Roman" pitchFamily="18" charset="0"/>
              </a:rPr>
              <a:t>Th1</a:t>
            </a:r>
          </a:p>
          <a:p>
            <a:pPr algn="ctr" eaLnBrk="1" hangingPunct="1">
              <a:spcBef>
                <a:spcPct val="50000"/>
              </a:spcBef>
            </a:pPr>
            <a:r>
              <a:rPr lang="it-IT" sz="3600" b="1">
                <a:latin typeface="Times New Roman" pitchFamily="18" charset="0"/>
              </a:rPr>
              <a:t>Th17</a:t>
            </a:r>
          </a:p>
        </p:txBody>
      </p:sp>
      <p:sp>
        <p:nvSpPr>
          <p:cNvPr id="60421" name="CasellaDiTesto 4"/>
          <p:cNvSpPr txBox="1">
            <a:spLocks noChangeArrowheads="1"/>
          </p:cNvSpPr>
          <p:nvPr/>
        </p:nvSpPr>
        <p:spPr bwMode="auto">
          <a:xfrm>
            <a:off x="251520" y="428625"/>
            <a:ext cx="8748464" cy="6463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3600" b="1" dirty="0" err="1">
                <a:solidFill>
                  <a:srgbClr val="FFFFFF"/>
                </a:solidFill>
              </a:rPr>
              <a:t>…in</a:t>
            </a:r>
            <a:r>
              <a:rPr lang="it-IT" sz="3600" b="1" dirty="0">
                <a:solidFill>
                  <a:srgbClr val="FFFFFF"/>
                </a:solidFill>
              </a:rPr>
              <a:t> </a:t>
            </a:r>
            <a:r>
              <a:rPr lang="it-IT" sz="3600" b="1" dirty="0">
                <a:solidFill>
                  <a:srgbClr val="FFFF00"/>
                </a:solidFill>
              </a:rPr>
              <a:t>low </a:t>
            </a:r>
            <a:r>
              <a:rPr lang="it-IT" sz="3600" b="1" dirty="0" err="1">
                <a:solidFill>
                  <a:srgbClr val="FFFF00"/>
                </a:solidFill>
              </a:rPr>
              <a:t>grade</a:t>
            </a:r>
            <a:r>
              <a:rPr lang="it-IT" sz="3600" b="1" dirty="0">
                <a:solidFill>
                  <a:srgbClr val="FFFF00"/>
                </a:solidFill>
              </a:rPr>
              <a:t> </a:t>
            </a:r>
            <a:r>
              <a:rPr lang="it-IT" sz="3600" b="1" dirty="0" err="1">
                <a:solidFill>
                  <a:srgbClr val="FFFF00"/>
                </a:solidFill>
              </a:rPr>
              <a:t>chronic</a:t>
            </a:r>
            <a:r>
              <a:rPr lang="it-IT" sz="3600" b="1" dirty="0">
                <a:solidFill>
                  <a:srgbClr val="FFFFFF"/>
                </a:solidFill>
              </a:rPr>
              <a:t> INFLAMMATION </a:t>
            </a:r>
          </a:p>
        </p:txBody>
      </p:sp>
      <p:sp>
        <p:nvSpPr>
          <p:cNvPr id="59400" name="Text Box 5"/>
          <p:cNvSpPr txBox="1">
            <a:spLocks noChangeArrowheads="1"/>
          </p:cNvSpPr>
          <p:nvPr/>
        </p:nvSpPr>
        <p:spPr bwMode="auto">
          <a:xfrm>
            <a:off x="6643688"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59401"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450" y="6573838"/>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p:cNvSpPr txBox="1">
            <a:spLocks noChangeArrowheads="1"/>
          </p:cNvSpPr>
          <p:nvPr/>
        </p:nvSpPr>
        <p:spPr bwMode="auto">
          <a:xfrm>
            <a:off x="1563688" y="4214813"/>
            <a:ext cx="1651000" cy="25542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buFont typeface="Arial" pitchFamily="34" charset="0"/>
              <a:buChar char="•"/>
              <a:defRPr/>
            </a:pPr>
            <a:r>
              <a:rPr lang="en-US" sz="4000" b="1" dirty="0">
                <a:solidFill>
                  <a:schemeClr val="bg1">
                    <a:lumMod val="50000"/>
                  </a:schemeClr>
                </a:solidFill>
              </a:rPr>
              <a:t>IL-1</a:t>
            </a:r>
          </a:p>
          <a:p>
            <a:pPr fontAlgn="auto">
              <a:spcBef>
                <a:spcPts val="0"/>
              </a:spcBef>
              <a:spcAft>
                <a:spcPts val="0"/>
              </a:spcAft>
              <a:buFont typeface="Arial" pitchFamily="34" charset="0"/>
              <a:buChar char="•"/>
              <a:defRPr/>
            </a:pPr>
            <a:r>
              <a:rPr lang="en-US" sz="4000" b="1" dirty="0">
                <a:solidFill>
                  <a:srgbClr val="C00000"/>
                </a:solidFill>
              </a:rPr>
              <a:t>TNF-</a:t>
            </a:r>
            <a:r>
              <a:rPr lang="el-GR" sz="4000" b="1" dirty="0">
                <a:solidFill>
                  <a:srgbClr val="C00000"/>
                </a:solidFill>
              </a:rPr>
              <a:t>α</a:t>
            </a:r>
            <a:endParaRPr lang="it-IT" sz="4000" b="1" dirty="0">
              <a:solidFill>
                <a:srgbClr val="C00000"/>
              </a:solidFill>
            </a:endParaRPr>
          </a:p>
          <a:p>
            <a:pPr fontAlgn="auto">
              <a:spcBef>
                <a:spcPts val="0"/>
              </a:spcBef>
              <a:spcAft>
                <a:spcPts val="0"/>
              </a:spcAft>
              <a:buFont typeface="Arial" pitchFamily="34" charset="0"/>
              <a:buChar char="•"/>
              <a:defRPr/>
            </a:pPr>
            <a:r>
              <a:rPr lang="it-IT" sz="4000" b="1" dirty="0">
                <a:solidFill>
                  <a:srgbClr val="C00000"/>
                </a:solidFill>
              </a:rPr>
              <a:t>IL-6</a:t>
            </a:r>
          </a:p>
          <a:p>
            <a:pPr fontAlgn="auto">
              <a:spcBef>
                <a:spcPts val="0"/>
              </a:spcBef>
              <a:spcAft>
                <a:spcPts val="0"/>
              </a:spcAft>
              <a:buFont typeface="Arial" pitchFamily="34" charset="0"/>
              <a:buChar char="•"/>
              <a:defRPr/>
            </a:pPr>
            <a:r>
              <a:rPr lang="it-IT" sz="4000" dirty="0"/>
              <a:t>IL-8</a:t>
            </a:r>
            <a:endParaRPr lang="en-US" sz="4000" dirty="0"/>
          </a:p>
        </p:txBody>
      </p:sp>
      <p:sp>
        <p:nvSpPr>
          <p:cNvPr id="9" name="Freccia a destra 8"/>
          <p:cNvSpPr/>
          <p:nvPr/>
        </p:nvSpPr>
        <p:spPr>
          <a:xfrm>
            <a:off x="611188" y="5445125"/>
            <a:ext cx="792162" cy="647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uppo 5"/>
          <p:cNvGrpSpPr>
            <a:grpSpLocks noChangeAspect="1"/>
          </p:cNvGrpSpPr>
          <p:nvPr/>
        </p:nvGrpSpPr>
        <p:grpSpPr bwMode="auto">
          <a:xfrm>
            <a:off x="1116013" y="1125538"/>
            <a:ext cx="6838950" cy="5268912"/>
            <a:chOff x="1943100" y="1403350"/>
            <a:chExt cx="5257800" cy="4051300"/>
          </a:xfrm>
        </p:grpSpPr>
        <p:pic>
          <p:nvPicPr>
            <p:cNvPr id="604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403350"/>
              <a:ext cx="5257800" cy="4051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ttangolo 3"/>
            <p:cNvSpPr/>
            <p:nvPr/>
          </p:nvSpPr>
          <p:spPr>
            <a:xfrm>
              <a:off x="4139952" y="1557150"/>
              <a:ext cx="504055" cy="288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Rettangolo 4"/>
            <p:cNvSpPr/>
            <p:nvPr/>
          </p:nvSpPr>
          <p:spPr>
            <a:xfrm>
              <a:off x="2123730" y="1557150"/>
              <a:ext cx="216023" cy="216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sp>
        <p:nvSpPr>
          <p:cNvPr id="7" name="CasellaDiTesto 6"/>
          <p:cNvSpPr txBox="1"/>
          <p:nvPr/>
        </p:nvSpPr>
        <p:spPr>
          <a:xfrm>
            <a:off x="323528" y="260648"/>
            <a:ext cx="8352928"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000" b="1" dirty="0">
                <a:effectLst>
                  <a:outerShdw blurRad="38100" dist="38100" dir="2700000" algn="tl">
                    <a:srgbClr val="000000">
                      <a:alpha val="43137"/>
                    </a:srgbClr>
                  </a:outerShdw>
                </a:effectLst>
              </a:rPr>
              <a:t>CHRONOBIOLOGY OF  MOST IMPORTANT CYTOKINES INVOLVED IN INFLAMMATION IN PRESENCE OF </a:t>
            </a:r>
            <a:r>
              <a:rPr lang="it-IT" sz="2000" b="1" dirty="0">
                <a:solidFill>
                  <a:srgbClr val="FFFF00"/>
                </a:solidFill>
                <a:effectLst>
                  <a:outerShdw blurRad="38100" dist="38100" dir="2700000" algn="tl">
                    <a:srgbClr val="000000">
                      <a:alpha val="43137"/>
                    </a:srgbClr>
                  </a:outerShdw>
                </a:effectLst>
              </a:rPr>
              <a:t>ACUTE INFLAMMATION</a:t>
            </a:r>
          </a:p>
        </p:txBody>
      </p:sp>
      <p:sp>
        <p:nvSpPr>
          <p:cNvPr id="60422" name="Rettangolo 7"/>
          <p:cNvSpPr>
            <a:spLocks noChangeArrowheads="1"/>
          </p:cNvSpPr>
          <p:nvPr/>
        </p:nvSpPr>
        <p:spPr bwMode="auto">
          <a:xfrm>
            <a:off x="0" y="6550025"/>
            <a:ext cx="9145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i="1">
                <a:latin typeface="Calibri" pitchFamily="34" charset="0"/>
              </a:rPr>
              <a:t>Petersen AM</a:t>
            </a:r>
            <a:r>
              <a:rPr lang="en-US" sz="1400" i="1" baseline="30000">
                <a:latin typeface="Calibri" pitchFamily="34" charset="0"/>
              </a:rPr>
              <a:t>1</a:t>
            </a:r>
            <a:r>
              <a:rPr lang="en-US" sz="1400" i="1">
                <a:latin typeface="Calibri" pitchFamily="34" charset="0"/>
              </a:rPr>
              <a:t>, Pedersen BK. The anti-Inflammatory effect of exercise. J Appl Physiol (1985). 2005 Apr;98(4):1154-62.</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074738"/>
            <a:ext cx="683895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6985000" y="5472113"/>
            <a:ext cx="466725" cy="260350"/>
          </a:xfrm>
          <a:prstGeom prst="rect">
            <a:avLst/>
          </a:prstGeom>
          <a:noFill/>
        </p:spPr>
        <p:txBody>
          <a:bodyPr wrap="none">
            <a:spAutoFit/>
          </a:bodyPr>
          <a:lstStyle/>
          <a:p>
            <a:pPr fontAlgn="auto">
              <a:spcBef>
                <a:spcPts val="0"/>
              </a:spcBef>
              <a:spcAft>
                <a:spcPts val="0"/>
              </a:spcAft>
              <a:defRPr/>
            </a:pPr>
            <a:r>
              <a:rPr lang="en-US" sz="1050" b="1" dirty="0">
                <a:effectLst>
                  <a:outerShdw blurRad="38100" dist="38100" dir="2700000" algn="tl">
                    <a:srgbClr val="000000">
                      <a:alpha val="43137"/>
                    </a:srgbClr>
                  </a:outerShdw>
                </a:effectLst>
                <a:latin typeface="+mn-lt"/>
                <a:cs typeface="+mn-cs"/>
              </a:rPr>
              <a:t>IL-10</a:t>
            </a:r>
          </a:p>
        </p:txBody>
      </p:sp>
      <p:cxnSp>
        <p:nvCxnSpPr>
          <p:cNvPr id="5" name="Connettore 1 4"/>
          <p:cNvCxnSpPr/>
          <p:nvPr/>
        </p:nvCxnSpPr>
        <p:spPr>
          <a:xfrm>
            <a:off x="7885113" y="4437063"/>
            <a:ext cx="0" cy="1035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445" name="Rettangolo 7"/>
          <p:cNvSpPr>
            <a:spLocks noChangeArrowheads="1"/>
          </p:cNvSpPr>
          <p:nvPr/>
        </p:nvSpPr>
        <p:spPr bwMode="auto">
          <a:xfrm>
            <a:off x="0" y="6237288"/>
            <a:ext cx="9145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i="1">
                <a:latin typeface="Calibri" pitchFamily="34" charset="0"/>
              </a:rPr>
              <a:t>Petersen AM</a:t>
            </a:r>
            <a:r>
              <a:rPr lang="en-US" sz="1400" i="1" baseline="30000">
                <a:latin typeface="Calibri" pitchFamily="34" charset="0"/>
              </a:rPr>
              <a:t>1</a:t>
            </a:r>
            <a:r>
              <a:rPr lang="en-US" sz="1400" i="1">
                <a:latin typeface="Calibri" pitchFamily="34" charset="0"/>
              </a:rPr>
              <a:t>, Pedersen BK. The anti-Inflammatory effect of exercise. J Appl Physiol (1985). 2005 Apr;98(4):1154-62</a:t>
            </a:r>
          </a:p>
          <a:p>
            <a:pPr algn="ctr"/>
            <a:r>
              <a:rPr lang="en-US" sz="1400" i="1" u="sng">
                <a:latin typeface="Calibri" pitchFamily="34" charset="0"/>
              </a:rPr>
              <a:t>Modificata a fini didattici (vedi freccia).</a:t>
            </a:r>
          </a:p>
        </p:txBody>
      </p:sp>
      <p:sp>
        <p:nvSpPr>
          <p:cNvPr id="7" name="Freccia in giù 6"/>
          <p:cNvSpPr/>
          <p:nvPr/>
        </p:nvSpPr>
        <p:spPr>
          <a:xfrm rot="2742181">
            <a:off x="6022975" y="3617913"/>
            <a:ext cx="719137" cy="9350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p:nvPr/>
        </p:nvSpPr>
        <p:spPr>
          <a:xfrm>
            <a:off x="323528" y="260648"/>
            <a:ext cx="8352928"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000" b="1" dirty="0">
                <a:effectLst>
                  <a:outerShdw blurRad="38100" dist="38100" dir="2700000" algn="tl">
                    <a:srgbClr val="000000">
                      <a:alpha val="43137"/>
                    </a:srgbClr>
                  </a:outerShdw>
                </a:effectLst>
              </a:rPr>
              <a:t>CHRONOBIOLOGY OF  MOST IMPORTANT CYTOKINES INVOLVED IN INFLAMMATION IN PRESENCE OF </a:t>
            </a:r>
            <a:r>
              <a:rPr lang="it-IT" sz="2000" b="1" dirty="0">
                <a:solidFill>
                  <a:srgbClr val="FFFF00"/>
                </a:solidFill>
                <a:effectLst>
                  <a:outerShdw blurRad="38100" dist="38100" dir="2700000" algn="tl">
                    <a:srgbClr val="000000">
                      <a:alpha val="43137"/>
                    </a:srgbClr>
                  </a:outerShdw>
                </a:effectLst>
              </a:rPr>
              <a:t>LOW GRADE CHRONIC INFLAMMATION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1"/>
          <p:cNvSpPr txBox="1">
            <a:spLocks noChangeArrowheads="1"/>
          </p:cNvSpPr>
          <p:nvPr/>
        </p:nvSpPr>
        <p:spPr bwMode="auto">
          <a:xfrm>
            <a:off x="323850" y="214313"/>
            <a:ext cx="8496300" cy="6186487"/>
          </a:xfrm>
          <a:prstGeom prst="rect">
            <a:avLst/>
          </a:prstGeom>
          <a:noFill/>
          <a:ln w="9525">
            <a:noFill/>
            <a:miter lim="800000"/>
            <a:headEnd/>
            <a:tailEnd/>
          </a:ln>
        </p:spPr>
        <p:txBody>
          <a:bodyPr>
            <a:spAutoFit/>
          </a:bodyPr>
          <a:lstStyle/>
          <a:p>
            <a:pPr algn="ctr" fontAlgn="auto">
              <a:spcBef>
                <a:spcPts val="0"/>
              </a:spcBef>
              <a:spcAft>
                <a:spcPts val="0"/>
              </a:spcAft>
              <a:defRPr/>
            </a:pPr>
            <a:r>
              <a:rPr lang="it-IT" sz="4400" b="1" i="1" dirty="0">
                <a:solidFill>
                  <a:srgbClr val="C00000"/>
                </a:solidFill>
                <a:latin typeface="+mn-lt"/>
              </a:rPr>
              <a:t>The </a:t>
            </a:r>
            <a:r>
              <a:rPr lang="it-IT" sz="4400" b="1" i="1" dirty="0" err="1">
                <a:solidFill>
                  <a:srgbClr val="C00000"/>
                </a:solidFill>
                <a:latin typeface="+mn-lt"/>
              </a:rPr>
              <a:t>questions</a:t>
            </a:r>
            <a:r>
              <a:rPr lang="it-IT" sz="4400" b="1" i="1" dirty="0">
                <a:solidFill>
                  <a:srgbClr val="C00000"/>
                </a:solidFill>
                <a:latin typeface="+mn-lt"/>
              </a:rPr>
              <a:t> </a:t>
            </a:r>
            <a:r>
              <a:rPr lang="it-IT" sz="4400" b="1" i="1" dirty="0" err="1">
                <a:solidFill>
                  <a:srgbClr val="C00000"/>
                </a:solidFill>
                <a:latin typeface="+mn-lt"/>
              </a:rPr>
              <a:t>of</a:t>
            </a:r>
            <a:r>
              <a:rPr lang="it-IT" sz="4400" b="1" i="1" dirty="0">
                <a:solidFill>
                  <a:srgbClr val="C00000"/>
                </a:solidFill>
                <a:latin typeface="+mn-lt"/>
              </a:rPr>
              <a:t> </a:t>
            </a:r>
            <a:r>
              <a:rPr lang="it-IT" sz="4400" b="1" i="1" dirty="0" err="1">
                <a:solidFill>
                  <a:srgbClr val="C00000"/>
                </a:solidFill>
                <a:latin typeface="+mn-lt"/>
              </a:rPr>
              <a:t>this</a:t>
            </a:r>
            <a:r>
              <a:rPr lang="it-IT" sz="4400" b="1" i="1" dirty="0">
                <a:solidFill>
                  <a:srgbClr val="C00000"/>
                </a:solidFill>
                <a:latin typeface="+mn-lt"/>
              </a:rPr>
              <a:t> </a:t>
            </a:r>
            <a:r>
              <a:rPr lang="it-IT" sz="4400" b="1" i="1" dirty="0" err="1">
                <a:solidFill>
                  <a:srgbClr val="C00000"/>
                </a:solidFill>
                <a:latin typeface="+mn-lt"/>
              </a:rPr>
              <a:t>lecture</a:t>
            </a:r>
            <a:r>
              <a:rPr lang="it-IT" sz="4400" b="1" i="1" dirty="0">
                <a:solidFill>
                  <a:srgbClr val="C00000"/>
                </a:solidFill>
                <a:latin typeface="+mn-lt"/>
              </a:rPr>
              <a:t>:</a:t>
            </a:r>
          </a:p>
          <a:p>
            <a:pPr algn="ctr" fontAlgn="auto">
              <a:spcBef>
                <a:spcPts val="0"/>
              </a:spcBef>
              <a:spcAft>
                <a:spcPts val="0"/>
              </a:spcAft>
              <a:buFont typeface="Arial" pitchFamily="34" charset="0"/>
              <a:buChar char="•"/>
              <a:defRPr/>
            </a:pPr>
            <a:endParaRPr lang="it-IT" sz="4400" dirty="0">
              <a:solidFill>
                <a:srgbClr val="002060"/>
              </a:solidFill>
              <a:latin typeface="+mn-lt"/>
            </a:endParaRPr>
          </a:p>
          <a:p>
            <a:pPr marL="514350" indent="-514350" algn="just" fontAlgn="auto">
              <a:spcBef>
                <a:spcPts val="0"/>
              </a:spcBef>
              <a:spcAft>
                <a:spcPts val="0"/>
              </a:spcAft>
              <a:buFont typeface="+mj-lt"/>
              <a:buAutoNum type="arabicPeriod"/>
              <a:defRPr/>
            </a:pPr>
            <a:r>
              <a:rPr lang="it-IT" sz="2800" dirty="0">
                <a:solidFill>
                  <a:srgbClr val="002060"/>
                </a:solidFill>
                <a:latin typeface="+mn-lt"/>
              </a:rPr>
              <a:t>Can </a:t>
            </a:r>
            <a:r>
              <a:rPr lang="it-IT" sz="2800" b="1" dirty="0">
                <a:solidFill>
                  <a:srgbClr val="002060"/>
                </a:solidFill>
                <a:latin typeface="+mn-lt"/>
              </a:rPr>
              <a:t>LOW DOSE </a:t>
            </a:r>
            <a:r>
              <a:rPr lang="it-IT" sz="2800" dirty="0" err="1">
                <a:solidFill>
                  <a:srgbClr val="002060"/>
                </a:solidFill>
                <a:latin typeface="+mn-lt"/>
              </a:rPr>
              <a:t>hormones</a:t>
            </a:r>
            <a:r>
              <a:rPr lang="it-IT" sz="2800" dirty="0">
                <a:solidFill>
                  <a:srgbClr val="002060"/>
                </a:solidFill>
                <a:latin typeface="+mn-lt"/>
              </a:rPr>
              <a:t> and </a:t>
            </a:r>
            <a:r>
              <a:rPr lang="it-IT" sz="2800" dirty="0" err="1">
                <a:solidFill>
                  <a:srgbClr val="002060"/>
                </a:solidFill>
                <a:latin typeface="+mn-lt"/>
              </a:rPr>
              <a:t>cytokines</a:t>
            </a:r>
            <a:r>
              <a:rPr lang="it-IT" sz="2800" dirty="0">
                <a:solidFill>
                  <a:srgbClr val="002060"/>
                </a:solidFill>
                <a:latin typeface="+mn-lt"/>
              </a:rPr>
              <a:t> </a:t>
            </a:r>
            <a:r>
              <a:rPr lang="it-IT" sz="2800" dirty="0" err="1">
                <a:solidFill>
                  <a:srgbClr val="002060"/>
                </a:solidFill>
                <a:latin typeface="+mn-lt"/>
              </a:rPr>
              <a:t>be</a:t>
            </a:r>
            <a:r>
              <a:rPr lang="it-IT" sz="2800" dirty="0">
                <a:solidFill>
                  <a:srgbClr val="002060"/>
                </a:solidFill>
                <a:latin typeface="+mn-lt"/>
              </a:rPr>
              <a:t> </a:t>
            </a:r>
            <a:r>
              <a:rPr lang="it-IT" sz="2800" dirty="0" err="1">
                <a:solidFill>
                  <a:srgbClr val="002060"/>
                </a:solidFill>
                <a:latin typeface="+mn-lt"/>
              </a:rPr>
              <a:t>effective</a:t>
            </a:r>
            <a:r>
              <a:rPr lang="it-IT" sz="2800" dirty="0">
                <a:solidFill>
                  <a:srgbClr val="002060"/>
                </a:solidFill>
                <a:latin typeface="+mn-lt"/>
              </a:rPr>
              <a:t> on </a:t>
            </a:r>
            <a:r>
              <a:rPr lang="it-IT" sz="2800" dirty="0" err="1">
                <a:solidFill>
                  <a:srgbClr val="002060"/>
                </a:solidFill>
                <a:latin typeface="+mn-lt"/>
              </a:rPr>
              <a:t>biological</a:t>
            </a:r>
            <a:r>
              <a:rPr lang="it-IT" sz="2800" dirty="0">
                <a:solidFill>
                  <a:srgbClr val="002060"/>
                </a:solidFill>
                <a:latin typeface="+mn-lt"/>
              </a:rPr>
              <a:t> </a:t>
            </a:r>
            <a:r>
              <a:rPr lang="it-IT" sz="2800" dirty="0" err="1">
                <a:solidFill>
                  <a:srgbClr val="002060"/>
                </a:solidFill>
                <a:latin typeface="+mn-lt"/>
              </a:rPr>
              <a:t>systems</a:t>
            </a:r>
            <a:r>
              <a:rPr lang="it-IT" sz="2800" dirty="0">
                <a:solidFill>
                  <a:srgbClr val="002060"/>
                </a:solidFill>
                <a:latin typeface="+mn-lt"/>
              </a:rPr>
              <a:t> under </a:t>
            </a:r>
            <a:r>
              <a:rPr lang="it-IT" sz="2800" i="1" dirty="0">
                <a:solidFill>
                  <a:srgbClr val="002060"/>
                </a:solidFill>
                <a:latin typeface="+mn-lt"/>
              </a:rPr>
              <a:t>minimal </a:t>
            </a:r>
            <a:r>
              <a:rPr lang="it-IT" sz="2800" i="1" dirty="0" err="1">
                <a:solidFill>
                  <a:srgbClr val="002060"/>
                </a:solidFill>
                <a:latin typeface="+mn-lt"/>
              </a:rPr>
              <a:t>pharmacological</a:t>
            </a:r>
            <a:r>
              <a:rPr lang="it-IT" sz="2800" i="1" dirty="0">
                <a:solidFill>
                  <a:srgbClr val="002060"/>
                </a:solidFill>
                <a:latin typeface="+mn-lt"/>
              </a:rPr>
              <a:t> </a:t>
            </a:r>
            <a:r>
              <a:rPr lang="it-IT" sz="2800" i="1" dirty="0" err="1">
                <a:solidFill>
                  <a:srgbClr val="002060"/>
                </a:solidFill>
                <a:latin typeface="+mn-lt"/>
              </a:rPr>
              <a:t>effective</a:t>
            </a:r>
            <a:r>
              <a:rPr lang="it-IT" sz="2800" i="1" dirty="0">
                <a:solidFill>
                  <a:srgbClr val="002060"/>
                </a:solidFill>
                <a:latin typeface="+mn-lt"/>
              </a:rPr>
              <a:t> dose</a:t>
            </a:r>
            <a:r>
              <a:rPr lang="it-IT" sz="2800" dirty="0">
                <a:solidFill>
                  <a:srgbClr val="002060"/>
                </a:solidFill>
                <a:latin typeface="+mn-lt"/>
              </a:rPr>
              <a:t>? </a:t>
            </a:r>
          </a:p>
          <a:p>
            <a:pPr marL="514350" indent="-514350" algn="just" fontAlgn="auto">
              <a:spcBef>
                <a:spcPts val="0"/>
              </a:spcBef>
              <a:spcAft>
                <a:spcPts val="0"/>
              </a:spcAft>
              <a:buFont typeface="+mj-lt"/>
              <a:buAutoNum type="arabicPeriod"/>
              <a:defRPr/>
            </a:pPr>
            <a:endParaRPr lang="it-IT" sz="2800" dirty="0">
              <a:solidFill>
                <a:srgbClr val="002060"/>
              </a:solidFill>
              <a:latin typeface="+mn-lt"/>
            </a:endParaRPr>
          </a:p>
          <a:p>
            <a:pPr marL="514350" indent="-514350" algn="just" fontAlgn="auto">
              <a:spcBef>
                <a:spcPts val="0"/>
              </a:spcBef>
              <a:spcAft>
                <a:spcPts val="0"/>
              </a:spcAft>
              <a:buFont typeface="+mj-lt"/>
              <a:buAutoNum type="arabicPeriod"/>
              <a:defRPr/>
            </a:pPr>
            <a:r>
              <a:rPr lang="it-IT" sz="2800" dirty="0" err="1">
                <a:solidFill>
                  <a:srgbClr val="002060"/>
                </a:solidFill>
                <a:latin typeface="+mn-lt"/>
              </a:rPr>
              <a:t>Is</a:t>
            </a:r>
            <a:r>
              <a:rPr lang="it-IT" sz="2800" dirty="0">
                <a:solidFill>
                  <a:srgbClr val="002060"/>
                </a:solidFill>
                <a:latin typeface="+mn-lt"/>
              </a:rPr>
              <a:t> the </a:t>
            </a:r>
            <a:r>
              <a:rPr lang="it-IT" sz="2800" b="1" dirty="0">
                <a:solidFill>
                  <a:srgbClr val="002060"/>
                </a:solidFill>
                <a:latin typeface="+mn-lt"/>
              </a:rPr>
              <a:t>PHYSIOLOGICAL</a:t>
            </a:r>
            <a:r>
              <a:rPr lang="it-IT" sz="2800" dirty="0">
                <a:solidFill>
                  <a:srgbClr val="002060"/>
                </a:solidFill>
                <a:latin typeface="+mn-lt"/>
              </a:rPr>
              <a:t> </a:t>
            </a:r>
            <a:r>
              <a:rPr lang="it-IT" sz="2800" b="1" dirty="0">
                <a:solidFill>
                  <a:srgbClr val="002060"/>
                </a:solidFill>
                <a:latin typeface="+mn-lt"/>
              </a:rPr>
              <a:t>CONCENTRATION</a:t>
            </a:r>
            <a:r>
              <a:rPr lang="it-IT" sz="2800" dirty="0">
                <a:solidFill>
                  <a:srgbClr val="002060"/>
                </a:solidFill>
                <a:latin typeface="+mn-lt"/>
              </a:rPr>
              <a:t> </a:t>
            </a:r>
            <a:r>
              <a:rPr lang="it-IT" sz="2800" dirty="0" err="1">
                <a:solidFill>
                  <a:srgbClr val="002060"/>
                </a:solidFill>
                <a:latin typeface="+mn-lt"/>
              </a:rPr>
              <a:t>of</a:t>
            </a:r>
            <a:r>
              <a:rPr lang="it-IT" sz="2800" dirty="0">
                <a:solidFill>
                  <a:srgbClr val="002060"/>
                </a:solidFill>
                <a:latin typeface="+mn-lt"/>
              </a:rPr>
              <a:t> </a:t>
            </a:r>
            <a:r>
              <a:rPr lang="it-IT" sz="2800" dirty="0" err="1">
                <a:solidFill>
                  <a:srgbClr val="002060"/>
                </a:solidFill>
                <a:latin typeface="+mn-lt"/>
              </a:rPr>
              <a:t>messenger</a:t>
            </a:r>
            <a:r>
              <a:rPr lang="it-IT" sz="2800" dirty="0">
                <a:solidFill>
                  <a:srgbClr val="002060"/>
                </a:solidFill>
                <a:latin typeface="+mn-lt"/>
              </a:rPr>
              <a:t> </a:t>
            </a:r>
            <a:r>
              <a:rPr lang="it-IT" sz="2800" dirty="0" err="1">
                <a:solidFill>
                  <a:srgbClr val="002060"/>
                </a:solidFill>
                <a:latin typeface="+mn-lt"/>
              </a:rPr>
              <a:t>molecules</a:t>
            </a:r>
            <a:r>
              <a:rPr lang="it-IT" sz="2800" dirty="0">
                <a:solidFill>
                  <a:srgbClr val="002060"/>
                </a:solidFill>
                <a:latin typeface="+mn-lt"/>
              </a:rPr>
              <a:t> a low dose?</a:t>
            </a:r>
          </a:p>
          <a:p>
            <a:pPr marL="514350" indent="-514350" algn="just" fontAlgn="auto">
              <a:spcBef>
                <a:spcPts val="0"/>
              </a:spcBef>
              <a:spcAft>
                <a:spcPts val="0"/>
              </a:spcAft>
              <a:buFont typeface="+mj-lt"/>
              <a:buAutoNum type="arabicPeriod"/>
              <a:defRPr/>
            </a:pPr>
            <a:endParaRPr lang="it-IT" sz="2800" dirty="0">
              <a:solidFill>
                <a:srgbClr val="002060"/>
              </a:solidFill>
              <a:latin typeface="+mn-lt"/>
            </a:endParaRPr>
          </a:p>
          <a:p>
            <a:pPr marL="514350" indent="-514350" algn="just" fontAlgn="auto">
              <a:spcBef>
                <a:spcPts val="0"/>
              </a:spcBef>
              <a:spcAft>
                <a:spcPts val="0"/>
              </a:spcAft>
              <a:buFont typeface="+mj-lt"/>
              <a:buAutoNum type="arabicPeriod"/>
              <a:defRPr/>
            </a:pPr>
            <a:r>
              <a:rPr lang="it-IT" sz="2800" dirty="0" err="1">
                <a:solidFill>
                  <a:srgbClr val="002060"/>
                </a:solidFill>
                <a:latin typeface="+mn-lt"/>
              </a:rPr>
              <a:t>How</a:t>
            </a:r>
            <a:r>
              <a:rPr lang="it-IT" sz="2800" dirty="0">
                <a:solidFill>
                  <a:srgbClr val="002060"/>
                </a:solidFill>
                <a:latin typeface="+mn-lt"/>
              </a:rPr>
              <a:t> </a:t>
            </a:r>
            <a:r>
              <a:rPr lang="it-IT" sz="2800" b="1" dirty="0">
                <a:solidFill>
                  <a:srgbClr val="002060"/>
                </a:solidFill>
                <a:latin typeface="+mn-lt"/>
              </a:rPr>
              <a:t>LOW</a:t>
            </a:r>
            <a:r>
              <a:rPr lang="it-IT" sz="2800" dirty="0">
                <a:solidFill>
                  <a:srgbClr val="002060"/>
                </a:solidFill>
                <a:latin typeface="+mn-lt"/>
              </a:rPr>
              <a:t> </a:t>
            </a:r>
            <a:r>
              <a:rPr lang="it-IT" sz="2800" dirty="0" err="1">
                <a:solidFill>
                  <a:srgbClr val="002060"/>
                </a:solidFill>
                <a:latin typeface="+mn-lt"/>
              </a:rPr>
              <a:t>must</a:t>
            </a:r>
            <a:r>
              <a:rPr lang="it-IT" sz="2800" dirty="0">
                <a:solidFill>
                  <a:srgbClr val="002060"/>
                </a:solidFill>
                <a:latin typeface="+mn-lt"/>
              </a:rPr>
              <a:t> a low dose </a:t>
            </a:r>
            <a:r>
              <a:rPr lang="it-IT" sz="2800" dirty="0" err="1">
                <a:solidFill>
                  <a:srgbClr val="002060"/>
                </a:solidFill>
                <a:latin typeface="+mn-lt"/>
              </a:rPr>
              <a:t>hormone</a:t>
            </a:r>
            <a:r>
              <a:rPr lang="it-IT" sz="2800" dirty="0">
                <a:solidFill>
                  <a:srgbClr val="002060"/>
                </a:solidFill>
                <a:latin typeface="+mn-lt"/>
              </a:rPr>
              <a:t> or </a:t>
            </a:r>
            <a:r>
              <a:rPr lang="it-IT" sz="2800" dirty="0" err="1">
                <a:solidFill>
                  <a:srgbClr val="002060"/>
                </a:solidFill>
                <a:latin typeface="+mn-lt"/>
              </a:rPr>
              <a:t>cytokine</a:t>
            </a:r>
            <a:r>
              <a:rPr lang="it-IT" sz="2800" dirty="0">
                <a:solidFill>
                  <a:srgbClr val="002060"/>
                </a:solidFill>
                <a:latin typeface="+mn-lt"/>
              </a:rPr>
              <a:t> </a:t>
            </a:r>
            <a:r>
              <a:rPr lang="it-IT" sz="2800" dirty="0" err="1">
                <a:solidFill>
                  <a:srgbClr val="002060"/>
                </a:solidFill>
                <a:latin typeface="+mn-lt"/>
              </a:rPr>
              <a:t>be</a:t>
            </a:r>
            <a:r>
              <a:rPr lang="it-IT" sz="2800" dirty="0">
                <a:solidFill>
                  <a:srgbClr val="002060"/>
                </a:solidFill>
                <a:latin typeface="+mn-lt"/>
              </a:rPr>
              <a:t> </a:t>
            </a:r>
            <a:r>
              <a:rPr lang="it-IT" sz="2800" dirty="0" err="1">
                <a:solidFill>
                  <a:srgbClr val="002060"/>
                </a:solidFill>
                <a:latin typeface="+mn-lt"/>
              </a:rPr>
              <a:t>to</a:t>
            </a:r>
            <a:r>
              <a:rPr lang="it-IT" sz="2800" dirty="0">
                <a:solidFill>
                  <a:srgbClr val="002060"/>
                </a:solidFill>
                <a:latin typeface="+mn-lt"/>
              </a:rPr>
              <a:t> </a:t>
            </a:r>
            <a:r>
              <a:rPr lang="it-IT" sz="2800" dirty="0" err="1">
                <a:solidFill>
                  <a:srgbClr val="002060"/>
                </a:solidFill>
                <a:latin typeface="+mn-lt"/>
              </a:rPr>
              <a:t>be</a:t>
            </a:r>
            <a:r>
              <a:rPr lang="it-IT" sz="2800" dirty="0">
                <a:solidFill>
                  <a:srgbClr val="002060"/>
                </a:solidFill>
                <a:latin typeface="+mn-lt"/>
              </a:rPr>
              <a:t> </a:t>
            </a:r>
            <a:r>
              <a:rPr lang="it-IT" sz="2800" dirty="0" err="1">
                <a:solidFill>
                  <a:srgbClr val="002060"/>
                </a:solidFill>
                <a:latin typeface="+mn-lt"/>
              </a:rPr>
              <a:t>effective</a:t>
            </a:r>
            <a:r>
              <a:rPr lang="it-IT" sz="2800" dirty="0">
                <a:solidFill>
                  <a:srgbClr val="002060"/>
                </a:solidFill>
                <a:latin typeface="+mn-lt"/>
              </a:rPr>
              <a:t> and </a:t>
            </a:r>
            <a:r>
              <a:rPr lang="it-IT" sz="2800" dirty="0" err="1">
                <a:solidFill>
                  <a:srgbClr val="002060"/>
                </a:solidFill>
                <a:latin typeface="+mn-lt"/>
              </a:rPr>
              <a:t>safe</a:t>
            </a:r>
            <a:r>
              <a:rPr lang="it-IT" sz="2800" dirty="0">
                <a:solidFill>
                  <a:srgbClr val="002060"/>
                </a:solidFill>
                <a:latin typeface="+mn-lt"/>
              </a:rPr>
              <a:t>?</a:t>
            </a:r>
          </a:p>
          <a:p>
            <a:pPr marL="514350" indent="-514350" algn="just" fontAlgn="auto">
              <a:spcBef>
                <a:spcPts val="0"/>
              </a:spcBef>
              <a:spcAft>
                <a:spcPts val="0"/>
              </a:spcAft>
              <a:buFont typeface="+mj-lt"/>
              <a:buAutoNum type="arabicPeriod"/>
              <a:defRPr/>
            </a:pPr>
            <a:endParaRPr lang="it-IT" sz="2800" dirty="0">
              <a:solidFill>
                <a:srgbClr val="002060"/>
              </a:solidFill>
              <a:latin typeface="+mn-lt"/>
            </a:endParaRPr>
          </a:p>
          <a:p>
            <a:pPr marL="514350" indent="-514350" algn="just" fontAlgn="auto">
              <a:spcBef>
                <a:spcPts val="0"/>
              </a:spcBef>
              <a:spcAft>
                <a:spcPts val="0"/>
              </a:spcAft>
              <a:buFont typeface="+mj-lt"/>
              <a:buAutoNum type="arabicPeriod"/>
              <a:defRPr/>
            </a:pPr>
            <a:r>
              <a:rPr lang="it-IT" sz="2800" dirty="0" err="1">
                <a:solidFill>
                  <a:srgbClr val="002060"/>
                </a:solidFill>
                <a:latin typeface="+mn-lt"/>
              </a:rPr>
              <a:t>Does</a:t>
            </a:r>
            <a:r>
              <a:rPr lang="it-IT" sz="2800" dirty="0">
                <a:solidFill>
                  <a:srgbClr val="002060"/>
                </a:solidFill>
                <a:latin typeface="+mn-lt"/>
              </a:rPr>
              <a:t> a low </a:t>
            </a:r>
            <a:r>
              <a:rPr lang="it-IT" sz="2800" dirty="0" err="1">
                <a:solidFill>
                  <a:srgbClr val="002060"/>
                </a:solidFill>
                <a:latin typeface="+mn-lt"/>
              </a:rPr>
              <a:t>dose’s</a:t>
            </a:r>
            <a:r>
              <a:rPr lang="it-IT" sz="2800" dirty="0">
                <a:solidFill>
                  <a:srgbClr val="002060"/>
                </a:solidFill>
                <a:latin typeface="+mn-lt"/>
              </a:rPr>
              <a:t> </a:t>
            </a:r>
            <a:r>
              <a:rPr lang="it-IT" sz="2800" b="1" dirty="0">
                <a:solidFill>
                  <a:srgbClr val="002060"/>
                </a:solidFill>
                <a:latin typeface="+mn-lt"/>
              </a:rPr>
              <a:t>“INTELLIGENCE” </a:t>
            </a:r>
            <a:r>
              <a:rPr lang="it-IT" sz="2800" dirty="0" err="1">
                <a:solidFill>
                  <a:srgbClr val="002060"/>
                </a:solidFill>
                <a:latin typeface="+mn-lt"/>
              </a:rPr>
              <a:t>exist</a:t>
            </a:r>
            <a:r>
              <a:rPr lang="it-IT" sz="2800" dirty="0">
                <a:solidFill>
                  <a:srgbClr val="002060"/>
                </a:solidFill>
                <a:latin typeface="+mn-lt"/>
              </a:rPr>
              <a:t>?</a:t>
            </a:r>
          </a:p>
        </p:txBody>
      </p:sp>
      <p:sp>
        <p:nvSpPr>
          <p:cNvPr id="7171" name="Text Box 5"/>
          <p:cNvSpPr txBox="1">
            <a:spLocks noChangeArrowheads="1"/>
          </p:cNvSpPr>
          <p:nvPr/>
        </p:nvSpPr>
        <p:spPr bwMode="auto">
          <a:xfrm>
            <a:off x="6461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7172"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2.bp.blogspot.com/-32Xwmg2HNWw/UZZ_KxTiooI/AAAAAAAACog/t2cgxb-wmBQ/s1600/witness+st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096963"/>
            <a:ext cx="3240087"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CasellaDiTesto 3"/>
          <p:cNvSpPr txBox="1">
            <a:spLocks noChangeArrowheads="1"/>
          </p:cNvSpPr>
          <p:nvPr/>
        </p:nvSpPr>
        <p:spPr bwMode="auto">
          <a:xfrm>
            <a:off x="539750" y="188913"/>
            <a:ext cx="7561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4800" i="1">
                <a:solidFill>
                  <a:srgbClr val="002060"/>
                </a:solidFill>
                <a:latin typeface="Calibri" pitchFamily="34" charset="0"/>
              </a:rPr>
              <a:t>Inflammation Trial</a:t>
            </a:r>
          </a:p>
        </p:txBody>
      </p:sp>
      <p:sp>
        <p:nvSpPr>
          <p:cNvPr id="62468" name="CasellaDiTesto 4"/>
          <p:cNvSpPr txBox="1">
            <a:spLocks noChangeArrowheads="1"/>
          </p:cNvSpPr>
          <p:nvPr/>
        </p:nvSpPr>
        <p:spPr bwMode="auto">
          <a:xfrm>
            <a:off x="692150" y="3694113"/>
            <a:ext cx="75612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4800">
                <a:solidFill>
                  <a:srgbClr val="002060"/>
                </a:solidFill>
                <a:latin typeface="Calibri" pitchFamily="34" charset="0"/>
              </a:rPr>
              <a:t>The big accused:</a:t>
            </a:r>
          </a:p>
          <a:p>
            <a:pPr algn="ctr" eaLnBrk="1" hangingPunct="1"/>
            <a:r>
              <a:rPr lang="it-IT" sz="4800" b="1">
                <a:solidFill>
                  <a:srgbClr val="C00000"/>
                </a:solidFill>
                <a:latin typeface="Calibri" pitchFamily="34" charset="0"/>
              </a:rPr>
              <a:t>IL-1</a:t>
            </a:r>
          </a:p>
          <a:p>
            <a:pPr algn="ctr" eaLnBrk="1" hangingPunct="1"/>
            <a:r>
              <a:rPr lang="it-IT" sz="4800" b="1">
                <a:solidFill>
                  <a:srgbClr val="C00000"/>
                </a:solidFill>
                <a:latin typeface="Calibri" pitchFamily="34" charset="0"/>
              </a:rPr>
              <a:t>TNF-</a:t>
            </a:r>
            <a:r>
              <a:rPr lang="el-GR" sz="4800" b="1">
                <a:solidFill>
                  <a:srgbClr val="C00000"/>
                </a:solidFill>
                <a:latin typeface="Calibri" pitchFamily="34" charset="0"/>
              </a:rPr>
              <a:t>α</a:t>
            </a:r>
            <a:endParaRPr lang="it-IT" sz="4800" b="1">
              <a:solidFill>
                <a:srgbClr val="C00000"/>
              </a:solidFill>
              <a:latin typeface="Calibri" pitchFamily="34" charset="0"/>
            </a:endParaRPr>
          </a:p>
          <a:p>
            <a:pPr algn="ctr" eaLnBrk="1" hangingPunct="1"/>
            <a:r>
              <a:rPr lang="it-IT" sz="4800" b="1">
                <a:solidFill>
                  <a:srgbClr val="C00000"/>
                </a:solidFill>
                <a:latin typeface="Calibri" pitchFamily="34" charset="0"/>
              </a:rPr>
              <a:t>IL-6</a:t>
            </a:r>
          </a:p>
        </p:txBody>
      </p:sp>
      <p:sp>
        <p:nvSpPr>
          <p:cNvPr id="62469" name="Text Box 5"/>
          <p:cNvSpPr txBox="1">
            <a:spLocks noChangeArrowheads="1"/>
          </p:cNvSpPr>
          <p:nvPr/>
        </p:nvSpPr>
        <p:spPr bwMode="auto">
          <a:xfrm>
            <a:off x="6786563" y="6645275"/>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62470"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32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42888" y="2589213"/>
            <a:ext cx="86868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sz="4000" b="1">
                <a:solidFill>
                  <a:srgbClr val="002060"/>
                </a:solidFill>
                <a:latin typeface="Times New Roman" pitchFamily="18" charset="0"/>
              </a:rPr>
              <a:t>In </a:t>
            </a:r>
            <a:r>
              <a:rPr lang="it-IT" sz="4000" b="1" i="1">
                <a:solidFill>
                  <a:srgbClr val="002060"/>
                </a:solidFill>
                <a:latin typeface="Times New Roman" pitchFamily="18" charset="0"/>
              </a:rPr>
              <a:t>PHYSIOLOGICAL REGULATING MEDICINE  (PRM) </a:t>
            </a:r>
            <a:r>
              <a:rPr lang="it-IT" sz="4000" b="1">
                <a:solidFill>
                  <a:srgbClr val="C00000"/>
                </a:solidFill>
                <a:latin typeface="Times New Roman" pitchFamily="18" charset="0"/>
              </a:rPr>
              <a:t>antagonistic (opposing) cytokines</a:t>
            </a:r>
            <a:r>
              <a:rPr lang="it-IT" sz="4000" b="1">
                <a:solidFill>
                  <a:srgbClr val="002060"/>
                </a:solidFill>
                <a:latin typeface="Times New Roman" pitchFamily="18" charset="0"/>
              </a:rPr>
              <a:t> </a:t>
            </a:r>
            <a:r>
              <a:rPr lang="it-IT" sz="4000" b="1">
                <a:solidFill>
                  <a:srgbClr val="C00000"/>
                </a:solidFill>
                <a:latin typeface="Times New Roman" pitchFamily="18" charset="0"/>
              </a:rPr>
              <a:t>or hormones</a:t>
            </a:r>
            <a:r>
              <a:rPr lang="it-IT" sz="4000" b="1">
                <a:solidFill>
                  <a:srgbClr val="002060"/>
                </a:solidFill>
                <a:latin typeface="Times New Roman" pitchFamily="18" charset="0"/>
              </a:rPr>
              <a:t> are utilized in order to brake a biological effect.</a:t>
            </a:r>
          </a:p>
        </p:txBody>
      </p:sp>
      <p:sp>
        <p:nvSpPr>
          <p:cNvPr id="94211" name="Rectangle 3"/>
          <p:cNvSpPr>
            <a:spLocks noChangeArrowheads="1"/>
          </p:cNvSpPr>
          <p:nvPr/>
        </p:nvSpPr>
        <p:spPr bwMode="auto">
          <a:xfrm>
            <a:off x="0" y="76200"/>
            <a:ext cx="9144000" cy="6858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it-IT" sz="2400" b="1" i="1" dirty="0">
                <a:solidFill>
                  <a:srgbClr val="002060"/>
                </a:solidFill>
                <a:effectLst>
                  <a:outerShdw blurRad="38100" dist="38100" dir="2700000" algn="tl">
                    <a:srgbClr val="C0C0C0"/>
                  </a:outerShdw>
                </a:effectLst>
                <a:latin typeface="+mn-lt"/>
                <a:cs typeface="Times New Roman" charset="0"/>
              </a:rPr>
              <a:t>The </a:t>
            </a:r>
            <a:r>
              <a:rPr lang="it-IT" sz="2400" b="1" i="1" dirty="0" err="1">
                <a:solidFill>
                  <a:srgbClr val="002060"/>
                </a:solidFill>
                <a:effectLst>
                  <a:outerShdw blurRad="38100" dist="38100" dir="2700000" algn="tl">
                    <a:srgbClr val="C0C0C0"/>
                  </a:outerShdw>
                </a:effectLst>
                <a:latin typeface="+mn-lt"/>
                <a:cs typeface="Times New Roman" charset="0"/>
              </a:rPr>
              <a:t>concept</a:t>
            </a:r>
            <a:r>
              <a:rPr lang="it-IT" sz="2400" b="1" i="1" dirty="0">
                <a:solidFill>
                  <a:srgbClr val="002060"/>
                </a:solidFill>
                <a:effectLst>
                  <a:outerShdw blurRad="38100" dist="38100" dir="2700000" algn="tl">
                    <a:srgbClr val="C0C0C0"/>
                  </a:outerShdw>
                </a:effectLst>
                <a:latin typeface="+mn-lt"/>
                <a:cs typeface="Times New Roman" charset="0"/>
              </a:rPr>
              <a:t> </a:t>
            </a:r>
            <a:r>
              <a:rPr lang="it-IT" sz="2400" b="1" i="1" dirty="0" err="1">
                <a:solidFill>
                  <a:srgbClr val="002060"/>
                </a:solidFill>
                <a:effectLst>
                  <a:outerShdw blurRad="38100" dist="38100" dir="2700000" algn="tl">
                    <a:srgbClr val="C0C0C0"/>
                  </a:outerShdw>
                </a:effectLst>
                <a:latin typeface="+mn-lt"/>
                <a:cs typeface="Times New Roman" charset="0"/>
              </a:rPr>
              <a:t>of</a:t>
            </a:r>
            <a:r>
              <a:rPr lang="it-IT" sz="2400" b="1" i="1" dirty="0">
                <a:solidFill>
                  <a:srgbClr val="002060"/>
                </a:solidFill>
                <a:effectLst>
                  <a:outerShdw blurRad="38100" dist="38100" dir="2700000" algn="tl">
                    <a:srgbClr val="C0C0C0"/>
                  </a:outerShdw>
                </a:effectLst>
                <a:latin typeface="+mn-lt"/>
                <a:cs typeface="Times New Roman" charset="0"/>
              </a:rPr>
              <a:t> </a:t>
            </a:r>
            <a:r>
              <a:rPr lang="it-IT" sz="2400" b="1" i="1" dirty="0">
                <a:solidFill>
                  <a:srgbClr val="C00000"/>
                </a:solidFill>
                <a:effectLst>
                  <a:outerShdw blurRad="38100" dist="38100" dir="2700000" algn="tl">
                    <a:srgbClr val="C0C0C0"/>
                  </a:outerShdw>
                </a:effectLst>
                <a:latin typeface="+mn-lt"/>
                <a:cs typeface="Times New Roman" charset="0"/>
              </a:rPr>
              <a:t>BALANCE</a:t>
            </a:r>
            <a:r>
              <a:rPr lang="it-IT" sz="2400" b="1" i="1" dirty="0">
                <a:solidFill>
                  <a:srgbClr val="002060"/>
                </a:solidFill>
                <a:effectLst>
                  <a:outerShdw blurRad="38100" dist="38100" dir="2700000" algn="tl">
                    <a:srgbClr val="C0C0C0"/>
                  </a:outerShdw>
                </a:effectLst>
                <a:latin typeface="+mn-lt"/>
                <a:cs typeface="Times New Roman" charset="0"/>
              </a:rPr>
              <a:t> and the </a:t>
            </a:r>
            <a:r>
              <a:rPr lang="it-IT" sz="2400" b="1" i="1" dirty="0" err="1">
                <a:solidFill>
                  <a:srgbClr val="002060"/>
                </a:solidFill>
                <a:effectLst>
                  <a:outerShdw blurRad="38100" dist="38100" dir="2700000" algn="tl">
                    <a:srgbClr val="C0C0C0"/>
                  </a:outerShdw>
                </a:effectLst>
                <a:latin typeface="+mn-lt"/>
                <a:cs typeface="Times New Roman" charset="0"/>
              </a:rPr>
              <a:t>use</a:t>
            </a:r>
            <a:r>
              <a:rPr lang="it-IT" sz="2400" b="1" i="1" dirty="0">
                <a:solidFill>
                  <a:srgbClr val="002060"/>
                </a:solidFill>
                <a:effectLst>
                  <a:outerShdw blurRad="38100" dist="38100" dir="2700000" algn="tl">
                    <a:srgbClr val="C0C0C0"/>
                  </a:outerShdw>
                </a:effectLst>
                <a:latin typeface="+mn-lt"/>
                <a:cs typeface="Times New Roman" charset="0"/>
              </a:rPr>
              <a:t> </a:t>
            </a:r>
            <a:r>
              <a:rPr lang="it-IT" sz="2400" b="1" i="1" dirty="0" err="1">
                <a:solidFill>
                  <a:srgbClr val="002060"/>
                </a:solidFill>
                <a:effectLst>
                  <a:outerShdw blurRad="38100" dist="38100" dir="2700000" algn="tl">
                    <a:srgbClr val="C0C0C0"/>
                  </a:outerShdw>
                </a:effectLst>
                <a:latin typeface="+mn-lt"/>
                <a:cs typeface="Times New Roman" charset="0"/>
              </a:rPr>
              <a:t>of</a:t>
            </a:r>
            <a:r>
              <a:rPr lang="it-IT" sz="2400" b="1" i="1" dirty="0">
                <a:solidFill>
                  <a:srgbClr val="002060"/>
                </a:solidFill>
                <a:effectLst>
                  <a:outerShdw blurRad="38100" dist="38100" dir="2700000" algn="tl">
                    <a:srgbClr val="C0C0C0"/>
                  </a:outerShdw>
                </a:effectLst>
                <a:latin typeface="+mn-lt"/>
                <a:cs typeface="Times New Roman" charset="0"/>
              </a:rPr>
              <a:t> the </a:t>
            </a:r>
            <a:r>
              <a:rPr lang="it-IT" sz="2400" b="1" i="1" dirty="0" err="1">
                <a:solidFill>
                  <a:srgbClr val="002060"/>
                </a:solidFill>
                <a:effectLst>
                  <a:outerShdw blurRad="38100" dist="38100" dir="2700000" algn="tl">
                    <a:srgbClr val="C0C0C0"/>
                  </a:outerShdw>
                </a:effectLst>
                <a:latin typeface="+mn-lt"/>
                <a:cs typeface="Times New Roman" charset="0"/>
              </a:rPr>
              <a:t>cytokines</a:t>
            </a:r>
            <a:r>
              <a:rPr lang="it-IT" sz="2400" b="1" i="1" dirty="0">
                <a:solidFill>
                  <a:srgbClr val="002060"/>
                </a:solidFill>
                <a:effectLst>
                  <a:outerShdw blurRad="38100" dist="38100" dir="2700000" algn="tl">
                    <a:srgbClr val="C0C0C0"/>
                  </a:outerShdw>
                </a:effectLst>
                <a:latin typeface="+mn-lt"/>
                <a:cs typeface="Times New Roman" charset="0"/>
              </a:rPr>
              <a:t>.</a:t>
            </a:r>
          </a:p>
          <a:p>
            <a:pPr fontAlgn="auto">
              <a:spcBef>
                <a:spcPct val="50000"/>
              </a:spcBef>
              <a:spcAft>
                <a:spcPts val="0"/>
              </a:spcAft>
              <a:defRPr/>
            </a:pPr>
            <a:endParaRPr lang="it-IT" sz="1000" b="1" dirty="0">
              <a:solidFill>
                <a:schemeClr val="accent2"/>
              </a:solidFill>
              <a:effectLst>
                <a:outerShdw blurRad="38100" dist="38100" dir="2700000" algn="tl">
                  <a:srgbClr val="C0C0C0"/>
                </a:outerShdw>
              </a:effectLst>
              <a:latin typeface="+mn-lt"/>
              <a:cs typeface="Times New Roman" charset="0"/>
            </a:endParaRPr>
          </a:p>
        </p:txBody>
      </p:sp>
      <p:pic>
        <p:nvPicPr>
          <p:cNvPr id="63492" name="Picture 4" descr="Bil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609600"/>
            <a:ext cx="18415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5"/>
          <p:cNvSpPr txBox="1">
            <a:spLocks noChangeArrowheads="1"/>
          </p:cNvSpPr>
          <p:nvPr/>
        </p:nvSpPr>
        <p:spPr bwMode="auto">
          <a:xfrm>
            <a:off x="574675"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63494"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6573838"/>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numero diapositiva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D690A26-5F07-4872-B8DD-0F01D029BDE1}" type="slidenum">
              <a:rPr lang="it-IT" sz="1400">
                <a:latin typeface="Calibri" pitchFamily="34" charset="0"/>
              </a:rPr>
              <a:pPr algn="r" eaLnBrk="1" hangingPunct="1"/>
              <a:t>62</a:t>
            </a:fld>
            <a:endParaRPr lang="it-IT" sz="1400">
              <a:latin typeface="Calibri" pitchFamily="34" charset="0"/>
            </a:endParaRPr>
          </a:p>
        </p:txBody>
      </p:sp>
      <p:grpSp>
        <p:nvGrpSpPr>
          <p:cNvPr id="2" name="Group 4"/>
          <p:cNvGrpSpPr>
            <a:grpSpLocks/>
          </p:cNvGrpSpPr>
          <p:nvPr/>
        </p:nvGrpSpPr>
        <p:grpSpPr bwMode="auto">
          <a:xfrm>
            <a:off x="1619267" y="1828814"/>
            <a:ext cx="5749924" cy="3600450"/>
            <a:chOff x="809" y="935"/>
            <a:chExt cx="3622" cy="2268"/>
          </a:xfrm>
          <a:solidFill>
            <a:srgbClr val="FF0000"/>
          </a:solidFill>
          <a:scene3d>
            <a:camera prst="orthographicFront">
              <a:rot lat="0" lon="0" rev="0"/>
            </a:camera>
            <a:lightRig rig="chilly" dir="t">
              <a:rot lat="0" lon="0" rev="18480000"/>
            </a:lightRig>
          </a:scene3d>
        </p:grpSpPr>
        <p:sp>
          <p:nvSpPr>
            <p:cNvPr id="20495" name="AutoShape 5"/>
            <p:cNvSpPr>
              <a:spLocks noChangeArrowheads="1"/>
            </p:cNvSpPr>
            <p:nvPr/>
          </p:nvSpPr>
          <p:spPr bwMode="auto">
            <a:xfrm>
              <a:off x="2472" y="1170"/>
              <a:ext cx="272" cy="1633"/>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496" name="Rectangle 6"/>
            <p:cNvSpPr>
              <a:spLocks noChangeArrowheads="1"/>
            </p:cNvSpPr>
            <p:nvPr/>
          </p:nvSpPr>
          <p:spPr bwMode="auto">
            <a:xfrm>
              <a:off x="2200" y="2790"/>
              <a:ext cx="816" cy="181"/>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497" name="Rectangle 7"/>
            <p:cNvSpPr>
              <a:spLocks noChangeArrowheads="1"/>
            </p:cNvSpPr>
            <p:nvPr/>
          </p:nvSpPr>
          <p:spPr bwMode="auto">
            <a:xfrm>
              <a:off x="1927" y="2976"/>
              <a:ext cx="1361" cy="227"/>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498" name="AutoShape 8"/>
            <p:cNvSpPr>
              <a:spLocks noChangeArrowheads="1"/>
            </p:cNvSpPr>
            <p:nvPr/>
          </p:nvSpPr>
          <p:spPr bwMode="auto">
            <a:xfrm>
              <a:off x="809" y="1146"/>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20499" name="AutoShape 9"/>
            <p:cNvSpPr>
              <a:spLocks noChangeArrowheads="1"/>
            </p:cNvSpPr>
            <p:nvPr/>
          </p:nvSpPr>
          <p:spPr bwMode="auto">
            <a:xfrm>
              <a:off x="3569" y="1141"/>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20500" name="AutoShape 10"/>
            <p:cNvSpPr>
              <a:spLocks noChangeArrowheads="1"/>
            </p:cNvSpPr>
            <p:nvPr/>
          </p:nvSpPr>
          <p:spPr bwMode="auto">
            <a:xfrm>
              <a:off x="1215" y="1071"/>
              <a:ext cx="2812" cy="182"/>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1" name="Oval 11"/>
            <p:cNvSpPr>
              <a:spLocks noChangeArrowheads="1"/>
            </p:cNvSpPr>
            <p:nvPr/>
          </p:nvSpPr>
          <p:spPr bwMode="auto">
            <a:xfrm>
              <a:off x="3833" y="1026"/>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2" name="Oval 12"/>
            <p:cNvSpPr>
              <a:spLocks noChangeArrowheads="1"/>
            </p:cNvSpPr>
            <p:nvPr/>
          </p:nvSpPr>
          <p:spPr bwMode="auto">
            <a:xfrm>
              <a:off x="1111" y="1026"/>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3" name="AutoShape 13"/>
            <p:cNvSpPr>
              <a:spLocks noChangeArrowheads="1"/>
            </p:cNvSpPr>
            <p:nvPr/>
          </p:nvSpPr>
          <p:spPr bwMode="auto">
            <a:xfrm>
              <a:off x="839" y="2243"/>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4" name="AutoShape 14"/>
            <p:cNvSpPr>
              <a:spLocks noChangeArrowheads="1"/>
            </p:cNvSpPr>
            <p:nvPr/>
          </p:nvSpPr>
          <p:spPr bwMode="auto">
            <a:xfrm>
              <a:off x="3608" y="2235"/>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5" name="AutoShape 15"/>
            <p:cNvSpPr>
              <a:spLocks noChangeArrowheads="1"/>
            </p:cNvSpPr>
            <p:nvPr/>
          </p:nvSpPr>
          <p:spPr bwMode="auto">
            <a:xfrm>
              <a:off x="2336" y="935"/>
              <a:ext cx="544" cy="409"/>
            </a:xfrm>
            <a:prstGeom prst="octagon">
              <a:avLst>
                <a:gd name="adj" fmla="val 29287"/>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grpSp>
      <p:sp>
        <p:nvSpPr>
          <p:cNvPr id="64516" name="Text Box 18"/>
          <p:cNvSpPr txBox="1">
            <a:spLocks noChangeArrowheads="1"/>
          </p:cNvSpPr>
          <p:nvPr/>
        </p:nvSpPr>
        <p:spPr bwMode="auto">
          <a:xfrm>
            <a:off x="785813" y="2714625"/>
            <a:ext cx="307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a:latin typeface="Calibri" pitchFamily="34" charset="0"/>
              </a:rPr>
              <a:t>Inflammation</a:t>
            </a:r>
          </a:p>
          <a:p>
            <a:pPr algn="ctr" eaLnBrk="1" hangingPunct="1"/>
            <a:r>
              <a:rPr lang="en-US" sz="4000" b="1">
                <a:latin typeface="Calibri" pitchFamily="34" charset="0"/>
              </a:rPr>
              <a:t>Cytokines</a:t>
            </a:r>
          </a:p>
        </p:txBody>
      </p:sp>
      <p:sp>
        <p:nvSpPr>
          <p:cNvPr id="26" name="Smile 25"/>
          <p:cNvSpPr/>
          <p:nvPr/>
        </p:nvSpPr>
        <p:spPr>
          <a:xfrm>
            <a:off x="4286251" y="1928805"/>
            <a:ext cx="357187" cy="357187"/>
          </a:xfrm>
          <a:prstGeom prst="smileyFace">
            <a:avLst/>
          </a:prstGeom>
          <a:solidFill>
            <a:srgbClr val="FF0000"/>
          </a:solidFill>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4520" name="Text Box 5"/>
          <p:cNvSpPr txBox="1">
            <a:spLocks noChangeArrowheads="1"/>
          </p:cNvSpPr>
          <p:nvPr/>
        </p:nvSpPr>
        <p:spPr bwMode="auto">
          <a:xfrm>
            <a:off x="3635375"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64521"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573838"/>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Text Box 18"/>
          <p:cNvSpPr txBox="1">
            <a:spLocks noChangeArrowheads="1"/>
          </p:cNvSpPr>
          <p:nvPr/>
        </p:nvSpPr>
        <p:spPr bwMode="auto">
          <a:xfrm>
            <a:off x="4786313" y="2714625"/>
            <a:ext cx="4270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a:solidFill>
                  <a:srgbClr val="C00000"/>
                </a:solidFill>
                <a:latin typeface="Calibri" pitchFamily="34" charset="0"/>
              </a:rPr>
              <a:t>ANTI</a:t>
            </a:r>
            <a:r>
              <a:rPr lang="en-US" sz="4000" b="1">
                <a:latin typeface="Calibri" pitchFamily="34" charset="0"/>
              </a:rPr>
              <a:t>-Inflammation</a:t>
            </a:r>
          </a:p>
          <a:p>
            <a:pPr algn="ctr" eaLnBrk="1" hangingPunct="1"/>
            <a:r>
              <a:rPr lang="en-US" sz="4000" b="1">
                <a:latin typeface="Calibri" pitchFamily="34" charset="0"/>
              </a:rPr>
              <a:t>Cytokines</a:t>
            </a:r>
          </a:p>
        </p:txBody>
      </p:sp>
      <p:sp>
        <p:nvSpPr>
          <p:cNvPr id="23" name="Text Box 18"/>
          <p:cNvSpPr txBox="1">
            <a:spLocks noChangeArrowheads="1"/>
          </p:cNvSpPr>
          <p:nvPr/>
        </p:nvSpPr>
        <p:spPr bwMode="auto">
          <a:xfrm>
            <a:off x="1428750" y="4292600"/>
            <a:ext cx="1651000" cy="25542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buFont typeface="Arial" pitchFamily="34" charset="0"/>
              <a:buChar char="•"/>
              <a:defRPr/>
            </a:pPr>
            <a:r>
              <a:rPr lang="en-US" sz="4000" b="1" dirty="0"/>
              <a:t>IL-1</a:t>
            </a:r>
          </a:p>
          <a:p>
            <a:pPr fontAlgn="auto">
              <a:spcBef>
                <a:spcPts val="0"/>
              </a:spcBef>
              <a:spcAft>
                <a:spcPts val="0"/>
              </a:spcAft>
              <a:buFont typeface="Arial" pitchFamily="34" charset="0"/>
              <a:buChar char="•"/>
              <a:defRPr/>
            </a:pPr>
            <a:r>
              <a:rPr lang="en-US" sz="4000" b="1" dirty="0"/>
              <a:t>TNF-</a:t>
            </a:r>
            <a:r>
              <a:rPr lang="el-GR" sz="4000" b="1" dirty="0"/>
              <a:t>α</a:t>
            </a:r>
            <a:endParaRPr lang="it-IT" sz="4000" b="1" dirty="0"/>
          </a:p>
          <a:p>
            <a:pPr fontAlgn="auto">
              <a:spcBef>
                <a:spcPts val="0"/>
              </a:spcBef>
              <a:spcAft>
                <a:spcPts val="0"/>
              </a:spcAft>
              <a:buFont typeface="Arial" pitchFamily="34" charset="0"/>
              <a:buChar char="•"/>
              <a:defRPr/>
            </a:pPr>
            <a:r>
              <a:rPr lang="it-IT" sz="4000" b="1" dirty="0"/>
              <a:t>IL-6</a:t>
            </a:r>
          </a:p>
          <a:p>
            <a:pPr fontAlgn="auto">
              <a:spcBef>
                <a:spcPts val="0"/>
              </a:spcBef>
              <a:spcAft>
                <a:spcPts val="0"/>
              </a:spcAft>
              <a:buFont typeface="Arial" pitchFamily="34" charset="0"/>
              <a:buChar char="•"/>
              <a:defRPr/>
            </a:pPr>
            <a:r>
              <a:rPr lang="it-IT" sz="4000" b="1" dirty="0"/>
              <a:t>IL-8</a:t>
            </a:r>
            <a:endParaRPr lang="en-US" sz="4000" b="1" dirty="0"/>
          </a:p>
        </p:txBody>
      </p:sp>
      <p:sp>
        <p:nvSpPr>
          <p:cNvPr id="25" name="Text Box 18"/>
          <p:cNvSpPr txBox="1">
            <a:spLocks noChangeArrowheads="1"/>
          </p:cNvSpPr>
          <p:nvPr/>
        </p:nvSpPr>
        <p:spPr bwMode="auto">
          <a:xfrm>
            <a:off x="5795963" y="4292600"/>
            <a:ext cx="2178050" cy="2554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buFont typeface="Arial" pitchFamily="34" charset="0"/>
              <a:buChar char="•"/>
              <a:defRPr/>
            </a:pPr>
            <a:r>
              <a:rPr lang="en-US" sz="4000" b="1" dirty="0">
                <a:solidFill>
                  <a:srgbClr val="C00000"/>
                </a:solidFill>
              </a:rPr>
              <a:t>Anti-IL-1</a:t>
            </a:r>
          </a:p>
          <a:p>
            <a:pPr fontAlgn="auto">
              <a:spcBef>
                <a:spcPts val="0"/>
              </a:spcBef>
              <a:spcAft>
                <a:spcPts val="0"/>
              </a:spcAft>
              <a:buFont typeface="Arial" pitchFamily="34" charset="0"/>
              <a:buChar char="•"/>
              <a:defRPr/>
            </a:pPr>
            <a:r>
              <a:rPr lang="en-US" sz="4000" b="1" dirty="0">
                <a:solidFill>
                  <a:srgbClr val="C00000"/>
                </a:solidFill>
              </a:rPr>
              <a:t>IL-10</a:t>
            </a:r>
            <a:endParaRPr lang="it-IT" sz="4000" b="1" dirty="0">
              <a:solidFill>
                <a:srgbClr val="C00000"/>
              </a:solidFill>
            </a:endParaRPr>
          </a:p>
          <a:p>
            <a:pPr fontAlgn="auto">
              <a:spcBef>
                <a:spcPts val="0"/>
              </a:spcBef>
              <a:spcAft>
                <a:spcPts val="0"/>
              </a:spcAft>
              <a:buFont typeface="Arial" pitchFamily="34" charset="0"/>
              <a:buChar char="•"/>
              <a:defRPr/>
            </a:pPr>
            <a:r>
              <a:rPr lang="it-IT" sz="4000" b="1" dirty="0">
                <a:solidFill>
                  <a:srgbClr val="C00000"/>
                </a:solidFill>
              </a:rPr>
              <a:t>IL-4</a:t>
            </a:r>
          </a:p>
          <a:p>
            <a:pPr fontAlgn="auto">
              <a:spcBef>
                <a:spcPts val="0"/>
              </a:spcBef>
              <a:spcAft>
                <a:spcPts val="0"/>
              </a:spcAft>
              <a:buFont typeface="Arial" pitchFamily="34" charset="0"/>
              <a:buChar char="•"/>
              <a:defRPr/>
            </a:pPr>
            <a:r>
              <a:rPr lang="it-IT" sz="4000" b="1" dirty="0">
                <a:solidFill>
                  <a:srgbClr val="C00000"/>
                </a:solidFill>
              </a:rPr>
              <a:t>TGF-</a:t>
            </a:r>
            <a:r>
              <a:rPr lang="el-GR" sz="4000" b="1" dirty="0">
                <a:solidFill>
                  <a:srgbClr val="C00000"/>
                </a:solidFill>
              </a:rPr>
              <a:t>β</a:t>
            </a:r>
            <a:endParaRPr lang="en-US" sz="4000" b="1" dirty="0">
              <a:solidFill>
                <a:srgbClr val="C00000"/>
              </a:solidFill>
            </a:endParaRPr>
          </a:p>
        </p:txBody>
      </p:sp>
      <p:sp>
        <p:nvSpPr>
          <p:cNvPr id="29" name="Segnaposto numero diapositiva 28"/>
          <p:cNvSpPr>
            <a:spLocks noGrp="1"/>
          </p:cNvSpPr>
          <p:nvPr>
            <p:ph type="sldNum" sz="quarter" idx="12"/>
          </p:nvPr>
        </p:nvSpPr>
        <p:spPr/>
        <p:txBody>
          <a:bodyPr/>
          <a:lstStyle/>
          <a:p>
            <a:pPr>
              <a:defRPr/>
            </a:pPr>
            <a:fld id="{0454F077-2CE3-4117-8F4F-ADCDB3904AF3}" type="slidenum">
              <a:rPr lang="it-IT"/>
              <a:pPr>
                <a:defRPr/>
              </a:pPr>
              <a:t>62</a:t>
            </a:fld>
            <a:endParaRPr lang="it-IT"/>
          </a:p>
        </p:txBody>
      </p:sp>
      <p:sp>
        <p:nvSpPr>
          <p:cNvPr id="27" name="CasellaDiTesto 26"/>
          <p:cNvSpPr txBox="1"/>
          <p:nvPr/>
        </p:nvSpPr>
        <p:spPr>
          <a:xfrm>
            <a:off x="1357290" y="188640"/>
            <a:ext cx="6357982" cy="120032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3600" b="1" dirty="0">
                <a:latin typeface="+mj-lt"/>
              </a:rPr>
              <a:t>RECOVERING THE BALANCE IN INFLAMMATION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9218" name="Picture 2"/>
          <p:cNvPicPr>
            <a:picLocks noChangeAspect="1" noChangeArrowheads="1"/>
          </p:cNvPicPr>
          <p:nvPr/>
        </p:nvPicPr>
        <p:blipFill>
          <a:blip r:embed="rId2"/>
          <a:srcRect/>
          <a:stretch>
            <a:fillRect/>
          </a:stretch>
        </p:blipFill>
        <p:spPr bwMode="auto">
          <a:xfrm>
            <a:off x="2428875" y="0"/>
            <a:ext cx="4538663" cy="68580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Ovale 2"/>
          <p:cNvSpPr/>
          <p:nvPr/>
        </p:nvSpPr>
        <p:spPr>
          <a:xfrm>
            <a:off x="2843213" y="2276475"/>
            <a:ext cx="649287"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 name="Ovale 3"/>
          <p:cNvSpPr/>
          <p:nvPr/>
        </p:nvSpPr>
        <p:spPr>
          <a:xfrm>
            <a:off x="2843213" y="3860800"/>
            <a:ext cx="649287"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Ovale 4"/>
          <p:cNvSpPr/>
          <p:nvPr/>
        </p:nvSpPr>
        <p:spPr>
          <a:xfrm>
            <a:off x="2843213" y="4724400"/>
            <a:ext cx="649287"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Ovale 5"/>
          <p:cNvSpPr/>
          <p:nvPr/>
        </p:nvSpPr>
        <p:spPr>
          <a:xfrm>
            <a:off x="2843213" y="6453188"/>
            <a:ext cx="649287"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Ovale 6"/>
          <p:cNvSpPr/>
          <p:nvPr/>
        </p:nvSpPr>
        <p:spPr>
          <a:xfrm>
            <a:off x="4932363" y="2276475"/>
            <a:ext cx="2016125" cy="36036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Ovale 8"/>
          <p:cNvSpPr/>
          <p:nvPr/>
        </p:nvSpPr>
        <p:spPr>
          <a:xfrm>
            <a:off x="4932363" y="4652963"/>
            <a:ext cx="2016125" cy="36036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Ovale 9"/>
          <p:cNvSpPr/>
          <p:nvPr/>
        </p:nvSpPr>
        <p:spPr>
          <a:xfrm>
            <a:off x="4932363" y="6381750"/>
            <a:ext cx="2016125" cy="36036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5546" name="Text Box 5"/>
          <p:cNvSpPr txBox="1">
            <a:spLocks noChangeArrowheads="1"/>
          </p:cNvSpPr>
          <p:nvPr/>
        </p:nvSpPr>
        <p:spPr bwMode="auto">
          <a:xfrm rot="-5400000">
            <a:off x="7867650" y="4978400"/>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65547"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350" y="6167438"/>
            <a:ext cx="212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p:cNvSpPr txBox="1"/>
          <p:nvPr/>
        </p:nvSpPr>
        <p:spPr>
          <a:xfrm>
            <a:off x="5003800" y="3790950"/>
            <a:ext cx="1871663" cy="477838"/>
          </a:xfrm>
          <a:prstGeom prst="rect">
            <a:avLst/>
          </a:prstGeom>
          <a:solidFill>
            <a:schemeClr val="accent1">
              <a:lumMod val="60000"/>
              <a:lumOff val="40000"/>
            </a:schemeClr>
          </a:solidFill>
        </p:spPr>
        <p:txBody>
          <a:bodyPr>
            <a:spAutoFit/>
          </a:bodyPr>
          <a:lstStyle/>
          <a:p>
            <a:pPr algn="ctr" fontAlgn="auto">
              <a:spcBef>
                <a:spcPts val="0"/>
              </a:spcBef>
              <a:spcAft>
                <a:spcPts val="0"/>
              </a:spcAft>
              <a:defRPr/>
            </a:pPr>
            <a:endParaRPr lang="it-IT" sz="1100" dirty="0">
              <a:solidFill>
                <a:srgbClr val="0070C0"/>
              </a:solidFill>
              <a:latin typeface="+mn-lt"/>
              <a:cs typeface="+mn-cs"/>
            </a:endParaRPr>
          </a:p>
          <a:p>
            <a:pPr algn="ctr" fontAlgn="auto">
              <a:spcBef>
                <a:spcPts val="0"/>
              </a:spcBef>
              <a:spcAft>
                <a:spcPts val="0"/>
              </a:spcAft>
              <a:defRPr/>
            </a:pPr>
            <a:r>
              <a:rPr lang="it-IT" sz="1400" b="1" dirty="0">
                <a:solidFill>
                  <a:srgbClr val="0070C0"/>
                </a:solidFill>
                <a:latin typeface="+mn-lt"/>
                <a:cs typeface="+mn-cs"/>
              </a:rPr>
              <a:t>IL-10 4CH</a:t>
            </a:r>
          </a:p>
        </p:txBody>
      </p:sp>
      <p:sp>
        <p:nvSpPr>
          <p:cNvPr id="14" name="Ovale 13"/>
          <p:cNvSpPr/>
          <p:nvPr/>
        </p:nvSpPr>
        <p:spPr>
          <a:xfrm>
            <a:off x="4787900" y="3789363"/>
            <a:ext cx="2376488" cy="503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16" name="Connettore 1 15"/>
          <p:cNvCxnSpPr/>
          <p:nvPr/>
        </p:nvCxnSpPr>
        <p:spPr>
          <a:xfrm>
            <a:off x="6156325" y="2492375"/>
            <a:ext cx="57626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5508625" y="4221163"/>
            <a:ext cx="863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5292725" y="4941888"/>
            <a:ext cx="57467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6156325" y="6669088"/>
            <a:ext cx="57626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sellaDiTesto 1"/>
          <p:cNvSpPr txBox="1">
            <a:spLocks noChangeArrowheads="1"/>
          </p:cNvSpPr>
          <p:nvPr/>
        </p:nvSpPr>
        <p:spPr bwMode="auto">
          <a:xfrm>
            <a:off x="142875" y="400050"/>
            <a:ext cx="8821738" cy="704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800" b="1">
                <a:solidFill>
                  <a:srgbClr val="002060"/>
                </a:solidFill>
                <a:latin typeface="Calibri" pitchFamily="34" charset="0"/>
              </a:rPr>
              <a:t>THERAPEUTIC APPROACH WITH</a:t>
            </a:r>
          </a:p>
          <a:p>
            <a:pPr algn="ctr" eaLnBrk="1" hangingPunct="1"/>
            <a:r>
              <a:rPr lang="it-IT" sz="2800" b="1">
                <a:solidFill>
                  <a:srgbClr val="002060"/>
                </a:solidFill>
                <a:latin typeface="Calibri" pitchFamily="34" charset="0"/>
              </a:rPr>
              <a:t>LOW DOSE S.K.A. </a:t>
            </a:r>
            <a:r>
              <a:rPr lang="it-IT" sz="2800" b="1">
                <a:solidFill>
                  <a:srgbClr val="C00000"/>
                </a:solidFill>
                <a:latin typeface="Calibri" pitchFamily="34" charset="0"/>
              </a:rPr>
              <a:t>ANTIBODY ANTI IL-1, IL-10, IL-4 &amp; TGF-</a:t>
            </a:r>
            <a:r>
              <a:rPr lang="el-GR" sz="2800" b="1">
                <a:solidFill>
                  <a:srgbClr val="C00000"/>
                </a:solidFill>
                <a:latin typeface="Calibri" pitchFamily="34" charset="0"/>
              </a:rPr>
              <a:t>β</a:t>
            </a:r>
            <a:r>
              <a:rPr lang="it-IT" sz="2800" b="1">
                <a:solidFill>
                  <a:srgbClr val="C00000"/>
                </a:solidFill>
                <a:latin typeface="Calibri" pitchFamily="34" charset="0"/>
              </a:rPr>
              <a:t> </a:t>
            </a:r>
          </a:p>
          <a:p>
            <a:pPr algn="ctr" eaLnBrk="1" hangingPunct="1"/>
            <a:r>
              <a:rPr lang="it-IT" sz="2800" b="1">
                <a:solidFill>
                  <a:srgbClr val="002060"/>
                </a:solidFill>
                <a:latin typeface="Calibri" pitchFamily="34" charset="0"/>
              </a:rPr>
              <a:t>IN INFLAMMATIONS IN GENERAL AND IN MUSCLE-SKELETAL PAIN MANAGEMENT</a:t>
            </a:r>
          </a:p>
          <a:p>
            <a:pPr eaLnBrk="1" hangingPunct="1">
              <a:buFont typeface="Arial" charset="0"/>
              <a:buChar char="•"/>
            </a:pPr>
            <a:endParaRPr lang="it-IT" sz="2000">
              <a:latin typeface="Calibri" pitchFamily="34" charset="0"/>
            </a:endParaRPr>
          </a:p>
          <a:p>
            <a:pPr eaLnBrk="1" hangingPunct="1">
              <a:buFont typeface="Arial" charset="0"/>
              <a:buChar char="•"/>
            </a:pPr>
            <a:r>
              <a:rPr lang="it-IT" sz="3200" b="1">
                <a:latin typeface="Calibri" pitchFamily="34" charset="0"/>
              </a:rPr>
              <a:t> Anti IL-1 4CH </a:t>
            </a:r>
            <a:r>
              <a:rPr lang="it-IT" sz="3200" b="1">
                <a:latin typeface="Calibri" pitchFamily="34" charset="0"/>
                <a:sym typeface="Wingdings 3" pitchFamily="18" charset="2"/>
              </a:rPr>
              <a:t> </a:t>
            </a:r>
            <a:r>
              <a:rPr lang="it-IT" sz="3200" b="1" u="sng">
                <a:solidFill>
                  <a:srgbClr val="C00000"/>
                </a:solidFill>
                <a:latin typeface="Calibri" pitchFamily="34" charset="0"/>
              </a:rPr>
              <a:t>Decrease of acute inflammation.</a:t>
            </a:r>
          </a:p>
          <a:p>
            <a:pPr eaLnBrk="1" hangingPunct="1">
              <a:buFont typeface="Arial" charset="0"/>
              <a:buChar char="•"/>
            </a:pPr>
            <a:endParaRPr lang="it-IT" sz="3200">
              <a:latin typeface="Calibri" pitchFamily="34" charset="0"/>
            </a:endParaRPr>
          </a:p>
          <a:p>
            <a:pPr eaLnBrk="1" hangingPunct="1">
              <a:buFont typeface="Arial" charset="0"/>
              <a:buChar char="•"/>
            </a:pPr>
            <a:r>
              <a:rPr lang="it-IT" sz="3200" b="1">
                <a:latin typeface="Calibri" pitchFamily="34" charset="0"/>
              </a:rPr>
              <a:t> IL-10 4CH </a:t>
            </a:r>
            <a:r>
              <a:rPr lang="it-IT" sz="3200" b="1">
                <a:latin typeface="Calibri" pitchFamily="34" charset="0"/>
                <a:sym typeface="Wingdings 3" pitchFamily="18" charset="2"/>
              </a:rPr>
              <a:t> </a:t>
            </a:r>
            <a:r>
              <a:rPr lang="it-IT" sz="3200" b="1" u="sng">
                <a:solidFill>
                  <a:srgbClr val="C00000"/>
                </a:solidFill>
                <a:latin typeface="Calibri" pitchFamily="34" charset="0"/>
              </a:rPr>
              <a:t>Decrease of chronic inflammation.</a:t>
            </a:r>
          </a:p>
          <a:p>
            <a:pPr eaLnBrk="1" hangingPunct="1">
              <a:buFont typeface="Arial" charset="0"/>
              <a:buChar char="•"/>
            </a:pPr>
            <a:endParaRPr lang="it-IT" sz="3200" b="1" u="sng">
              <a:solidFill>
                <a:srgbClr val="C00000"/>
              </a:solidFill>
              <a:latin typeface="Calibri" pitchFamily="34" charset="0"/>
            </a:endParaRPr>
          </a:p>
          <a:p>
            <a:pPr eaLnBrk="1" hangingPunct="1">
              <a:buFont typeface="Arial" charset="0"/>
              <a:buChar char="•"/>
            </a:pPr>
            <a:r>
              <a:rPr lang="it-IT" sz="3200" b="1">
                <a:latin typeface="Calibri" pitchFamily="34" charset="0"/>
              </a:rPr>
              <a:t> IL-4 4CH </a:t>
            </a:r>
            <a:r>
              <a:rPr lang="it-IT" sz="3200" b="1">
                <a:latin typeface="Calibri" pitchFamily="34" charset="0"/>
                <a:sym typeface="Wingdings 3" pitchFamily="18" charset="2"/>
              </a:rPr>
              <a:t> </a:t>
            </a:r>
            <a:r>
              <a:rPr lang="it-IT" sz="3200" b="1" u="sng">
                <a:solidFill>
                  <a:srgbClr val="C00000"/>
                </a:solidFill>
                <a:latin typeface="Calibri" pitchFamily="34" charset="0"/>
              </a:rPr>
              <a:t>Control of autoimmune diseases</a:t>
            </a:r>
            <a:r>
              <a:rPr lang="it-IT" sz="3200" b="1">
                <a:solidFill>
                  <a:srgbClr val="C00000"/>
                </a:solidFill>
                <a:latin typeface="Calibri" pitchFamily="34" charset="0"/>
              </a:rPr>
              <a:t> 			    </a:t>
            </a:r>
            <a:r>
              <a:rPr lang="it-IT" sz="3200" b="1" u="sng">
                <a:solidFill>
                  <a:srgbClr val="C00000"/>
                </a:solidFill>
                <a:latin typeface="Calibri" pitchFamily="34" charset="0"/>
              </a:rPr>
              <a:t>trigger.</a:t>
            </a:r>
          </a:p>
          <a:p>
            <a:pPr eaLnBrk="1" hangingPunct="1">
              <a:buFont typeface="Arial" charset="0"/>
              <a:buChar char="•"/>
            </a:pPr>
            <a:endParaRPr lang="it-IT" sz="3200">
              <a:latin typeface="Calibri" pitchFamily="34" charset="0"/>
            </a:endParaRPr>
          </a:p>
          <a:p>
            <a:pPr eaLnBrk="1" hangingPunct="1">
              <a:buFont typeface="Arial" charset="0"/>
              <a:buChar char="•"/>
            </a:pPr>
            <a:r>
              <a:rPr lang="it-IT" sz="3200" b="1">
                <a:latin typeface="Calibri" pitchFamily="34" charset="0"/>
              </a:rPr>
              <a:t>TGF-</a:t>
            </a:r>
            <a:r>
              <a:rPr lang="el-GR" sz="3200" b="1">
                <a:latin typeface="Calibri" pitchFamily="34" charset="0"/>
              </a:rPr>
              <a:t>β</a:t>
            </a:r>
            <a:r>
              <a:rPr lang="it-IT" sz="3200" b="1">
                <a:latin typeface="Calibri" pitchFamily="34" charset="0"/>
              </a:rPr>
              <a:t> 4CH </a:t>
            </a:r>
            <a:r>
              <a:rPr lang="it-IT" sz="3200" b="1">
                <a:latin typeface="Calibri" pitchFamily="34" charset="0"/>
                <a:sym typeface="Wingdings 3" pitchFamily="18" charset="2"/>
              </a:rPr>
              <a:t> </a:t>
            </a:r>
            <a:r>
              <a:rPr lang="it-IT" sz="3200" b="1" u="sng">
                <a:solidFill>
                  <a:srgbClr val="C00000"/>
                </a:solidFill>
                <a:latin typeface="Calibri" pitchFamily="34" charset="0"/>
              </a:rPr>
              <a:t>Resolution phase and </a:t>
            </a:r>
            <a:r>
              <a:rPr lang="it-IT" sz="3200" b="1" i="1" u="sng">
                <a:solidFill>
                  <a:srgbClr val="C00000"/>
                </a:solidFill>
                <a:latin typeface="Calibri" pitchFamily="34" charset="0"/>
              </a:rPr>
              <a:t>restitutio ad </a:t>
            </a:r>
            <a:r>
              <a:rPr lang="it-IT" sz="3200" b="1" i="1">
                <a:solidFill>
                  <a:srgbClr val="C00000"/>
                </a:solidFill>
                <a:latin typeface="Calibri" pitchFamily="34" charset="0"/>
              </a:rPr>
              <a:t>		       </a:t>
            </a:r>
            <a:r>
              <a:rPr lang="it-IT" sz="3200" b="1" i="1" u="sng">
                <a:solidFill>
                  <a:srgbClr val="C00000"/>
                </a:solidFill>
                <a:latin typeface="Calibri" pitchFamily="34" charset="0"/>
              </a:rPr>
              <a:t>integrum.</a:t>
            </a:r>
          </a:p>
          <a:p>
            <a:pPr eaLnBrk="1" hangingPunct="1">
              <a:buFont typeface="Arial" charset="0"/>
              <a:buChar char="•"/>
            </a:pPr>
            <a:endParaRPr lang="it-IT" sz="3200">
              <a:latin typeface="Calibri" pitchFamily="34" charset="0"/>
            </a:endParaRPr>
          </a:p>
        </p:txBody>
      </p:sp>
      <p:sp>
        <p:nvSpPr>
          <p:cNvPr id="66563" name="Text Box 5"/>
          <p:cNvSpPr txBox="1">
            <a:spLocks noChangeArrowheads="1"/>
          </p:cNvSpPr>
          <p:nvPr/>
        </p:nvSpPr>
        <p:spPr bwMode="auto">
          <a:xfrm>
            <a:off x="6572250"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66564"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013" y="6573838"/>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numero diapositiva 7"/>
          <p:cNvSpPr>
            <a:spLocks noGrp="1"/>
          </p:cNvSpPr>
          <p:nvPr>
            <p:ph type="sldNum" sz="quarter" idx="12"/>
          </p:nvPr>
        </p:nvSpPr>
        <p:spPr/>
        <p:txBody>
          <a:bodyPr/>
          <a:lstStyle/>
          <a:p>
            <a:pPr>
              <a:defRPr/>
            </a:pPr>
            <a:fld id="{4C3DFB7F-6832-4960-8E80-6A9DA08BC876}" type="slidenum">
              <a:rPr lang="it-IT"/>
              <a:pPr>
                <a:defRPr/>
              </a:pPr>
              <a:t>64</a:t>
            </a:fld>
            <a:endParaRPr lang="it-IT"/>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il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08113"/>
            <a:ext cx="6019800"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CasellaDiTesto 4"/>
          <p:cNvSpPr txBox="1">
            <a:spLocks noChangeArrowheads="1"/>
          </p:cNvSpPr>
          <p:nvPr/>
        </p:nvSpPr>
        <p:spPr bwMode="auto">
          <a:xfrm>
            <a:off x="2214546" y="428625"/>
            <a:ext cx="4857750" cy="6463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3600" b="1" dirty="0">
                <a:solidFill>
                  <a:srgbClr val="FFFFFF"/>
                </a:solidFill>
              </a:rPr>
              <a:t>In </a:t>
            </a:r>
            <a:r>
              <a:rPr lang="it-IT" sz="3600" b="1" dirty="0" err="1">
                <a:solidFill>
                  <a:srgbClr val="FFFFFF"/>
                </a:solidFill>
              </a:rPr>
              <a:t>Crohn</a:t>
            </a:r>
            <a:r>
              <a:rPr lang="it-IT" sz="3600" b="1" dirty="0">
                <a:solidFill>
                  <a:srgbClr val="FFFFFF"/>
                </a:solidFill>
              </a:rPr>
              <a:t>’s </a:t>
            </a:r>
            <a:r>
              <a:rPr lang="it-IT" sz="3600" b="1" dirty="0" err="1">
                <a:solidFill>
                  <a:srgbClr val="FFFFFF"/>
                </a:solidFill>
              </a:rPr>
              <a:t>disease</a:t>
            </a:r>
            <a:endParaRPr lang="it-IT" sz="3600" b="1" dirty="0">
              <a:solidFill>
                <a:srgbClr val="FFFFFF"/>
              </a:solidFill>
            </a:endParaRPr>
          </a:p>
        </p:txBody>
      </p:sp>
      <p:sp>
        <p:nvSpPr>
          <p:cNvPr id="67590" name="Text Box 5"/>
          <p:cNvSpPr txBox="1">
            <a:spLocks noChangeArrowheads="1"/>
          </p:cNvSpPr>
          <p:nvPr/>
        </p:nvSpPr>
        <p:spPr bwMode="auto">
          <a:xfrm>
            <a:off x="6643688"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67591"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450" y="6573838"/>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p:cNvSpPr txBox="1">
            <a:spLocks noChangeArrowheads="1"/>
          </p:cNvSpPr>
          <p:nvPr/>
        </p:nvSpPr>
        <p:spPr bwMode="auto">
          <a:xfrm>
            <a:off x="1785938" y="4214813"/>
            <a:ext cx="1358900" cy="25542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buFont typeface="Arial" pitchFamily="34" charset="0"/>
              <a:buChar char="•"/>
              <a:defRPr/>
            </a:pPr>
            <a:r>
              <a:rPr lang="en-US" sz="3200" b="1" dirty="0">
                <a:solidFill>
                  <a:srgbClr val="C00000"/>
                </a:solidFill>
              </a:rPr>
              <a:t>TNF-</a:t>
            </a:r>
            <a:r>
              <a:rPr lang="el-GR" sz="3200" b="1" dirty="0">
                <a:solidFill>
                  <a:srgbClr val="C00000"/>
                </a:solidFill>
              </a:rPr>
              <a:t>α</a:t>
            </a:r>
            <a:endParaRPr lang="it-IT" sz="3200" b="1" dirty="0">
              <a:solidFill>
                <a:srgbClr val="C00000"/>
              </a:solidFill>
            </a:endParaRPr>
          </a:p>
          <a:p>
            <a:pPr fontAlgn="auto">
              <a:spcBef>
                <a:spcPts val="0"/>
              </a:spcBef>
              <a:spcAft>
                <a:spcPts val="0"/>
              </a:spcAft>
              <a:buFont typeface="Arial" pitchFamily="34" charset="0"/>
              <a:buChar char="•"/>
              <a:defRPr/>
            </a:pPr>
            <a:r>
              <a:rPr lang="it-IT" sz="3200" b="1" dirty="0"/>
              <a:t>IFN-</a:t>
            </a:r>
            <a:r>
              <a:rPr lang="el-GR" sz="3200" b="1" dirty="0"/>
              <a:t>γ</a:t>
            </a:r>
            <a:endParaRPr lang="it-IT" sz="3200" b="1" dirty="0"/>
          </a:p>
          <a:p>
            <a:pPr fontAlgn="auto">
              <a:spcBef>
                <a:spcPts val="0"/>
              </a:spcBef>
              <a:spcAft>
                <a:spcPts val="0"/>
              </a:spcAft>
              <a:buFont typeface="Arial" pitchFamily="34" charset="0"/>
              <a:buChar char="•"/>
              <a:defRPr/>
            </a:pPr>
            <a:r>
              <a:rPr lang="it-IT" sz="3200" b="1" dirty="0"/>
              <a:t>IL-17</a:t>
            </a:r>
          </a:p>
          <a:p>
            <a:pPr fontAlgn="auto">
              <a:spcBef>
                <a:spcPts val="0"/>
              </a:spcBef>
              <a:spcAft>
                <a:spcPts val="0"/>
              </a:spcAft>
              <a:buFont typeface="Arial" pitchFamily="34" charset="0"/>
              <a:buChar char="•"/>
              <a:defRPr/>
            </a:pPr>
            <a:r>
              <a:rPr lang="it-IT" sz="3200" b="1" dirty="0"/>
              <a:t>IL-12</a:t>
            </a:r>
          </a:p>
          <a:p>
            <a:pPr fontAlgn="auto">
              <a:spcBef>
                <a:spcPts val="0"/>
              </a:spcBef>
              <a:spcAft>
                <a:spcPts val="0"/>
              </a:spcAft>
              <a:buFont typeface="Arial" pitchFamily="34" charset="0"/>
              <a:buChar char="•"/>
              <a:defRPr/>
            </a:pPr>
            <a:r>
              <a:rPr lang="it-IT" sz="3200" b="1" dirty="0"/>
              <a:t>IL-8</a:t>
            </a:r>
            <a:endParaRPr lang="en-US" sz="3200" b="1" dirty="0"/>
          </a:p>
        </p:txBody>
      </p:sp>
      <p:sp>
        <p:nvSpPr>
          <p:cNvPr id="67593" name="Text Box 3"/>
          <p:cNvSpPr txBox="1">
            <a:spLocks noChangeArrowheads="1"/>
          </p:cNvSpPr>
          <p:nvPr/>
        </p:nvSpPr>
        <p:spPr bwMode="auto">
          <a:xfrm>
            <a:off x="5795963" y="3933825"/>
            <a:ext cx="14414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600" b="1">
                <a:latin typeface="Times New Roman" pitchFamily="18" charset="0"/>
              </a:rPr>
              <a:t>Th2</a:t>
            </a:r>
          </a:p>
          <a:p>
            <a:pPr algn="ctr" eaLnBrk="1" hangingPunct="1">
              <a:spcBef>
                <a:spcPct val="50000"/>
              </a:spcBef>
            </a:pPr>
            <a:r>
              <a:rPr lang="it-IT" sz="3600" b="1">
                <a:latin typeface="Times New Roman" pitchFamily="18" charset="0"/>
              </a:rPr>
              <a:t>TReg</a:t>
            </a:r>
          </a:p>
        </p:txBody>
      </p:sp>
      <p:sp>
        <p:nvSpPr>
          <p:cNvPr id="67594" name="Text Box 4"/>
          <p:cNvSpPr txBox="1">
            <a:spLocks noChangeArrowheads="1"/>
          </p:cNvSpPr>
          <p:nvPr/>
        </p:nvSpPr>
        <p:spPr bwMode="auto">
          <a:xfrm>
            <a:off x="1828800" y="2278063"/>
            <a:ext cx="1219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600" b="1">
                <a:latin typeface="Times New Roman" pitchFamily="18" charset="0"/>
              </a:rPr>
              <a:t>Th1</a:t>
            </a:r>
          </a:p>
          <a:p>
            <a:pPr algn="ctr" eaLnBrk="1" hangingPunct="1">
              <a:spcBef>
                <a:spcPct val="50000"/>
              </a:spcBef>
            </a:pPr>
            <a:r>
              <a:rPr lang="it-IT" sz="3600" b="1">
                <a:latin typeface="Times New Roman" pitchFamily="18" charset="0"/>
              </a:rPr>
              <a:t>Th17</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numero diapositiva 3"/>
          <p:cNvSpPr>
            <a:spLocks noGrp="1"/>
          </p:cNvSpPr>
          <p:nvPr>
            <p:ph type="sldNum" sz="quarter" idx="12"/>
          </p:nvPr>
        </p:nvSpPr>
        <p:spPr>
          <a:xfrm>
            <a:off x="6553200" y="6116638"/>
            <a:ext cx="2133600" cy="365125"/>
          </a:xfrm>
        </p:spPr>
        <p:txBody>
          <a:bodyPr/>
          <a:lstStyle/>
          <a:p>
            <a:pPr>
              <a:defRPr/>
            </a:pPr>
            <a:fld id="{6DA07D5A-43CA-47E4-AA27-F74451042332}" type="slidenum">
              <a:rPr lang="it-IT"/>
              <a:pPr>
                <a:defRPr/>
              </a:pPr>
              <a:t>66</a:t>
            </a:fld>
            <a:endParaRPr lang="it-IT"/>
          </a:p>
        </p:txBody>
      </p:sp>
      <p:sp>
        <p:nvSpPr>
          <p:cNvPr id="68611" name="Segnaposto numero diapositiva 3"/>
          <p:cNvSpPr txBox="1">
            <a:spLocks noGrp="1"/>
          </p:cNvSpPr>
          <p:nvPr/>
        </p:nvSpPr>
        <p:spPr bwMode="auto">
          <a:xfrm>
            <a:off x="6553200" y="600551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10E0C07-CB79-4C9E-8B6B-87A18A507834}" type="slidenum">
              <a:rPr lang="it-IT" sz="1400">
                <a:latin typeface="Calibri" pitchFamily="34" charset="0"/>
              </a:rPr>
              <a:pPr algn="r" eaLnBrk="1" hangingPunct="1"/>
              <a:t>66</a:t>
            </a:fld>
            <a:endParaRPr lang="it-IT" sz="1400">
              <a:latin typeface="Calibri" pitchFamily="34" charset="0"/>
            </a:endParaRPr>
          </a:p>
        </p:txBody>
      </p:sp>
      <p:grpSp>
        <p:nvGrpSpPr>
          <p:cNvPr id="2" name="Group 4"/>
          <p:cNvGrpSpPr>
            <a:grpSpLocks/>
          </p:cNvGrpSpPr>
          <p:nvPr/>
        </p:nvGrpSpPr>
        <p:grpSpPr bwMode="auto">
          <a:xfrm>
            <a:off x="1619267" y="1588850"/>
            <a:ext cx="5749924" cy="3600450"/>
            <a:chOff x="809" y="935"/>
            <a:chExt cx="3622" cy="2268"/>
          </a:xfrm>
          <a:solidFill>
            <a:srgbClr val="FF0000"/>
          </a:solidFill>
          <a:scene3d>
            <a:camera prst="orthographicFront">
              <a:rot lat="0" lon="0" rev="0"/>
            </a:camera>
            <a:lightRig rig="chilly" dir="t">
              <a:rot lat="0" lon="0" rev="18480000"/>
            </a:lightRig>
          </a:scene3d>
        </p:grpSpPr>
        <p:sp>
          <p:nvSpPr>
            <p:cNvPr id="20495" name="AutoShape 5"/>
            <p:cNvSpPr>
              <a:spLocks noChangeArrowheads="1"/>
            </p:cNvSpPr>
            <p:nvPr/>
          </p:nvSpPr>
          <p:spPr bwMode="auto">
            <a:xfrm>
              <a:off x="2472" y="1170"/>
              <a:ext cx="272" cy="1633"/>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496" name="Rectangle 6"/>
            <p:cNvSpPr>
              <a:spLocks noChangeArrowheads="1"/>
            </p:cNvSpPr>
            <p:nvPr/>
          </p:nvSpPr>
          <p:spPr bwMode="auto">
            <a:xfrm>
              <a:off x="2200" y="2790"/>
              <a:ext cx="816" cy="181"/>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497" name="Rectangle 7"/>
            <p:cNvSpPr>
              <a:spLocks noChangeArrowheads="1"/>
            </p:cNvSpPr>
            <p:nvPr/>
          </p:nvSpPr>
          <p:spPr bwMode="auto">
            <a:xfrm>
              <a:off x="1927" y="2976"/>
              <a:ext cx="1361" cy="227"/>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498" name="AutoShape 8"/>
            <p:cNvSpPr>
              <a:spLocks noChangeArrowheads="1"/>
            </p:cNvSpPr>
            <p:nvPr/>
          </p:nvSpPr>
          <p:spPr bwMode="auto">
            <a:xfrm>
              <a:off x="809" y="1146"/>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20499" name="AutoShape 9"/>
            <p:cNvSpPr>
              <a:spLocks noChangeArrowheads="1"/>
            </p:cNvSpPr>
            <p:nvPr/>
          </p:nvSpPr>
          <p:spPr bwMode="auto">
            <a:xfrm>
              <a:off x="3569" y="1141"/>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20500" name="AutoShape 10"/>
            <p:cNvSpPr>
              <a:spLocks noChangeArrowheads="1"/>
            </p:cNvSpPr>
            <p:nvPr/>
          </p:nvSpPr>
          <p:spPr bwMode="auto">
            <a:xfrm>
              <a:off x="1215" y="1071"/>
              <a:ext cx="2812" cy="182"/>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1" name="Oval 11"/>
            <p:cNvSpPr>
              <a:spLocks noChangeArrowheads="1"/>
            </p:cNvSpPr>
            <p:nvPr/>
          </p:nvSpPr>
          <p:spPr bwMode="auto">
            <a:xfrm>
              <a:off x="3833" y="1026"/>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2" name="Oval 12"/>
            <p:cNvSpPr>
              <a:spLocks noChangeArrowheads="1"/>
            </p:cNvSpPr>
            <p:nvPr/>
          </p:nvSpPr>
          <p:spPr bwMode="auto">
            <a:xfrm>
              <a:off x="1111" y="1026"/>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3" name="AutoShape 13"/>
            <p:cNvSpPr>
              <a:spLocks noChangeArrowheads="1"/>
            </p:cNvSpPr>
            <p:nvPr/>
          </p:nvSpPr>
          <p:spPr bwMode="auto">
            <a:xfrm>
              <a:off x="839" y="2243"/>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4" name="AutoShape 14"/>
            <p:cNvSpPr>
              <a:spLocks noChangeArrowheads="1"/>
            </p:cNvSpPr>
            <p:nvPr/>
          </p:nvSpPr>
          <p:spPr bwMode="auto">
            <a:xfrm>
              <a:off x="3608" y="2235"/>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5" name="AutoShape 15"/>
            <p:cNvSpPr>
              <a:spLocks noChangeArrowheads="1"/>
            </p:cNvSpPr>
            <p:nvPr/>
          </p:nvSpPr>
          <p:spPr bwMode="auto">
            <a:xfrm>
              <a:off x="2336" y="935"/>
              <a:ext cx="544" cy="409"/>
            </a:xfrm>
            <a:prstGeom prst="octagon">
              <a:avLst>
                <a:gd name="adj" fmla="val 29287"/>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grpSp>
      <p:sp>
        <p:nvSpPr>
          <p:cNvPr id="68613" name="Text Box 18"/>
          <p:cNvSpPr txBox="1">
            <a:spLocks noChangeArrowheads="1"/>
          </p:cNvSpPr>
          <p:nvPr/>
        </p:nvSpPr>
        <p:spPr bwMode="auto">
          <a:xfrm>
            <a:off x="785813" y="2474913"/>
            <a:ext cx="307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a:latin typeface="Calibri" pitchFamily="34" charset="0"/>
              </a:rPr>
              <a:t>Inflammation</a:t>
            </a:r>
          </a:p>
          <a:p>
            <a:pPr algn="ctr" eaLnBrk="1" hangingPunct="1"/>
            <a:r>
              <a:rPr lang="en-US" sz="4000" b="1">
                <a:latin typeface="Calibri" pitchFamily="34" charset="0"/>
              </a:rPr>
              <a:t>Cytokines</a:t>
            </a:r>
          </a:p>
        </p:txBody>
      </p:sp>
      <p:sp>
        <p:nvSpPr>
          <p:cNvPr id="26" name="Smile 25"/>
          <p:cNvSpPr/>
          <p:nvPr/>
        </p:nvSpPr>
        <p:spPr>
          <a:xfrm>
            <a:off x="4286251" y="1688841"/>
            <a:ext cx="357187" cy="357187"/>
          </a:xfrm>
          <a:prstGeom prst="smileyFace">
            <a:avLst/>
          </a:prstGeom>
          <a:solidFill>
            <a:srgbClr val="FF0000"/>
          </a:solidFill>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8617" name="Text Box 5"/>
          <p:cNvSpPr txBox="1">
            <a:spLocks noChangeArrowheads="1"/>
          </p:cNvSpPr>
          <p:nvPr/>
        </p:nvSpPr>
        <p:spPr bwMode="auto">
          <a:xfrm>
            <a:off x="6246813" y="652938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68618"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6529388"/>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asellaDiTesto 23"/>
          <p:cNvSpPr txBox="1"/>
          <p:nvPr/>
        </p:nvSpPr>
        <p:spPr>
          <a:xfrm>
            <a:off x="1357290" y="188640"/>
            <a:ext cx="6357982" cy="120032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3600" b="1" dirty="0">
                <a:latin typeface="+mj-lt"/>
              </a:rPr>
              <a:t>RECOVERING THE BALANCE IN CROHN’S DISEASE</a:t>
            </a:r>
          </a:p>
        </p:txBody>
      </p:sp>
      <p:sp>
        <p:nvSpPr>
          <p:cNvPr id="68622" name="Text Box 18"/>
          <p:cNvSpPr txBox="1">
            <a:spLocks noChangeArrowheads="1"/>
          </p:cNvSpPr>
          <p:nvPr/>
        </p:nvSpPr>
        <p:spPr bwMode="auto">
          <a:xfrm>
            <a:off x="4786313" y="2474913"/>
            <a:ext cx="4270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a:solidFill>
                  <a:srgbClr val="C00000"/>
                </a:solidFill>
                <a:latin typeface="Calibri" pitchFamily="34" charset="0"/>
              </a:rPr>
              <a:t>ANTI</a:t>
            </a:r>
            <a:r>
              <a:rPr lang="en-US" sz="4000" b="1">
                <a:latin typeface="Calibri" pitchFamily="34" charset="0"/>
              </a:rPr>
              <a:t>-Inflammation</a:t>
            </a:r>
          </a:p>
          <a:p>
            <a:pPr algn="ctr" eaLnBrk="1" hangingPunct="1"/>
            <a:r>
              <a:rPr lang="en-US" sz="4000" b="1">
                <a:latin typeface="Calibri" pitchFamily="34" charset="0"/>
              </a:rPr>
              <a:t>Cytokines</a:t>
            </a:r>
          </a:p>
        </p:txBody>
      </p:sp>
      <p:sp>
        <p:nvSpPr>
          <p:cNvPr id="25" name="Text Box 18"/>
          <p:cNvSpPr txBox="1">
            <a:spLocks noChangeArrowheads="1"/>
          </p:cNvSpPr>
          <p:nvPr/>
        </p:nvSpPr>
        <p:spPr bwMode="auto">
          <a:xfrm>
            <a:off x="5900738" y="4108450"/>
            <a:ext cx="2178050" cy="19383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buFont typeface="Arial" pitchFamily="34" charset="0"/>
              <a:buChar char="•"/>
              <a:defRPr/>
            </a:pPr>
            <a:r>
              <a:rPr lang="en-US" sz="4000" b="1" dirty="0">
                <a:solidFill>
                  <a:srgbClr val="C00000"/>
                </a:solidFill>
              </a:rPr>
              <a:t>Anti-IL-1</a:t>
            </a:r>
          </a:p>
          <a:p>
            <a:pPr fontAlgn="auto">
              <a:spcBef>
                <a:spcPts val="0"/>
              </a:spcBef>
              <a:spcAft>
                <a:spcPts val="0"/>
              </a:spcAft>
              <a:buFont typeface="Arial" pitchFamily="34" charset="0"/>
              <a:buChar char="•"/>
              <a:defRPr/>
            </a:pPr>
            <a:r>
              <a:rPr lang="it-IT" sz="4000" b="1" dirty="0">
                <a:solidFill>
                  <a:srgbClr val="C00000"/>
                </a:solidFill>
              </a:rPr>
              <a:t>IL-10</a:t>
            </a:r>
          </a:p>
          <a:p>
            <a:pPr fontAlgn="auto">
              <a:spcBef>
                <a:spcPts val="0"/>
              </a:spcBef>
              <a:spcAft>
                <a:spcPts val="0"/>
              </a:spcAft>
              <a:buFont typeface="Arial" pitchFamily="34" charset="0"/>
              <a:buChar char="•"/>
              <a:defRPr/>
            </a:pPr>
            <a:r>
              <a:rPr lang="en-US" sz="4000" b="1" dirty="0">
                <a:solidFill>
                  <a:schemeClr val="bg1">
                    <a:lumMod val="50000"/>
                  </a:schemeClr>
                </a:solidFill>
              </a:rPr>
              <a:t>(IL-4)</a:t>
            </a:r>
            <a:endParaRPr lang="it-IT" sz="4000" b="1" dirty="0">
              <a:solidFill>
                <a:schemeClr val="bg1">
                  <a:lumMod val="50000"/>
                </a:schemeClr>
              </a:solidFill>
            </a:endParaRPr>
          </a:p>
        </p:txBody>
      </p:sp>
      <p:sp>
        <p:nvSpPr>
          <p:cNvPr id="27" name="Text Box 18"/>
          <p:cNvSpPr txBox="1">
            <a:spLocks noChangeArrowheads="1"/>
          </p:cNvSpPr>
          <p:nvPr/>
        </p:nvSpPr>
        <p:spPr bwMode="auto">
          <a:xfrm>
            <a:off x="1619250" y="4076700"/>
            <a:ext cx="1360488" cy="25542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buFont typeface="Arial" pitchFamily="34" charset="0"/>
              <a:buChar char="•"/>
              <a:defRPr/>
            </a:pPr>
            <a:r>
              <a:rPr lang="en-US" sz="3200" b="1" dirty="0"/>
              <a:t>TNF-</a:t>
            </a:r>
            <a:r>
              <a:rPr lang="el-GR" sz="3200" b="1" dirty="0"/>
              <a:t>α</a:t>
            </a:r>
            <a:endParaRPr lang="it-IT" sz="3200" b="1" dirty="0"/>
          </a:p>
          <a:p>
            <a:pPr fontAlgn="auto">
              <a:spcBef>
                <a:spcPts val="0"/>
              </a:spcBef>
              <a:spcAft>
                <a:spcPts val="0"/>
              </a:spcAft>
              <a:buFont typeface="Arial" pitchFamily="34" charset="0"/>
              <a:buChar char="•"/>
              <a:defRPr/>
            </a:pPr>
            <a:r>
              <a:rPr lang="it-IT" sz="3200" b="1" dirty="0"/>
              <a:t>IFN-</a:t>
            </a:r>
            <a:r>
              <a:rPr lang="el-GR" sz="3200" b="1" dirty="0"/>
              <a:t>γ</a:t>
            </a:r>
            <a:endParaRPr lang="it-IT" sz="3200" b="1" dirty="0"/>
          </a:p>
          <a:p>
            <a:pPr fontAlgn="auto">
              <a:spcBef>
                <a:spcPts val="0"/>
              </a:spcBef>
              <a:spcAft>
                <a:spcPts val="0"/>
              </a:spcAft>
              <a:buFont typeface="Arial" pitchFamily="34" charset="0"/>
              <a:buChar char="•"/>
              <a:defRPr/>
            </a:pPr>
            <a:r>
              <a:rPr lang="it-IT" sz="3200" b="1" dirty="0"/>
              <a:t>IL-17</a:t>
            </a:r>
          </a:p>
          <a:p>
            <a:pPr fontAlgn="auto">
              <a:spcBef>
                <a:spcPts val="0"/>
              </a:spcBef>
              <a:spcAft>
                <a:spcPts val="0"/>
              </a:spcAft>
              <a:buFont typeface="Arial" pitchFamily="34" charset="0"/>
              <a:buChar char="•"/>
              <a:defRPr/>
            </a:pPr>
            <a:r>
              <a:rPr lang="it-IT" sz="3200" b="1" dirty="0"/>
              <a:t>IL-12</a:t>
            </a:r>
          </a:p>
          <a:p>
            <a:pPr fontAlgn="auto">
              <a:spcBef>
                <a:spcPts val="0"/>
              </a:spcBef>
              <a:spcAft>
                <a:spcPts val="0"/>
              </a:spcAft>
              <a:buFont typeface="Arial" pitchFamily="34" charset="0"/>
              <a:buChar char="•"/>
              <a:defRPr/>
            </a:pPr>
            <a:r>
              <a:rPr lang="it-IT" sz="3200" b="1" dirty="0"/>
              <a:t>IL-8</a:t>
            </a:r>
            <a:endParaRPr lang="en-US" sz="32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3"/>
          <p:cNvSpPr>
            <a:spLocks noGrp="1"/>
          </p:cNvSpPr>
          <p:nvPr>
            <p:ph type="sldNum" sz="quarter" idx="12"/>
          </p:nvPr>
        </p:nvSpPr>
        <p:spPr/>
        <p:txBody>
          <a:bodyPr/>
          <a:lstStyle/>
          <a:p>
            <a:pPr>
              <a:defRPr/>
            </a:pPr>
            <a:fld id="{A8963389-14B0-4CB8-B398-115DC42110EF}" type="slidenum">
              <a:rPr lang="it-IT"/>
              <a:pPr>
                <a:defRPr/>
              </a:pPr>
              <a:t>67</a:t>
            </a:fld>
            <a:endParaRPr lang="it-IT"/>
          </a:p>
          <a:p>
            <a:pPr>
              <a:defRPr/>
            </a:pPr>
            <a:endParaRPr lang="it-IT"/>
          </a:p>
        </p:txBody>
      </p:sp>
      <p:sp>
        <p:nvSpPr>
          <p:cNvPr id="69635" name="Segnaposto numero diapositiva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43CA829-FF99-4F15-84DB-F27C4C210D6D}" type="slidenum">
              <a:rPr lang="it-IT" sz="1400">
                <a:latin typeface="Calibri" pitchFamily="34" charset="0"/>
              </a:rPr>
              <a:pPr algn="r" eaLnBrk="1" hangingPunct="1"/>
              <a:t>67</a:t>
            </a:fld>
            <a:endParaRPr lang="it-IT" sz="1400">
              <a:latin typeface="Calibri" pitchFamily="34" charset="0"/>
            </a:endParaRPr>
          </a:p>
        </p:txBody>
      </p:sp>
      <p:sp>
        <p:nvSpPr>
          <p:cNvPr id="69636" name="AutoShape 7"/>
          <p:cNvSpPr>
            <a:spLocks noChangeArrowheads="1"/>
          </p:cNvSpPr>
          <p:nvPr/>
        </p:nvSpPr>
        <p:spPr bwMode="auto">
          <a:xfrm>
            <a:off x="468313" y="4229100"/>
            <a:ext cx="8385175" cy="414338"/>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b="1">
              <a:latin typeface="Calibri" pitchFamily="34" charset="0"/>
            </a:endParaRPr>
          </a:p>
        </p:txBody>
      </p:sp>
      <p:sp>
        <p:nvSpPr>
          <p:cNvPr id="69637" name="Text Box 5"/>
          <p:cNvSpPr txBox="1">
            <a:spLocks noChangeArrowheads="1"/>
          </p:cNvSpPr>
          <p:nvPr/>
        </p:nvSpPr>
        <p:spPr bwMode="auto">
          <a:xfrm>
            <a:off x="1397000" y="501650"/>
            <a:ext cx="3711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1400" b="1">
                <a:solidFill>
                  <a:schemeClr val="tx2"/>
                </a:solidFill>
                <a:latin typeface="Tahoma" pitchFamily="34" charset="0"/>
              </a:rPr>
              <a:t>Dipartimento Scientifico Guna S.p.a.</a:t>
            </a:r>
          </a:p>
        </p:txBody>
      </p:sp>
      <p:pic>
        <p:nvPicPr>
          <p:cNvPr id="69638"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28625"/>
            <a:ext cx="10795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2875"/>
            <a:ext cx="91440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4"/>
          <p:cNvSpPr>
            <a:spLocks noGrp="1" noChangeArrowheads="1"/>
          </p:cNvSpPr>
          <p:nvPr>
            <p:ph type="title"/>
          </p:nvPr>
        </p:nvSpPr>
        <p:spPr/>
        <p:txBody>
          <a:bodyPr rtlCol="0">
            <a:normAutofit fontScale="90000"/>
          </a:bodyPr>
          <a:lstStyle/>
          <a:p>
            <a:pPr eaLnBrk="1" fontAlgn="auto" hangingPunct="1">
              <a:spcAft>
                <a:spcPts val="0"/>
              </a:spcAft>
              <a:defRPr/>
            </a:pPr>
            <a:r>
              <a:rPr lang="it-IT" sz="4000" b="1" smtClean="0">
                <a:solidFill>
                  <a:srgbClr val="C00000"/>
                </a:solidFill>
              </a:rPr>
              <a:t>Cytokines levels</a:t>
            </a:r>
            <a:br>
              <a:rPr lang="it-IT" sz="4000" b="1" smtClean="0">
                <a:solidFill>
                  <a:srgbClr val="C00000"/>
                </a:solidFill>
              </a:rPr>
            </a:br>
            <a:endParaRPr lang="it-IT" sz="4000" b="1" smtClean="0">
              <a:solidFill>
                <a:srgbClr val="C00000"/>
              </a:solidFill>
            </a:endParaRPr>
          </a:p>
        </p:txBody>
      </p:sp>
      <p:graphicFrame>
        <p:nvGraphicFramePr>
          <p:cNvPr id="70659" name="Object 5"/>
          <p:cNvGraphicFramePr>
            <a:graphicFrameLocks noChangeAspect="1"/>
          </p:cNvGraphicFramePr>
          <p:nvPr/>
        </p:nvGraphicFramePr>
        <p:xfrm>
          <a:off x="250825" y="1196975"/>
          <a:ext cx="4175125" cy="2916238"/>
        </p:xfrm>
        <a:graphic>
          <a:graphicData uri="http://schemas.openxmlformats.org/presentationml/2006/ole">
            <mc:AlternateContent xmlns:mc="http://schemas.openxmlformats.org/markup-compatibility/2006">
              <mc:Choice xmlns:v="urn:schemas-microsoft-com:vml" Requires="v">
                <p:oleObj spid="_x0000_s70690" name="Graph" r:id="rId3" imgW="4174541" imgH="2916326" progId="">
                  <p:embed/>
                </p:oleObj>
              </mc:Choice>
              <mc:Fallback>
                <p:oleObj name="Graph" r:id="rId3" imgW="4174541" imgH="2916326"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96975"/>
                        <a:ext cx="4175125" cy="29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0" name="Object 6"/>
          <p:cNvGraphicFramePr>
            <a:graphicFrameLocks noChangeAspect="1"/>
          </p:cNvGraphicFramePr>
          <p:nvPr/>
        </p:nvGraphicFramePr>
        <p:xfrm>
          <a:off x="3924300" y="1196975"/>
          <a:ext cx="4175125" cy="2916238"/>
        </p:xfrm>
        <a:graphic>
          <a:graphicData uri="http://schemas.openxmlformats.org/presentationml/2006/ole">
            <mc:AlternateContent xmlns:mc="http://schemas.openxmlformats.org/markup-compatibility/2006">
              <mc:Choice xmlns:v="urn:schemas-microsoft-com:vml" Requires="v">
                <p:oleObj spid="_x0000_s70691" name="Graph" r:id="rId5" imgW="4174541" imgH="2916326" progId="">
                  <p:embed/>
                </p:oleObj>
              </mc:Choice>
              <mc:Fallback>
                <p:oleObj name="Graph" r:id="rId5" imgW="4174541" imgH="2916326"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1196975"/>
                        <a:ext cx="4175125" cy="29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1" name="Object 7"/>
          <p:cNvGraphicFramePr>
            <a:graphicFrameLocks noChangeAspect="1"/>
          </p:cNvGraphicFramePr>
          <p:nvPr/>
        </p:nvGraphicFramePr>
        <p:xfrm>
          <a:off x="252413" y="3933825"/>
          <a:ext cx="4175125" cy="2916238"/>
        </p:xfrm>
        <a:graphic>
          <a:graphicData uri="http://schemas.openxmlformats.org/presentationml/2006/ole">
            <mc:AlternateContent xmlns:mc="http://schemas.openxmlformats.org/markup-compatibility/2006">
              <mc:Choice xmlns:v="urn:schemas-microsoft-com:vml" Requires="v">
                <p:oleObj spid="_x0000_s70692" name="Graph" r:id="rId7" imgW="4174541" imgH="2916326" progId="">
                  <p:embed/>
                </p:oleObj>
              </mc:Choice>
              <mc:Fallback>
                <p:oleObj name="Graph" r:id="rId7" imgW="4174541" imgH="2916326" progId="">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413" y="3933825"/>
                        <a:ext cx="4175125" cy="29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2" name="Object 8"/>
          <p:cNvGraphicFramePr>
            <a:graphicFrameLocks noChangeAspect="1"/>
          </p:cNvGraphicFramePr>
          <p:nvPr/>
        </p:nvGraphicFramePr>
        <p:xfrm>
          <a:off x="3924300" y="3941763"/>
          <a:ext cx="4175125" cy="2916237"/>
        </p:xfrm>
        <a:graphic>
          <a:graphicData uri="http://schemas.openxmlformats.org/presentationml/2006/ole">
            <mc:AlternateContent xmlns:mc="http://schemas.openxmlformats.org/markup-compatibility/2006">
              <mc:Choice xmlns:v="urn:schemas-microsoft-com:vml" Requires="v">
                <p:oleObj spid="_x0000_s70693" name="Graph" r:id="rId9" imgW="4174541" imgH="2916326" progId="">
                  <p:embed/>
                </p:oleObj>
              </mc:Choice>
              <mc:Fallback>
                <p:oleObj name="Graph" r:id="rId9" imgW="4174541" imgH="2916326" progId="">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4300" y="3941763"/>
                        <a:ext cx="4175125" cy="291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3" name="CasellaDiTesto 6"/>
          <p:cNvSpPr txBox="1">
            <a:spLocks noChangeArrowheads="1"/>
          </p:cNvSpPr>
          <p:nvPr/>
        </p:nvSpPr>
        <p:spPr bwMode="auto">
          <a:xfrm>
            <a:off x="1857375" y="1201738"/>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solidFill>
                  <a:srgbClr val="C00000"/>
                </a:solidFill>
                <a:latin typeface="Calibri" pitchFamily="34" charset="0"/>
              </a:rPr>
              <a:t>IL-12*</a:t>
            </a:r>
          </a:p>
        </p:txBody>
      </p:sp>
      <p:sp>
        <p:nvSpPr>
          <p:cNvPr id="70664" name="CasellaDiTesto 7"/>
          <p:cNvSpPr txBox="1">
            <a:spLocks noChangeArrowheads="1"/>
          </p:cNvSpPr>
          <p:nvPr/>
        </p:nvSpPr>
        <p:spPr bwMode="auto">
          <a:xfrm>
            <a:off x="5572125" y="1201738"/>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solidFill>
                  <a:srgbClr val="C00000"/>
                </a:solidFill>
                <a:latin typeface="Calibri" pitchFamily="34" charset="0"/>
              </a:rPr>
              <a:t>IFN-</a:t>
            </a:r>
            <a:r>
              <a:rPr lang="el-GR" b="1">
                <a:solidFill>
                  <a:srgbClr val="C00000"/>
                </a:solidFill>
                <a:latin typeface="Calibri" pitchFamily="34" charset="0"/>
              </a:rPr>
              <a:t>γ</a:t>
            </a:r>
            <a:endParaRPr lang="it-IT" b="1">
              <a:solidFill>
                <a:srgbClr val="C00000"/>
              </a:solidFill>
              <a:latin typeface="Calibri" pitchFamily="34" charset="0"/>
            </a:endParaRPr>
          </a:p>
        </p:txBody>
      </p:sp>
      <p:sp>
        <p:nvSpPr>
          <p:cNvPr id="70665" name="CasellaDiTesto 8"/>
          <p:cNvSpPr txBox="1">
            <a:spLocks noChangeArrowheads="1"/>
          </p:cNvSpPr>
          <p:nvPr/>
        </p:nvSpPr>
        <p:spPr bwMode="auto">
          <a:xfrm>
            <a:off x="1857375" y="4130675"/>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solidFill>
                  <a:srgbClr val="C00000"/>
                </a:solidFill>
                <a:latin typeface="Calibri" pitchFamily="34" charset="0"/>
              </a:rPr>
              <a:t>TNF-</a:t>
            </a:r>
            <a:r>
              <a:rPr lang="el-GR" b="1">
                <a:solidFill>
                  <a:srgbClr val="C00000"/>
                </a:solidFill>
                <a:latin typeface="Calibri" pitchFamily="34" charset="0"/>
              </a:rPr>
              <a:t>α</a:t>
            </a:r>
            <a:r>
              <a:rPr lang="it-IT" b="1">
                <a:solidFill>
                  <a:srgbClr val="C00000"/>
                </a:solidFill>
                <a:latin typeface="Calibri" pitchFamily="34" charset="0"/>
              </a:rPr>
              <a:t>*</a:t>
            </a:r>
          </a:p>
        </p:txBody>
      </p:sp>
      <p:sp>
        <p:nvSpPr>
          <p:cNvPr id="70666" name="CasellaDiTesto 9"/>
          <p:cNvSpPr txBox="1">
            <a:spLocks noChangeArrowheads="1"/>
          </p:cNvSpPr>
          <p:nvPr/>
        </p:nvSpPr>
        <p:spPr bwMode="auto">
          <a:xfrm>
            <a:off x="5643563" y="4130675"/>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solidFill>
                  <a:srgbClr val="C00000"/>
                </a:solidFill>
                <a:latin typeface="Calibri" pitchFamily="34" charset="0"/>
              </a:rPr>
              <a:t>IL-8</a:t>
            </a:r>
          </a:p>
        </p:txBody>
      </p:sp>
      <p:sp>
        <p:nvSpPr>
          <p:cNvPr id="70667" name="Text Box 5"/>
          <p:cNvSpPr txBox="1">
            <a:spLocks noChangeArrowheads="1"/>
          </p:cNvSpPr>
          <p:nvPr/>
        </p:nvSpPr>
        <p:spPr bwMode="auto">
          <a:xfrm rot="-5400000">
            <a:off x="7831138" y="4330700"/>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70668" name="Picture 4" descr="nuovo-logo-guna-10-2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59838" y="5497513"/>
            <a:ext cx="212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9" name="CasellaDiTesto 12"/>
          <p:cNvSpPr txBox="1">
            <a:spLocks noChangeArrowheads="1"/>
          </p:cNvSpPr>
          <p:nvPr/>
        </p:nvSpPr>
        <p:spPr bwMode="auto">
          <a:xfrm>
            <a:off x="1000125" y="3357563"/>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1</a:t>
            </a:r>
          </a:p>
        </p:txBody>
      </p:sp>
      <p:sp>
        <p:nvSpPr>
          <p:cNvPr id="70670" name="CasellaDiTesto 13"/>
          <p:cNvSpPr txBox="1">
            <a:spLocks noChangeArrowheads="1"/>
          </p:cNvSpPr>
          <p:nvPr/>
        </p:nvSpPr>
        <p:spPr bwMode="auto">
          <a:xfrm>
            <a:off x="1643063" y="3357563"/>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2</a:t>
            </a:r>
          </a:p>
        </p:txBody>
      </p:sp>
      <p:sp>
        <p:nvSpPr>
          <p:cNvPr id="70671" name="CasellaDiTesto 14"/>
          <p:cNvSpPr txBox="1">
            <a:spLocks noChangeArrowheads="1"/>
          </p:cNvSpPr>
          <p:nvPr/>
        </p:nvSpPr>
        <p:spPr bwMode="auto">
          <a:xfrm>
            <a:off x="2214563" y="3357563"/>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3</a:t>
            </a:r>
          </a:p>
        </p:txBody>
      </p:sp>
      <p:sp>
        <p:nvSpPr>
          <p:cNvPr id="70672" name="CasellaDiTesto 15"/>
          <p:cNvSpPr txBox="1">
            <a:spLocks noChangeArrowheads="1"/>
          </p:cNvSpPr>
          <p:nvPr/>
        </p:nvSpPr>
        <p:spPr bwMode="auto">
          <a:xfrm>
            <a:off x="2714625" y="3357563"/>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4</a:t>
            </a:r>
          </a:p>
        </p:txBody>
      </p:sp>
      <p:sp>
        <p:nvSpPr>
          <p:cNvPr id="70673" name="CasellaDiTesto 16"/>
          <p:cNvSpPr txBox="1">
            <a:spLocks noChangeArrowheads="1"/>
          </p:cNvSpPr>
          <p:nvPr/>
        </p:nvSpPr>
        <p:spPr bwMode="auto">
          <a:xfrm>
            <a:off x="3286125" y="3357563"/>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5</a:t>
            </a:r>
          </a:p>
        </p:txBody>
      </p:sp>
      <p:sp>
        <p:nvSpPr>
          <p:cNvPr id="70674" name="CasellaDiTesto 17"/>
          <p:cNvSpPr txBox="1">
            <a:spLocks noChangeArrowheads="1"/>
          </p:cNvSpPr>
          <p:nvPr/>
        </p:nvSpPr>
        <p:spPr bwMode="auto">
          <a:xfrm>
            <a:off x="1000125" y="6072188"/>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1</a:t>
            </a:r>
          </a:p>
        </p:txBody>
      </p:sp>
      <p:sp>
        <p:nvSpPr>
          <p:cNvPr id="70675" name="CasellaDiTesto 18"/>
          <p:cNvSpPr txBox="1">
            <a:spLocks noChangeArrowheads="1"/>
          </p:cNvSpPr>
          <p:nvPr/>
        </p:nvSpPr>
        <p:spPr bwMode="auto">
          <a:xfrm>
            <a:off x="1643063" y="6072188"/>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2</a:t>
            </a:r>
          </a:p>
        </p:txBody>
      </p:sp>
      <p:sp>
        <p:nvSpPr>
          <p:cNvPr id="70676" name="CasellaDiTesto 19"/>
          <p:cNvSpPr txBox="1">
            <a:spLocks noChangeArrowheads="1"/>
          </p:cNvSpPr>
          <p:nvPr/>
        </p:nvSpPr>
        <p:spPr bwMode="auto">
          <a:xfrm>
            <a:off x="2214563" y="6072188"/>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3</a:t>
            </a:r>
          </a:p>
        </p:txBody>
      </p:sp>
      <p:sp>
        <p:nvSpPr>
          <p:cNvPr id="70677" name="CasellaDiTesto 20"/>
          <p:cNvSpPr txBox="1">
            <a:spLocks noChangeArrowheads="1"/>
          </p:cNvSpPr>
          <p:nvPr/>
        </p:nvSpPr>
        <p:spPr bwMode="auto">
          <a:xfrm>
            <a:off x="2714625" y="6072188"/>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4</a:t>
            </a:r>
          </a:p>
        </p:txBody>
      </p:sp>
      <p:sp>
        <p:nvSpPr>
          <p:cNvPr id="70678" name="CasellaDiTesto 21"/>
          <p:cNvSpPr txBox="1">
            <a:spLocks noChangeArrowheads="1"/>
          </p:cNvSpPr>
          <p:nvPr/>
        </p:nvSpPr>
        <p:spPr bwMode="auto">
          <a:xfrm>
            <a:off x="3286125" y="6072188"/>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5</a:t>
            </a:r>
          </a:p>
        </p:txBody>
      </p:sp>
      <p:sp>
        <p:nvSpPr>
          <p:cNvPr id="70679" name="CasellaDiTesto 22"/>
          <p:cNvSpPr txBox="1">
            <a:spLocks noChangeArrowheads="1"/>
          </p:cNvSpPr>
          <p:nvPr/>
        </p:nvSpPr>
        <p:spPr bwMode="auto">
          <a:xfrm>
            <a:off x="4714875" y="3357563"/>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1</a:t>
            </a:r>
          </a:p>
        </p:txBody>
      </p:sp>
      <p:sp>
        <p:nvSpPr>
          <p:cNvPr id="70680" name="CasellaDiTesto 23"/>
          <p:cNvSpPr txBox="1">
            <a:spLocks noChangeArrowheads="1"/>
          </p:cNvSpPr>
          <p:nvPr/>
        </p:nvSpPr>
        <p:spPr bwMode="auto">
          <a:xfrm>
            <a:off x="5357813" y="3357563"/>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2</a:t>
            </a:r>
          </a:p>
        </p:txBody>
      </p:sp>
      <p:sp>
        <p:nvSpPr>
          <p:cNvPr id="70681" name="CasellaDiTesto 24"/>
          <p:cNvSpPr txBox="1">
            <a:spLocks noChangeArrowheads="1"/>
          </p:cNvSpPr>
          <p:nvPr/>
        </p:nvSpPr>
        <p:spPr bwMode="auto">
          <a:xfrm>
            <a:off x="5929313" y="3357563"/>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3</a:t>
            </a:r>
          </a:p>
        </p:txBody>
      </p:sp>
      <p:sp>
        <p:nvSpPr>
          <p:cNvPr id="70682" name="CasellaDiTesto 25"/>
          <p:cNvSpPr txBox="1">
            <a:spLocks noChangeArrowheads="1"/>
          </p:cNvSpPr>
          <p:nvPr/>
        </p:nvSpPr>
        <p:spPr bwMode="auto">
          <a:xfrm>
            <a:off x="6429375" y="3357563"/>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4</a:t>
            </a:r>
          </a:p>
        </p:txBody>
      </p:sp>
      <p:sp>
        <p:nvSpPr>
          <p:cNvPr id="70683" name="CasellaDiTesto 26"/>
          <p:cNvSpPr txBox="1">
            <a:spLocks noChangeArrowheads="1"/>
          </p:cNvSpPr>
          <p:nvPr/>
        </p:nvSpPr>
        <p:spPr bwMode="auto">
          <a:xfrm>
            <a:off x="7000875" y="3357563"/>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5</a:t>
            </a:r>
          </a:p>
        </p:txBody>
      </p:sp>
      <p:sp>
        <p:nvSpPr>
          <p:cNvPr id="70684" name="CasellaDiTesto 27"/>
          <p:cNvSpPr txBox="1">
            <a:spLocks noChangeArrowheads="1"/>
          </p:cNvSpPr>
          <p:nvPr/>
        </p:nvSpPr>
        <p:spPr bwMode="auto">
          <a:xfrm>
            <a:off x="4714875" y="6059488"/>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1</a:t>
            </a:r>
          </a:p>
        </p:txBody>
      </p:sp>
      <p:sp>
        <p:nvSpPr>
          <p:cNvPr id="70685" name="CasellaDiTesto 28"/>
          <p:cNvSpPr txBox="1">
            <a:spLocks noChangeArrowheads="1"/>
          </p:cNvSpPr>
          <p:nvPr/>
        </p:nvSpPr>
        <p:spPr bwMode="auto">
          <a:xfrm>
            <a:off x="5357813" y="6059488"/>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2</a:t>
            </a:r>
          </a:p>
        </p:txBody>
      </p:sp>
      <p:sp>
        <p:nvSpPr>
          <p:cNvPr id="70686" name="CasellaDiTesto 29"/>
          <p:cNvSpPr txBox="1">
            <a:spLocks noChangeArrowheads="1"/>
          </p:cNvSpPr>
          <p:nvPr/>
        </p:nvSpPr>
        <p:spPr bwMode="auto">
          <a:xfrm>
            <a:off x="5929313" y="6059488"/>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3</a:t>
            </a:r>
          </a:p>
        </p:txBody>
      </p:sp>
      <p:sp>
        <p:nvSpPr>
          <p:cNvPr id="70687" name="CasellaDiTesto 30"/>
          <p:cNvSpPr txBox="1">
            <a:spLocks noChangeArrowheads="1"/>
          </p:cNvSpPr>
          <p:nvPr/>
        </p:nvSpPr>
        <p:spPr bwMode="auto">
          <a:xfrm>
            <a:off x="6429375" y="6059488"/>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4</a:t>
            </a:r>
          </a:p>
        </p:txBody>
      </p:sp>
      <p:sp>
        <p:nvSpPr>
          <p:cNvPr id="70688" name="CasellaDiTesto 31"/>
          <p:cNvSpPr txBox="1">
            <a:spLocks noChangeArrowheads="1"/>
          </p:cNvSpPr>
          <p:nvPr/>
        </p:nvSpPr>
        <p:spPr bwMode="auto">
          <a:xfrm>
            <a:off x="7000875" y="6059488"/>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5</a:t>
            </a:r>
          </a:p>
        </p:txBody>
      </p:sp>
      <p:sp>
        <p:nvSpPr>
          <p:cNvPr id="33" name="Ovale 32"/>
          <p:cNvSpPr/>
          <p:nvPr/>
        </p:nvSpPr>
        <p:spPr>
          <a:xfrm>
            <a:off x="395288" y="3860800"/>
            <a:ext cx="4032250" cy="299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p:txBody>
          <a:bodyPr/>
          <a:lstStyle/>
          <a:p>
            <a:pPr eaLnBrk="1" hangingPunct="1"/>
            <a:r>
              <a:rPr lang="it-IT" b="1" smtClean="0">
                <a:solidFill>
                  <a:srgbClr val="C00000"/>
                </a:solidFill>
              </a:rPr>
              <a:t>Cytokines levels</a:t>
            </a:r>
          </a:p>
        </p:txBody>
      </p:sp>
      <p:graphicFrame>
        <p:nvGraphicFramePr>
          <p:cNvPr id="71683" name="Object 5"/>
          <p:cNvGraphicFramePr>
            <a:graphicFrameLocks noChangeAspect="1"/>
          </p:cNvGraphicFramePr>
          <p:nvPr/>
        </p:nvGraphicFramePr>
        <p:xfrm>
          <a:off x="323850" y="1285875"/>
          <a:ext cx="4175125" cy="2916238"/>
        </p:xfrm>
        <a:graphic>
          <a:graphicData uri="http://schemas.openxmlformats.org/presentationml/2006/ole">
            <mc:AlternateContent xmlns:mc="http://schemas.openxmlformats.org/markup-compatibility/2006">
              <mc:Choice xmlns:v="urn:schemas-microsoft-com:vml" Requires="v">
                <p:oleObj spid="_x0000_s71700" name="Graph" r:id="rId3" imgW="4174541" imgH="2916326" progId="">
                  <p:embed/>
                </p:oleObj>
              </mc:Choice>
              <mc:Fallback>
                <p:oleObj name="Graph" r:id="rId3" imgW="4174541" imgH="2916326"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85875"/>
                        <a:ext cx="4175125" cy="29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4" name="Object 6"/>
          <p:cNvGraphicFramePr>
            <a:graphicFrameLocks noChangeAspect="1"/>
          </p:cNvGraphicFramePr>
          <p:nvPr/>
        </p:nvGraphicFramePr>
        <p:xfrm>
          <a:off x="357188" y="4084638"/>
          <a:ext cx="4175125" cy="2916237"/>
        </p:xfrm>
        <a:graphic>
          <a:graphicData uri="http://schemas.openxmlformats.org/presentationml/2006/ole">
            <mc:AlternateContent xmlns:mc="http://schemas.openxmlformats.org/markup-compatibility/2006">
              <mc:Choice xmlns:v="urn:schemas-microsoft-com:vml" Requires="v">
                <p:oleObj spid="_x0000_s71701" name="Graph" r:id="rId5" imgW="4174541" imgH="2916326" progId="">
                  <p:embed/>
                </p:oleObj>
              </mc:Choice>
              <mc:Fallback>
                <p:oleObj name="Graph" r:id="rId5" imgW="4174541" imgH="2916326"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4084638"/>
                        <a:ext cx="4175125" cy="291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5" name="CasellaDiTesto 4"/>
          <p:cNvSpPr txBox="1">
            <a:spLocks noChangeArrowheads="1"/>
          </p:cNvSpPr>
          <p:nvPr/>
        </p:nvSpPr>
        <p:spPr bwMode="auto">
          <a:xfrm>
            <a:off x="1857375" y="1357313"/>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solidFill>
                  <a:srgbClr val="C00000"/>
                </a:solidFill>
                <a:latin typeface="Calibri" pitchFamily="34" charset="0"/>
              </a:rPr>
              <a:t>IL-17</a:t>
            </a:r>
          </a:p>
        </p:txBody>
      </p:sp>
      <p:sp>
        <p:nvSpPr>
          <p:cNvPr id="71686" name="CasellaDiTesto 5"/>
          <p:cNvSpPr txBox="1">
            <a:spLocks noChangeArrowheads="1"/>
          </p:cNvSpPr>
          <p:nvPr/>
        </p:nvSpPr>
        <p:spPr bwMode="auto">
          <a:xfrm>
            <a:off x="1785938" y="4286250"/>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solidFill>
                  <a:srgbClr val="C00000"/>
                </a:solidFill>
                <a:latin typeface="Calibri" pitchFamily="34" charset="0"/>
              </a:rPr>
              <a:t>IL-10</a:t>
            </a:r>
          </a:p>
        </p:txBody>
      </p:sp>
      <p:sp>
        <p:nvSpPr>
          <p:cNvPr id="71687" name="Text Box 5"/>
          <p:cNvSpPr txBox="1">
            <a:spLocks noChangeArrowheads="1"/>
          </p:cNvSpPr>
          <p:nvPr/>
        </p:nvSpPr>
        <p:spPr bwMode="auto">
          <a:xfrm>
            <a:off x="6643688"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71688" name="Picture 4" descr="nuovo-logo-guna-10-2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0450" y="6573838"/>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CasellaDiTesto 8"/>
          <p:cNvSpPr txBox="1">
            <a:spLocks noChangeArrowheads="1"/>
          </p:cNvSpPr>
          <p:nvPr/>
        </p:nvSpPr>
        <p:spPr bwMode="auto">
          <a:xfrm>
            <a:off x="1000125" y="3441700"/>
            <a:ext cx="500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1</a:t>
            </a:r>
          </a:p>
        </p:txBody>
      </p:sp>
      <p:sp>
        <p:nvSpPr>
          <p:cNvPr id="71690" name="CasellaDiTesto 9"/>
          <p:cNvSpPr txBox="1">
            <a:spLocks noChangeArrowheads="1"/>
          </p:cNvSpPr>
          <p:nvPr/>
        </p:nvSpPr>
        <p:spPr bwMode="auto">
          <a:xfrm>
            <a:off x="1643063" y="3441700"/>
            <a:ext cx="500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2</a:t>
            </a:r>
          </a:p>
        </p:txBody>
      </p:sp>
      <p:sp>
        <p:nvSpPr>
          <p:cNvPr id="71691" name="CasellaDiTesto 10"/>
          <p:cNvSpPr txBox="1">
            <a:spLocks noChangeArrowheads="1"/>
          </p:cNvSpPr>
          <p:nvPr/>
        </p:nvSpPr>
        <p:spPr bwMode="auto">
          <a:xfrm>
            <a:off x="2214563" y="3441700"/>
            <a:ext cx="500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3</a:t>
            </a:r>
          </a:p>
        </p:txBody>
      </p:sp>
      <p:sp>
        <p:nvSpPr>
          <p:cNvPr id="71692" name="CasellaDiTesto 11"/>
          <p:cNvSpPr txBox="1">
            <a:spLocks noChangeArrowheads="1"/>
          </p:cNvSpPr>
          <p:nvPr/>
        </p:nvSpPr>
        <p:spPr bwMode="auto">
          <a:xfrm>
            <a:off x="2714625" y="3441700"/>
            <a:ext cx="500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4</a:t>
            </a:r>
          </a:p>
        </p:txBody>
      </p:sp>
      <p:sp>
        <p:nvSpPr>
          <p:cNvPr id="71693" name="CasellaDiTesto 12"/>
          <p:cNvSpPr txBox="1">
            <a:spLocks noChangeArrowheads="1"/>
          </p:cNvSpPr>
          <p:nvPr/>
        </p:nvSpPr>
        <p:spPr bwMode="auto">
          <a:xfrm>
            <a:off x="3286125" y="3441700"/>
            <a:ext cx="500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5</a:t>
            </a:r>
          </a:p>
        </p:txBody>
      </p:sp>
      <p:sp>
        <p:nvSpPr>
          <p:cNvPr id="71694" name="CasellaDiTesto 13"/>
          <p:cNvSpPr txBox="1">
            <a:spLocks noChangeArrowheads="1"/>
          </p:cNvSpPr>
          <p:nvPr/>
        </p:nvSpPr>
        <p:spPr bwMode="auto">
          <a:xfrm>
            <a:off x="1143000" y="6284913"/>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1</a:t>
            </a:r>
          </a:p>
        </p:txBody>
      </p:sp>
      <p:sp>
        <p:nvSpPr>
          <p:cNvPr id="71695" name="CasellaDiTesto 14"/>
          <p:cNvSpPr txBox="1">
            <a:spLocks noChangeArrowheads="1"/>
          </p:cNvSpPr>
          <p:nvPr/>
        </p:nvSpPr>
        <p:spPr bwMode="auto">
          <a:xfrm>
            <a:off x="1785938" y="6284913"/>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2</a:t>
            </a:r>
          </a:p>
        </p:txBody>
      </p:sp>
      <p:sp>
        <p:nvSpPr>
          <p:cNvPr id="71696" name="CasellaDiTesto 15"/>
          <p:cNvSpPr txBox="1">
            <a:spLocks noChangeArrowheads="1"/>
          </p:cNvSpPr>
          <p:nvPr/>
        </p:nvSpPr>
        <p:spPr bwMode="auto">
          <a:xfrm>
            <a:off x="2357438" y="6284913"/>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3</a:t>
            </a:r>
          </a:p>
        </p:txBody>
      </p:sp>
      <p:sp>
        <p:nvSpPr>
          <p:cNvPr id="71697" name="CasellaDiTesto 16"/>
          <p:cNvSpPr txBox="1">
            <a:spLocks noChangeArrowheads="1"/>
          </p:cNvSpPr>
          <p:nvPr/>
        </p:nvSpPr>
        <p:spPr bwMode="auto">
          <a:xfrm>
            <a:off x="2857500" y="6284913"/>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4</a:t>
            </a:r>
          </a:p>
        </p:txBody>
      </p:sp>
      <p:sp>
        <p:nvSpPr>
          <p:cNvPr id="71698" name="CasellaDiTesto 17"/>
          <p:cNvSpPr txBox="1">
            <a:spLocks noChangeArrowheads="1"/>
          </p:cNvSpPr>
          <p:nvPr/>
        </p:nvSpPr>
        <p:spPr bwMode="auto">
          <a:xfrm>
            <a:off x="3429000" y="6284913"/>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solidFill>
                  <a:schemeClr val="bg1"/>
                </a:solidFill>
                <a:latin typeface="Calibri" pitchFamily="34" charset="0"/>
              </a:rPr>
              <a:t>5</a:t>
            </a:r>
          </a:p>
        </p:txBody>
      </p:sp>
      <p:sp>
        <p:nvSpPr>
          <p:cNvPr id="71699" name="CasellaDiTesto 18"/>
          <p:cNvSpPr txBox="1">
            <a:spLocks noChangeArrowheads="1"/>
          </p:cNvSpPr>
          <p:nvPr/>
        </p:nvSpPr>
        <p:spPr bwMode="auto">
          <a:xfrm>
            <a:off x="4857750" y="1785938"/>
            <a:ext cx="3786188"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t>Legenda:</a:t>
            </a:r>
          </a:p>
          <a:p>
            <a:pPr eaLnBrk="1" hangingPunct="1"/>
            <a:r>
              <a:rPr lang="it-IT" b="1"/>
              <a:t>1: </a:t>
            </a:r>
            <a:r>
              <a:rPr lang="it-IT"/>
              <a:t>values in healthy mouse</a:t>
            </a:r>
          </a:p>
          <a:p>
            <a:pPr eaLnBrk="1" hangingPunct="1"/>
            <a:r>
              <a:rPr lang="it-IT" b="1"/>
              <a:t>2: </a:t>
            </a:r>
            <a:r>
              <a:rPr lang="it-IT"/>
              <a:t>values in mouse with Crohn’s</a:t>
            </a:r>
          </a:p>
          <a:p>
            <a:pPr eaLnBrk="1" hangingPunct="1"/>
            <a:r>
              <a:rPr lang="it-IT" b="1"/>
              <a:t>3: </a:t>
            </a:r>
            <a:r>
              <a:rPr lang="it-IT"/>
              <a:t>values in the mouse with Crohn’s after 7 days tretment with Anti IL-1+IL-10 at phamacological dosages</a:t>
            </a:r>
          </a:p>
          <a:p>
            <a:pPr eaLnBrk="1" hangingPunct="1"/>
            <a:r>
              <a:rPr lang="it-IT" b="1"/>
              <a:t>4: : </a:t>
            </a:r>
            <a:r>
              <a:rPr lang="it-IT"/>
              <a:t>values in the mouse with Crohn’s after 7 days tretment with Anti IL-1+IL-10 at 4CH concentration SKA</a:t>
            </a:r>
          </a:p>
          <a:p>
            <a:pPr eaLnBrk="1" hangingPunct="1"/>
            <a:r>
              <a:rPr lang="it-IT" b="1"/>
              <a:t>5: </a:t>
            </a:r>
            <a:r>
              <a:rPr lang="it-IT"/>
              <a:t>values in the mouse with Crohn’s after 7 days tretment with Anti IL-1+IL-10 at 4CH concentration not-SKA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46125" y="71438"/>
            <a:ext cx="77866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4000" b="1">
                <a:solidFill>
                  <a:srgbClr val="002060"/>
                </a:solidFill>
                <a:latin typeface="Calibri" pitchFamily="34" charset="0"/>
              </a:rPr>
              <a:t>Low Dose Medicine:</a:t>
            </a:r>
          </a:p>
          <a:p>
            <a:pPr algn="ctr" eaLnBrk="1" hangingPunct="1">
              <a:spcBef>
                <a:spcPct val="50000"/>
              </a:spcBef>
            </a:pPr>
            <a:r>
              <a:rPr lang="it-IT" sz="4000" b="1">
                <a:solidFill>
                  <a:srgbClr val="7030A0"/>
                </a:solidFill>
                <a:latin typeface="Calibri" pitchFamily="34" charset="0"/>
              </a:rPr>
              <a:t>…a dynamic new concept</a:t>
            </a:r>
          </a:p>
        </p:txBody>
      </p:sp>
      <p:sp>
        <p:nvSpPr>
          <p:cNvPr id="8195" name="Text Box 3"/>
          <p:cNvSpPr txBox="1">
            <a:spLocks noChangeArrowheads="1"/>
          </p:cNvSpPr>
          <p:nvPr/>
        </p:nvSpPr>
        <p:spPr bwMode="auto">
          <a:xfrm>
            <a:off x="685800" y="1916113"/>
            <a:ext cx="792480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spcBef>
                <a:spcPct val="50000"/>
              </a:spcBef>
            </a:pPr>
            <a:r>
              <a:rPr lang="it-IT" sz="3200" b="1">
                <a:solidFill>
                  <a:srgbClr val="002060"/>
                </a:solidFill>
                <a:latin typeface="Calibri" pitchFamily="34" charset="0"/>
              </a:rPr>
              <a:t>Low Dose Medicine (LDM) is an innovative therapeutic system based on the possibility to therapeutically use mainly </a:t>
            </a:r>
            <a:r>
              <a:rPr lang="it-IT" sz="3200" b="1">
                <a:solidFill>
                  <a:srgbClr val="C00000"/>
                </a:solidFill>
                <a:latin typeface="Calibri" pitchFamily="34" charset="0"/>
              </a:rPr>
              <a:t>LOW DOSE </a:t>
            </a:r>
            <a:r>
              <a:rPr lang="it-IT" sz="3200" b="1">
                <a:solidFill>
                  <a:srgbClr val="002060"/>
                </a:solidFill>
                <a:latin typeface="Calibri" pitchFamily="34" charset="0"/>
              </a:rPr>
              <a:t>of biological substances that naturally lead the Physiology of the human body.</a:t>
            </a:r>
          </a:p>
        </p:txBody>
      </p:sp>
      <p:sp>
        <p:nvSpPr>
          <p:cNvPr id="4" name="Segnaposto numero diapositiva 3"/>
          <p:cNvSpPr>
            <a:spLocks noGrp="1"/>
          </p:cNvSpPr>
          <p:nvPr>
            <p:ph type="sldNum" sz="quarter" idx="12"/>
          </p:nvPr>
        </p:nvSpPr>
        <p:spPr/>
        <p:txBody>
          <a:bodyPr/>
          <a:lstStyle/>
          <a:p>
            <a:pPr>
              <a:defRPr/>
            </a:pPr>
            <a:fld id="{66FF1803-CE46-4F54-82E5-001EE5D96A21}" type="slidenum">
              <a:rPr lang="it-IT"/>
              <a:pPr>
                <a:defRPr/>
              </a:pPr>
              <a:t>7</a:t>
            </a:fld>
            <a:endParaRPr lang="it-IT" dirty="0"/>
          </a:p>
        </p:txBody>
      </p:sp>
      <p:sp>
        <p:nvSpPr>
          <p:cNvPr id="8197" name="Text Box 17"/>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uppo 4"/>
          <p:cNvGrpSpPr>
            <a:grpSpLocks/>
          </p:cNvGrpSpPr>
          <p:nvPr/>
        </p:nvGrpSpPr>
        <p:grpSpPr bwMode="auto">
          <a:xfrm>
            <a:off x="357188" y="1573213"/>
            <a:ext cx="3927475" cy="3887787"/>
            <a:chOff x="1500166" y="564966"/>
            <a:chExt cx="3927015" cy="3888000"/>
          </a:xfrm>
        </p:grpSpPr>
        <p:pic>
          <p:nvPicPr>
            <p:cNvPr id="72716" name="Picture 3" descr="C:\Users\Giusy\Desktop\IMMAGINI SCELTE GUNA\DSS\ZO1 DSS 60X B.tif"/>
            <p:cNvPicPr>
              <a:picLocks noChangeAspect="1" noChangeArrowheads="1"/>
            </p:cNvPicPr>
            <p:nvPr/>
          </p:nvPicPr>
          <p:blipFill>
            <a:blip r:embed="rId2">
              <a:lum bright="58000" contrast="66000"/>
              <a:extLst>
                <a:ext uri="{28A0092B-C50C-407E-A947-70E740481C1C}">
                  <a14:useLocalDpi xmlns:a14="http://schemas.microsoft.com/office/drawing/2010/main" val="0"/>
                </a:ext>
              </a:extLst>
            </a:blip>
            <a:srcRect/>
            <a:stretch>
              <a:fillRect/>
            </a:stretch>
          </p:blipFill>
          <p:spPr bwMode="auto">
            <a:xfrm>
              <a:off x="1524000" y="564966"/>
              <a:ext cx="3888000" cy="3888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2717" name="CasellaDiTesto 6"/>
            <p:cNvSpPr txBox="1">
              <a:spLocks noChangeArrowheads="1"/>
            </p:cNvSpPr>
            <p:nvPr/>
          </p:nvSpPr>
          <p:spPr bwMode="auto">
            <a:xfrm>
              <a:off x="1500166" y="4067837"/>
              <a:ext cx="3927015" cy="36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chemeClr val="bg1"/>
                  </a:solidFill>
                  <a:latin typeface="Calibri" pitchFamily="34" charset="0"/>
                </a:rPr>
                <a:t>DSS (Dextran Sodium Sulphate)</a:t>
              </a:r>
            </a:p>
          </p:txBody>
        </p:sp>
        <p:cxnSp>
          <p:nvCxnSpPr>
            <p:cNvPr id="72718" name="Connettore 2 7"/>
            <p:cNvCxnSpPr>
              <a:cxnSpLocks noChangeShapeType="1"/>
            </p:cNvCxnSpPr>
            <p:nvPr/>
          </p:nvCxnSpPr>
          <p:spPr bwMode="auto">
            <a:xfrm rot="5400000" flipH="1" flipV="1">
              <a:off x="3620796" y="2492301"/>
              <a:ext cx="244488" cy="57143"/>
            </a:xfrm>
            <a:prstGeom prst="straightConnector1">
              <a:avLst/>
            </a:prstGeom>
            <a:noFill/>
            <a:ln w="25400" algn="ctr">
              <a:solidFill>
                <a:schemeClr val="bg1"/>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grpSp>
      <p:pic>
        <p:nvPicPr>
          <p:cNvPr id="72707" name="Picture 2" descr="C:\Users\Giusy\Desktop\IMMAGINI SCELTE GUNA\DSS+OMEOPAT\ZO1 OMEOP 60X B.tif"/>
          <p:cNvPicPr>
            <a:picLocks noChangeAspect="1" noChangeArrowheads="1"/>
          </p:cNvPicPr>
          <p:nvPr/>
        </p:nvPicPr>
        <p:blipFill>
          <a:blip r:embed="rId3">
            <a:lum bright="58000" contrast="66000"/>
            <a:extLst>
              <a:ext uri="{28A0092B-C50C-407E-A947-70E740481C1C}">
                <a14:useLocalDpi xmlns:a14="http://schemas.microsoft.com/office/drawing/2010/main" val="0"/>
              </a:ext>
            </a:extLst>
          </a:blip>
          <a:srcRect/>
          <a:stretch>
            <a:fillRect/>
          </a:stretch>
        </p:blipFill>
        <p:spPr bwMode="auto">
          <a:xfrm>
            <a:off x="4900613" y="1614488"/>
            <a:ext cx="3886200" cy="3886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10" name="Connettore 2 9"/>
          <p:cNvCxnSpPr/>
          <p:nvPr/>
        </p:nvCxnSpPr>
        <p:spPr bwMode="auto">
          <a:xfrm flipV="1">
            <a:off x="6615113" y="4727575"/>
            <a:ext cx="214312" cy="30163"/>
          </a:xfrm>
          <a:prstGeom prst="straightConnector1">
            <a:avLst/>
          </a:prstGeom>
          <a:ln>
            <a:solidFill>
              <a:schemeClr val="bg1"/>
            </a:solidFill>
            <a:tailEnd type="arrow"/>
          </a:ln>
        </p:spPr>
        <p:style>
          <a:lnRef idx="2">
            <a:schemeClr val="accent3"/>
          </a:lnRef>
          <a:fillRef idx="0">
            <a:schemeClr val="accent3"/>
          </a:fillRef>
          <a:effectRef idx="1">
            <a:schemeClr val="accent3"/>
          </a:effectRef>
          <a:fontRef idx="minor">
            <a:schemeClr val="tx1"/>
          </a:fontRef>
        </p:style>
      </p:cxnSp>
      <p:cxnSp>
        <p:nvCxnSpPr>
          <p:cNvPr id="12" name="Connettore 2 11"/>
          <p:cNvCxnSpPr/>
          <p:nvPr/>
        </p:nvCxnSpPr>
        <p:spPr bwMode="auto">
          <a:xfrm flipV="1">
            <a:off x="5972175" y="3155950"/>
            <a:ext cx="214313" cy="30163"/>
          </a:xfrm>
          <a:prstGeom prst="straightConnector1">
            <a:avLst/>
          </a:prstGeom>
          <a:ln>
            <a:solidFill>
              <a:schemeClr val="bg1"/>
            </a:solidFill>
            <a:tailEnd type="arrow"/>
          </a:ln>
        </p:spPr>
        <p:style>
          <a:lnRef idx="2">
            <a:schemeClr val="accent3"/>
          </a:lnRef>
          <a:fillRef idx="0">
            <a:schemeClr val="accent3"/>
          </a:fillRef>
          <a:effectRef idx="1">
            <a:schemeClr val="accent3"/>
          </a:effectRef>
          <a:fontRef idx="minor">
            <a:schemeClr val="tx1"/>
          </a:fontRef>
        </p:style>
      </p:cxnSp>
      <p:sp>
        <p:nvSpPr>
          <p:cNvPr id="72710" name="Rettangolo 12"/>
          <p:cNvSpPr>
            <a:spLocks noChangeArrowheads="1"/>
          </p:cNvSpPr>
          <p:nvPr/>
        </p:nvSpPr>
        <p:spPr bwMode="auto">
          <a:xfrm>
            <a:off x="4878388" y="5146675"/>
            <a:ext cx="249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b="1">
                <a:solidFill>
                  <a:schemeClr val="bg1"/>
                </a:solidFill>
                <a:latin typeface="Calibri" pitchFamily="34" charset="0"/>
              </a:rPr>
              <a:t>Anti Il-1 4CH + IL-10 4CH</a:t>
            </a:r>
          </a:p>
        </p:txBody>
      </p:sp>
      <p:sp>
        <p:nvSpPr>
          <p:cNvPr id="72711" name="Rettangolo 14"/>
          <p:cNvSpPr>
            <a:spLocks noChangeArrowheads="1"/>
          </p:cNvSpPr>
          <p:nvPr/>
        </p:nvSpPr>
        <p:spPr bwMode="auto">
          <a:xfrm>
            <a:off x="357188" y="6488113"/>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b="1">
                <a:solidFill>
                  <a:schemeClr val="bg1"/>
                </a:solidFill>
                <a:latin typeface="Calibri" pitchFamily="34" charset="0"/>
              </a:rPr>
              <a:t>60 x</a:t>
            </a:r>
          </a:p>
        </p:txBody>
      </p:sp>
      <p:sp>
        <p:nvSpPr>
          <p:cNvPr id="72712" name="CasellaDiTesto 12"/>
          <p:cNvSpPr txBox="1">
            <a:spLocks noChangeArrowheads="1"/>
          </p:cNvSpPr>
          <p:nvPr/>
        </p:nvSpPr>
        <p:spPr bwMode="auto">
          <a:xfrm>
            <a:off x="785813" y="5715000"/>
            <a:ext cx="3071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latin typeface="Calibri" pitchFamily="34" charset="0"/>
              </a:rPr>
              <a:t>BEFORE TREATMENT</a:t>
            </a:r>
          </a:p>
        </p:txBody>
      </p:sp>
      <p:sp>
        <p:nvSpPr>
          <p:cNvPr id="72713" name="CasellaDiTesto 13"/>
          <p:cNvSpPr txBox="1">
            <a:spLocks noChangeArrowheads="1"/>
          </p:cNvSpPr>
          <p:nvPr/>
        </p:nvSpPr>
        <p:spPr bwMode="auto">
          <a:xfrm>
            <a:off x="5429250" y="5715000"/>
            <a:ext cx="3071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latin typeface="Calibri" pitchFamily="34" charset="0"/>
              </a:rPr>
              <a:t>AFTER TREATMENT</a:t>
            </a:r>
          </a:p>
        </p:txBody>
      </p:sp>
      <p:sp>
        <p:nvSpPr>
          <p:cNvPr id="72714" name="Text Box 5"/>
          <p:cNvSpPr txBox="1">
            <a:spLocks noChangeArrowheads="1"/>
          </p:cNvSpPr>
          <p:nvPr/>
        </p:nvSpPr>
        <p:spPr bwMode="auto">
          <a:xfrm>
            <a:off x="6965950" y="6600825"/>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72715" name="Picture 4" descr="nuovo-logo-guna-10-2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13" y="6600825"/>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asellaDiTesto 3"/>
          <p:cNvSpPr txBox="1">
            <a:spLocks noChangeArrowheads="1"/>
          </p:cNvSpPr>
          <p:nvPr/>
        </p:nvSpPr>
        <p:spPr bwMode="auto">
          <a:xfrm>
            <a:off x="250825" y="123825"/>
            <a:ext cx="8642350"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5400" b="1" i="1">
                <a:solidFill>
                  <a:srgbClr val="C00000"/>
                </a:solidFill>
                <a:latin typeface="Times New Roman" pitchFamily="18" charset="0"/>
                <a:cs typeface="Times New Roman" pitchFamily="18" charset="0"/>
              </a:rPr>
              <a:t>We can say that</a:t>
            </a:r>
          </a:p>
          <a:p>
            <a:pPr algn="ctr" eaLnBrk="1" hangingPunct="1"/>
            <a:endParaRPr lang="it-IT" sz="2800" b="1">
              <a:solidFill>
                <a:srgbClr val="C00000"/>
              </a:solidFill>
              <a:latin typeface="Times New Roman" pitchFamily="18" charset="0"/>
              <a:cs typeface="Times New Roman" pitchFamily="18" charset="0"/>
            </a:endParaRPr>
          </a:p>
          <a:p>
            <a:pPr algn="ctr" eaLnBrk="1" hangingPunct="1"/>
            <a:endParaRPr lang="it-IT" sz="2800" b="1">
              <a:solidFill>
                <a:srgbClr val="C00000"/>
              </a:solidFill>
              <a:latin typeface="Times New Roman" pitchFamily="18" charset="0"/>
              <a:cs typeface="Times New Roman" pitchFamily="18" charset="0"/>
            </a:endParaRPr>
          </a:p>
          <a:p>
            <a:pPr algn="ctr" eaLnBrk="1" hangingPunct="1"/>
            <a:endParaRPr lang="it-IT" sz="5400" b="1" i="1">
              <a:solidFill>
                <a:srgbClr val="C00000"/>
              </a:solidFill>
              <a:latin typeface="Times New Roman" pitchFamily="18" charset="0"/>
              <a:cs typeface="Times New Roman" pitchFamily="18" charset="0"/>
            </a:endParaRPr>
          </a:p>
          <a:p>
            <a:pPr algn="ctr" eaLnBrk="1" hangingPunct="1"/>
            <a:endParaRPr lang="it-IT" sz="5400" b="1" i="1">
              <a:solidFill>
                <a:srgbClr val="C00000"/>
              </a:solidFill>
              <a:latin typeface="Times New Roman" pitchFamily="18" charset="0"/>
              <a:cs typeface="Times New Roman" pitchFamily="18" charset="0"/>
            </a:endParaRPr>
          </a:p>
          <a:p>
            <a:pPr algn="ctr" eaLnBrk="1" hangingPunct="1"/>
            <a:endParaRPr lang="it-IT" sz="5400" b="1" i="1">
              <a:solidFill>
                <a:srgbClr val="C00000"/>
              </a:solidFill>
              <a:latin typeface="Times New Roman" pitchFamily="18" charset="0"/>
              <a:cs typeface="Times New Roman" pitchFamily="18" charset="0"/>
            </a:endParaRPr>
          </a:p>
          <a:p>
            <a:pPr algn="ctr" eaLnBrk="1" hangingPunct="1"/>
            <a:r>
              <a:rPr lang="it-IT" sz="5400" b="1" i="1">
                <a:solidFill>
                  <a:srgbClr val="C00000"/>
                </a:solidFill>
                <a:latin typeface="Times New Roman" pitchFamily="18" charset="0"/>
                <a:cs typeface="Times New Roman" pitchFamily="18" charset="0"/>
              </a:rPr>
              <a:t>are a modern, effective, </a:t>
            </a:r>
          </a:p>
          <a:p>
            <a:pPr algn="ctr" eaLnBrk="1" hangingPunct="1"/>
            <a:r>
              <a:rPr lang="it-IT" sz="5400" b="1" i="1">
                <a:solidFill>
                  <a:srgbClr val="C00000"/>
                </a:solidFill>
                <a:latin typeface="Times New Roman" pitchFamily="18" charset="0"/>
                <a:cs typeface="Times New Roman" pitchFamily="18" charset="0"/>
              </a:rPr>
              <a:t>no side effects Anti TNF-</a:t>
            </a:r>
            <a:r>
              <a:rPr lang="el-GR" sz="5400" b="1" i="1">
                <a:solidFill>
                  <a:srgbClr val="C00000"/>
                </a:solidFill>
                <a:latin typeface="Times New Roman" pitchFamily="18" charset="0"/>
                <a:cs typeface="Times New Roman" pitchFamily="18" charset="0"/>
              </a:rPr>
              <a:t>α</a:t>
            </a:r>
            <a:endParaRPr lang="it-IT" sz="5400" b="1" i="1">
              <a:solidFill>
                <a:srgbClr val="C00000"/>
              </a:solidFill>
              <a:latin typeface="Times New Roman" pitchFamily="18" charset="0"/>
              <a:cs typeface="Times New Roman" pitchFamily="18" charset="0"/>
            </a:endParaRPr>
          </a:p>
          <a:p>
            <a:pPr eaLnBrk="1" hangingPunct="1">
              <a:buFont typeface="Calibri" pitchFamily="34" charset="0"/>
              <a:buAutoNum type="arabicPeriod"/>
            </a:pPr>
            <a:endParaRPr lang="it-IT" sz="5400" b="1">
              <a:solidFill>
                <a:srgbClr val="002060"/>
              </a:solidFill>
              <a:latin typeface="Times New Roman" pitchFamily="18" charset="0"/>
              <a:cs typeface="Times New Roman" pitchFamily="18" charset="0"/>
            </a:endParaRPr>
          </a:p>
          <a:p>
            <a:pPr eaLnBrk="1" hangingPunct="1">
              <a:buFont typeface="Calibri" pitchFamily="34" charset="0"/>
              <a:buAutoNum type="arabicPeriod"/>
            </a:pPr>
            <a:endParaRPr lang="it-IT" sz="5400" b="1">
              <a:solidFill>
                <a:srgbClr val="002060"/>
              </a:solidFill>
              <a:latin typeface="Times New Roman" pitchFamily="18" charset="0"/>
              <a:cs typeface="Times New Roman" pitchFamily="18" charset="0"/>
            </a:endParaRPr>
          </a:p>
          <a:p>
            <a:pPr eaLnBrk="1" hangingPunct="1"/>
            <a:r>
              <a:rPr lang="it-IT" sz="5400" b="1">
                <a:solidFill>
                  <a:srgbClr val="002060"/>
                </a:solidFill>
                <a:latin typeface="Times New Roman" pitchFamily="18" charset="0"/>
                <a:cs typeface="Times New Roman" pitchFamily="18" charset="0"/>
              </a:rPr>
              <a:t>	</a:t>
            </a:r>
            <a:endParaRPr lang="it-IT" sz="5400">
              <a:solidFill>
                <a:srgbClr val="002060"/>
              </a:solidFill>
              <a:latin typeface="Times New Roman" pitchFamily="18" charset="0"/>
              <a:cs typeface="Times New Roman" pitchFamily="18" charset="0"/>
            </a:endParaRPr>
          </a:p>
          <a:p>
            <a:pPr eaLnBrk="1" hangingPunct="1">
              <a:buFont typeface="Calibri" pitchFamily="34" charset="0"/>
              <a:buAutoNum type="arabicPeriod"/>
            </a:pPr>
            <a:endParaRPr lang="it-IT" sz="5400">
              <a:solidFill>
                <a:srgbClr val="002060"/>
              </a:solidFill>
              <a:latin typeface="Times New Roman" pitchFamily="18" charset="0"/>
              <a:cs typeface="Times New Roman" pitchFamily="18" charset="0"/>
            </a:endParaRPr>
          </a:p>
        </p:txBody>
      </p:sp>
      <p:sp>
        <p:nvSpPr>
          <p:cNvPr id="73731" name="Text Box 5"/>
          <p:cNvSpPr txBox="1">
            <a:spLocks noChangeArrowheads="1"/>
          </p:cNvSpPr>
          <p:nvPr/>
        </p:nvSpPr>
        <p:spPr bwMode="auto">
          <a:xfrm>
            <a:off x="6823075" y="6597650"/>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73732"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838" y="6597650"/>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CasellaDiTesto 4"/>
          <p:cNvSpPr txBox="1">
            <a:spLocks noChangeArrowheads="1"/>
          </p:cNvSpPr>
          <p:nvPr/>
        </p:nvSpPr>
        <p:spPr bwMode="auto">
          <a:xfrm>
            <a:off x="9972675" y="45815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alibri" pitchFamily="34" charset="0"/>
            </a:endParaRPr>
          </a:p>
        </p:txBody>
      </p:sp>
      <p:sp>
        <p:nvSpPr>
          <p:cNvPr id="6" name="CasellaDiTesto 5"/>
          <p:cNvSpPr txBox="1"/>
          <p:nvPr/>
        </p:nvSpPr>
        <p:spPr>
          <a:xfrm>
            <a:off x="395536" y="1552724"/>
            <a:ext cx="8280920" cy="2308324"/>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457200" indent="-457200" algn="ctr" fontAlgn="auto">
              <a:spcBef>
                <a:spcPts val="0"/>
              </a:spcBef>
              <a:spcAft>
                <a:spcPts val="0"/>
              </a:spcAft>
              <a:defRPr/>
            </a:pPr>
            <a:r>
              <a:rPr lang="it-IT" sz="4800" b="1" dirty="0" err="1">
                <a:solidFill>
                  <a:schemeClr val="bg1"/>
                </a:solidFill>
                <a:latin typeface="Times New Roman" pitchFamily="18" charset="0"/>
                <a:cs typeface="Times New Roman" pitchFamily="18" charset="0"/>
              </a:rPr>
              <a:t>Guna</a:t>
            </a:r>
            <a:r>
              <a:rPr lang="it-IT" sz="4800" b="1" dirty="0">
                <a:solidFill>
                  <a:schemeClr val="bg1"/>
                </a:solidFill>
                <a:latin typeface="Times New Roman" pitchFamily="18" charset="0"/>
                <a:cs typeface="Times New Roman" pitchFamily="18" charset="0"/>
              </a:rPr>
              <a:t> Anti IL-1 4CH</a:t>
            </a:r>
          </a:p>
          <a:p>
            <a:pPr marL="457200" indent="-457200" algn="ctr" fontAlgn="auto">
              <a:spcBef>
                <a:spcPts val="0"/>
              </a:spcBef>
              <a:spcAft>
                <a:spcPts val="0"/>
              </a:spcAft>
              <a:defRPr/>
            </a:pPr>
            <a:r>
              <a:rPr lang="it-IT" sz="4800" b="1" dirty="0">
                <a:solidFill>
                  <a:schemeClr val="bg1"/>
                </a:solidFill>
                <a:latin typeface="Times New Roman" pitchFamily="18" charset="0"/>
                <a:cs typeface="Times New Roman" pitchFamily="18" charset="0"/>
              </a:rPr>
              <a:t>+</a:t>
            </a:r>
          </a:p>
          <a:p>
            <a:pPr marL="457200" indent="-457200" algn="ctr" fontAlgn="auto">
              <a:spcBef>
                <a:spcPts val="0"/>
              </a:spcBef>
              <a:spcAft>
                <a:spcPts val="0"/>
              </a:spcAft>
              <a:defRPr/>
            </a:pPr>
            <a:r>
              <a:rPr lang="it-IT" sz="4800" b="1" dirty="0" err="1">
                <a:solidFill>
                  <a:schemeClr val="bg1"/>
                </a:solidFill>
                <a:latin typeface="Times New Roman" pitchFamily="18" charset="0"/>
                <a:cs typeface="Times New Roman" pitchFamily="18" charset="0"/>
              </a:rPr>
              <a:t>Guna</a:t>
            </a:r>
            <a:r>
              <a:rPr lang="it-IT" sz="4800" b="1" dirty="0">
                <a:solidFill>
                  <a:schemeClr val="bg1"/>
                </a:solidFill>
                <a:latin typeface="Times New Roman" pitchFamily="18" charset="0"/>
                <a:cs typeface="Times New Roman" pitchFamily="18" charset="0"/>
              </a:rPr>
              <a:t> IL-10 4CH</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asellaDiTesto 4"/>
          <p:cNvSpPr txBox="1">
            <a:spLocks noChangeArrowheads="1"/>
          </p:cNvSpPr>
          <p:nvPr/>
        </p:nvSpPr>
        <p:spPr bwMode="auto">
          <a:xfrm>
            <a:off x="971550" y="3773488"/>
            <a:ext cx="73453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it-IT" sz="2800">
              <a:solidFill>
                <a:srgbClr val="002060"/>
              </a:solidFill>
              <a:latin typeface="Calibri" pitchFamily="34" charset="0"/>
            </a:endParaRPr>
          </a:p>
          <a:p>
            <a:pPr algn="ctr" eaLnBrk="1" hangingPunct="1"/>
            <a:r>
              <a:rPr lang="it-IT" sz="2800">
                <a:solidFill>
                  <a:srgbClr val="002060"/>
                </a:solidFill>
                <a:latin typeface="Calibri" pitchFamily="34" charset="0"/>
              </a:rPr>
              <a:t> </a:t>
            </a:r>
            <a:r>
              <a:rPr lang="it-IT" sz="2800" b="1">
                <a:solidFill>
                  <a:srgbClr val="002060"/>
                </a:solidFill>
                <a:latin typeface="Calibri" pitchFamily="34" charset="0"/>
              </a:rPr>
              <a:t>IMMUNOMODULATING TREATMENT WITH LOW DOSE </a:t>
            </a:r>
            <a:r>
              <a:rPr lang="it-IT" sz="2800" b="1">
                <a:solidFill>
                  <a:srgbClr val="C00000"/>
                </a:solidFill>
                <a:latin typeface="Calibri" pitchFamily="34" charset="0"/>
              </a:rPr>
              <a:t>INTERLEUKIN-4, INTERLEUKIN-10 AND INTERLEUKIN-11 </a:t>
            </a:r>
            <a:r>
              <a:rPr lang="it-IT" sz="2800" b="1">
                <a:solidFill>
                  <a:srgbClr val="002060"/>
                </a:solidFill>
                <a:latin typeface="Calibri" pitchFamily="34" charset="0"/>
              </a:rPr>
              <a:t>IN PSORIASIS VULGARIS</a:t>
            </a:r>
            <a:endParaRPr lang="it-IT" sz="2800">
              <a:solidFill>
                <a:srgbClr val="002060"/>
              </a:solidFill>
              <a:latin typeface="Calibri" pitchFamily="34" charset="0"/>
            </a:endParaRPr>
          </a:p>
        </p:txBody>
      </p:sp>
      <p:sp>
        <p:nvSpPr>
          <p:cNvPr id="74755" name="CasellaDiTesto 5"/>
          <p:cNvSpPr txBox="1">
            <a:spLocks noChangeArrowheads="1"/>
          </p:cNvSpPr>
          <p:nvPr/>
        </p:nvSpPr>
        <p:spPr bwMode="auto">
          <a:xfrm>
            <a:off x="582613" y="5661025"/>
            <a:ext cx="802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i="1">
                <a:latin typeface="Calibri" pitchFamily="34" charset="0"/>
              </a:rPr>
              <a:t>Journal Of Biological Regulators &amp; Homeostatic Agents 2014 Jan-Mar;28(1):133-9.</a:t>
            </a:r>
            <a:endParaRPr lang="it-IT">
              <a:latin typeface="Calibri" pitchFamily="34" charset="0"/>
            </a:endParaRPr>
          </a:p>
        </p:txBody>
      </p:sp>
      <p:pic>
        <p:nvPicPr>
          <p:cNvPr id="74756" name="Picture 3" descr="C:\Documents and Settings\m.campanella\Desktop\jbr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60350"/>
            <a:ext cx="29130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5"/>
          <p:cNvSpPr txBox="1">
            <a:spLocks noChangeArrowheads="1"/>
          </p:cNvSpPr>
          <p:nvPr/>
        </p:nvSpPr>
        <p:spPr bwMode="auto">
          <a:xfrm>
            <a:off x="6786563" y="6645275"/>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74758"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32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egnaposto numero diapositiva 26"/>
          <p:cNvSpPr>
            <a:spLocks noGrp="1"/>
          </p:cNvSpPr>
          <p:nvPr>
            <p:ph type="sldNum" sz="quarter" idx="12"/>
          </p:nvPr>
        </p:nvSpPr>
        <p:spPr/>
        <p:txBody>
          <a:bodyPr/>
          <a:lstStyle/>
          <a:p>
            <a:pPr>
              <a:defRPr/>
            </a:pPr>
            <a:fld id="{6BBEFE6E-2CD0-493E-8A96-8462CA4439F7}" type="slidenum">
              <a:rPr lang="it-IT"/>
              <a:pPr>
                <a:defRPr/>
              </a:pPr>
              <a:t>73</a:t>
            </a:fld>
            <a:endParaRPr lang="it-IT"/>
          </a:p>
        </p:txBody>
      </p:sp>
      <p:sp>
        <p:nvSpPr>
          <p:cNvPr id="102402" name="Text Box 2"/>
          <p:cNvSpPr txBox="1">
            <a:spLocks noChangeArrowheads="1"/>
          </p:cNvSpPr>
          <p:nvPr/>
        </p:nvSpPr>
        <p:spPr bwMode="auto">
          <a:xfrm>
            <a:off x="0" y="188913"/>
            <a:ext cx="9144000" cy="57943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it-IT" sz="3200" b="1" dirty="0">
                <a:solidFill>
                  <a:srgbClr val="3832B4"/>
                </a:solidFill>
                <a:effectLst>
                  <a:outerShdw blurRad="38100" dist="38100" dir="2700000" algn="tl">
                    <a:srgbClr val="C0C0C0"/>
                  </a:outerShdw>
                </a:effectLst>
                <a:latin typeface="+mn-lt"/>
                <a:cs typeface="+mn-cs"/>
              </a:rPr>
              <a:t>RESULTS ANALYSIS</a:t>
            </a:r>
            <a:endParaRPr lang="en-US" sz="3200" b="1" dirty="0">
              <a:solidFill>
                <a:srgbClr val="3832B4"/>
              </a:solidFill>
              <a:effectLst>
                <a:outerShdw blurRad="38100" dist="38100" dir="2700000" algn="tl">
                  <a:srgbClr val="C0C0C0"/>
                </a:outerShdw>
              </a:effectLst>
              <a:latin typeface="+mn-lt"/>
              <a:cs typeface="+mn-cs"/>
            </a:endParaRPr>
          </a:p>
        </p:txBody>
      </p:sp>
      <p:graphicFrame>
        <p:nvGraphicFramePr>
          <p:cNvPr id="75780" name="Object 294"/>
          <p:cNvGraphicFramePr>
            <a:graphicFrameLocks noChangeAspect="1"/>
          </p:cNvGraphicFramePr>
          <p:nvPr/>
        </p:nvGraphicFramePr>
        <p:xfrm>
          <a:off x="1116013" y="1611313"/>
          <a:ext cx="6959600" cy="2825750"/>
        </p:xfrm>
        <a:graphic>
          <a:graphicData uri="http://schemas.openxmlformats.org/presentationml/2006/ole">
            <mc:AlternateContent xmlns:mc="http://schemas.openxmlformats.org/markup-compatibility/2006">
              <mc:Choice xmlns:v="urn:schemas-microsoft-com:vml" Requires="v">
                <p:oleObj spid="_x0000_s75785" name="Grafico" r:id="rId3" imgW="6276975" imgH="2552700" progId="Excel.Sheet.8">
                  <p:embed/>
                </p:oleObj>
              </mc:Choice>
              <mc:Fallback>
                <p:oleObj name="Grafico" r:id="rId3" imgW="6276975" imgH="2552700" progId="Excel.Sheet.8">
                  <p:embed/>
                  <p:pic>
                    <p:nvPicPr>
                      <p:cNvPr id="0" name="Object 2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611313"/>
                        <a:ext cx="6959600"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1" name="AutoShape 295"/>
          <p:cNvSpPr>
            <a:spLocks/>
          </p:cNvSpPr>
          <p:nvPr/>
        </p:nvSpPr>
        <p:spPr bwMode="auto">
          <a:xfrm>
            <a:off x="5435600" y="3933825"/>
            <a:ext cx="2016125" cy="1871663"/>
          </a:xfrm>
          <a:prstGeom prst="borderCallout2">
            <a:avLst>
              <a:gd name="adj1" fmla="val 10588"/>
              <a:gd name="adj2" fmla="val -3778"/>
              <a:gd name="adj3" fmla="val 10588"/>
              <a:gd name="adj4" fmla="val -3778"/>
              <a:gd name="adj5" fmla="val -48380"/>
              <a:gd name="adj6" fmla="val -24301"/>
            </a:avLst>
          </a:prstGeom>
          <a:solidFill>
            <a:schemeClr val="tx1"/>
          </a:solidFill>
          <a:ln w="9525">
            <a:solidFill>
              <a:schemeClr val="bg1"/>
            </a:solidFill>
            <a:miter lim="800000"/>
            <a:headEnd/>
            <a:tailEnd/>
          </a:ln>
        </p:spPr>
        <p:txBody>
          <a:bodyPr/>
          <a:lstStyle/>
          <a:p>
            <a:pPr algn="ctr"/>
            <a:r>
              <a:rPr lang="it-IT" b="1">
                <a:solidFill>
                  <a:schemeClr val="bg1"/>
                </a:solidFill>
                <a:latin typeface="Calibri" pitchFamily="34" charset="0"/>
              </a:rPr>
              <a:t>Amielaration of 3.7 PASI* points in avaerage, that is 55,2% better than the T0 (primary outcome: + 25%)</a:t>
            </a:r>
            <a:endParaRPr lang="en-US" b="1">
              <a:solidFill>
                <a:schemeClr val="bg1"/>
              </a:solidFill>
              <a:latin typeface="Calibri" pitchFamily="34" charset="0"/>
            </a:endParaRPr>
          </a:p>
        </p:txBody>
      </p:sp>
      <p:sp>
        <p:nvSpPr>
          <p:cNvPr id="75782" name="CasellaDiTesto 6"/>
          <p:cNvSpPr txBox="1">
            <a:spLocks noChangeArrowheads="1"/>
          </p:cNvSpPr>
          <p:nvPr/>
        </p:nvSpPr>
        <p:spPr bwMode="auto">
          <a:xfrm>
            <a:off x="34925" y="6453188"/>
            <a:ext cx="525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solidFill>
                  <a:srgbClr val="002060"/>
                </a:solidFill>
                <a:latin typeface="Calibri" pitchFamily="34" charset="0"/>
              </a:rPr>
              <a:t>*Psoriasis Area Severity Index</a:t>
            </a:r>
          </a:p>
        </p:txBody>
      </p:sp>
      <p:sp>
        <p:nvSpPr>
          <p:cNvPr id="75783" name="Text Box 5"/>
          <p:cNvSpPr txBox="1">
            <a:spLocks noChangeArrowheads="1"/>
          </p:cNvSpPr>
          <p:nvPr/>
        </p:nvSpPr>
        <p:spPr bwMode="auto">
          <a:xfrm>
            <a:off x="6786563" y="6645275"/>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75784" name="Picture 4" descr="nuovo-logo-guna-10-2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egnaposto numero diapositiva 26"/>
          <p:cNvSpPr>
            <a:spLocks noGrp="1"/>
          </p:cNvSpPr>
          <p:nvPr>
            <p:ph type="sldNum" sz="quarter" idx="12"/>
          </p:nvPr>
        </p:nvSpPr>
        <p:spPr/>
        <p:txBody>
          <a:bodyPr/>
          <a:lstStyle/>
          <a:p>
            <a:pPr>
              <a:defRPr/>
            </a:pPr>
            <a:fld id="{FA7C6C5E-F821-4EE9-9B52-F40543FEC7C0}" type="slidenum">
              <a:rPr lang="it-IT"/>
              <a:pPr>
                <a:defRPr/>
              </a:pPr>
              <a:t>74</a:t>
            </a:fld>
            <a:endParaRPr lang="it-IT"/>
          </a:p>
        </p:txBody>
      </p:sp>
      <p:graphicFrame>
        <p:nvGraphicFramePr>
          <p:cNvPr id="76803" name="Object 460"/>
          <p:cNvGraphicFramePr>
            <a:graphicFrameLocks noChangeAspect="1"/>
          </p:cNvGraphicFramePr>
          <p:nvPr/>
        </p:nvGraphicFramePr>
        <p:xfrm>
          <a:off x="1228725" y="1016000"/>
          <a:ext cx="6656388" cy="3343275"/>
        </p:xfrm>
        <a:graphic>
          <a:graphicData uri="http://schemas.openxmlformats.org/presentationml/2006/ole">
            <mc:AlternateContent xmlns:mc="http://schemas.openxmlformats.org/markup-compatibility/2006">
              <mc:Choice xmlns:v="urn:schemas-microsoft-com:vml" Requires="v">
                <p:oleObj spid="_x0000_s76809" name="Grafico" r:id="rId3" imgW="6296025" imgH="3162300" progId="Excel.Sheet.8">
                  <p:embed/>
                </p:oleObj>
              </mc:Choice>
              <mc:Fallback>
                <p:oleObj name="Grafico" r:id="rId3" imgW="6296025" imgH="3162300" progId="Excel.Sheet.8">
                  <p:embed/>
                  <p:pic>
                    <p:nvPicPr>
                      <p:cNvPr id="0" name="Object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1016000"/>
                        <a:ext cx="6656388"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4" name="CasellaDiTesto 6"/>
          <p:cNvSpPr txBox="1">
            <a:spLocks noChangeArrowheads="1"/>
          </p:cNvSpPr>
          <p:nvPr/>
        </p:nvSpPr>
        <p:spPr bwMode="auto">
          <a:xfrm>
            <a:off x="34925" y="6453188"/>
            <a:ext cx="525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solidFill>
                  <a:srgbClr val="002060"/>
                </a:solidFill>
                <a:latin typeface="Calibri" pitchFamily="34" charset="0"/>
              </a:rPr>
              <a:t>*Dermatology Life Quality Index</a:t>
            </a:r>
          </a:p>
        </p:txBody>
      </p:sp>
      <p:sp>
        <p:nvSpPr>
          <p:cNvPr id="8" name="Text Box 2"/>
          <p:cNvSpPr txBox="1">
            <a:spLocks noChangeArrowheads="1"/>
          </p:cNvSpPr>
          <p:nvPr/>
        </p:nvSpPr>
        <p:spPr bwMode="auto">
          <a:xfrm>
            <a:off x="0" y="188913"/>
            <a:ext cx="9144000" cy="57943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it-IT" sz="3200" b="1" dirty="0">
                <a:solidFill>
                  <a:srgbClr val="3832B4"/>
                </a:solidFill>
                <a:effectLst>
                  <a:outerShdw blurRad="38100" dist="38100" dir="2700000" algn="tl">
                    <a:srgbClr val="C0C0C0"/>
                  </a:outerShdw>
                </a:effectLst>
                <a:latin typeface="+mn-lt"/>
                <a:cs typeface="+mn-cs"/>
              </a:rPr>
              <a:t>RESULTS ANALYSIS</a:t>
            </a:r>
            <a:endParaRPr lang="en-US" sz="3200" b="1" dirty="0">
              <a:solidFill>
                <a:srgbClr val="3832B4"/>
              </a:solidFill>
              <a:effectLst>
                <a:outerShdw blurRad="38100" dist="38100" dir="2700000" algn="tl">
                  <a:srgbClr val="C0C0C0"/>
                </a:outerShdw>
              </a:effectLst>
              <a:latin typeface="+mn-lt"/>
              <a:cs typeface="+mn-cs"/>
            </a:endParaRPr>
          </a:p>
        </p:txBody>
      </p:sp>
      <p:sp>
        <p:nvSpPr>
          <p:cNvPr id="76806" name="AutoShape 295"/>
          <p:cNvSpPr>
            <a:spLocks/>
          </p:cNvSpPr>
          <p:nvPr/>
        </p:nvSpPr>
        <p:spPr bwMode="auto">
          <a:xfrm>
            <a:off x="5292725" y="3213100"/>
            <a:ext cx="2016125" cy="1944688"/>
          </a:xfrm>
          <a:prstGeom prst="borderCallout2">
            <a:avLst>
              <a:gd name="adj1" fmla="val 10588"/>
              <a:gd name="adj2" fmla="val -3778"/>
              <a:gd name="adj3" fmla="val 10588"/>
              <a:gd name="adj4" fmla="val -3778"/>
              <a:gd name="adj5" fmla="val -48380"/>
              <a:gd name="adj6" fmla="val -24301"/>
            </a:avLst>
          </a:prstGeom>
          <a:solidFill>
            <a:schemeClr val="tx1"/>
          </a:solidFill>
          <a:ln w="9525">
            <a:solidFill>
              <a:schemeClr val="bg1"/>
            </a:solidFill>
            <a:miter lim="800000"/>
            <a:headEnd/>
            <a:tailEnd/>
          </a:ln>
        </p:spPr>
        <p:txBody>
          <a:bodyPr/>
          <a:lstStyle/>
          <a:p>
            <a:pPr algn="ctr"/>
            <a:r>
              <a:rPr lang="it-IT" b="1">
                <a:solidFill>
                  <a:schemeClr val="bg1"/>
                </a:solidFill>
                <a:latin typeface="Calibri" pitchFamily="34" charset="0"/>
              </a:rPr>
              <a:t>Amielaration of 4.3 DLQI* points in avaerage, that is 56,5% better than the T0 (secondary outcome: + 20%)</a:t>
            </a:r>
            <a:endParaRPr lang="en-US" b="1">
              <a:solidFill>
                <a:schemeClr val="bg1"/>
              </a:solidFill>
              <a:latin typeface="Calibri" pitchFamily="34" charset="0"/>
            </a:endParaRPr>
          </a:p>
          <a:p>
            <a:pPr algn="ctr"/>
            <a:endParaRPr lang="en-US" b="1">
              <a:solidFill>
                <a:schemeClr val="bg1"/>
              </a:solidFill>
              <a:latin typeface="Calibri" pitchFamily="34" charset="0"/>
            </a:endParaRPr>
          </a:p>
        </p:txBody>
      </p:sp>
      <p:sp>
        <p:nvSpPr>
          <p:cNvPr id="76807" name="Text Box 5"/>
          <p:cNvSpPr txBox="1">
            <a:spLocks noChangeArrowheads="1"/>
          </p:cNvSpPr>
          <p:nvPr/>
        </p:nvSpPr>
        <p:spPr bwMode="auto">
          <a:xfrm>
            <a:off x="6786563" y="6645275"/>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76808" name="Picture 4" descr="nuovo-logo-guna-10-2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E333294D-5348-443F-9556-122DE9F381BF}" type="slidenum">
              <a:rPr lang="it-IT"/>
              <a:pPr>
                <a:defRPr/>
              </a:pPr>
              <a:t>75</a:t>
            </a:fld>
            <a:endParaRPr lang="it-IT"/>
          </a:p>
        </p:txBody>
      </p:sp>
      <p:pic>
        <p:nvPicPr>
          <p:cNvPr id="77827"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3584575"/>
            <a:ext cx="6629400" cy="1825625"/>
          </a:xfrm>
        </p:spPr>
        <p:txBody>
          <a:bodyPr rtlCol="0">
            <a:normAutofit/>
          </a:bodyPr>
          <a:lstStyle/>
          <a:p>
            <a:pPr eaLnBrk="1" fontAlgn="auto" hangingPunct="1">
              <a:spcAft>
                <a:spcPts val="0"/>
              </a:spcAft>
              <a:defRPr/>
            </a:pPr>
            <a:endParaRPr lang="it-IT"/>
          </a:p>
        </p:txBody>
      </p:sp>
      <p:sp>
        <p:nvSpPr>
          <p:cNvPr id="49155" name="Segnaposto testo 2"/>
          <p:cNvSpPr>
            <a:spLocks noGrp="1"/>
          </p:cNvSpPr>
          <p:nvPr>
            <p:ph type="body" idx="1"/>
          </p:nvPr>
        </p:nvSpPr>
        <p:spPr>
          <a:xfrm>
            <a:off x="685800" y="2486025"/>
            <a:ext cx="6629400" cy="1066800"/>
          </a:xfrm>
        </p:spPr>
        <p:txBody>
          <a:bodyPr rtlCol="0">
            <a:normAutofit/>
          </a:bodyPr>
          <a:lstStyle/>
          <a:p>
            <a:pPr eaLnBrk="1" fontAlgn="auto" hangingPunct="1">
              <a:spcAft>
                <a:spcPts val="0"/>
              </a:spcAft>
              <a:buFont typeface="Arial" pitchFamily="34" charset="0"/>
              <a:buNone/>
              <a:defRPr/>
            </a:pPr>
            <a:endParaRPr lang="it-IT" smtClean="0">
              <a:latin typeface="Arial" pitchFamily="34" charset="0"/>
            </a:endParaRPr>
          </a:p>
        </p:txBody>
      </p:sp>
      <p:sp>
        <p:nvSpPr>
          <p:cNvPr id="4" name="Segnaposto numero diapositiva 3"/>
          <p:cNvSpPr>
            <a:spLocks noGrp="1"/>
          </p:cNvSpPr>
          <p:nvPr>
            <p:ph type="sldNum" sz="quarter" idx="12"/>
          </p:nvPr>
        </p:nvSpPr>
        <p:spPr/>
        <p:txBody>
          <a:bodyPr/>
          <a:lstStyle/>
          <a:p>
            <a:pPr>
              <a:defRPr/>
            </a:pPr>
            <a:fld id="{A45A8750-8BE0-4172-9F9A-CAFEA0E3F3F7}" type="slidenum">
              <a:rPr lang="it-IT"/>
              <a:pPr>
                <a:defRPr/>
              </a:pPr>
              <a:t>76</a:t>
            </a:fld>
            <a:endParaRPr lang="it-IT"/>
          </a:p>
        </p:txBody>
      </p:sp>
      <p:pic>
        <p:nvPicPr>
          <p:cNvPr id="78853"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6357938" y="2714625"/>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600" b="1">
                <a:latin typeface="Times New Roman" pitchFamily="18" charset="0"/>
              </a:rPr>
              <a:t>Th2</a:t>
            </a:r>
          </a:p>
        </p:txBody>
      </p:sp>
      <p:sp>
        <p:nvSpPr>
          <p:cNvPr id="79875" name="Text Box 4"/>
          <p:cNvSpPr txBox="1">
            <a:spLocks noChangeArrowheads="1"/>
          </p:cNvSpPr>
          <p:nvPr/>
        </p:nvSpPr>
        <p:spPr bwMode="auto">
          <a:xfrm>
            <a:off x="1857375" y="4929188"/>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600" b="1">
                <a:latin typeface="Times New Roman" pitchFamily="18" charset="0"/>
              </a:rPr>
              <a:t>Th1</a:t>
            </a:r>
          </a:p>
        </p:txBody>
      </p:sp>
      <p:sp>
        <p:nvSpPr>
          <p:cNvPr id="60421" name="CasellaDiTesto 4"/>
          <p:cNvSpPr txBox="1">
            <a:spLocks noChangeArrowheads="1"/>
          </p:cNvSpPr>
          <p:nvPr/>
        </p:nvSpPr>
        <p:spPr bwMode="auto">
          <a:xfrm>
            <a:off x="1285886" y="285728"/>
            <a:ext cx="6786576" cy="5847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3200" b="1" dirty="0">
                <a:solidFill>
                  <a:schemeClr val="bg1"/>
                </a:solidFill>
                <a:latin typeface="Arial" pitchFamily="34" charset="0"/>
                <a:cs typeface="Arial" pitchFamily="34" charset="0"/>
              </a:rPr>
              <a:t>IN ALLERGY</a:t>
            </a:r>
          </a:p>
        </p:txBody>
      </p:sp>
      <p:sp>
        <p:nvSpPr>
          <p:cNvPr id="79879" name="Text Box 5"/>
          <p:cNvSpPr txBox="1">
            <a:spLocks noChangeArrowheads="1"/>
          </p:cNvSpPr>
          <p:nvPr/>
        </p:nvSpPr>
        <p:spPr bwMode="auto">
          <a:xfrm>
            <a:off x="6643688"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79880"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450" y="6573838"/>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9"/>
          <p:cNvGrpSpPr>
            <a:grpSpLocks noChangeAspect="1"/>
          </p:cNvGrpSpPr>
          <p:nvPr/>
        </p:nvGrpSpPr>
        <p:grpSpPr bwMode="auto">
          <a:xfrm flipH="1">
            <a:off x="1706240" y="1196752"/>
            <a:ext cx="6080470" cy="4895999"/>
            <a:chOff x="1020" y="391"/>
            <a:chExt cx="3221" cy="2812"/>
          </a:xfrm>
          <a:solidFill>
            <a:srgbClr val="FF0000"/>
          </a:solidFill>
          <a:scene3d>
            <a:camera prst="orthographicFront">
              <a:rot lat="0" lon="0" rev="0"/>
            </a:camera>
            <a:lightRig rig="chilly" dir="t">
              <a:rot lat="0" lon="0" rev="18480000"/>
            </a:lightRig>
          </a:scene3d>
        </p:grpSpPr>
        <p:sp>
          <p:nvSpPr>
            <p:cNvPr id="9" name="AutoShape 20"/>
            <p:cNvSpPr>
              <a:spLocks noChangeAspect="1" noChangeArrowheads="1"/>
            </p:cNvSpPr>
            <p:nvPr/>
          </p:nvSpPr>
          <p:spPr bwMode="auto">
            <a:xfrm>
              <a:off x="2472" y="1162"/>
              <a:ext cx="272" cy="1633"/>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0" name="Rectangle 21"/>
            <p:cNvSpPr>
              <a:spLocks noChangeAspect="1" noChangeArrowheads="1"/>
            </p:cNvSpPr>
            <p:nvPr/>
          </p:nvSpPr>
          <p:spPr bwMode="auto">
            <a:xfrm>
              <a:off x="2200" y="2795"/>
              <a:ext cx="816" cy="181"/>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1" name="Rectangle 22"/>
            <p:cNvSpPr>
              <a:spLocks noChangeAspect="1" noChangeArrowheads="1"/>
            </p:cNvSpPr>
            <p:nvPr/>
          </p:nvSpPr>
          <p:spPr bwMode="auto">
            <a:xfrm>
              <a:off x="1927" y="2976"/>
              <a:ext cx="1361" cy="227"/>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2" name="AutoShape 23"/>
            <p:cNvSpPr>
              <a:spLocks noChangeAspect="1" noChangeArrowheads="1"/>
            </p:cNvSpPr>
            <p:nvPr/>
          </p:nvSpPr>
          <p:spPr bwMode="auto">
            <a:xfrm>
              <a:off x="1020" y="511"/>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13" name="AutoShape 24"/>
            <p:cNvSpPr>
              <a:spLocks noChangeAspect="1" noChangeArrowheads="1"/>
            </p:cNvSpPr>
            <p:nvPr/>
          </p:nvSpPr>
          <p:spPr bwMode="auto">
            <a:xfrm>
              <a:off x="3379" y="1792"/>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14" name="AutoShape 25"/>
            <p:cNvSpPr>
              <a:spLocks noChangeAspect="1" noChangeArrowheads="1"/>
            </p:cNvSpPr>
            <p:nvPr/>
          </p:nvSpPr>
          <p:spPr bwMode="auto">
            <a:xfrm rot="1761465">
              <a:off x="1215" y="1071"/>
              <a:ext cx="2812" cy="182"/>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5" name="Oval 26"/>
            <p:cNvSpPr>
              <a:spLocks noChangeAspect="1" noChangeArrowheads="1"/>
            </p:cNvSpPr>
            <p:nvPr/>
          </p:nvSpPr>
          <p:spPr bwMode="auto">
            <a:xfrm>
              <a:off x="3668" y="1677"/>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6" name="Oval 27"/>
            <p:cNvSpPr>
              <a:spLocks noChangeAspect="1" noChangeArrowheads="1"/>
            </p:cNvSpPr>
            <p:nvPr/>
          </p:nvSpPr>
          <p:spPr bwMode="auto">
            <a:xfrm>
              <a:off x="1322" y="391"/>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7" name="AutoShape 28"/>
            <p:cNvSpPr>
              <a:spLocks noChangeAspect="1" noChangeArrowheads="1"/>
            </p:cNvSpPr>
            <p:nvPr/>
          </p:nvSpPr>
          <p:spPr bwMode="auto">
            <a:xfrm>
              <a:off x="1050" y="1608"/>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8" name="AutoShape 29"/>
            <p:cNvSpPr>
              <a:spLocks noChangeAspect="1" noChangeArrowheads="1"/>
            </p:cNvSpPr>
            <p:nvPr/>
          </p:nvSpPr>
          <p:spPr bwMode="auto">
            <a:xfrm>
              <a:off x="3425" y="2886"/>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19" name="AutoShape 30"/>
            <p:cNvSpPr>
              <a:spLocks noChangeAspect="1" noChangeArrowheads="1"/>
            </p:cNvSpPr>
            <p:nvPr/>
          </p:nvSpPr>
          <p:spPr bwMode="auto">
            <a:xfrm>
              <a:off x="2336" y="935"/>
              <a:ext cx="544" cy="409"/>
            </a:xfrm>
            <a:prstGeom prst="octagon">
              <a:avLst>
                <a:gd name="adj" fmla="val 29287"/>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grpSp>
      <p:sp>
        <p:nvSpPr>
          <p:cNvPr id="20" name="Text Box 18"/>
          <p:cNvSpPr txBox="1">
            <a:spLocks noChangeArrowheads="1"/>
          </p:cNvSpPr>
          <p:nvPr/>
        </p:nvSpPr>
        <p:spPr bwMode="auto">
          <a:xfrm>
            <a:off x="6294438" y="3857625"/>
            <a:ext cx="1517650" cy="19383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buFont typeface="Arial" pitchFamily="34" charset="0"/>
              <a:buChar char="•"/>
              <a:defRPr/>
            </a:pPr>
            <a:r>
              <a:rPr lang="en-US" sz="4000" b="1" dirty="0"/>
              <a:t>IL-4</a:t>
            </a:r>
            <a:endParaRPr lang="it-IT" sz="4000" b="1" dirty="0"/>
          </a:p>
          <a:p>
            <a:pPr fontAlgn="auto">
              <a:spcBef>
                <a:spcPts val="0"/>
              </a:spcBef>
              <a:spcAft>
                <a:spcPts val="0"/>
              </a:spcAft>
              <a:buFont typeface="Arial" pitchFamily="34" charset="0"/>
              <a:buChar char="•"/>
              <a:defRPr/>
            </a:pPr>
            <a:r>
              <a:rPr lang="it-IT" sz="4000" b="1" dirty="0"/>
              <a:t>IL-5</a:t>
            </a:r>
          </a:p>
          <a:p>
            <a:pPr fontAlgn="auto">
              <a:spcBef>
                <a:spcPts val="0"/>
              </a:spcBef>
              <a:spcAft>
                <a:spcPts val="0"/>
              </a:spcAft>
              <a:buFont typeface="Arial" pitchFamily="34" charset="0"/>
              <a:buChar char="•"/>
              <a:defRPr/>
            </a:pPr>
            <a:r>
              <a:rPr lang="it-IT" sz="4000" b="1" dirty="0"/>
              <a:t>IL-13</a:t>
            </a:r>
            <a:endParaRPr lang="en-US" sz="40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numero diapositiva 3"/>
          <p:cNvSpPr>
            <a:spLocks noGrp="1"/>
          </p:cNvSpPr>
          <p:nvPr>
            <p:ph type="sldNum" sz="quarter" idx="12"/>
          </p:nvPr>
        </p:nvSpPr>
        <p:spPr>
          <a:xfrm>
            <a:off x="6553200" y="6116638"/>
            <a:ext cx="2133600" cy="365125"/>
          </a:xfrm>
        </p:spPr>
        <p:txBody>
          <a:bodyPr/>
          <a:lstStyle/>
          <a:p>
            <a:pPr>
              <a:defRPr/>
            </a:pPr>
            <a:fld id="{556739C2-73CD-48D4-A688-C7A188E3E66F}" type="slidenum">
              <a:rPr lang="it-IT"/>
              <a:pPr>
                <a:defRPr/>
              </a:pPr>
              <a:t>78</a:t>
            </a:fld>
            <a:endParaRPr lang="it-IT"/>
          </a:p>
        </p:txBody>
      </p:sp>
      <p:sp>
        <p:nvSpPr>
          <p:cNvPr id="80899" name="Segnaposto numero diapositiva 3"/>
          <p:cNvSpPr txBox="1">
            <a:spLocks noGrp="1"/>
          </p:cNvSpPr>
          <p:nvPr/>
        </p:nvSpPr>
        <p:spPr bwMode="auto">
          <a:xfrm>
            <a:off x="6553200" y="600551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F921EB3-1FF8-4BFB-94BB-4B2485F14629}" type="slidenum">
              <a:rPr lang="it-IT" sz="1400">
                <a:latin typeface="Calibri" pitchFamily="34" charset="0"/>
              </a:rPr>
              <a:pPr algn="r" eaLnBrk="1" hangingPunct="1"/>
              <a:t>78</a:t>
            </a:fld>
            <a:endParaRPr lang="it-IT" sz="1400">
              <a:latin typeface="Calibri" pitchFamily="34" charset="0"/>
            </a:endParaRPr>
          </a:p>
        </p:txBody>
      </p:sp>
      <p:grpSp>
        <p:nvGrpSpPr>
          <p:cNvPr id="2" name="Group 4"/>
          <p:cNvGrpSpPr>
            <a:grpSpLocks/>
          </p:cNvGrpSpPr>
          <p:nvPr/>
        </p:nvGrpSpPr>
        <p:grpSpPr bwMode="auto">
          <a:xfrm>
            <a:off x="1619267" y="1588850"/>
            <a:ext cx="5749924" cy="3600450"/>
            <a:chOff x="809" y="935"/>
            <a:chExt cx="3622" cy="2268"/>
          </a:xfrm>
          <a:solidFill>
            <a:srgbClr val="FF0000"/>
          </a:solidFill>
          <a:scene3d>
            <a:camera prst="orthographicFront">
              <a:rot lat="0" lon="0" rev="0"/>
            </a:camera>
            <a:lightRig rig="chilly" dir="t">
              <a:rot lat="0" lon="0" rev="18480000"/>
            </a:lightRig>
          </a:scene3d>
        </p:grpSpPr>
        <p:sp>
          <p:nvSpPr>
            <p:cNvPr id="20495" name="AutoShape 5"/>
            <p:cNvSpPr>
              <a:spLocks noChangeArrowheads="1"/>
            </p:cNvSpPr>
            <p:nvPr/>
          </p:nvSpPr>
          <p:spPr bwMode="auto">
            <a:xfrm>
              <a:off x="2472" y="1170"/>
              <a:ext cx="272" cy="1633"/>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496" name="Rectangle 6"/>
            <p:cNvSpPr>
              <a:spLocks noChangeArrowheads="1"/>
            </p:cNvSpPr>
            <p:nvPr/>
          </p:nvSpPr>
          <p:spPr bwMode="auto">
            <a:xfrm>
              <a:off x="2200" y="2790"/>
              <a:ext cx="816" cy="181"/>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497" name="Rectangle 7"/>
            <p:cNvSpPr>
              <a:spLocks noChangeArrowheads="1"/>
            </p:cNvSpPr>
            <p:nvPr/>
          </p:nvSpPr>
          <p:spPr bwMode="auto">
            <a:xfrm>
              <a:off x="1927" y="2976"/>
              <a:ext cx="1361" cy="227"/>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498" name="AutoShape 8"/>
            <p:cNvSpPr>
              <a:spLocks noChangeArrowheads="1"/>
            </p:cNvSpPr>
            <p:nvPr/>
          </p:nvSpPr>
          <p:spPr bwMode="auto">
            <a:xfrm>
              <a:off x="809" y="1146"/>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20499" name="AutoShape 9"/>
            <p:cNvSpPr>
              <a:spLocks noChangeArrowheads="1"/>
            </p:cNvSpPr>
            <p:nvPr/>
          </p:nvSpPr>
          <p:spPr bwMode="auto">
            <a:xfrm>
              <a:off x="3569" y="1141"/>
              <a:ext cx="862" cy="1089"/>
            </a:xfrm>
            <a:prstGeom prst="triangle">
              <a:avLst>
                <a:gd name="adj" fmla="val 50000"/>
              </a:avLst>
            </a:prstGeom>
            <a:grpFill/>
            <a:ln w="9525">
              <a:noFill/>
              <a:miter lim="800000"/>
              <a:headEnd/>
              <a:tailEnd/>
            </a:ln>
            <a:effectLst/>
            <a:sp3d prstMaterial="clear">
              <a:bevelT h="63500"/>
            </a:sp3d>
          </p:spPr>
          <p:txBody>
            <a:bodyPr wrap="none" anchor="ctr"/>
            <a:lstStyle/>
            <a:p>
              <a:pPr fontAlgn="auto">
                <a:spcBef>
                  <a:spcPts val="0"/>
                </a:spcBef>
                <a:spcAft>
                  <a:spcPts val="0"/>
                </a:spcAft>
                <a:defRPr/>
              </a:pPr>
              <a:endParaRPr lang="it-IT">
                <a:latin typeface="+mn-lt"/>
                <a:cs typeface="+mn-cs"/>
              </a:endParaRPr>
            </a:p>
          </p:txBody>
        </p:sp>
        <p:sp>
          <p:nvSpPr>
            <p:cNvPr id="20500" name="AutoShape 10"/>
            <p:cNvSpPr>
              <a:spLocks noChangeArrowheads="1"/>
            </p:cNvSpPr>
            <p:nvPr/>
          </p:nvSpPr>
          <p:spPr bwMode="auto">
            <a:xfrm>
              <a:off x="1215" y="1071"/>
              <a:ext cx="2812" cy="182"/>
            </a:xfrm>
            <a:prstGeom prst="roundRect">
              <a:avLst>
                <a:gd name="adj" fmla="val 16667"/>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1" name="Oval 11"/>
            <p:cNvSpPr>
              <a:spLocks noChangeArrowheads="1"/>
            </p:cNvSpPr>
            <p:nvPr/>
          </p:nvSpPr>
          <p:spPr bwMode="auto">
            <a:xfrm>
              <a:off x="3833" y="1026"/>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2" name="Oval 12"/>
            <p:cNvSpPr>
              <a:spLocks noChangeArrowheads="1"/>
            </p:cNvSpPr>
            <p:nvPr/>
          </p:nvSpPr>
          <p:spPr bwMode="auto">
            <a:xfrm>
              <a:off x="1111" y="1026"/>
              <a:ext cx="272" cy="272"/>
            </a:xfrm>
            <a:prstGeom prst="ellipse">
              <a:avLst/>
            </a:prstGeom>
            <a:grpFill/>
            <a:ln w="9525">
              <a:noFill/>
              <a:round/>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3" name="AutoShape 13"/>
            <p:cNvSpPr>
              <a:spLocks noChangeArrowheads="1"/>
            </p:cNvSpPr>
            <p:nvPr/>
          </p:nvSpPr>
          <p:spPr bwMode="auto">
            <a:xfrm>
              <a:off x="839" y="2243"/>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4" name="AutoShape 14"/>
            <p:cNvSpPr>
              <a:spLocks noChangeArrowheads="1"/>
            </p:cNvSpPr>
            <p:nvPr/>
          </p:nvSpPr>
          <p:spPr bwMode="auto">
            <a:xfrm>
              <a:off x="3608" y="2235"/>
              <a:ext cx="771"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35 h 21600"/>
                <a:gd name="T14" fmla="*/ 17089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20505" name="AutoShape 15"/>
            <p:cNvSpPr>
              <a:spLocks noChangeArrowheads="1"/>
            </p:cNvSpPr>
            <p:nvPr/>
          </p:nvSpPr>
          <p:spPr bwMode="auto">
            <a:xfrm>
              <a:off x="2336" y="935"/>
              <a:ext cx="544" cy="409"/>
            </a:xfrm>
            <a:prstGeom prst="octagon">
              <a:avLst>
                <a:gd name="adj" fmla="val 29287"/>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fontAlgn="auto">
                <a:spcBef>
                  <a:spcPts val="0"/>
                </a:spcBef>
                <a:spcAft>
                  <a:spcPts val="0"/>
                </a:spcAft>
                <a:defRPr/>
              </a:pPr>
              <a:endParaRPr lang="it-IT">
                <a:latin typeface="+mn-lt"/>
                <a:cs typeface="+mn-cs"/>
              </a:endParaRPr>
            </a:p>
          </p:txBody>
        </p:sp>
      </p:grpSp>
      <p:sp>
        <p:nvSpPr>
          <p:cNvPr id="80901" name="Text Box 18"/>
          <p:cNvSpPr txBox="1">
            <a:spLocks noChangeArrowheads="1"/>
          </p:cNvSpPr>
          <p:nvPr/>
        </p:nvSpPr>
        <p:spPr bwMode="auto">
          <a:xfrm>
            <a:off x="5548313" y="2532063"/>
            <a:ext cx="2263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a:latin typeface="Calibri" pitchFamily="34" charset="0"/>
              </a:rPr>
              <a:t>Allergic</a:t>
            </a:r>
          </a:p>
          <a:p>
            <a:pPr algn="ctr" eaLnBrk="1" hangingPunct="1"/>
            <a:r>
              <a:rPr lang="en-US" sz="4000" b="1">
                <a:latin typeface="Calibri" pitchFamily="34" charset="0"/>
              </a:rPr>
              <a:t>Cytokines</a:t>
            </a:r>
          </a:p>
        </p:txBody>
      </p:sp>
      <p:sp>
        <p:nvSpPr>
          <p:cNvPr id="26" name="Smile 25"/>
          <p:cNvSpPr/>
          <p:nvPr/>
        </p:nvSpPr>
        <p:spPr>
          <a:xfrm>
            <a:off x="4286251" y="1688841"/>
            <a:ext cx="357187" cy="357187"/>
          </a:xfrm>
          <a:prstGeom prst="smileyFace">
            <a:avLst/>
          </a:prstGeom>
          <a:solidFill>
            <a:srgbClr val="FF0000"/>
          </a:solidFill>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0905" name="Text Box 5"/>
          <p:cNvSpPr txBox="1">
            <a:spLocks noChangeArrowheads="1"/>
          </p:cNvSpPr>
          <p:nvPr/>
        </p:nvSpPr>
        <p:spPr bwMode="auto">
          <a:xfrm>
            <a:off x="6246813" y="652938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80906"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6529388"/>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7" name="Text Box 18"/>
          <p:cNvSpPr txBox="1">
            <a:spLocks noChangeArrowheads="1"/>
          </p:cNvSpPr>
          <p:nvPr/>
        </p:nvSpPr>
        <p:spPr bwMode="auto">
          <a:xfrm>
            <a:off x="755650" y="2474913"/>
            <a:ext cx="2965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a:solidFill>
                  <a:srgbClr val="C00000"/>
                </a:solidFill>
                <a:latin typeface="Calibri" pitchFamily="34" charset="0"/>
              </a:rPr>
              <a:t>ANTI</a:t>
            </a:r>
            <a:r>
              <a:rPr lang="en-US" sz="4000" b="1">
                <a:latin typeface="Calibri" pitchFamily="34" charset="0"/>
              </a:rPr>
              <a:t>-Allergic</a:t>
            </a:r>
          </a:p>
          <a:p>
            <a:pPr algn="ctr" eaLnBrk="1" hangingPunct="1"/>
            <a:r>
              <a:rPr lang="en-US" sz="4000" b="1">
                <a:latin typeface="Calibri" pitchFamily="34" charset="0"/>
              </a:rPr>
              <a:t>Cytokines</a:t>
            </a:r>
          </a:p>
        </p:txBody>
      </p:sp>
      <p:sp>
        <p:nvSpPr>
          <p:cNvPr id="23" name="Text Box 18"/>
          <p:cNvSpPr txBox="1">
            <a:spLocks noChangeArrowheads="1"/>
          </p:cNvSpPr>
          <p:nvPr/>
        </p:nvSpPr>
        <p:spPr bwMode="auto">
          <a:xfrm>
            <a:off x="5986463" y="4154488"/>
            <a:ext cx="1393825" cy="19383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buFont typeface="Arial" pitchFamily="34" charset="0"/>
              <a:buChar char="•"/>
              <a:defRPr/>
            </a:pPr>
            <a:r>
              <a:rPr lang="en-US" sz="4000" b="1" dirty="0"/>
              <a:t>IL-4</a:t>
            </a:r>
          </a:p>
          <a:p>
            <a:pPr fontAlgn="auto">
              <a:spcBef>
                <a:spcPts val="0"/>
              </a:spcBef>
              <a:spcAft>
                <a:spcPts val="0"/>
              </a:spcAft>
              <a:buFont typeface="Arial" pitchFamily="34" charset="0"/>
              <a:buChar char="•"/>
              <a:defRPr/>
            </a:pPr>
            <a:r>
              <a:rPr lang="it-IT" sz="4000" b="1" dirty="0"/>
              <a:t>IL-5</a:t>
            </a:r>
          </a:p>
          <a:p>
            <a:pPr fontAlgn="auto">
              <a:spcBef>
                <a:spcPts val="0"/>
              </a:spcBef>
              <a:spcAft>
                <a:spcPts val="0"/>
              </a:spcAft>
              <a:buFont typeface="Arial" pitchFamily="34" charset="0"/>
              <a:buChar char="•"/>
              <a:defRPr/>
            </a:pPr>
            <a:r>
              <a:rPr lang="it-IT" sz="4000" b="1" dirty="0"/>
              <a:t>IL-13</a:t>
            </a:r>
            <a:endParaRPr lang="en-US" sz="4000" b="1" dirty="0"/>
          </a:p>
        </p:txBody>
      </p:sp>
      <p:sp>
        <p:nvSpPr>
          <p:cNvPr id="25" name="Text Box 18"/>
          <p:cNvSpPr txBox="1">
            <a:spLocks noChangeArrowheads="1"/>
          </p:cNvSpPr>
          <p:nvPr/>
        </p:nvSpPr>
        <p:spPr bwMode="auto">
          <a:xfrm>
            <a:off x="1516063" y="4108450"/>
            <a:ext cx="1471612" cy="13239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buFont typeface="Arial" pitchFamily="34" charset="0"/>
              <a:buChar char="•"/>
              <a:defRPr/>
            </a:pPr>
            <a:r>
              <a:rPr lang="en-US" sz="4000" b="1" dirty="0">
                <a:solidFill>
                  <a:srgbClr val="C00000"/>
                </a:solidFill>
              </a:rPr>
              <a:t>IL-12</a:t>
            </a:r>
            <a:endParaRPr lang="it-IT" sz="4000" b="1" dirty="0">
              <a:solidFill>
                <a:srgbClr val="C00000"/>
              </a:solidFill>
            </a:endParaRPr>
          </a:p>
          <a:p>
            <a:pPr fontAlgn="auto">
              <a:spcBef>
                <a:spcPts val="0"/>
              </a:spcBef>
              <a:spcAft>
                <a:spcPts val="0"/>
              </a:spcAft>
              <a:buFont typeface="Arial" pitchFamily="34" charset="0"/>
              <a:buChar char="•"/>
              <a:defRPr/>
            </a:pPr>
            <a:r>
              <a:rPr lang="it-IT" sz="4000" b="1" dirty="0">
                <a:solidFill>
                  <a:srgbClr val="C00000"/>
                </a:solidFill>
              </a:rPr>
              <a:t>IFN-</a:t>
            </a:r>
            <a:r>
              <a:rPr lang="el-GR" sz="4000" b="1" dirty="0">
                <a:solidFill>
                  <a:srgbClr val="C00000"/>
                </a:solidFill>
              </a:rPr>
              <a:t>γ</a:t>
            </a:r>
            <a:endParaRPr lang="en-US" sz="4000" b="1" dirty="0">
              <a:solidFill>
                <a:srgbClr val="C00000"/>
              </a:solidFill>
            </a:endParaRPr>
          </a:p>
        </p:txBody>
      </p:sp>
      <p:sp>
        <p:nvSpPr>
          <p:cNvPr id="27" name="CasellaDiTesto 4"/>
          <p:cNvSpPr txBox="1">
            <a:spLocks noChangeArrowheads="1"/>
          </p:cNvSpPr>
          <p:nvPr/>
        </p:nvSpPr>
        <p:spPr bwMode="auto">
          <a:xfrm>
            <a:off x="1169800" y="44624"/>
            <a:ext cx="6786576" cy="10772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3200" b="1" dirty="0">
                <a:solidFill>
                  <a:schemeClr val="bg1"/>
                </a:solidFill>
                <a:latin typeface="Arial" pitchFamily="34" charset="0"/>
                <a:cs typeface="Arial" pitchFamily="34" charset="0"/>
              </a:rPr>
              <a:t>RECOVERING THE BALANCE IN ALLERGY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3"/>
          <p:cNvSpPr>
            <a:spLocks noGrp="1"/>
          </p:cNvSpPr>
          <p:nvPr>
            <p:ph type="sldNum" sz="quarter" idx="12"/>
          </p:nvPr>
        </p:nvSpPr>
        <p:spPr/>
        <p:txBody>
          <a:bodyPr/>
          <a:lstStyle/>
          <a:p>
            <a:pPr>
              <a:defRPr/>
            </a:pPr>
            <a:fld id="{788AF359-5C77-4C3B-AB4D-87EEA3D1C396}" type="slidenum">
              <a:rPr lang="it-IT"/>
              <a:pPr>
                <a:defRPr/>
              </a:pPr>
              <a:t>79</a:t>
            </a:fld>
            <a:endParaRPr lang="it-IT"/>
          </a:p>
          <a:p>
            <a:pPr>
              <a:defRPr/>
            </a:pPr>
            <a:endParaRPr lang="it-IT"/>
          </a:p>
        </p:txBody>
      </p:sp>
      <p:sp>
        <p:nvSpPr>
          <p:cNvPr id="81923" name="Segnaposto numero diapositiva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8290AEB-8045-45C7-9B26-8C6BFE796C30}" type="slidenum">
              <a:rPr lang="it-IT" sz="1400">
                <a:latin typeface="Calibri" pitchFamily="34" charset="0"/>
              </a:rPr>
              <a:pPr algn="r" eaLnBrk="1" hangingPunct="1"/>
              <a:t>79</a:t>
            </a:fld>
            <a:endParaRPr lang="it-IT" sz="1400">
              <a:latin typeface="Calibri" pitchFamily="34" charset="0"/>
            </a:endParaRPr>
          </a:p>
        </p:txBody>
      </p:sp>
      <p:sp>
        <p:nvSpPr>
          <p:cNvPr id="32772" name="Rectangle 2"/>
          <p:cNvSpPr>
            <a:spLocks noGrp="1" noChangeArrowheads="1"/>
          </p:cNvSpPr>
          <p:nvPr>
            <p:ph type="ctrTitle" idx="4294967295"/>
          </p:nvPr>
        </p:nvSpPr>
        <p:spPr>
          <a:xfrm>
            <a:off x="611188" y="1484313"/>
            <a:ext cx="7772400" cy="2378075"/>
          </a:xfrm>
        </p:spPr>
        <p:txBody>
          <a:bodyPr rtlCol="0">
            <a:normAutofit/>
          </a:bodyPr>
          <a:lstStyle/>
          <a:p>
            <a:pPr eaLnBrk="1" fontAlgn="auto" hangingPunct="1">
              <a:spcAft>
                <a:spcPts val="0"/>
              </a:spcAft>
              <a:defRPr/>
            </a:pPr>
            <a:r>
              <a:rPr lang="it-IT" sz="3200" b="1" dirty="0" err="1" smtClean="0">
                <a:solidFill>
                  <a:srgbClr val="C00000"/>
                </a:solidFill>
                <a:latin typeface="+mn-lt"/>
                <a:cs typeface="Arial" charset="0"/>
              </a:rPr>
              <a:t>Effects</a:t>
            </a:r>
            <a:r>
              <a:rPr lang="it-IT" sz="3200" b="1" dirty="0" smtClean="0">
                <a:solidFill>
                  <a:srgbClr val="C00000"/>
                </a:solidFill>
                <a:latin typeface="+mn-lt"/>
                <a:cs typeface="Arial" charset="0"/>
              </a:rPr>
              <a:t> </a:t>
            </a:r>
            <a:r>
              <a:rPr lang="it-IT" sz="3200" b="1" dirty="0" err="1" smtClean="0">
                <a:solidFill>
                  <a:srgbClr val="C00000"/>
                </a:solidFill>
                <a:latin typeface="+mn-lt"/>
                <a:cs typeface="Arial" charset="0"/>
              </a:rPr>
              <a:t>of</a:t>
            </a:r>
            <a:r>
              <a:rPr lang="it-IT" sz="3200" b="1" dirty="0" smtClean="0">
                <a:solidFill>
                  <a:srgbClr val="C00000"/>
                </a:solidFill>
                <a:latin typeface="+mn-lt"/>
                <a:cs typeface="Arial" charset="0"/>
              </a:rPr>
              <a:t> low dose </a:t>
            </a:r>
            <a:r>
              <a:rPr lang="it-IT" sz="3200" b="1" dirty="0" err="1" smtClean="0">
                <a:solidFill>
                  <a:srgbClr val="C00000"/>
                </a:solidFill>
                <a:latin typeface="+mn-lt"/>
                <a:cs typeface="Arial" charset="0"/>
              </a:rPr>
              <a:t>cytokines</a:t>
            </a:r>
            <a:r>
              <a:rPr lang="it-IT" sz="3200" b="1" dirty="0" smtClean="0">
                <a:solidFill>
                  <a:srgbClr val="C00000"/>
                </a:solidFill>
                <a:latin typeface="+mn-lt"/>
                <a:cs typeface="Arial" charset="0"/>
              </a:rPr>
              <a:t> in treatment </a:t>
            </a:r>
            <a:r>
              <a:rPr lang="it-IT" sz="3200" b="1" dirty="0" err="1" smtClean="0">
                <a:solidFill>
                  <a:srgbClr val="C00000"/>
                </a:solidFill>
                <a:latin typeface="+mn-lt"/>
                <a:cs typeface="Arial" charset="0"/>
              </a:rPr>
              <a:t>of</a:t>
            </a:r>
            <a:r>
              <a:rPr lang="it-IT" sz="3200" b="1" dirty="0" smtClean="0">
                <a:solidFill>
                  <a:srgbClr val="C00000"/>
                </a:solidFill>
                <a:latin typeface="+mn-lt"/>
                <a:cs typeface="Arial" charset="0"/>
              </a:rPr>
              <a:t> </a:t>
            </a:r>
            <a:r>
              <a:rPr lang="it-IT" sz="3200" b="1" dirty="0" err="1" smtClean="0">
                <a:solidFill>
                  <a:srgbClr val="C00000"/>
                </a:solidFill>
                <a:latin typeface="+mn-lt"/>
                <a:cs typeface="Arial" charset="0"/>
              </a:rPr>
              <a:t>inflammatory</a:t>
            </a:r>
            <a:r>
              <a:rPr lang="it-IT" sz="3200" b="1" dirty="0" smtClean="0">
                <a:solidFill>
                  <a:srgbClr val="C00000"/>
                </a:solidFill>
                <a:latin typeface="+mn-lt"/>
                <a:cs typeface="Arial" charset="0"/>
              </a:rPr>
              <a:t> </a:t>
            </a:r>
            <a:r>
              <a:rPr lang="it-IT" sz="3200" b="1" dirty="0" err="1" smtClean="0">
                <a:solidFill>
                  <a:srgbClr val="C00000"/>
                </a:solidFill>
                <a:latin typeface="+mn-lt"/>
                <a:cs typeface="Arial" charset="0"/>
              </a:rPr>
              <a:t>pathologies</a:t>
            </a:r>
            <a:r>
              <a:rPr lang="it-IT" sz="3200" b="1" dirty="0" smtClean="0">
                <a:solidFill>
                  <a:srgbClr val="C00000"/>
                </a:solidFill>
                <a:latin typeface="+mn-lt"/>
                <a:cs typeface="Arial" charset="0"/>
              </a:rPr>
              <a:t>: </a:t>
            </a:r>
            <a:r>
              <a:rPr lang="it-IT" sz="3200" b="1" dirty="0" err="1" smtClean="0">
                <a:solidFill>
                  <a:srgbClr val="C00000"/>
                </a:solidFill>
                <a:latin typeface="+mn-lt"/>
                <a:cs typeface="Arial" charset="0"/>
              </a:rPr>
              <a:t>use</a:t>
            </a:r>
            <a:r>
              <a:rPr lang="it-IT" sz="3200" b="1" dirty="0" smtClean="0">
                <a:solidFill>
                  <a:srgbClr val="C00000"/>
                </a:solidFill>
                <a:latin typeface="+mn-lt"/>
                <a:cs typeface="Arial" charset="0"/>
              </a:rPr>
              <a:t> in </a:t>
            </a:r>
            <a:r>
              <a:rPr lang="it-IT" sz="3200" b="1" dirty="0" err="1" smtClean="0">
                <a:solidFill>
                  <a:srgbClr val="C00000"/>
                </a:solidFill>
                <a:latin typeface="+mn-lt"/>
                <a:cs typeface="Arial" charset="0"/>
              </a:rPr>
              <a:t>an</a:t>
            </a:r>
            <a:r>
              <a:rPr lang="it-IT" sz="3200" b="1" dirty="0" smtClean="0">
                <a:solidFill>
                  <a:srgbClr val="C00000"/>
                </a:solidFill>
                <a:latin typeface="+mn-lt"/>
                <a:cs typeface="Arial" charset="0"/>
              </a:rPr>
              <a:t> </a:t>
            </a:r>
            <a:r>
              <a:rPr lang="it-IT" sz="3200" b="1" dirty="0" err="1" smtClean="0">
                <a:solidFill>
                  <a:srgbClr val="C00000"/>
                </a:solidFill>
                <a:latin typeface="+mn-lt"/>
                <a:cs typeface="Arial" charset="0"/>
              </a:rPr>
              <a:t>animal</a:t>
            </a:r>
            <a:r>
              <a:rPr lang="it-IT" sz="3200" b="1" dirty="0" smtClean="0">
                <a:solidFill>
                  <a:srgbClr val="C00000"/>
                </a:solidFill>
                <a:latin typeface="+mn-lt"/>
                <a:cs typeface="Arial" charset="0"/>
              </a:rPr>
              <a:t> </a:t>
            </a:r>
            <a:r>
              <a:rPr lang="it-IT" sz="3200" b="1" dirty="0" err="1" smtClean="0">
                <a:solidFill>
                  <a:srgbClr val="C00000"/>
                </a:solidFill>
                <a:latin typeface="+mn-lt"/>
                <a:cs typeface="Arial" charset="0"/>
              </a:rPr>
              <a:t>model</a:t>
            </a:r>
            <a:r>
              <a:rPr lang="it-IT" sz="3200" b="1" dirty="0" smtClean="0">
                <a:solidFill>
                  <a:srgbClr val="C00000"/>
                </a:solidFill>
                <a:latin typeface="+mn-lt"/>
                <a:cs typeface="Arial" charset="0"/>
              </a:rPr>
              <a:t> </a:t>
            </a:r>
            <a:r>
              <a:rPr lang="it-IT" sz="3200" b="1" dirty="0" err="1" smtClean="0">
                <a:solidFill>
                  <a:srgbClr val="C00000"/>
                </a:solidFill>
                <a:latin typeface="+mn-lt"/>
                <a:cs typeface="Arial" charset="0"/>
              </a:rPr>
              <a:t>of</a:t>
            </a:r>
            <a:r>
              <a:rPr lang="it-IT" sz="3200" b="1" dirty="0" smtClean="0">
                <a:solidFill>
                  <a:srgbClr val="C00000"/>
                </a:solidFill>
                <a:latin typeface="+mn-lt"/>
                <a:cs typeface="Arial" charset="0"/>
              </a:rPr>
              <a:t> </a:t>
            </a:r>
            <a:r>
              <a:rPr lang="it-IT" sz="3200" b="1" dirty="0" err="1" smtClean="0">
                <a:solidFill>
                  <a:srgbClr val="C00000"/>
                </a:solidFill>
                <a:latin typeface="+mn-lt"/>
                <a:cs typeface="Arial" charset="0"/>
              </a:rPr>
              <a:t>allergic</a:t>
            </a:r>
            <a:r>
              <a:rPr lang="it-IT" sz="3200" b="1" dirty="0" smtClean="0">
                <a:solidFill>
                  <a:srgbClr val="C00000"/>
                </a:solidFill>
                <a:latin typeface="+mn-lt"/>
                <a:cs typeface="Arial" charset="0"/>
              </a:rPr>
              <a:t> </a:t>
            </a:r>
            <a:r>
              <a:rPr lang="it-IT" sz="3200" b="1" dirty="0" err="1" smtClean="0">
                <a:solidFill>
                  <a:srgbClr val="C00000"/>
                </a:solidFill>
                <a:latin typeface="+mn-lt"/>
                <a:cs typeface="Arial" charset="0"/>
              </a:rPr>
              <a:t>asthma</a:t>
            </a:r>
            <a:endParaRPr lang="it-IT" sz="3200" b="1" dirty="0" smtClean="0">
              <a:solidFill>
                <a:srgbClr val="C00000"/>
              </a:solidFill>
              <a:latin typeface="+mn-lt"/>
              <a:cs typeface="Arial" charset="0"/>
            </a:endParaRPr>
          </a:p>
        </p:txBody>
      </p:sp>
      <p:sp>
        <p:nvSpPr>
          <p:cNvPr id="81925" name="AutoShape 7"/>
          <p:cNvSpPr>
            <a:spLocks noChangeArrowheads="1"/>
          </p:cNvSpPr>
          <p:nvPr/>
        </p:nvSpPr>
        <p:spPr bwMode="auto">
          <a:xfrm>
            <a:off x="468313" y="3790950"/>
            <a:ext cx="8385175" cy="414338"/>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b="1">
              <a:latin typeface="Calibri" pitchFamily="34" charset="0"/>
            </a:endParaRPr>
          </a:p>
        </p:txBody>
      </p:sp>
      <p:sp>
        <p:nvSpPr>
          <p:cNvPr id="81926" name="Text Box 5"/>
          <p:cNvSpPr txBox="1">
            <a:spLocks noChangeArrowheads="1"/>
          </p:cNvSpPr>
          <p:nvPr/>
        </p:nvSpPr>
        <p:spPr bwMode="auto">
          <a:xfrm>
            <a:off x="1397000" y="501650"/>
            <a:ext cx="3711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1400" b="1">
                <a:solidFill>
                  <a:schemeClr val="tx2"/>
                </a:solidFill>
                <a:latin typeface="Tahoma" pitchFamily="34" charset="0"/>
              </a:rPr>
              <a:t> Dipartimento Scientifico Guna S.p.a.</a:t>
            </a:r>
          </a:p>
        </p:txBody>
      </p:sp>
      <p:pic>
        <p:nvPicPr>
          <p:cNvPr id="81927"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28625"/>
            <a:ext cx="10795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8" name="CasellaDiTesto 3"/>
          <p:cNvSpPr txBox="1">
            <a:spLocks noChangeArrowheads="1"/>
          </p:cNvSpPr>
          <p:nvPr/>
        </p:nvSpPr>
        <p:spPr bwMode="auto">
          <a:xfrm>
            <a:off x="468313" y="4200525"/>
            <a:ext cx="83518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400" b="1">
                <a:latin typeface="Calibri" pitchFamily="34" charset="0"/>
              </a:rPr>
              <a:t>Silvia Gariboldi et al. Low dose oral administration of cytokines for treatment of allergic asthma.</a:t>
            </a:r>
            <a:br>
              <a:rPr lang="it-IT" sz="1400" b="1">
                <a:latin typeface="Calibri" pitchFamily="34" charset="0"/>
              </a:rPr>
            </a:br>
            <a:r>
              <a:rPr lang="it-IT" sz="1400" b="1">
                <a:latin typeface="Calibri" pitchFamily="34" charset="0"/>
              </a:rPr>
              <a:t>Pulmonary Pharmacology and Therapeutics - </a:t>
            </a:r>
            <a:r>
              <a:rPr lang="it-IT" sz="1400" b="1" i="1">
                <a:latin typeface="Calibri" pitchFamily="34" charset="0"/>
              </a:rPr>
              <a:t>Volume 22, Number 6, pp 497-510, December 2009</a:t>
            </a:r>
            <a:r>
              <a:rPr lang="it-IT" sz="1600" b="1">
                <a:latin typeface="Calibri" pitchFamily="34" charset="0"/>
              </a:rPr>
              <a:t/>
            </a:r>
            <a:br>
              <a:rPr lang="it-IT" sz="1600" b="1">
                <a:latin typeface="Calibri" pitchFamily="34" charset="0"/>
              </a:rPr>
            </a:br>
            <a:endParaRPr lang="it-IT" sz="1600" b="1">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1"/>
          <p:cNvSpPr>
            <a:spLocks noChangeArrowheads="1"/>
          </p:cNvSpPr>
          <p:nvPr/>
        </p:nvSpPr>
        <p:spPr bwMode="auto">
          <a:xfrm>
            <a:off x="2622550" y="122238"/>
            <a:ext cx="3835400" cy="584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fontAlgn="auto" hangingPunct="0">
              <a:spcBef>
                <a:spcPts val="0"/>
              </a:spcBef>
              <a:spcAft>
                <a:spcPts val="0"/>
              </a:spcAft>
              <a:defRPr/>
            </a:pPr>
            <a:r>
              <a:rPr lang="en-US" sz="3200" b="1" dirty="0">
                <a:solidFill>
                  <a:srgbClr val="002060"/>
                </a:solidFill>
                <a:latin typeface="+mn-lt"/>
                <a:ea typeface="Times New Roman" pitchFamily="18" charset="0"/>
                <a:cs typeface="Bookman Old Style" pitchFamily="18" charset="0"/>
              </a:rPr>
              <a:t>LOW DOSE MEDICINE</a:t>
            </a:r>
            <a:endParaRPr lang="en-US" sz="3200" b="1" dirty="0">
              <a:solidFill>
                <a:srgbClr val="002060"/>
              </a:solidFill>
              <a:latin typeface="+mn-lt"/>
              <a:cs typeface="+mn-cs"/>
            </a:endParaRPr>
          </a:p>
        </p:txBody>
      </p:sp>
      <p:sp>
        <p:nvSpPr>
          <p:cNvPr id="9219" name="CasellaDiTesto 5"/>
          <p:cNvSpPr txBox="1">
            <a:spLocks noChangeArrowheads="1"/>
          </p:cNvSpPr>
          <p:nvPr/>
        </p:nvSpPr>
        <p:spPr bwMode="auto">
          <a:xfrm>
            <a:off x="714375" y="1550988"/>
            <a:ext cx="77152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C00000"/>
                </a:solidFill>
                <a:latin typeface="Calibri" pitchFamily="34" charset="0"/>
              </a:rPr>
              <a:t>The science of Low Dose Medicine integrates state of the art scientific advances in</a:t>
            </a:r>
            <a:r>
              <a:rPr lang="en-US" sz="2400">
                <a:solidFill>
                  <a:srgbClr val="C00000"/>
                </a:solidFill>
                <a:latin typeface="Calibri" pitchFamily="34" charset="0"/>
              </a:rPr>
              <a:t>:</a:t>
            </a:r>
          </a:p>
          <a:p>
            <a:pPr eaLnBrk="1" hangingPunct="1"/>
            <a:endParaRPr lang="it-IT" sz="2400" b="1">
              <a:solidFill>
                <a:srgbClr val="002060"/>
              </a:solidFill>
              <a:latin typeface="Calibri" pitchFamily="34" charset="0"/>
            </a:endParaRPr>
          </a:p>
          <a:p>
            <a:pPr eaLnBrk="1" hangingPunct="1">
              <a:buFont typeface="Arial" charset="0"/>
              <a:buChar char="•"/>
            </a:pPr>
            <a:r>
              <a:rPr lang="en-US" sz="2400" b="1">
                <a:solidFill>
                  <a:srgbClr val="002060"/>
                </a:solidFill>
                <a:latin typeface="Calibri" pitchFamily="34" charset="0"/>
              </a:rPr>
              <a:t>Psycho-Neuro-Endocrine-Immunology (PNEI)</a:t>
            </a:r>
            <a:endParaRPr lang="it-IT" sz="2400" b="1">
              <a:solidFill>
                <a:srgbClr val="002060"/>
              </a:solidFill>
              <a:latin typeface="Calibri" pitchFamily="34" charset="0"/>
            </a:endParaRPr>
          </a:p>
          <a:p>
            <a:pPr eaLnBrk="1" hangingPunct="1">
              <a:buFont typeface="Arial" charset="0"/>
              <a:buChar char="•"/>
            </a:pPr>
            <a:r>
              <a:rPr lang="en-US" sz="2400" b="1">
                <a:solidFill>
                  <a:srgbClr val="002060"/>
                </a:solidFill>
                <a:latin typeface="Calibri" pitchFamily="34" charset="0"/>
              </a:rPr>
              <a:t>Molecular Biology</a:t>
            </a:r>
          </a:p>
          <a:p>
            <a:pPr eaLnBrk="1" hangingPunct="1">
              <a:buFont typeface="Arial" charset="0"/>
              <a:buChar char="•"/>
            </a:pPr>
            <a:r>
              <a:rPr lang="en-US" sz="2400" b="1">
                <a:solidFill>
                  <a:srgbClr val="002060"/>
                </a:solidFill>
                <a:latin typeface="Calibri" pitchFamily="34" charset="0"/>
              </a:rPr>
              <a:t>Quantum Physics</a:t>
            </a:r>
          </a:p>
          <a:p>
            <a:pPr eaLnBrk="1" hangingPunct="1"/>
            <a:endParaRPr lang="it-IT">
              <a:latin typeface="Calibri" pitchFamily="34" charset="0"/>
            </a:endParaRPr>
          </a:p>
          <a:p>
            <a:pPr eaLnBrk="1" hangingPunct="1"/>
            <a:r>
              <a:rPr lang="en-US">
                <a:latin typeface="Calibri" pitchFamily="34" charset="0"/>
              </a:rPr>
              <a:t> </a:t>
            </a:r>
            <a:endParaRPr lang="it-IT">
              <a:latin typeface="Calibri" pitchFamily="34" charset="0"/>
            </a:endParaRPr>
          </a:p>
          <a:p>
            <a:pPr eaLnBrk="1" hangingPunct="1"/>
            <a:endParaRPr lang="it-IT">
              <a:latin typeface="Calibri" pitchFamily="34" charset="0"/>
            </a:endParaRPr>
          </a:p>
        </p:txBody>
      </p:sp>
      <p:pic>
        <p:nvPicPr>
          <p:cNvPr id="9220" name="Immagine 8" descr="LogoPRM.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0" y="714375"/>
            <a:ext cx="10239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214282" y="4357694"/>
            <a:ext cx="2357454" cy="2000264"/>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err="1">
                <a:solidFill>
                  <a:srgbClr val="002060"/>
                </a:solidFill>
              </a:rPr>
              <a:t>P.N.E.I</a:t>
            </a:r>
            <a:r>
              <a:rPr lang="it-IT" sz="3200" b="1" dirty="0">
                <a:solidFill>
                  <a:srgbClr val="002060"/>
                </a:solidFill>
              </a:rPr>
              <a:t>.</a:t>
            </a:r>
          </a:p>
        </p:txBody>
      </p:sp>
      <p:sp>
        <p:nvSpPr>
          <p:cNvPr id="10" name="Ovale 9"/>
          <p:cNvSpPr/>
          <p:nvPr/>
        </p:nvSpPr>
        <p:spPr>
          <a:xfrm>
            <a:off x="2857488" y="4357694"/>
            <a:ext cx="2920554" cy="2000264"/>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err="1"/>
              <a:t>Molecular</a:t>
            </a:r>
            <a:r>
              <a:rPr lang="it-IT" sz="3200" dirty="0"/>
              <a:t> </a:t>
            </a:r>
            <a:r>
              <a:rPr lang="it-IT" sz="3200" dirty="0" err="1"/>
              <a:t>Biology</a:t>
            </a:r>
            <a:endParaRPr lang="it-IT" sz="3200" dirty="0"/>
          </a:p>
        </p:txBody>
      </p:sp>
      <p:sp>
        <p:nvSpPr>
          <p:cNvPr id="14" name="Ovale 13"/>
          <p:cNvSpPr/>
          <p:nvPr/>
        </p:nvSpPr>
        <p:spPr>
          <a:xfrm>
            <a:off x="6000760" y="4357694"/>
            <a:ext cx="2928958" cy="200026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a:t>Quantum </a:t>
            </a:r>
            <a:r>
              <a:rPr lang="it-IT" sz="3200" dirty="0" err="1"/>
              <a:t>Physics</a:t>
            </a:r>
            <a:endParaRPr lang="it-IT" sz="3200" dirty="0"/>
          </a:p>
        </p:txBody>
      </p:sp>
      <p:sp>
        <p:nvSpPr>
          <p:cNvPr id="9230" name="Text Box 5"/>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9"/>
          <p:cNvSpPr txBox="1">
            <a:spLocks noChangeArrowheads="1"/>
          </p:cNvSpPr>
          <p:nvPr/>
        </p:nvSpPr>
        <p:spPr bwMode="auto">
          <a:xfrm>
            <a:off x="3082936" y="333375"/>
            <a:ext cx="3026662" cy="40011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spAutoFit/>
          </a:bodyPr>
          <a:lstStyle/>
          <a:p>
            <a:pPr fontAlgn="auto">
              <a:spcBef>
                <a:spcPts val="0"/>
              </a:spcBef>
              <a:spcAft>
                <a:spcPts val="0"/>
              </a:spcAft>
              <a:defRPr/>
            </a:pPr>
            <a:r>
              <a:rPr lang="en-US" sz="2000" b="1" dirty="0">
                <a:solidFill>
                  <a:schemeClr val="bg1"/>
                </a:solidFill>
              </a:rPr>
              <a:t>EXPERIMENTAL PROTOCOL</a:t>
            </a:r>
          </a:p>
        </p:txBody>
      </p:sp>
      <p:sp>
        <p:nvSpPr>
          <p:cNvPr id="3" name="CasellaDiTesto 2"/>
          <p:cNvSpPr txBox="1"/>
          <p:nvPr/>
        </p:nvSpPr>
        <p:spPr>
          <a:xfrm>
            <a:off x="2143108" y="1500174"/>
            <a:ext cx="1643074" cy="3693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dirty="0"/>
              <a:t>DAY 1</a:t>
            </a:r>
          </a:p>
        </p:txBody>
      </p:sp>
      <p:sp>
        <p:nvSpPr>
          <p:cNvPr id="4" name="Rectangle 21"/>
          <p:cNvSpPr>
            <a:spLocks noChangeArrowheads="1"/>
          </p:cNvSpPr>
          <p:nvPr/>
        </p:nvSpPr>
        <p:spPr bwMode="auto">
          <a:xfrm>
            <a:off x="2038345" y="2071678"/>
            <a:ext cx="1890713" cy="98424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fontAlgn="auto">
              <a:lnSpc>
                <a:spcPct val="80000"/>
              </a:lnSpc>
              <a:spcBef>
                <a:spcPct val="20000"/>
              </a:spcBef>
              <a:spcAft>
                <a:spcPts val="0"/>
              </a:spcAft>
              <a:defRPr/>
            </a:pPr>
            <a:r>
              <a:rPr lang="it-IT" dirty="0"/>
              <a:t> </a:t>
            </a:r>
            <a:r>
              <a:rPr lang="it-IT" dirty="0" err="1"/>
              <a:t>Injection</a:t>
            </a:r>
            <a:r>
              <a:rPr lang="it-IT" dirty="0"/>
              <a:t> </a:t>
            </a:r>
            <a:r>
              <a:rPr lang="it-IT" dirty="0" err="1"/>
              <a:t>of</a:t>
            </a:r>
            <a:r>
              <a:rPr lang="it-IT" dirty="0"/>
              <a:t> 1 mg </a:t>
            </a:r>
            <a:r>
              <a:rPr lang="it-IT" dirty="0" err="1"/>
              <a:t>of</a:t>
            </a:r>
            <a:r>
              <a:rPr lang="it-IT" dirty="0"/>
              <a:t> </a:t>
            </a:r>
            <a:r>
              <a:rPr lang="it-IT" dirty="0" err="1"/>
              <a:t>egg-albumin</a:t>
            </a:r>
            <a:r>
              <a:rPr lang="it-IT" dirty="0"/>
              <a:t> + 5 mg Al(OH)</a:t>
            </a:r>
            <a:r>
              <a:rPr lang="it-IT" baseline="-25000" dirty="0"/>
              <a:t>3</a:t>
            </a:r>
            <a:r>
              <a:rPr lang="it-IT" dirty="0"/>
              <a:t> in PBS (IP)</a:t>
            </a:r>
          </a:p>
        </p:txBody>
      </p:sp>
      <p:sp>
        <p:nvSpPr>
          <p:cNvPr id="5" name="CasellaDiTesto 4"/>
          <p:cNvSpPr txBox="1"/>
          <p:nvPr/>
        </p:nvSpPr>
        <p:spPr>
          <a:xfrm>
            <a:off x="4643438" y="1500174"/>
            <a:ext cx="1643074" cy="36933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it-IT" dirty="0"/>
              <a:t>DAY 7</a:t>
            </a:r>
          </a:p>
        </p:txBody>
      </p:sp>
      <p:sp>
        <p:nvSpPr>
          <p:cNvPr id="6" name="Rectangle 21"/>
          <p:cNvSpPr>
            <a:spLocks noChangeArrowheads="1"/>
          </p:cNvSpPr>
          <p:nvPr/>
        </p:nvSpPr>
        <p:spPr bwMode="auto">
          <a:xfrm>
            <a:off x="4538675" y="2071678"/>
            <a:ext cx="1890713" cy="98424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fontAlgn="auto">
              <a:lnSpc>
                <a:spcPct val="80000"/>
              </a:lnSpc>
              <a:spcBef>
                <a:spcPct val="20000"/>
              </a:spcBef>
              <a:spcAft>
                <a:spcPts val="0"/>
              </a:spcAft>
              <a:defRPr/>
            </a:pPr>
            <a:r>
              <a:rPr lang="it-IT" dirty="0"/>
              <a:t> </a:t>
            </a:r>
            <a:r>
              <a:rPr lang="it-IT" dirty="0" err="1"/>
              <a:t>Injection</a:t>
            </a:r>
            <a:r>
              <a:rPr lang="it-IT" dirty="0"/>
              <a:t> </a:t>
            </a:r>
            <a:r>
              <a:rPr lang="it-IT" dirty="0" err="1"/>
              <a:t>of</a:t>
            </a:r>
            <a:r>
              <a:rPr lang="it-IT" dirty="0"/>
              <a:t> 1 mg </a:t>
            </a:r>
            <a:r>
              <a:rPr lang="it-IT" dirty="0" err="1"/>
              <a:t>of</a:t>
            </a:r>
            <a:r>
              <a:rPr lang="it-IT" dirty="0"/>
              <a:t> </a:t>
            </a:r>
            <a:r>
              <a:rPr lang="it-IT" dirty="0" err="1"/>
              <a:t>egg-albumin</a:t>
            </a:r>
            <a:r>
              <a:rPr lang="it-IT" dirty="0"/>
              <a:t> + 5 mg Al(OH)</a:t>
            </a:r>
            <a:r>
              <a:rPr lang="it-IT" baseline="-25000" dirty="0"/>
              <a:t>3</a:t>
            </a:r>
            <a:r>
              <a:rPr lang="it-IT" dirty="0"/>
              <a:t> in PBS (IP)</a:t>
            </a:r>
          </a:p>
        </p:txBody>
      </p:sp>
      <p:sp>
        <p:nvSpPr>
          <p:cNvPr id="7" name="CasellaDiTesto 6"/>
          <p:cNvSpPr txBox="1"/>
          <p:nvPr/>
        </p:nvSpPr>
        <p:spPr>
          <a:xfrm>
            <a:off x="7143768" y="1500174"/>
            <a:ext cx="1643074" cy="369332"/>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it-IT" dirty="0"/>
              <a:t>DAY 13</a:t>
            </a:r>
          </a:p>
        </p:txBody>
      </p:sp>
      <p:sp>
        <p:nvSpPr>
          <p:cNvPr id="8" name="Rectangle 21"/>
          <p:cNvSpPr>
            <a:spLocks noChangeArrowheads="1"/>
          </p:cNvSpPr>
          <p:nvPr/>
        </p:nvSpPr>
        <p:spPr bwMode="auto">
          <a:xfrm>
            <a:off x="7039005" y="2071678"/>
            <a:ext cx="1890713" cy="97872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fontAlgn="auto">
              <a:lnSpc>
                <a:spcPct val="80000"/>
              </a:lnSpc>
              <a:spcBef>
                <a:spcPct val="20000"/>
              </a:spcBef>
              <a:spcAft>
                <a:spcPts val="0"/>
              </a:spcAft>
              <a:defRPr/>
            </a:pPr>
            <a:r>
              <a:rPr lang="it-IT" dirty="0"/>
              <a:t> Aerosol </a:t>
            </a:r>
            <a:r>
              <a:rPr lang="it-IT" dirty="0" err="1"/>
              <a:t>of</a:t>
            </a:r>
            <a:r>
              <a:rPr lang="it-IT" dirty="0"/>
              <a:t> 1 mg </a:t>
            </a:r>
            <a:r>
              <a:rPr lang="it-IT" dirty="0" err="1"/>
              <a:t>of</a:t>
            </a:r>
            <a:r>
              <a:rPr lang="it-IT" dirty="0"/>
              <a:t> </a:t>
            </a:r>
            <a:r>
              <a:rPr lang="it-IT" dirty="0" err="1"/>
              <a:t>egg-albumin</a:t>
            </a:r>
            <a:r>
              <a:rPr lang="it-IT" dirty="0"/>
              <a:t> + 5 mg Al(OH)</a:t>
            </a:r>
            <a:r>
              <a:rPr lang="it-IT" baseline="-25000" dirty="0"/>
              <a:t>3</a:t>
            </a:r>
            <a:r>
              <a:rPr lang="it-IT" dirty="0"/>
              <a:t> in PBS </a:t>
            </a:r>
          </a:p>
        </p:txBody>
      </p:sp>
      <p:sp>
        <p:nvSpPr>
          <p:cNvPr id="9" name="Freccia a destra 8"/>
          <p:cNvSpPr/>
          <p:nvPr/>
        </p:nvSpPr>
        <p:spPr>
          <a:xfrm>
            <a:off x="3857625" y="1571625"/>
            <a:ext cx="714375" cy="21431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Freccia a destra 9"/>
          <p:cNvSpPr/>
          <p:nvPr/>
        </p:nvSpPr>
        <p:spPr>
          <a:xfrm>
            <a:off x="6357938" y="1571625"/>
            <a:ext cx="714375" cy="21431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CasellaDiTesto 11"/>
          <p:cNvSpPr txBox="1"/>
          <p:nvPr/>
        </p:nvSpPr>
        <p:spPr>
          <a:xfrm>
            <a:off x="285752" y="4476286"/>
            <a:ext cx="7215206" cy="110799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2400" dirty="0" err="1"/>
              <a:t>from</a:t>
            </a:r>
            <a:r>
              <a:rPr lang="it-IT" sz="2400" dirty="0"/>
              <a:t> DAY 18 </a:t>
            </a:r>
            <a:r>
              <a:rPr lang="it-IT" sz="2400" dirty="0" err="1"/>
              <a:t>until</a:t>
            </a:r>
            <a:r>
              <a:rPr lang="it-IT" sz="2400" dirty="0"/>
              <a:t> DAY 38</a:t>
            </a:r>
          </a:p>
          <a:p>
            <a:pPr algn="ctr" fontAlgn="auto">
              <a:spcBef>
                <a:spcPts val="0"/>
              </a:spcBef>
              <a:spcAft>
                <a:spcPts val="0"/>
              </a:spcAft>
              <a:defRPr/>
            </a:pPr>
            <a:r>
              <a:rPr lang="it-IT" sz="2400" dirty="0" err="1"/>
              <a:t>Blood</a:t>
            </a:r>
            <a:r>
              <a:rPr lang="it-IT" sz="2400" dirty="0"/>
              <a:t> </a:t>
            </a:r>
            <a:r>
              <a:rPr lang="it-IT" sz="2400" dirty="0" err="1"/>
              <a:t>drawing</a:t>
            </a:r>
            <a:endParaRPr lang="it-IT" sz="2400" dirty="0"/>
          </a:p>
          <a:p>
            <a:pPr algn="ctr" fontAlgn="auto">
              <a:spcBef>
                <a:spcPts val="0"/>
              </a:spcBef>
              <a:spcAft>
                <a:spcPts val="0"/>
              </a:spcAft>
              <a:defRPr/>
            </a:pPr>
            <a:endParaRPr lang="it-IT" dirty="0"/>
          </a:p>
        </p:txBody>
      </p:sp>
      <p:sp>
        <p:nvSpPr>
          <p:cNvPr id="13" name="Rectangle 21"/>
          <p:cNvSpPr>
            <a:spLocks noChangeArrowheads="1"/>
          </p:cNvSpPr>
          <p:nvPr/>
        </p:nvSpPr>
        <p:spPr bwMode="auto">
          <a:xfrm>
            <a:off x="285720" y="3929066"/>
            <a:ext cx="7143800" cy="39517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lnSpc>
                <a:spcPct val="80000"/>
              </a:lnSpc>
              <a:spcBef>
                <a:spcPct val="20000"/>
              </a:spcBef>
              <a:spcAft>
                <a:spcPts val="0"/>
              </a:spcAft>
              <a:defRPr/>
            </a:pPr>
            <a:r>
              <a:rPr lang="it-IT" sz="2400" dirty="0"/>
              <a:t>TREATMENT WITH IL-12+IFN-</a:t>
            </a:r>
            <a:r>
              <a:rPr lang="el-GR" sz="2400" dirty="0"/>
              <a:t>γ</a:t>
            </a:r>
            <a:endParaRPr lang="it-IT" sz="2400" dirty="0"/>
          </a:p>
        </p:txBody>
      </p:sp>
      <p:sp>
        <p:nvSpPr>
          <p:cNvPr id="82975" name="CasellaDiTesto 14"/>
          <p:cNvSpPr txBox="1">
            <a:spLocks noChangeArrowheads="1"/>
          </p:cNvSpPr>
          <p:nvPr/>
        </p:nvSpPr>
        <p:spPr bwMode="auto">
          <a:xfrm>
            <a:off x="285750" y="2071688"/>
            <a:ext cx="1214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600" b="1">
                <a:latin typeface="Calibri" pitchFamily="34" charset="0"/>
              </a:rPr>
              <a:t>LUCKY MOUSE</a:t>
            </a:r>
          </a:p>
        </p:txBody>
      </p:sp>
      <p:sp>
        <p:nvSpPr>
          <p:cNvPr id="82976" name="CasellaDiTesto 16"/>
          <p:cNvSpPr txBox="1">
            <a:spLocks noChangeArrowheads="1"/>
          </p:cNvSpPr>
          <p:nvPr/>
        </p:nvSpPr>
        <p:spPr bwMode="auto">
          <a:xfrm>
            <a:off x="7500938" y="4773613"/>
            <a:ext cx="1357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600" b="1">
                <a:latin typeface="Calibri" pitchFamily="34" charset="0"/>
              </a:rPr>
              <a:t>ALLERGIC MOUSE</a:t>
            </a:r>
          </a:p>
        </p:txBody>
      </p:sp>
      <p:sp>
        <p:nvSpPr>
          <p:cNvPr id="18" name="Freccia in giù 17"/>
          <p:cNvSpPr/>
          <p:nvPr/>
        </p:nvSpPr>
        <p:spPr>
          <a:xfrm>
            <a:off x="7929563" y="3214688"/>
            <a:ext cx="214312" cy="571500"/>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 name="CasellaDiTesto 18"/>
          <p:cNvSpPr txBox="1"/>
          <p:nvPr/>
        </p:nvSpPr>
        <p:spPr>
          <a:xfrm>
            <a:off x="5500694" y="5715016"/>
            <a:ext cx="1643074" cy="95410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1400" dirty="0"/>
              <a:t>DAY 27</a:t>
            </a:r>
          </a:p>
          <a:p>
            <a:pPr algn="ctr" fontAlgn="auto">
              <a:spcBef>
                <a:spcPts val="0"/>
              </a:spcBef>
              <a:spcAft>
                <a:spcPts val="0"/>
              </a:spcAft>
              <a:defRPr/>
            </a:pPr>
            <a:r>
              <a:rPr lang="it-IT" sz="1400" dirty="0" err="1"/>
              <a:t>Injection</a:t>
            </a:r>
            <a:r>
              <a:rPr lang="it-IT" sz="1400" dirty="0"/>
              <a:t> </a:t>
            </a:r>
            <a:r>
              <a:rPr lang="it-IT" sz="1400" dirty="0" err="1"/>
              <a:t>of</a:t>
            </a:r>
            <a:r>
              <a:rPr lang="it-IT" sz="1400" dirty="0"/>
              <a:t> 1 mg </a:t>
            </a:r>
            <a:r>
              <a:rPr lang="it-IT" sz="1400" dirty="0" err="1"/>
              <a:t>of</a:t>
            </a:r>
            <a:r>
              <a:rPr lang="it-IT" sz="1400" dirty="0"/>
              <a:t> </a:t>
            </a:r>
            <a:r>
              <a:rPr lang="it-IT" sz="1400" dirty="0" err="1"/>
              <a:t>egg-albumin</a:t>
            </a:r>
            <a:r>
              <a:rPr lang="it-IT" sz="1400" dirty="0"/>
              <a:t> + 5 mg Al(OH)</a:t>
            </a:r>
            <a:r>
              <a:rPr lang="it-IT" sz="1400" baseline="-25000" dirty="0"/>
              <a:t>3</a:t>
            </a:r>
            <a:r>
              <a:rPr lang="it-IT" sz="1400" dirty="0"/>
              <a:t> in PBS (IP)</a:t>
            </a:r>
          </a:p>
        </p:txBody>
      </p:sp>
      <p:sp>
        <p:nvSpPr>
          <p:cNvPr id="20" name="CasellaDiTesto 19"/>
          <p:cNvSpPr txBox="1"/>
          <p:nvPr/>
        </p:nvSpPr>
        <p:spPr>
          <a:xfrm>
            <a:off x="3643306" y="5715016"/>
            <a:ext cx="1643074" cy="954107"/>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algn="ctr" fontAlgn="auto">
              <a:spcBef>
                <a:spcPts val="0"/>
              </a:spcBef>
              <a:spcAft>
                <a:spcPts val="0"/>
              </a:spcAft>
              <a:defRPr/>
            </a:pPr>
            <a:r>
              <a:rPr lang="it-IT" sz="1400" dirty="0"/>
              <a:t>DAY 30</a:t>
            </a:r>
          </a:p>
          <a:p>
            <a:pPr algn="ctr" fontAlgn="auto">
              <a:spcBef>
                <a:spcPts val="0"/>
              </a:spcBef>
              <a:spcAft>
                <a:spcPts val="0"/>
              </a:spcAft>
              <a:defRPr/>
            </a:pPr>
            <a:r>
              <a:rPr lang="it-IT" sz="1400" dirty="0"/>
              <a:t>5% </a:t>
            </a:r>
            <a:r>
              <a:rPr lang="it-IT" sz="1400" dirty="0" err="1"/>
              <a:t>egg-albumin</a:t>
            </a:r>
            <a:r>
              <a:rPr lang="it-IT" sz="1400" dirty="0"/>
              <a:t> in PBS 0,5. (Aerosol)</a:t>
            </a:r>
          </a:p>
          <a:p>
            <a:pPr algn="ctr" fontAlgn="auto">
              <a:spcBef>
                <a:spcPts val="0"/>
              </a:spcBef>
              <a:spcAft>
                <a:spcPts val="0"/>
              </a:spcAft>
              <a:defRPr/>
            </a:pPr>
            <a:endParaRPr lang="it-IT" sz="1400" dirty="0"/>
          </a:p>
        </p:txBody>
      </p:sp>
      <p:sp>
        <p:nvSpPr>
          <p:cNvPr id="21" name="CasellaDiTesto 20"/>
          <p:cNvSpPr txBox="1"/>
          <p:nvPr/>
        </p:nvSpPr>
        <p:spPr>
          <a:xfrm>
            <a:off x="1785918" y="5715016"/>
            <a:ext cx="1643074" cy="954107"/>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it-IT" sz="1400" b="1" dirty="0">
                <a:solidFill>
                  <a:schemeClr val="tx1"/>
                </a:solidFill>
              </a:rPr>
              <a:t>DAY 38</a:t>
            </a:r>
          </a:p>
          <a:p>
            <a:pPr algn="ctr" fontAlgn="auto">
              <a:spcBef>
                <a:spcPts val="0"/>
              </a:spcBef>
              <a:spcAft>
                <a:spcPts val="0"/>
              </a:spcAft>
              <a:defRPr/>
            </a:pPr>
            <a:r>
              <a:rPr lang="it-IT" sz="1400" b="1" dirty="0" err="1">
                <a:solidFill>
                  <a:schemeClr val="tx1"/>
                </a:solidFill>
              </a:rPr>
              <a:t>Bronchoalveolar</a:t>
            </a:r>
            <a:r>
              <a:rPr lang="it-IT" sz="1400" b="1" dirty="0">
                <a:solidFill>
                  <a:schemeClr val="tx1"/>
                </a:solidFill>
              </a:rPr>
              <a:t> </a:t>
            </a:r>
            <a:r>
              <a:rPr lang="it-IT" sz="1400" b="1" dirty="0" err="1">
                <a:solidFill>
                  <a:schemeClr val="tx1"/>
                </a:solidFill>
              </a:rPr>
              <a:t>lavage</a:t>
            </a:r>
            <a:r>
              <a:rPr lang="it-IT" sz="1400" b="1" dirty="0">
                <a:solidFill>
                  <a:schemeClr val="tx1"/>
                </a:solidFill>
              </a:rPr>
              <a:t> </a:t>
            </a:r>
            <a:r>
              <a:rPr lang="it-IT" sz="1400" b="1" dirty="0" err="1">
                <a:solidFill>
                  <a:schemeClr val="tx1"/>
                </a:solidFill>
              </a:rPr>
              <a:t>fluid</a:t>
            </a:r>
            <a:endParaRPr lang="it-IT" sz="1400" b="1" dirty="0">
              <a:solidFill>
                <a:schemeClr val="tx1"/>
              </a:solidFill>
            </a:endParaRPr>
          </a:p>
          <a:p>
            <a:pPr algn="ctr" fontAlgn="auto">
              <a:spcBef>
                <a:spcPts val="0"/>
              </a:spcBef>
              <a:spcAft>
                <a:spcPts val="0"/>
              </a:spcAft>
              <a:defRPr/>
            </a:pPr>
            <a:endParaRPr lang="it-IT" sz="1400" b="1" dirty="0">
              <a:solidFill>
                <a:schemeClr val="tx1"/>
              </a:solidFill>
            </a:endParaRPr>
          </a:p>
        </p:txBody>
      </p:sp>
      <p:pic>
        <p:nvPicPr>
          <p:cNvPr id="82987" name="Picture 2" descr="http://immagini.p2pforum.it/out.php/i235451_to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813" y="3857625"/>
            <a:ext cx="12223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8" name="Picture 4" descr="http://collide.com.ar/wp-content/uploads/2007/10/topo_gigio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787400"/>
            <a:ext cx="100806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89" name="Text Box 5"/>
          <p:cNvSpPr txBox="1">
            <a:spLocks noChangeArrowheads="1"/>
          </p:cNvSpPr>
          <p:nvPr/>
        </p:nvSpPr>
        <p:spPr bwMode="auto">
          <a:xfrm>
            <a:off x="6461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82990" name="Picture 4" descr="nuovo-logo-guna-10-2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rot="5400000">
            <a:off x="-1143793" y="4428331"/>
            <a:ext cx="40005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642938" y="6215063"/>
            <a:ext cx="3000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rot="10800000">
            <a:off x="714375" y="5643563"/>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rot="10800000">
            <a:off x="714375" y="5072063"/>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rot="10800000">
            <a:off x="714375" y="4500563"/>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rot="10800000">
            <a:off x="714375" y="3929063"/>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rot="10800000">
            <a:off x="714375" y="3357563"/>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rot="10800000">
            <a:off x="714375" y="2786063"/>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rot="10800000">
            <a:off x="785813" y="5929313"/>
            <a:ext cx="71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rot="10800000">
            <a:off x="785813" y="5357813"/>
            <a:ext cx="71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rot="10800000">
            <a:off x="785813" y="4786313"/>
            <a:ext cx="71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rot="10800000">
            <a:off x="785813" y="4214813"/>
            <a:ext cx="71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rot="10800000">
            <a:off x="785813" y="3643313"/>
            <a:ext cx="71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rot="10800000">
            <a:off x="785813" y="3071813"/>
            <a:ext cx="71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rot="5400000">
            <a:off x="1499394" y="6287294"/>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rot="5400000">
            <a:off x="2570956" y="6285707"/>
            <a:ext cx="142875"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 name="Cilindro 27"/>
          <p:cNvSpPr/>
          <p:nvPr/>
        </p:nvSpPr>
        <p:spPr>
          <a:xfrm>
            <a:off x="1285875" y="6000750"/>
            <a:ext cx="571500" cy="214313"/>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9" name="Cilindro 28"/>
          <p:cNvSpPr/>
          <p:nvPr/>
        </p:nvSpPr>
        <p:spPr>
          <a:xfrm>
            <a:off x="2357438" y="2857500"/>
            <a:ext cx="571500" cy="3357563"/>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3988" name="CasellaDiTesto 30"/>
          <p:cNvSpPr txBox="1">
            <a:spLocks noChangeArrowheads="1"/>
          </p:cNvSpPr>
          <p:nvPr/>
        </p:nvSpPr>
        <p:spPr bwMode="auto">
          <a:xfrm>
            <a:off x="428625" y="6072188"/>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0</a:t>
            </a:r>
          </a:p>
        </p:txBody>
      </p:sp>
      <p:sp>
        <p:nvSpPr>
          <p:cNvPr id="83989" name="CasellaDiTesto 31"/>
          <p:cNvSpPr txBox="1">
            <a:spLocks noChangeArrowheads="1"/>
          </p:cNvSpPr>
          <p:nvPr/>
        </p:nvSpPr>
        <p:spPr bwMode="auto">
          <a:xfrm>
            <a:off x="428625" y="5556250"/>
            <a:ext cx="357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10</a:t>
            </a:r>
          </a:p>
        </p:txBody>
      </p:sp>
      <p:sp>
        <p:nvSpPr>
          <p:cNvPr id="83990" name="CasellaDiTesto 32"/>
          <p:cNvSpPr txBox="1">
            <a:spLocks noChangeArrowheads="1"/>
          </p:cNvSpPr>
          <p:nvPr/>
        </p:nvSpPr>
        <p:spPr bwMode="auto">
          <a:xfrm>
            <a:off x="428625" y="4929188"/>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20</a:t>
            </a:r>
          </a:p>
        </p:txBody>
      </p:sp>
      <p:sp>
        <p:nvSpPr>
          <p:cNvPr id="83991" name="CasellaDiTesto 33"/>
          <p:cNvSpPr txBox="1">
            <a:spLocks noChangeArrowheads="1"/>
          </p:cNvSpPr>
          <p:nvPr/>
        </p:nvSpPr>
        <p:spPr bwMode="auto">
          <a:xfrm>
            <a:off x="428625" y="4357688"/>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30</a:t>
            </a:r>
          </a:p>
        </p:txBody>
      </p:sp>
      <p:sp>
        <p:nvSpPr>
          <p:cNvPr id="83992" name="CasellaDiTesto 34"/>
          <p:cNvSpPr txBox="1">
            <a:spLocks noChangeArrowheads="1"/>
          </p:cNvSpPr>
          <p:nvPr/>
        </p:nvSpPr>
        <p:spPr bwMode="auto">
          <a:xfrm>
            <a:off x="428625" y="3786188"/>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40</a:t>
            </a:r>
          </a:p>
        </p:txBody>
      </p:sp>
      <p:sp>
        <p:nvSpPr>
          <p:cNvPr id="83993" name="CasellaDiTesto 35"/>
          <p:cNvSpPr txBox="1">
            <a:spLocks noChangeArrowheads="1"/>
          </p:cNvSpPr>
          <p:nvPr/>
        </p:nvSpPr>
        <p:spPr bwMode="auto">
          <a:xfrm>
            <a:off x="428625" y="3214688"/>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50</a:t>
            </a:r>
          </a:p>
        </p:txBody>
      </p:sp>
      <p:sp>
        <p:nvSpPr>
          <p:cNvPr id="83994" name="CasellaDiTesto 36"/>
          <p:cNvSpPr txBox="1">
            <a:spLocks noChangeArrowheads="1"/>
          </p:cNvSpPr>
          <p:nvPr/>
        </p:nvSpPr>
        <p:spPr bwMode="auto">
          <a:xfrm>
            <a:off x="428625" y="2643188"/>
            <a:ext cx="357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60</a:t>
            </a:r>
          </a:p>
        </p:txBody>
      </p:sp>
      <p:sp>
        <p:nvSpPr>
          <p:cNvPr id="83995" name="CasellaDiTesto 37"/>
          <p:cNvSpPr txBox="1">
            <a:spLocks noChangeArrowheads="1"/>
          </p:cNvSpPr>
          <p:nvPr/>
        </p:nvSpPr>
        <p:spPr bwMode="auto">
          <a:xfrm rot="-5400000">
            <a:off x="-847725" y="4224338"/>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600" b="1">
                <a:latin typeface="Calibri" pitchFamily="34" charset="0"/>
              </a:rPr>
              <a:t>[IL-4] (pcg/ml)</a:t>
            </a:r>
          </a:p>
        </p:txBody>
      </p:sp>
      <p:cxnSp>
        <p:nvCxnSpPr>
          <p:cNvPr id="39" name="Connettore 1 38"/>
          <p:cNvCxnSpPr/>
          <p:nvPr/>
        </p:nvCxnSpPr>
        <p:spPr>
          <a:xfrm rot="5400000">
            <a:off x="2572544" y="2785269"/>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rot="10800000">
            <a:off x="2571750" y="2714625"/>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rot="5400000">
            <a:off x="1500981" y="5999957"/>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rot="10800000">
            <a:off x="1500188" y="5929313"/>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rot="5400000">
            <a:off x="2750344" y="4393407"/>
            <a:ext cx="4071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nettore 1 68"/>
          <p:cNvCxnSpPr/>
          <p:nvPr/>
        </p:nvCxnSpPr>
        <p:spPr>
          <a:xfrm>
            <a:off x="4572000" y="6215063"/>
            <a:ext cx="3000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nettore 1 69"/>
          <p:cNvCxnSpPr/>
          <p:nvPr/>
        </p:nvCxnSpPr>
        <p:spPr>
          <a:xfrm rot="10800000">
            <a:off x="4643438" y="5786438"/>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nettore 1 70"/>
          <p:cNvCxnSpPr/>
          <p:nvPr/>
        </p:nvCxnSpPr>
        <p:spPr>
          <a:xfrm rot="10800000">
            <a:off x="4643438" y="5356225"/>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nettore 1 71"/>
          <p:cNvCxnSpPr/>
          <p:nvPr/>
        </p:nvCxnSpPr>
        <p:spPr>
          <a:xfrm rot="10800000">
            <a:off x="4643438" y="4929188"/>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ttore 1 72"/>
          <p:cNvCxnSpPr/>
          <p:nvPr/>
        </p:nvCxnSpPr>
        <p:spPr>
          <a:xfrm rot="10800000">
            <a:off x="4643438" y="4498975"/>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rot="10800000">
            <a:off x="4643438" y="4070350"/>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nettore 1 74"/>
          <p:cNvCxnSpPr/>
          <p:nvPr/>
        </p:nvCxnSpPr>
        <p:spPr>
          <a:xfrm rot="10800000">
            <a:off x="4643438" y="3641725"/>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ttore 1 75"/>
          <p:cNvCxnSpPr/>
          <p:nvPr/>
        </p:nvCxnSpPr>
        <p:spPr>
          <a:xfrm rot="10800000">
            <a:off x="4714875" y="6000750"/>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Connettore 1 76"/>
          <p:cNvCxnSpPr/>
          <p:nvPr/>
        </p:nvCxnSpPr>
        <p:spPr>
          <a:xfrm rot="10800000">
            <a:off x="4714875" y="5570538"/>
            <a:ext cx="7143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nettore 1 77"/>
          <p:cNvCxnSpPr/>
          <p:nvPr/>
        </p:nvCxnSpPr>
        <p:spPr>
          <a:xfrm rot="10800000">
            <a:off x="4714875" y="5141913"/>
            <a:ext cx="7143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rot="10800000">
            <a:off x="4714875" y="4713288"/>
            <a:ext cx="7143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nettore 1 79"/>
          <p:cNvCxnSpPr/>
          <p:nvPr/>
        </p:nvCxnSpPr>
        <p:spPr>
          <a:xfrm rot="10800000">
            <a:off x="4714875" y="4284663"/>
            <a:ext cx="7143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ttore 1 80"/>
          <p:cNvCxnSpPr/>
          <p:nvPr/>
        </p:nvCxnSpPr>
        <p:spPr>
          <a:xfrm rot="10800000">
            <a:off x="4714875" y="3856038"/>
            <a:ext cx="7143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nettore 1 81"/>
          <p:cNvCxnSpPr/>
          <p:nvPr/>
        </p:nvCxnSpPr>
        <p:spPr>
          <a:xfrm rot="5400000">
            <a:off x="5428456" y="6287294"/>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Connettore 1 82"/>
          <p:cNvCxnSpPr/>
          <p:nvPr/>
        </p:nvCxnSpPr>
        <p:spPr>
          <a:xfrm rot="5400000">
            <a:off x="6500019" y="6285707"/>
            <a:ext cx="1428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84" name="Cilindro 83"/>
          <p:cNvSpPr/>
          <p:nvPr/>
        </p:nvSpPr>
        <p:spPr>
          <a:xfrm>
            <a:off x="5214938" y="5286375"/>
            <a:ext cx="571500" cy="928688"/>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5" name="Cilindro 84"/>
          <p:cNvSpPr/>
          <p:nvPr/>
        </p:nvSpPr>
        <p:spPr>
          <a:xfrm>
            <a:off x="6286500" y="2714625"/>
            <a:ext cx="571500" cy="3500438"/>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4018" name="CasellaDiTesto 85"/>
          <p:cNvSpPr txBox="1">
            <a:spLocks noChangeArrowheads="1"/>
          </p:cNvSpPr>
          <p:nvPr/>
        </p:nvSpPr>
        <p:spPr bwMode="auto">
          <a:xfrm>
            <a:off x="4357688" y="6072188"/>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0</a:t>
            </a:r>
          </a:p>
        </p:txBody>
      </p:sp>
      <p:sp>
        <p:nvSpPr>
          <p:cNvPr id="84019" name="CasellaDiTesto 86"/>
          <p:cNvSpPr txBox="1">
            <a:spLocks noChangeArrowheads="1"/>
          </p:cNvSpPr>
          <p:nvPr/>
        </p:nvSpPr>
        <p:spPr bwMode="auto">
          <a:xfrm>
            <a:off x="4357688" y="564356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20</a:t>
            </a:r>
          </a:p>
        </p:txBody>
      </p:sp>
      <p:sp>
        <p:nvSpPr>
          <p:cNvPr id="84020" name="CasellaDiTesto 87"/>
          <p:cNvSpPr txBox="1">
            <a:spLocks noChangeArrowheads="1"/>
          </p:cNvSpPr>
          <p:nvPr/>
        </p:nvSpPr>
        <p:spPr bwMode="auto">
          <a:xfrm>
            <a:off x="4357688" y="5214938"/>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40</a:t>
            </a:r>
          </a:p>
        </p:txBody>
      </p:sp>
      <p:sp>
        <p:nvSpPr>
          <p:cNvPr id="84021" name="CasellaDiTesto 88"/>
          <p:cNvSpPr txBox="1">
            <a:spLocks noChangeArrowheads="1"/>
          </p:cNvSpPr>
          <p:nvPr/>
        </p:nvSpPr>
        <p:spPr bwMode="auto">
          <a:xfrm>
            <a:off x="4357688" y="4786313"/>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60</a:t>
            </a:r>
          </a:p>
        </p:txBody>
      </p:sp>
      <p:sp>
        <p:nvSpPr>
          <p:cNvPr id="84022" name="CasellaDiTesto 89"/>
          <p:cNvSpPr txBox="1">
            <a:spLocks noChangeArrowheads="1"/>
          </p:cNvSpPr>
          <p:nvPr/>
        </p:nvSpPr>
        <p:spPr bwMode="auto">
          <a:xfrm>
            <a:off x="4357688" y="4357688"/>
            <a:ext cx="357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80</a:t>
            </a:r>
          </a:p>
        </p:txBody>
      </p:sp>
      <p:sp>
        <p:nvSpPr>
          <p:cNvPr id="84023" name="CasellaDiTesto 90"/>
          <p:cNvSpPr txBox="1">
            <a:spLocks noChangeArrowheads="1"/>
          </p:cNvSpPr>
          <p:nvPr/>
        </p:nvSpPr>
        <p:spPr bwMode="auto">
          <a:xfrm>
            <a:off x="4286250" y="3913188"/>
            <a:ext cx="5000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100</a:t>
            </a:r>
          </a:p>
        </p:txBody>
      </p:sp>
      <p:sp>
        <p:nvSpPr>
          <p:cNvPr id="84024" name="CasellaDiTesto 92"/>
          <p:cNvSpPr txBox="1">
            <a:spLocks noChangeArrowheads="1"/>
          </p:cNvSpPr>
          <p:nvPr/>
        </p:nvSpPr>
        <p:spPr bwMode="auto">
          <a:xfrm rot="-5400000">
            <a:off x="3009900" y="4081463"/>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600" b="1">
                <a:latin typeface="Calibri" pitchFamily="34" charset="0"/>
              </a:rPr>
              <a:t>[IL-5] (pcg/ml)</a:t>
            </a:r>
          </a:p>
        </p:txBody>
      </p:sp>
      <p:cxnSp>
        <p:nvCxnSpPr>
          <p:cNvPr id="94" name="Connettore 1 93"/>
          <p:cNvCxnSpPr/>
          <p:nvPr/>
        </p:nvCxnSpPr>
        <p:spPr>
          <a:xfrm rot="5400000">
            <a:off x="6501606" y="2642394"/>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nettore 1 94"/>
          <p:cNvCxnSpPr/>
          <p:nvPr/>
        </p:nvCxnSpPr>
        <p:spPr>
          <a:xfrm rot="10800000">
            <a:off x="6500813" y="2571750"/>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nettore 1 95"/>
          <p:cNvCxnSpPr/>
          <p:nvPr/>
        </p:nvCxnSpPr>
        <p:spPr>
          <a:xfrm rot="5400000">
            <a:off x="5430044" y="5214144"/>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Connettore 1 96"/>
          <p:cNvCxnSpPr/>
          <p:nvPr/>
        </p:nvCxnSpPr>
        <p:spPr>
          <a:xfrm rot="10800000">
            <a:off x="5429250" y="5143500"/>
            <a:ext cx="142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nettore 1 97"/>
          <p:cNvCxnSpPr/>
          <p:nvPr/>
        </p:nvCxnSpPr>
        <p:spPr>
          <a:xfrm rot="10800000">
            <a:off x="4714875" y="3427413"/>
            <a:ext cx="7143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Connettore 1 98"/>
          <p:cNvCxnSpPr/>
          <p:nvPr/>
        </p:nvCxnSpPr>
        <p:spPr>
          <a:xfrm rot="10800000">
            <a:off x="4714875" y="3000375"/>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nettore 1 99"/>
          <p:cNvCxnSpPr/>
          <p:nvPr/>
        </p:nvCxnSpPr>
        <p:spPr>
          <a:xfrm rot="10800000">
            <a:off x="4643438" y="3214688"/>
            <a:ext cx="1428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Connettore 1 100"/>
          <p:cNvCxnSpPr/>
          <p:nvPr/>
        </p:nvCxnSpPr>
        <p:spPr>
          <a:xfrm rot="10800000">
            <a:off x="4714875" y="2571750"/>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Connettore 1 104"/>
          <p:cNvCxnSpPr/>
          <p:nvPr/>
        </p:nvCxnSpPr>
        <p:spPr>
          <a:xfrm rot="10800000">
            <a:off x="4643438" y="2357438"/>
            <a:ext cx="1428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84034" name="CasellaDiTesto 109"/>
          <p:cNvSpPr txBox="1">
            <a:spLocks noChangeArrowheads="1"/>
          </p:cNvSpPr>
          <p:nvPr/>
        </p:nvSpPr>
        <p:spPr bwMode="auto">
          <a:xfrm>
            <a:off x="4286250" y="3500438"/>
            <a:ext cx="5000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120</a:t>
            </a:r>
          </a:p>
        </p:txBody>
      </p:sp>
      <p:sp>
        <p:nvSpPr>
          <p:cNvPr id="84035" name="CasellaDiTesto 110"/>
          <p:cNvSpPr txBox="1">
            <a:spLocks noChangeArrowheads="1"/>
          </p:cNvSpPr>
          <p:nvPr/>
        </p:nvSpPr>
        <p:spPr bwMode="auto">
          <a:xfrm>
            <a:off x="4286250" y="3071813"/>
            <a:ext cx="5000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140</a:t>
            </a:r>
          </a:p>
        </p:txBody>
      </p:sp>
      <p:sp>
        <p:nvSpPr>
          <p:cNvPr id="84036" name="CasellaDiTesto 111"/>
          <p:cNvSpPr txBox="1">
            <a:spLocks noChangeArrowheads="1"/>
          </p:cNvSpPr>
          <p:nvPr/>
        </p:nvSpPr>
        <p:spPr bwMode="auto">
          <a:xfrm>
            <a:off x="4286250" y="2643188"/>
            <a:ext cx="5000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160</a:t>
            </a:r>
          </a:p>
        </p:txBody>
      </p:sp>
      <p:cxnSp>
        <p:nvCxnSpPr>
          <p:cNvPr id="115" name="Connettore 1 114"/>
          <p:cNvCxnSpPr/>
          <p:nvPr/>
        </p:nvCxnSpPr>
        <p:spPr>
          <a:xfrm rot="10800000">
            <a:off x="4643438" y="2784475"/>
            <a:ext cx="142875" cy="1588"/>
          </a:xfrm>
          <a:prstGeom prst="line">
            <a:avLst/>
          </a:prstGeom>
        </p:spPr>
        <p:style>
          <a:lnRef idx="1">
            <a:schemeClr val="accent1"/>
          </a:lnRef>
          <a:fillRef idx="0">
            <a:schemeClr val="accent1"/>
          </a:fillRef>
          <a:effectRef idx="0">
            <a:schemeClr val="accent1"/>
          </a:effectRef>
          <a:fontRef idx="minor">
            <a:schemeClr val="tx1"/>
          </a:fontRef>
        </p:style>
      </p:cxnSp>
      <p:sp>
        <p:nvSpPr>
          <p:cNvPr id="84038" name="CasellaDiTesto 115"/>
          <p:cNvSpPr txBox="1">
            <a:spLocks noChangeArrowheads="1"/>
          </p:cNvSpPr>
          <p:nvPr/>
        </p:nvSpPr>
        <p:spPr bwMode="auto">
          <a:xfrm>
            <a:off x="4286250" y="2214563"/>
            <a:ext cx="5000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900">
                <a:latin typeface="Calibri" pitchFamily="34" charset="0"/>
              </a:rPr>
              <a:t>180</a:t>
            </a:r>
          </a:p>
        </p:txBody>
      </p:sp>
      <p:sp>
        <p:nvSpPr>
          <p:cNvPr id="84039" name="CasellaDiTesto 117"/>
          <p:cNvSpPr txBox="1">
            <a:spLocks noChangeArrowheads="1"/>
          </p:cNvSpPr>
          <p:nvPr/>
        </p:nvSpPr>
        <p:spPr bwMode="auto">
          <a:xfrm>
            <a:off x="857250" y="635793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latin typeface="Calibri" pitchFamily="34" charset="0"/>
              </a:rPr>
              <a:t>UNTR</a:t>
            </a:r>
          </a:p>
        </p:txBody>
      </p:sp>
      <p:sp>
        <p:nvSpPr>
          <p:cNvPr id="84040" name="CasellaDiTesto 118"/>
          <p:cNvSpPr txBox="1">
            <a:spLocks noChangeArrowheads="1"/>
          </p:cNvSpPr>
          <p:nvPr/>
        </p:nvSpPr>
        <p:spPr bwMode="auto">
          <a:xfrm>
            <a:off x="2000250" y="635793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latin typeface="Calibri" pitchFamily="34" charset="0"/>
              </a:rPr>
              <a:t>OVA</a:t>
            </a:r>
          </a:p>
        </p:txBody>
      </p:sp>
      <p:sp>
        <p:nvSpPr>
          <p:cNvPr id="84041" name="CasellaDiTesto 119"/>
          <p:cNvSpPr txBox="1">
            <a:spLocks noChangeArrowheads="1"/>
          </p:cNvSpPr>
          <p:nvPr/>
        </p:nvSpPr>
        <p:spPr bwMode="auto">
          <a:xfrm>
            <a:off x="4857750" y="635793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latin typeface="Calibri" pitchFamily="34" charset="0"/>
              </a:rPr>
              <a:t>UNTR</a:t>
            </a:r>
          </a:p>
        </p:txBody>
      </p:sp>
      <p:sp>
        <p:nvSpPr>
          <p:cNvPr id="84042" name="CasellaDiTesto 120"/>
          <p:cNvSpPr txBox="1">
            <a:spLocks noChangeArrowheads="1"/>
          </p:cNvSpPr>
          <p:nvPr/>
        </p:nvSpPr>
        <p:spPr bwMode="auto">
          <a:xfrm>
            <a:off x="6000750" y="635793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b="1">
                <a:latin typeface="Calibri" pitchFamily="34" charset="0"/>
              </a:rPr>
              <a:t>OVA</a:t>
            </a:r>
          </a:p>
        </p:txBody>
      </p:sp>
      <p:sp>
        <p:nvSpPr>
          <p:cNvPr id="84043" name="AutoShape 7"/>
          <p:cNvSpPr>
            <a:spLocks noChangeArrowheads="1"/>
          </p:cNvSpPr>
          <p:nvPr/>
        </p:nvSpPr>
        <p:spPr bwMode="auto">
          <a:xfrm>
            <a:off x="1754188" y="957263"/>
            <a:ext cx="5175250" cy="414337"/>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b="1">
                <a:solidFill>
                  <a:srgbClr val="FFFF00"/>
                </a:solidFill>
                <a:latin typeface="Calibri" pitchFamily="34" charset="0"/>
              </a:rPr>
              <a:t>BALF – after treatment with egg albumin and Al (OH)</a:t>
            </a:r>
            <a:r>
              <a:rPr lang="en-US" b="1" baseline="-25000">
                <a:solidFill>
                  <a:srgbClr val="FFFF00"/>
                </a:solidFill>
                <a:latin typeface="Calibri" pitchFamily="34" charset="0"/>
              </a:rPr>
              <a:t>3</a:t>
            </a:r>
            <a:r>
              <a:rPr lang="en-US" b="1">
                <a:solidFill>
                  <a:srgbClr val="FFFF00"/>
                </a:solidFill>
                <a:latin typeface="Calibri" pitchFamily="34" charset="0"/>
              </a:rPr>
              <a:t> </a:t>
            </a:r>
          </a:p>
        </p:txBody>
      </p:sp>
      <p:sp>
        <p:nvSpPr>
          <p:cNvPr id="84044" name="Text Box 32"/>
          <p:cNvSpPr txBox="1">
            <a:spLocks noChangeArrowheads="1"/>
          </p:cNvSpPr>
          <p:nvPr/>
        </p:nvSpPr>
        <p:spPr bwMode="auto">
          <a:xfrm>
            <a:off x="3368675" y="71438"/>
            <a:ext cx="2144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b="1">
                <a:solidFill>
                  <a:srgbClr val="C00000"/>
                </a:solidFill>
                <a:latin typeface="Calibri" pitchFamily="34" charset="0"/>
              </a:rPr>
              <a:t>Asthma</a:t>
            </a:r>
          </a:p>
        </p:txBody>
      </p:sp>
      <p:sp>
        <p:nvSpPr>
          <p:cNvPr id="84045" name="Text Box 5"/>
          <p:cNvSpPr txBox="1">
            <a:spLocks noChangeArrowheads="1"/>
          </p:cNvSpPr>
          <p:nvPr/>
        </p:nvSpPr>
        <p:spPr bwMode="auto">
          <a:xfrm>
            <a:off x="646113" y="214313"/>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©Dipartimento Scientifico Guna S.p.a.</a:t>
            </a:r>
          </a:p>
        </p:txBody>
      </p:sp>
      <p:pic>
        <p:nvPicPr>
          <p:cNvPr id="84046"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14313"/>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47" name="CasellaDiTesto 2"/>
          <p:cNvSpPr txBox="1">
            <a:spLocks noChangeArrowheads="1"/>
          </p:cNvSpPr>
          <p:nvPr/>
        </p:nvSpPr>
        <p:spPr bwMode="auto">
          <a:xfrm>
            <a:off x="7429500" y="2071688"/>
            <a:ext cx="1928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1200" i="1">
              <a:latin typeface="Calibri" pitchFamily="34" charset="0"/>
            </a:endParaRPr>
          </a:p>
          <a:p>
            <a:pPr eaLnBrk="1" hangingPunct="1"/>
            <a:r>
              <a:rPr lang="it-IT" sz="1200" i="1">
                <a:latin typeface="Calibri" pitchFamily="34" charset="0"/>
              </a:rPr>
              <a:t>Legend</a:t>
            </a:r>
          </a:p>
          <a:p>
            <a:pPr eaLnBrk="1" hangingPunct="1"/>
            <a:endParaRPr lang="it-IT" sz="1200" i="1">
              <a:latin typeface="Calibri" pitchFamily="34" charset="0"/>
            </a:endParaRPr>
          </a:p>
          <a:p>
            <a:pPr eaLnBrk="1" hangingPunct="1">
              <a:buFont typeface="Arial" charset="0"/>
              <a:buChar char="•"/>
            </a:pPr>
            <a:r>
              <a:rPr lang="it-IT" sz="1200" b="1">
                <a:solidFill>
                  <a:srgbClr val="0070C0"/>
                </a:solidFill>
                <a:latin typeface="Calibri" pitchFamily="34" charset="0"/>
              </a:rPr>
              <a:t>1-Untr</a:t>
            </a:r>
            <a:r>
              <a:rPr lang="it-IT" sz="1200" b="1">
                <a:latin typeface="Calibri" pitchFamily="34" charset="0"/>
              </a:rPr>
              <a:t>=healthy mouse</a:t>
            </a:r>
          </a:p>
          <a:p>
            <a:pPr eaLnBrk="1" hangingPunct="1">
              <a:buFont typeface="Arial" charset="0"/>
              <a:buChar char="•"/>
            </a:pPr>
            <a:r>
              <a:rPr lang="it-IT" sz="1200" b="1">
                <a:solidFill>
                  <a:srgbClr val="0070C0"/>
                </a:solidFill>
                <a:latin typeface="Calibri" pitchFamily="34" charset="0"/>
              </a:rPr>
              <a:t>2-OVA</a:t>
            </a:r>
            <a:r>
              <a:rPr lang="it-IT" sz="1200" b="1">
                <a:latin typeface="Calibri" pitchFamily="34" charset="0"/>
              </a:rPr>
              <a:t>=allergic mouse</a:t>
            </a:r>
          </a:p>
        </p:txBody>
      </p:sp>
      <p:sp>
        <p:nvSpPr>
          <p:cNvPr id="86" name="Freccia in giù 85"/>
          <p:cNvSpPr/>
          <p:nvPr/>
        </p:nvSpPr>
        <p:spPr>
          <a:xfrm>
            <a:off x="2357438" y="1785938"/>
            <a:ext cx="571500" cy="6429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7" name="Freccia in giù 86"/>
          <p:cNvSpPr/>
          <p:nvPr/>
        </p:nvSpPr>
        <p:spPr>
          <a:xfrm>
            <a:off x="6286500" y="1785938"/>
            <a:ext cx="571500" cy="6429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ph sz="half" idx="1"/>
          </p:nvPr>
        </p:nvGraphicFramePr>
        <p:xfrm>
          <a:off x="-180975" y="920750"/>
          <a:ext cx="4824413" cy="3509963"/>
        </p:xfrm>
        <a:graphic>
          <a:graphicData uri="http://schemas.openxmlformats.org/presentationml/2006/ole">
            <mc:AlternateContent xmlns:mc="http://schemas.openxmlformats.org/markup-compatibility/2006">
              <mc:Choice xmlns:v="urn:schemas-microsoft-com:vml" Requires="v">
                <p:oleObj spid="_x0000_s85022" name="Graph" r:id="rId3" imgW="3612490" imgH="2629814" progId="">
                  <p:embed/>
                </p:oleObj>
              </mc:Choice>
              <mc:Fallback>
                <p:oleObj name="Graph" r:id="rId3" imgW="3612490" imgH="2629814"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920750"/>
                        <a:ext cx="4824413"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995" name="Object 3"/>
          <p:cNvGraphicFramePr>
            <a:graphicFrameLocks noChangeAspect="1"/>
          </p:cNvGraphicFramePr>
          <p:nvPr>
            <p:ph sz="half" idx="2"/>
          </p:nvPr>
        </p:nvGraphicFramePr>
        <p:xfrm>
          <a:off x="4356100" y="2928938"/>
          <a:ext cx="4787900" cy="3624262"/>
        </p:xfrm>
        <a:graphic>
          <a:graphicData uri="http://schemas.openxmlformats.org/presentationml/2006/ole">
            <mc:AlternateContent xmlns:mc="http://schemas.openxmlformats.org/markup-compatibility/2006">
              <mc:Choice xmlns:v="urn:schemas-microsoft-com:vml" Requires="v">
                <p:oleObj spid="_x0000_s85023" name="Graph" r:id="rId5" imgW="3658819" imgH="2770022" progId="">
                  <p:embed/>
                </p:oleObj>
              </mc:Choice>
              <mc:Fallback>
                <p:oleObj name="Graph" r:id="rId5" imgW="3658819" imgH="2770022"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2928938"/>
                        <a:ext cx="4787900"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6" name="CasellaDiTesto 3"/>
          <p:cNvSpPr txBox="1">
            <a:spLocks noChangeArrowheads="1"/>
          </p:cNvSpPr>
          <p:nvPr/>
        </p:nvSpPr>
        <p:spPr bwMode="auto">
          <a:xfrm>
            <a:off x="0" y="71438"/>
            <a:ext cx="5072063"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400" b="1">
                <a:solidFill>
                  <a:srgbClr val="C00000"/>
                </a:solidFill>
                <a:latin typeface="Calibri" pitchFamily="34" charset="0"/>
              </a:rPr>
              <a:t>Level of </a:t>
            </a:r>
            <a:r>
              <a:rPr lang="it-IT" sz="2400" b="1">
                <a:solidFill>
                  <a:srgbClr val="0070C0"/>
                </a:solidFill>
                <a:latin typeface="Calibri" pitchFamily="34" charset="0"/>
              </a:rPr>
              <a:t>IL-4 and IL-5 </a:t>
            </a:r>
            <a:r>
              <a:rPr lang="en-GB" sz="2400" b="1">
                <a:solidFill>
                  <a:srgbClr val="0070C0"/>
                </a:solidFill>
                <a:latin typeface="Calibri" pitchFamily="34" charset="0"/>
              </a:rPr>
              <a:t> </a:t>
            </a:r>
            <a:r>
              <a:rPr lang="en-GB" sz="2400" b="1">
                <a:solidFill>
                  <a:srgbClr val="C00000"/>
                </a:solidFill>
                <a:latin typeface="Calibri" pitchFamily="34" charset="0"/>
              </a:rPr>
              <a:t>in mice sera</a:t>
            </a:r>
          </a:p>
          <a:p>
            <a:pPr algn="ctr" eaLnBrk="1" hangingPunct="1"/>
            <a:r>
              <a:rPr lang="en-GB" sz="2400" b="1">
                <a:solidFill>
                  <a:srgbClr val="C00000"/>
                </a:solidFill>
                <a:latin typeface="Calibri" pitchFamily="34" charset="0"/>
              </a:rPr>
              <a:t>on day 7</a:t>
            </a:r>
            <a:r>
              <a:rPr lang="en-GB" sz="2400" b="1" baseline="30000">
                <a:solidFill>
                  <a:srgbClr val="C00000"/>
                </a:solidFill>
                <a:latin typeface="Calibri" pitchFamily="34" charset="0"/>
              </a:rPr>
              <a:t>th</a:t>
            </a:r>
            <a:r>
              <a:rPr lang="en-GB" sz="2400" b="1">
                <a:solidFill>
                  <a:srgbClr val="C00000"/>
                </a:solidFill>
                <a:latin typeface="Calibri" pitchFamily="34" charset="0"/>
              </a:rPr>
              <a:t> of treatment</a:t>
            </a:r>
            <a:endParaRPr lang="it-IT" sz="2400" b="1">
              <a:solidFill>
                <a:srgbClr val="C00000"/>
              </a:solidFill>
              <a:latin typeface="Calibri" pitchFamily="34" charset="0"/>
            </a:endParaRPr>
          </a:p>
        </p:txBody>
      </p:sp>
      <p:sp>
        <p:nvSpPr>
          <p:cNvPr id="84997" name="Text Box 5"/>
          <p:cNvSpPr txBox="1">
            <a:spLocks noChangeArrowheads="1"/>
          </p:cNvSpPr>
          <p:nvPr/>
        </p:nvSpPr>
        <p:spPr bwMode="auto">
          <a:xfrm>
            <a:off x="646113" y="6645275"/>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84998" name="Picture 4" descr="nuovo-logo-guna-10-2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CasellaDiTesto 6"/>
          <p:cNvSpPr txBox="1">
            <a:spLocks noChangeArrowheads="1"/>
          </p:cNvSpPr>
          <p:nvPr/>
        </p:nvSpPr>
        <p:spPr bwMode="auto">
          <a:xfrm>
            <a:off x="3714750" y="1500188"/>
            <a:ext cx="714375" cy="286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p:txBody>
      </p:sp>
      <p:sp>
        <p:nvSpPr>
          <p:cNvPr id="85000" name="CasellaDiTesto 7"/>
          <p:cNvSpPr txBox="1">
            <a:spLocks noChangeArrowheads="1"/>
          </p:cNvSpPr>
          <p:nvPr/>
        </p:nvSpPr>
        <p:spPr bwMode="auto">
          <a:xfrm>
            <a:off x="8215313" y="3571875"/>
            <a:ext cx="714375"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p:txBody>
      </p:sp>
      <p:sp>
        <p:nvSpPr>
          <p:cNvPr id="85001" name="CasellaDiTesto 8"/>
          <p:cNvSpPr txBox="1">
            <a:spLocks noChangeArrowheads="1"/>
          </p:cNvSpPr>
          <p:nvPr/>
        </p:nvSpPr>
        <p:spPr bwMode="auto">
          <a:xfrm>
            <a:off x="714375" y="4071938"/>
            <a:ext cx="357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1</a:t>
            </a:r>
          </a:p>
        </p:txBody>
      </p:sp>
      <p:sp>
        <p:nvSpPr>
          <p:cNvPr id="85002" name="CasellaDiTesto 9"/>
          <p:cNvSpPr txBox="1">
            <a:spLocks noChangeArrowheads="1"/>
          </p:cNvSpPr>
          <p:nvPr/>
        </p:nvSpPr>
        <p:spPr bwMode="auto">
          <a:xfrm>
            <a:off x="1357313" y="4071938"/>
            <a:ext cx="35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2</a:t>
            </a:r>
          </a:p>
        </p:txBody>
      </p:sp>
      <p:sp>
        <p:nvSpPr>
          <p:cNvPr id="85003" name="CasellaDiTesto 10"/>
          <p:cNvSpPr txBox="1">
            <a:spLocks noChangeArrowheads="1"/>
          </p:cNvSpPr>
          <p:nvPr/>
        </p:nvSpPr>
        <p:spPr bwMode="auto">
          <a:xfrm>
            <a:off x="2000250" y="4071938"/>
            <a:ext cx="357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3</a:t>
            </a:r>
          </a:p>
        </p:txBody>
      </p:sp>
      <p:sp>
        <p:nvSpPr>
          <p:cNvPr id="85004" name="CasellaDiTesto 11"/>
          <p:cNvSpPr txBox="1">
            <a:spLocks noChangeArrowheads="1"/>
          </p:cNvSpPr>
          <p:nvPr/>
        </p:nvSpPr>
        <p:spPr bwMode="auto">
          <a:xfrm>
            <a:off x="2643188" y="4071938"/>
            <a:ext cx="35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4</a:t>
            </a:r>
          </a:p>
        </p:txBody>
      </p:sp>
      <p:sp>
        <p:nvSpPr>
          <p:cNvPr id="85005" name="CasellaDiTesto 12"/>
          <p:cNvSpPr txBox="1">
            <a:spLocks noChangeArrowheads="1"/>
          </p:cNvSpPr>
          <p:nvPr/>
        </p:nvSpPr>
        <p:spPr bwMode="auto">
          <a:xfrm>
            <a:off x="3214688" y="4071938"/>
            <a:ext cx="35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5</a:t>
            </a:r>
          </a:p>
        </p:txBody>
      </p:sp>
      <p:sp>
        <p:nvSpPr>
          <p:cNvPr id="85006" name="CasellaDiTesto 13"/>
          <p:cNvSpPr txBox="1">
            <a:spLocks noChangeArrowheads="1"/>
          </p:cNvSpPr>
          <p:nvPr/>
        </p:nvSpPr>
        <p:spPr bwMode="auto">
          <a:xfrm>
            <a:off x="5286375" y="6202363"/>
            <a:ext cx="357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1</a:t>
            </a:r>
          </a:p>
        </p:txBody>
      </p:sp>
      <p:sp>
        <p:nvSpPr>
          <p:cNvPr id="85007" name="CasellaDiTesto 14"/>
          <p:cNvSpPr txBox="1">
            <a:spLocks noChangeArrowheads="1"/>
          </p:cNvSpPr>
          <p:nvPr/>
        </p:nvSpPr>
        <p:spPr bwMode="auto">
          <a:xfrm>
            <a:off x="5929313" y="6202363"/>
            <a:ext cx="35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2</a:t>
            </a:r>
          </a:p>
        </p:txBody>
      </p:sp>
      <p:sp>
        <p:nvSpPr>
          <p:cNvPr id="85008" name="CasellaDiTesto 15"/>
          <p:cNvSpPr txBox="1">
            <a:spLocks noChangeArrowheads="1"/>
          </p:cNvSpPr>
          <p:nvPr/>
        </p:nvSpPr>
        <p:spPr bwMode="auto">
          <a:xfrm>
            <a:off x="6572250" y="6202363"/>
            <a:ext cx="357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3</a:t>
            </a:r>
          </a:p>
        </p:txBody>
      </p:sp>
      <p:sp>
        <p:nvSpPr>
          <p:cNvPr id="85009" name="CasellaDiTesto 16"/>
          <p:cNvSpPr txBox="1">
            <a:spLocks noChangeArrowheads="1"/>
          </p:cNvSpPr>
          <p:nvPr/>
        </p:nvSpPr>
        <p:spPr bwMode="auto">
          <a:xfrm>
            <a:off x="7215188" y="6202363"/>
            <a:ext cx="35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4</a:t>
            </a:r>
          </a:p>
        </p:txBody>
      </p:sp>
      <p:sp>
        <p:nvSpPr>
          <p:cNvPr id="85010" name="CasellaDiTesto 17"/>
          <p:cNvSpPr txBox="1">
            <a:spLocks noChangeArrowheads="1"/>
          </p:cNvSpPr>
          <p:nvPr/>
        </p:nvSpPr>
        <p:spPr bwMode="auto">
          <a:xfrm>
            <a:off x="7786688" y="6202363"/>
            <a:ext cx="35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5</a:t>
            </a:r>
          </a:p>
        </p:txBody>
      </p:sp>
      <p:sp>
        <p:nvSpPr>
          <p:cNvPr id="19" name="Freccia in su 18"/>
          <p:cNvSpPr/>
          <p:nvPr/>
        </p:nvSpPr>
        <p:spPr>
          <a:xfrm>
            <a:off x="2500313" y="4572000"/>
            <a:ext cx="642937" cy="64293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 name="Freccia in su 19"/>
          <p:cNvSpPr/>
          <p:nvPr/>
        </p:nvSpPr>
        <p:spPr>
          <a:xfrm rot="10800000">
            <a:off x="7000875" y="3929063"/>
            <a:ext cx="642938" cy="642937"/>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5013" name="CasellaDiTesto 2"/>
          <p:cNvSpPr txBox="1">
            <a:spLocks noChangeArrowheads="1"/>
          </p:cNvSpPr>
          <p:nvPr/>
        </p:nvSpPr>
        <p:spPr bwMode="auto">
          <a:xfrm>
            <a:off x="5000625" y="142875"/>
            <a:ext cx="4143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200" b="1">
                <a:solidFill>
                  <a:srgbClr val="002060"/>
                </a:solidFill>
                <a:latin typeface="Calibri" pitchFamily="34" charset="0"/>
              </a:rPr>
              <a:t>Treatment plan of allergic mouse with the 2 anti-allergic interleukines in association </a:t>
            </a:r>
          </a:p>
          <a:p>
            <a:pPr algn="ctr" eaLnBrk="1" hangingPunct="1"/>
            <a:r>
              <a:rPr lang="it-IT" sz="1200" b="1">
                <a:solidFill>
                  <a:srgbClr val="002060"/>
                </a:solidFill>
                <a:latin typeface="Calibri" pitchFamily="34" charset="0"/>
              </a:rPr>
              <a:t>(IL-12+IFN-</a:t>
            </a:r>
            <a:r>
              <a:rPr lang="el-GR" sz="1200" b="1">
                <a:solidFill>
                  <a:srgbClr val="002060"/>
                </a:solidFill>
                <a:latin typeface="Calibri" pitchFamily="34" charset="0"/>
              </a:rPr>
              <a:t>γ</a:t>
            </a:r>
            <a:r>
              <a:rPr lang="it-IT" sz="1200" b="1">
                <a:solidFill>
                  <a:srgbClr val="002060"/>
                </a:solidFill>
                <a:latin typeface="Calibri" pitchFamily="34" charset="0"/>
              </a:rPr>
              <a:t>)</a:t>
            </a:r>
          </a:p>
          <a:p>
            <a:pPr eaLnBrk="1" hangingPunct="1"/>
            <a:endParaRPr lang="it-IT" sz="1200" i="1">
              <a:latin typeface="Calibri" pitchFamily="34" charset="0"/>
            </a:endParaRPr>
          </a:p>
          <a:p>
            <a:pPr eaLnBrk="1" hangingPunct="1"/>
            <a:r>
              <a:rPr lang="it-IT" sz="1200" i="1">
                <a:latin typeface="Calibri" pitchFamily="34" charset="0"/>
              </a:rPr>
              <a:t>Legenda</a:t>
            </a:r>
          </a:p>
          <a:p>
            <a:pPr eaLnBrk="1" hangingPunct="1">
              <a:buFont typeface="Arial" charset="0"/>
              <a:buChar char="•"/>
            </a:pPr>
            <a:r>
              <a:rPr lang="it-IT" sz="1200" b="1">
                <a:solidFill>
                  <a:srgbClr val="0070C0"/>
                </a:solidFill>
                <a:latin typeface="Calibri" pitchFamily="34" charset="0"/>
              </a:rPr>
              <a:t>1-Untr</a:t>
            </a:r>
            <a:r>
              <a:rPr lang="it-IT" sz="1200" b="1">
                <a:latin typeface="Calibri" pitchFamily="34" charset="0"/>
              </a:rPr>
              <a:t>=healthy mouse</a:t>
            </a:r>
          </a:p>
          <a:p>
            <a:pPr eaLnBrk="1" hangingPunct="1">
              <a:buFont typeface="Arial" charset="0"/>
              <a:buChar char="•"/>
            </a:pPr>
            <a:r>
              <a:rPr lang="it-IT" sz="1200" b="1">
                <a:solidFill>
                  <a:srgbClr val="0070C0"/>
                </a:solidFill>
                <a:latin typeface="Calibri" pitchFamily="34" charset="0"/>
              </a:rPr>
              <a:t>2-OVA</a:t>
            </a:r>
            <a:r>
              <a:rPr lang="it-IT" sz="1200" b="1">
                <a:latin typeface="Calibri" pitchFamily="34" charset="0"/>
              </a:rPr>
              <a:t>=allergic mouse</a:t>
            </a:r>
          </a:p>
          <a:p>
            <a:pPr eaLnBrk="1" hangingPunct="1">
              <a:buFont typeface="Arial" charset="0"/>
              <a:buChar char="•"/>
            </a:pPr>
            <a:r>
              <a:rPr lang="it-IT" sz="1200" b="1">
                <a:solidFill>
                  <a:srgbClr val="0070C0"/>
                </a:solidFill>
                <a:latin typeface="Calibri" pitchFamily="34" charset="0"/>
              </a:rPr>
              <a:t>3-OVA+ALLO</a:t>
            </a:r>
            <a:r>
              <a:rPr lang="it-IT" sz="1200" b="1">
                <a:latin typeface="Calibri" pitchFamily="34" charset="0"/>
              </a:rPr>
              <a:t>=IL-12+IFN-</a:t>
            </a:r>
            <a:r>
              <a:rPr lang="el-GR" sz="1200" b="1">
                <a:latin typeface="Calibri" pitchFamily="34" charset="0"/>
              </a:rPr>
              <a:t>γ</a:t>
            </a:r>
            <a:r>
              <a:rPr lang="it-IT" sz="1200" b="1">
                <a:latin typeface="Calibri" pitchFamily="34" charset="0"/>
              </a:rPr>
              <a:t> in pharmacological concentration</a:t>
            </a:r>
          </a:p>
          <a:p>
            <a:pPr eaLnBrk="1" hangingPunct="1">
              <a:buFont typeface="Arial" charset="0"/>
              <a:buChar char="•"/>
            </a:pPr>
            <a:r>
              <a:rPr lang="it-IT" sz="1200" b="1">
                <a:solidFill>
                  <a:srgbClr val="0070C0"/>
                </a:solidFill>
                <a:latin typeface="Calibri" pitchFamily="34" charset="0"/>
              </a:rPr>
              <a:t>4-OVA+4CH</a:t>
            </a:r>
            <a:r>
              <a:rPr lang="it-IT" sz="1200" b="1">
                <a:latin typeface="Calibri" pitchFamily="34" charset="0"/>
              </a:rPr>
              <a:t>=IL-12+IFN-</a:t>
            </a:r>
            <a:r>
              <a:rPr lang="el-GR" sz="1200" b="1">
                <a:latin typeface="Calibri" pitchFamily="34" charset="0"/>
              </a:rPr>
              <a:t>γ</a:t>
            </a:r>
            <a:r>
              <a:rPr lang="it-IT" sz="1200" b="1">
                <a:latin typeface="Calibri" pitchFamily="34" charset="0"/>
              </a:rPr>
              <a:t> in physiological concentration (4CH) diluted and dynamized</a:t>
            </a:r>
          </a:p>
          <a:p>
            <a:pPr eaLnBrk="1" hangingPunct="1">
              <a:buFont typeface="Arial" charset="0"/>
              <a:buChar char="•"/>
            </a:pPr>
            <a:r>
              <a:rPr lang="it-IT" sz="1200" b="1">
                <a:solidFill>
                  <a:srgbClr val="0070C0"/>
                </a:solidFill>
                <a:latin typeface="Calibri" pitchFamily="34" charset="0"/>
              </a:rPr>
              <a:t>5-OVA+4CHn</a:t>
            </a:r>
            <a:r>
              <a:rPr lang="it-IT" sz="1200" b="1">
                <a:latin typeface="Calibri" pitchFamily="34" charset="0"/>
              </a:rPr>
              <a:t>=IL-12+IFN-</a:t>
            </a:r>
            <a:r>
              <a:rPr lang="el-GR" sz="1200" b="1">
                <a:latin typeface="Calibri" pitchFamily="34" charset="0"/>
              </a:rPr>
              <a:t>γ</a:t>
            </a:r>
            <a:r>
              <a:rPr lang="it-IT" sz="1200" b="1">
                <a:latin typeface="Calibri" pitchFamily="34" charset="0"/>
              </a:rPr>
              <a:t> in physiological concentration (4CH) only diluted but not dynamized</a:t>
            </a:r>
          </a:p>
        </p:txBody>
      </p:sp>
      <p:sp>
        <p:nvSpPr>
          <p:cNvPr id="22" name="Freccia in su 21"/>
          <p:cNvSpPr/>
          <p:nvPr/>
        </p:nvSpPr>
        <p:spPr>
          <a:xfrm>
            <a:off x="1785938" y="4572000"/>
            <a:ext cx="642937" cy="64293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Freccia in su 22"/>
          <p:cNvSpPr/>
          <p:nvPr/>
        </p:nvSpPr>
        <p:spPr>
          <a:xfrm rot="10800000">
            <a:off x="6357938" y="3929063"/>
            <a:ext cx="642937" cy="642937"/>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4" name="CasellaDiTesto 23"/>
          <p:cNvSpPr txBox="1"/>
          <p:nvPr/>
        </p:nvSpPr>
        <p:spPr>
          <a:xfrm>
            <a:off x="642910" y="1028626"/>
            <a:ext cx="3000396" cy="400110"/>
          </a:xfrm>
          <a:prstGeom prst="rect">
            <a:avLst/>
          </a:prstGeom>
          <a:ln>
            <a:no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000" b="1" dirty="0" err="1">
                <a:solidFill>
                  <a:srgbClr val="FFFF00"/>
                </a:solidFill>
              </a:rPr>
              <a:t>Levels</a:t>
            </a:r>
            <a:r>
              <a:rPr lang="it-IT" sz="2000" b="1" dirty="0">
                <a:solidFill>
                  <a:srgbClr val="FFFF00"/>
                </a:solidFill>
              </a:rPr>
              <a:t> </a:t>
            </a:r>
            <a:r>
              <a:rPr lang="it-IT" sz="2000" b="1" dirty="0" err="1">
                <a:solidFill>
                  <a:srgbClr val="FFFF00"/>
                </a:solidFill>
              </a:rPr>
              <a:t>of</a:t>
            </a:r>
            <a:r>
              <a:rPr lang="it-IT" sz="2000" b="1" dirty="0">
                <a:solidFill>
                  <a:srgbClr val="FFFF00"/>
                </a:solidFill>
              </a:rPr>
              <a:t> IL-4</a:t>
            </a:r>
          </a:p>
        </p:txBody>
      </p:sp>
      <p:sp>
        <p:nvSpPr>
          <p:cNvPr id="25" name="CasellaDiTesto 24"/>
          <p:cNvSpPr txBox="1"/>
          <p:nvPr/>
        </p:nvSpPr>
        <p:spPr>
          <a:xfrm>
            <a:off x="5214942" y="3028890"/>
            <a:ext cx="3000396" cy="400110"/>
          </a:xfrm>
          <a:prstGeom prst="rect">
            <a:avLst/>
          </a:prstGeom>
          <a:ln>
            <a:no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000" b="1" dirty="0" err="1">
                <a:solidFill>
                  <a:srgbClr val="FFFF00"/>
                </a:solidFill>
              </a:rPr>
              <a:t>Levels</a:t>
            </a:r>
            <a:r>
              <a:rPr lang="it-IT" sz="2000" b="1" dirty="0">
                <a:solidFill>
                  <a:srgbClr val="FFFF00"/>
                </a:solidFill>
              </a:rPr>
              <a:t> </a:t>
            </a:r>
            <a:r>
              <a:rPr lang="it-IT" sz="2000" b="1" dirty="0" err="1">
                <a:solidFill>
                  <a:srgbClr val="FFFF00"/>
                </a:solidFill>
              </a:rPr>
              <a:t>of</a:t>
            </a:r>
            <a:r>
              <a:rPr lang="it-IT" sz="2000" b="1" dirty="0">
                <a:solidFill>
                  <a:srgbClr val="FFFF00"/>
                </a:solidFill>
              </a:rPr>
              <a:t> IL-5</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ph sz="half" idx="1"/>
          </p:nvPr>
        </p:nvGraphicFramePr>
        <p:xfrm>
          <a:off x="-180975" y="998538"/>
          <a:ext cx="4752975" cy="3554412"/>
        </p:xfrm>
        <a:graphic>
          <a:graphicData uri="http://schemas.openxmlformats.org/presentationml/2006/ole">
            <mc:AlternateContent xmlns:mc="http://schemas.openxmlformats.org/markup-compatibility/2006">
              <mc:Choice xmlns:v="urn:schemas-microsoft-com:vml" Requires="v">
                <p:oleObj spid="_x0000_s86046" name="Graph" r:id="rId3" imgW="3705149" imgH="2770022" progId="">
                  <p:embed/>
                </p:oleObj>
              </mc:Choice>
              <mc:Fallback>
                <p:oleObj name="Graph" r:id="rId3" imgW="3705149" imgH="2770022"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998538"/>
                        <a:ext cx="4752975" cy="355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19" name="Object 3"/>
          <p:cNvGraphicFramePr>
            <a:graphicFrameLocks noChangeAspect="1"/>
          </p:cNvGraphicFramePr>
          <p:nvPr>
            <p:ph sz="half" idx="2"/>
          </p:nvPr>
        </p:nvGraphicFramePr>
        <p:xfrm>
          <a:off x="4500563" y="3286125"/>
          <a:ext cx="4643437" cy="3471863"/>
        </p:xfrm>
        <a:graphic>
          <a:graphicData uri="http://schemas.openxmlformats.org/presentationml/2006/ole">
            <mc:AlternateContent xmlns:mc="http://schemas.openxmlformats.org/markup-compatibility/2006">
              <mc:Choice xmlns:v="urn:schemas-microsoft-com:vml" Requires="v">
                <p:oleObj spid="_x0000_s86047" name="Graph" r:id="rId5" imgW="3705149" imgH="2770022" progId="">
                  <p:embed/>
                </p:oleObj>
              </mc:Choice>
              <mc:Fallback>
                <p:oleObj name="Graph" r:id="rId5" imgW="3705149" imgH="2770022"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3286125"/>
                        <a:ext cx="4643437"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0" name="CasellaDiTesto 3"/>
          <p:cNvSpPr txBox="1">
            <a:spLocks noChangeArrowheads="1"/>
          </p:cNvSpPr>
          <p:nvPr/>
        </p:nvSpPr>
        <p:spPr bwMode="auto">
          <a:xfrm>
            <a:off x="71438" y="142875"/>
            <a:ext cx="51435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400" b="1">
                <a:solidFill>
                  <a:srgbClr val="C00000"/>
                </a:solidFill>
                <a:latin typeface="Calibri" pitchFamily="34" charset="0"/>
              </a:rPr>
              <a:t>Level of </a:t>
            </a:r>
            <a:r>
              <a:rPr lang="it-IT" sz="2400" b="1">
                <a:solidFill>
                  <a:srgbClr val="0070C0"/>
                </a:solidFill>
                <a:latin typeface="Calibri" pitchFamily="34" charset="0"/>
              </a:rPr>
              <a:t>IL-12 and INF-</a:t>
            </a:r>
            <a:r>
              <a:rPr lang="el-GR" sz="2400" b="1">
                <a:solidFill>
                  <a:srgbClr val="0070C0"/>
                </a:solidFill>
                <a:latin typeface="Calibri" pitchFamily="34" charset="0"/>
              </a:rPr>
              <a:t>γ</a:t>
            </a:r>
            <a:r>
              <a:rPr lang="it-IT" sz="2400" b="1">
                <a:solidFill>
                  <a:srgbClr val="0070C0"/>
                </a:solidFill>
                <a:latin typeface="Calibri" pitchFamily="34" charset="0"/>
              </a:rPr>
              <a:t> </a:t>
            </a:r>
            <a:r>
              <a:rPr lang="en-GB" sz="2400" b="1">
                <a:solidFill>
                  <a:srgbClr val="C00000"/>
                </a:solidFill>
                <a:latin typeface="Calibri" pitchFamily="34" charset="0"/>
              </a:rPr>
              <a:t>in mice sera</a:t>
            </a:r>
          </a:p>
          <a:p>
            <a:pPr algn="ctr" eaLnBrk="1" hangingPunct="1"/>
            <a:r>
              <a:rPr lang="en-GB" sz="2400" b="1">
                <a:solidFill>
                  <a:srgbClr val="C00000"/>
                </a:solidFill>
                <a:latin typeface="Calibri" pitchFamily="34" charset="0"/>
              </a:rPr>
              <a:t>on day 7</a:t>
            </a:r>
            <a:r>
              <a:rPr lang="en-GB" sz="2400" b="1" baseline="30000">
                <a:solidFill>
                  <a:srgbClr val="C00000"/>
                </a:solidFill>
                <a:latin typeface="Calibri" pitchFamily="34" charset="0"/>
              </a:rPr>
              <a:t>th</a:t>
            </a:r>
            <a:r>
              <a:rPr lang="en-GB" sz="2400" b="1">
                <a:solidFill>
                  <a:srgbClr val="C00000"/>
                </a:solidFill>
                <a:latin typeface="Calibri" pitchFamily="34" charset="0"/>
              </a:rPr>
              <a:t> of treatment</a:t>
            </a:r>
            <a:endParaRPr lang="it-IT" sz="2400" b="1">
              <a:solidFill>
                <a:srgbClr val="C00000"/>
              </a:solidFill>
              <a:latin typeface="Calibri" pitchFamily="34" charset="0"/>
            </a:endParaRPr>
          </a:p>
        </p:txBody>
      </p:sp>
      <p:sp>
        <p:nvSpPr>
          <p:cNvPr id="86021" name="Text Box 5"/>
          <p:cNvSpPr txBox="1">
            <a:spLocks noChangeArrowheads="1"/>
          </p:cNvSpPr>
          <p:nvPr/>
        </p:nvSpPr>
        <p:spPr bwMode="auto">
          <a:xfrm>
            <a:off x="646113" y="6645275"/>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86022" name="Picture 4" descr="nuovo-logo-guna-10-2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CasellaDiTesto 6"/>
          <p:cNvSpPr txBox="1">
            <a:spLocks noChangeArrowheads="1"/>
          </p:cNvSpPr>
          <p:nvPr/>
        </p:nvSpPr>
        <p:spPr bwMode="auto">
          <a:xfrm>
            <a:off x="3714750" y="1500188"/>
            <a:ext cx="714375" cy="286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p:txBody>
      </p:sp>
      <p:sp>
        <p:nvSpPr>
          <p:cNvPr id="86024" name="CasellaDiTesto 7"/>
          <p:cNvSpPr txBox="1">
            <a:spLocks noChangeArrowheads="1"/>
          </p:cNvSpPr>
          <p:nvPr/>
        </p:nvSpPr>
        <p:spPr bwMode="auto">
          <a:xfrm>
            <a:off x="8286750" y="3638550"/>
            <a:ext cx="714375"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a:p>
            <a:pPr eaLnBrk="1" hangingPunct="1"/>
            <a:endParaRPr lang="it-IT">
              <a:latin typeface="Calibri" pitchFamily="34" charset="0"/>
            </a:endParaRPr>
          </a:p>
        </p:txBody>
      </p:sp>
      <p:sp>
        <p:nvSpPr>
          <p:cNvPr id="86025" name="CasellaDiTesto 8"/>
          <p:cNvSpPr txBox="1">
            <a:spLocks noChangeArrowheads="1"/>
          </p:cNvSpPr>
          <p:nvPr/>
        </p:nvSpPr>
        <p:spPr bwMode="auto">
          <a:xfrm>
            <a:off x="785813" y="4202113"/>
            <a:ext cx="35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1</a:t>
            </a:r>
          </a:p>
        </p:txBody>
      </p:sp>
      <p:sp>
        <p:nvSpPr>
          <p:cNvPr id="86026" name="CasellaDiTesto 9"/>
          <p:cNvSpPr txBox="1">
            <a:spLocks noChangeArrowheads="1"/>
          </p:cNvSpPr>
          <p:nvPr/>
        </p:nvSpPr>
        <p:spPr bwMode="auto">
          <a:xfrm>
            <a:off x="1428750" y="4202113"/>
            <a:ext cx="357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2</a:t>
            </a:r>
          </a:p>
        </p:txBody>
      </p:sp>
      <p:sp>
        <p:nvSpPr>
          <p:cNvPr id="86027" name="CasellaDiTesto 10"/>
          <p:cNvSpPr txBox="1">
            <a:spLocks noChangeArrowheads="1"/>
          </p:cNvSpPr>
          <p:nvPr/>
        </p:nvSpPr>
        <p:spPr bwMode="auto">
          <a:xfrm>
            <a:off x="2071688" y="4202113"/>
            <a:ext cx="357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3</a:t>
            </a:r>
          </a:p>
        </p:txBody>
      </p:sp>
      <p:sp>
        <p:nvSpPr>
          <p:cNvPr id="86028" name="CasellaDiTesto 11"/>
          <p:cNvSpPr txBox="1">
            <a:spLocks noChangeArrowheads="1"/>
          </p:cNvSpPr>
          <p:nvPr/>
        </p:nvSpPr>
        <p:spPr bwMode="auto">
          <a:xfrm>
            <a:off x="2714625" y="4202113"/>
            <a:ext cx="357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4</a:t>
            </a:r>
          </a:p>
        </p:txBody>
      </p:sp>
      <p:sp>
        <p:nvSpPr>
          <p:cNvPr id="86029" name="CasellaDiTesto 12"/>
          <p:cNvSpPr txBox="1">
            <a:spLocks noChangeArrowheads="1"/>
          </p:cNvSpPr>
          <p:nvPr/>
        </p:nvSpPr>
        <p:spPr bwMode="auto">
          <a:xfrm>
            <a:off x="3286125" y="4202113"/>
            <a:ext cx="357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5</a:t>
            </a:r>
          </a:p>
        </p:txBody>
      </p:sp>
      <p:sp>
        <p:nvSpPr>
          <p:cNvPr id="86030" name="CasellaDiTesto 13"/>
          <p:cNvSpPr txBox="1">
            <a:spLocks noChangeArrowheads="1"/>
          </p:cNvSpPr>
          <p:nvPr/>
        </p:nvSpPr>
        <p:spPr bwMode="auto">
          <a:xfrm>
            <a:off x="5429250" y="6416675"/>
            <a:ext cx="35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1</a:t>
            </a:r>
          </a:p>
        </p:txBody>
      </p:sp>
      <p:sp>
        <p:nvSpPr>
          <p:cNvPr id="86031" name="CasellaDiTesto 14"/>
          <p:cNvSpPr txBox="1">
            <a:spLocks noChangeArrowheads="1"/>
          </p:cNvSpPr>
          <p:nvPr/>
        </p:nvSpPr>
        <p:spPr bwMode="auto">
          <a:xfrm>
            <a:off x="6072188" y="6416675"/>
            <a:ext cx="357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2</a:t>
            </a:r>
          </a:p>
        </p:txBody>
      </p:sp>
      <p:sp>
        <p:nvSpPr>
          <p:cNvPr id="86032" name="CasellaDiTesto 15"/>
          <p:cNvSpPr txBox="1">
            <a:spLocks noChangeArrowheads="1"/>
          </p:cNvSpPr>
          <p:nvPr/>
        </p:nvSpPr>
        <p:spPr bwMode="auto">
          <a:xfrm>
            <a:off x="6715125" y="6416675"/>
            <a:ext cx="35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3</a:t>
            </a:r>
          </a:p>
        </p:txBody>
      </p:sp>
      <p:sp>
        <p:nvSpPr>
          <p:cNvPr id="86033" name="CasellaDiTesto 16"/>
          <p:cNvSpPr txBox="1">
            <a:spLocks noChangeArrowheads="1"/>
          </p:cNvSpPr>
          <p:nvPr/>
        </p:nvSpPr>
        <p:spPr bwMode="auto">
          <a:xfrm>
            <a:off x="7358063" y="6416675"/>
            <a:ext cx="357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4</a:t>
            </a:r>
          </a:p>
        </p:txBody>
      </p:sp>
      <p:sp>
        <p:nvSpPr>
          <p:cNvPr id="86034" name="CasellaDiTesto 17"/>
          <p:cNvSpPr txBox="1">
            <a:spLocks noChangeArrowheads="1"/>
          </p:cNvSpPr>
          <p:nvPr/>
        </p:nvSpPr>
        <p:spPr bwMode="auto">
          <a:xfrm>
            <a:off x="7929563" y="6416675"/>
            <a:ext cx="357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0070C0"/>
                </a:solidFill>
                <a:latin typeface="Calibri" pitchFamily="34" charset="0"/>
              </a:rPr>
              <a:t>5</a:t>
            </a:r>
          </a:p>
        </p:txBody>
      </p:sp>
      <p:sp>
        <p:nvSpPr>
          <p:cNvPr id="86035" name="CasellaDiTesto 2"/>
          <p:cNvSpPr txBox="1">
            <a:spLocks noChangeArrowheads="1"/>
          </p:cNvSpPr>
          <p:nvPr/>
        </p:nvSpPr>
        <p:spPr bwMode="auto">
          <a:xfrm>
            <a:off x="5000625" y="0"/>
            <a:ext cx="41433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1200" b="1">
                <a:solidFill>
                  <a:srgbClr val="002060"/>
                </a:solidFill>
                <a:latin typeface="Calibri" pitchFamily="34" charset="0"/>
              </a:rPr>
              <a:t>Treatment plan of allergic mouse with the 2 anti-allergic interleukines in association </a:t>
            </a:r>
          </a:p>
          <a:p>
            <a:pPr algn="ctr" eaLnBrk="1" hangingPunct="1"/>
            <a:r>
              <a:rPr lang="it-IT" sz="1200" b="1">
                <a:solidFill>
                  <a:srgbClr val="002060"/>
                </a:solidFill>
                <a:latin typeface="Calibri" pitchFamily="34" charset="0"/>
              </a:rPr>
              <a:t>(IL-12+IFN-</a:t>
            </a:r>
            <a:r>
              <a:rPr lang="el-GR" sz="1200" b="1">
                <a:solidFill>
                  <a:srgbClr val="002060"/>
                </a:solidFill>
                <a:latin typeface="Calibri" pitchFamily="34" charset="0"/>
              </a:rPr>
              <a:t>γ</a:t>
            </a:r>
            <a:r>
              <a:rPr lang="it-IT" sz="1200" b="1">
                <a:solidFill>
                  <a:srgbClr val="002060"/>
                </a:solidFill>
                <a:latin typeface="Calibri" pitchFamily="34" charset="0"/>
              </a:rPr>
              <a:t>)</a:t>
            </a:r>
          </a:p>
          <a:p>
            <a:pPr eaLnBrk="1" hangingPunct="1"/>
            <a:endParaRPr lang="it-IT" sz="1200" i="1">
              <a:latin typeface="Calibri" pitchFamily="34" charset="0"/>
            </a:endParaRPr>
          </a:p>
          <a:p>
            <a:pPr eaLnBrk="1" hangingPunct="1"/>
            <a:r>
              <a:rPr lang="it-IT" sz="1200" i="1">
                <a:latin typeface="Calibri" pitchFamily="34" charset="0"/>
              </a:rPr>
              <a:t>Legenda</a:t>
            </a:r>
          </a:p>
          <a:p>
            <a:pPr eaLnBrk="1" hangingPunct="1"/>
            <a:endParaRPr lang="it-IT" sz="1200" i="1">
              <a:latin typeface="Calibri" pitchFamily="34" charset="0"/>
            </a:endParaRPr>
          </a:p>
          <a:p>
            <a:pPr eaLnBrk="1" hangingPunct="1">
              <a:buFont typeface="Arial" charset="0"/>
              <a:buChar char="•"/>
            </a:pPr>
            <a:r>
              <a:rPr lang="it-IT" sz="1200" b="1">
                <a:solidFill>
                  <a:srgbClr val="0070C0"/>
                </a:solidFill>
                <a:latin typeface="Calibri" pitchFamily="34" charset="0"/>
              </a:rPr>
              <a:t>1-Untr</a:t>
            </a:r>
            <a:r>
              <a:rPr lang="it-IT" sz="1200" b="1">
                <a:latin typeface="Calibri" pitchFamily="34" charset="0"/>
              </a:rPr>
              <a:t>=healthy mouse</a:t>
            </a:r>
          </a:p>
          <a:p>
            <a:pPr eaLnBrk="1" hangingPunct="1">
              <a:buFont typeface="Arial" charset="0"/>
              <a:buChar char="•"/>
            </a:pPr>
            <a:r>
              <a:rPr lang="it-IT" sz="1200" b="1">
                <a:solidFill>
                  <a:srgbClr val="0070C0"/>
                </a:solidFill>
                <a:latin typeface="Calibri" pitchFamily="34" charset="0"/>
              </a:rPr>
              <a:t>2-OVA</a:t>
            </a:r>
            <a:r>
              <a:rPr lang="it-IT" sz="1200" b="1">
                <a:latin typeface="Calibri" pitchFamily="34" charset="0"/>
              </a:rPr>
              <a:t>=allergic mouse</a:t>
            </a:r>
          </a:p>
          <a:p>
            <a:pPr eaLnBrk="1" hangingPunct="1">
              <a:buFont typeface="Arial" charset="0"/>
              <a:buChar char="•"/>
            </a:pPr>
            <a:r>
              <a:rPr lang="it-IT" sz="1200" b="1">
                <a:solidFill>
                  <a:srgbClr val="0070C0"/>
                </a:solidFill>
                <a:latin typeface="Calibri" pitchFamily="34" charset="0"/>
              </a:rPr>
              <a:t>3-OVA+ALLO</a:t>
            </a:r>
            <a:r>
              <a:rPr lang="it-IT" sz="1200" b="1">
                <a:latin typeface="Calibri" pitchFamily="34" charset="0"/>
              </a:rPr>
              <a:t>=IL-12+IFN-</a:t>
            </a:r>
            <a:r>
              <a:rPr lang="el-GR" sz="1200" b="1">
                <a:latin typeface="Calibri" pitchFamily="34" charset="0"/>
              </a:rPr>
              <a:t>γ</a:t>
            </a:r>
            <a:r>
              <a:rPr lang="it-IT" sz="1200" b="1">
                <a:latin typeface="Calibri" pitchFamily="34" charset="0"/>
              </a:rPr>
              <a:t> in pharmacological concentration</a:t>
            </a:r>
          </a:p>
          <a:p>
            <a:pPr eaLnBrk="1" hangingPunct="1">
              <a:buFont typeface="Arial" charset="0"/>
              <a:buChar char="•"/>
            </a:pPr>
            <a:r>
              <a:rPr lang="it-IT" sz="1200" b="1">
                <a:solidFill>
                  <a:srgbClr val="0070C0"/>
                </a:solidFill>
                <a:latin typeface="Calibri" pitchFamily="34" charset="0"/>
              </a:rPr>
              <a:t>4-OVA+4CH</a:t>
            </a:r>
            <a:r>
              <a:rPr lang="it-IT" sz="1200" b="1">
                <a:latin typeface="Calibri" pitchFamily="34" charset="0"/>
              </a:rPr>
              <a:t>=IL-12+IFN-</a:t>
            </a:r>
            <a:r>
              <a:rPr lang="el-GR" sz="1200" b="1">
                <a:latin typeface="Calibri" pitchFamily="34" charset="0"/>
              </a:rPr>
              <a:t>γ</a:t>
            </a:r>
            <a:r>
              <a:rPr lang="it-IT" sz="1200" b="1">
                <a:latin typeface="Calibri" pitchFamily="34" charset="0"/>
              </a:rPr>
              <a:t> in physiological concentration (4CH) diluted and dynamized</a:t>
            </a:r>
          </a:p>
          <a:p>
            <a:pPr eaLnBrk="1" hangingPunct="1">
              <a:buFont typeface="Arial" charset="0"/>
              <a:buChar char="•"/>
            </a:pPr>
            <a:r>
              <a:rPr lang="it-IT" sz="1200" b="1">
                <a:solidFill>
                  <a:srgbClr val="0070C0"/>
                </a:solidFill>
                <a:latin typeface="Calibri" pitchFamily="34" charset="0"/>
              </a:rPr>
              <a:t>5-OVA+4CHn</a:t>
            </a:r>
            <a:r>
              <a:rPr lang="it-IT" sz="1200" b="1">
                <a:latin typeface="Calibri" pitchFamily="34" charset="0"/>
              </a:rPr>
              <a:t>=IL-12+IFN-</a:t>
            </a:r>
            <a:r>
              <a:rPr lang="el-GR" sz="1200" b="1">
                <a:latin typeface="Calibri" pitchFamily="34" charset="0"/>
              </a:rPr>
              <a:t>γ</a:t>
            </a:r>
            <a:r>
              <a:rPr lang="it-IT" sz="1200" b="1">
                <a:latin typeface="Calibri" pitchFamily="34" charset="0"/>
              </a:rPr>
              <a:t> in physiological concentration (4CH) only diluted but not dynamized</a:t>
            </a:r>
          </a:p>
        </p:txBody>
      </p:sp>
      <p:sp>
        <p:nvSpPr>
          <p:cNvPr id="22" name="Freccia in su 21"/>
          <p:cNvSpPr/>
          <p:nvPr/>
        </p:nvSpPr>
        <p:spPr>
          <a:xfrm>
            <a:off x="2500313" y="4643438"/>
            <a:ext cx="642937" cy="642937"/>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Freccia in su 22"/>
          <p:cNvSpPr/>
          <p:nvPr/>
        </p:nvSpPr>
        <p:spPr>
          <a:xfrm rot="10800000">
            <a:off x="7143750" y="3143250"/>
            <a:ext cx="642938" cy="64293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4" name="Freccia in su 23"/>
          <p:cNvSpPr/>
          <p:nvPr/>
        </p:nvSpPr>
        <p:spPr>
          <a:xfrm>
            <a:off x="1785938" y="4643438"/>
            <a:ext cx="642937" cy="642937"/>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5" name="Freccia in su 24"/>
          <p:cNvSpPr/>
          <p:nvPr/>
        </p:nvSpPr>
        <p:spPr>
          <a:xfrm rot="10800000">
            <a:off x="6500813" y="3143250"/>
            <a:ext cx="642937" cy="64293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7" name="CasellaDiTesto 26"/>
          <p:cNvSpPr txBox="1"/>
          <p:nvPr/>
        </p:nvSpPr>
        <p:spPr>
          <a:xfrm>
            <a:off x="785786" y="1171502"/>
            <a:ext cx="3000396" cy="400110"/>
          </a:xfrm>
          <a:prstGeom prst="rect">
            <a:avLst/>
          </a:prstGeom>
          <a:ln>
            <a:no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000" b="1" dirty="0" err="1">
                <a:solidFill>
                  <a:srgbClr val="FFFF00"/>
                </a:solidFill>
              </a:rPr>
              <a:t>Levels</a:t>
            </a:r>
            <a:r>
              <a:rPr lang="it-IT" sz="2000" b="1" dirty="0">
                <a:solidFill>
                  <a:srgbClr val="FFFF00"/>
                </a:solidFill>
              </a:rPr>
              <a:t> </a:t>
            </a:r>
            <a:r>
              <a:rPr lang="it-IT" sz="2000" b="1" dirty="0" err="1">
                <a:solidFill>
                  <a:srgbClr val="FFFF00"/>
                </a:solidFill>
              </a:rPr>
              <a:t>of</a:t>
            </a:r>
            <a:r>
              <a:rPr lang="it-IT" sz="2000" b="1" dirty="0">
                <a:solidFill>
                  <a:srgbClr val="FFFF00"/>
                </a:solidFill>
              </a:rPr>
              <a:t> IL-12</a:t>
            </a:r>
          </a:p>
        </p:txBody>
      </p:sp>
      <p:sp>
        <p:nvSpPr>
          <p:cNvPr id="29" name="CasellaDiTesto 28"/>
          <p:cNvSpPr txBox="1"/>
          <p:nvPr/>
        </p:nvSpPr>
        <p:spPr>
          <a:xfrm>
            <a:off x="5357818" y="2671700"/>
            <a:ext cx="3000396" cy="400110"/>
          </a:xfrm>
          <a:prstGeom prst="rect">
            <a:avLst/>
          </a:prstGeom>
          <a:ln>
            <a:no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000" b="1" dirty="0" err="1">
                <a:solidFill>
                  <a:srgbClr val="FFFF00"/>
                </a:solidFill>
              </a:rPr>
              <a:t>Level</a:t>
            </a:r>
            <a:r>
              <a:rPr lang="it-IT" sz="2000" b="1" dirty="0">
                <a:solidFill>
                  <a:srgbClr val="FFFF00"/>
                </a:solidFill>
              </a:rPr>
              <a:t> </a:t>
            </a:r>
            <a:r>
              <a:rPr lang="it-IT" sz="2000" b="1" dirty="0" err="1">
                <a:solidFill>
                  <a:srgbClr val="FFFF00"/>
                </a:solidFill>
              </a:rPr>
              <a:t>of</a:t>
            </a:r>
            <a:r>
              <a:rPr lang="it-IT" sz="2000" b="1" dirty="0">
                <a:solidFill>
                  <a:srgbClr val="FFFF00"/>
                </a:solidFill>
              </a:rPr>
              <a:t> IFN-</a:t>
            </a:r>
            <a:r>
              <a:rPr lang="el-GR" sz="2000" b="1" dirty="0">
                <a:solidFill>
                  <a:srgbClr val="FFFF00"/>
                </a:solidFill>
              </a:rPr>
              <a:t>γ</a:t>
            </a:r>
            <a:endParaRPr lang="it-IT" sz="2000" b="1" dirty="0">
              <a:solidFill>
                <a:srgbClr val="FFFF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Text Box 4"/>
          <p:cNvSpPr txBox="1">
            <a:spLocks noChangeArrowheads="1"/>
          </p:cNvSpPr>
          <p:nvPr/>
        </p:nvSpPr>
        <p:spPr bwMode="auto">
          <a:xfrm>
            <a:off x="6084888" y="3105150"/>
            <a:ext cx="1549400" cy="1565275"/>
          </a:xfrm>
          <a:prstGeom prst="rect">
            <a:avLst/>
          </a:prstGeom>
          <a:noFill/>
          <a:ln w="9525">
            <a:solidFill>
              <a:schemeClr val="tx1"/>
            </a:solidFill>
            <a:miter lim="800000"/>
            <a:headEnd/>
            <a:tailEnd/>
          </a:ln>
          <a:effectLst>
            <a:outerShdw blurRad="50800" dist="38100" dir="13500000" algn="br" rotWithShape="0">
              <a:prstClr val="black">
                <a:alpha val="40000"/>
              </a:prstClr>
            </a:outerShdw>
          </a:effectLst>
        </p:spPr>
        <p:txBody>
          <a:bodyPr wrap="none">
            <a:spAutoFit/>
          </a:bodyPr>
          <a:lstStyle/>
          <a:p>
            <a:pPr fontAlgn="auto">
              <a:spcBef>
                <a:spcPts val="0"/>
              </a:spcBef>
              <a:spcAft>
                <a:spcPts val="0"/>
              </a:spcAft>
              <a:defRPr/>
            </a:pPr>
            <a:r>
              <a:rPr lang="en-US" sz="9600">
                <a:latin typeface="+mn-lt"/>
                <a:cs typeface="+mn-cs"/>
              </a:rPr>
              <a:t>pg</a:t>
            </a:r>
          </a:p>
        </p:txBody>
      </p:sp>
      <p:sp>
        <p:nvSpPr>
          <p:cNvPr id="219141" name="Text Box 5"/>
          <p:cNvSpPr txBox="1">
            <a:spLocks noChangeArrowheads="1"/>
          </p:cNvSpPr>
          <p:nvPr/>
        </p:nvSpPr>
        <p:spPr bwMode="auto">
          <a:xfrm>
            <a:off x="1562100" y="3105150"/>
            <a:ext cx="1209675" cy="1565275"/>
          </a:xfrm>
          <a:prstGeom prst="rect">
            <a:avLst/>
          </a:prstGeom>
          <a:noFill/>
          <a:ln w="9525">
            <a:solidFill>
              <a:schemeClr val="tx1"/>
            </a:solidFill>
            <a:miter lim="800000"/>
            <a:headEnd/>
            <a:tailEnd/>
          </a:ln>
          <a:effectLst>
            <a:outerShdw blurRad="50800" dist="38100" dir="13500000" algn="br" rotWithShape="0">
              <a:prstClr val="black">
                <a:alpha val="40000"/>
              </a:prstClr>
            </a:outerShdw>
          </a:effectLst>
        </p:spPr>
        <p:txBody>
          <a:bodyPr wrap="none">
            <a:spAutoFit/>
          </a:bodyPr>
          <a:lstStyle/>
          <a:p>
            <a:pPr fontAlgn="auto">
              <a:spcBef>
                <a:spcPts val="0"/>
              </a:spcBef>
              <a:spcAft>
                <a:spcPts val="0"/>
              </a:spcAft>
              <a:defRPr/>
            </a:pPr>
            <a:r>
              <a:rPr lang="en-US" sz="9600" dirty="0" err="1">
                <a:latin typeface="+mn-lt"/>
                <a:cs typeface="+mn-cs"/>
              </a:rPr>
              <a:t>fg</a:t>
            </a:r>
            <a:endParaRPr lang="en-US" sz="9600" dirty="0">
              <a:latin typeface="+mn-lt"/>
              <a:cs typeface="+mn-cs"/>
            </a:endParaRPr>
          </a:p>
        </p:txBody>
      </p:sp>
      <p:sp>
        <p:nvSpPr>
          <p:cNvPr id="219142" name="AutoShape 6"/>
          <p:cNvSpPr>
            <a:spLocks noChangeArrowheads="1"/>
          </p:cNvSpPr>
          <p:nvPr/>
        </p:nvSpPr>
        <p:spPr bwMode="auto">
          <a:xfrm>
            <a:off x="3527425" y="3600710"/>
            <a:ext cx="1800225" cy="576263"/>
          </a:xfrm>
          <a:prstGeom prst="rightArrow">
            <a:avLst>
              <a:gd name="adj1" fmla="val 50000"/>
              <a:gd name="adj2" fmla="val 78099"/>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it-IT">
              <a:latin typeface="+mn-lt"/>
              <a:cs typeface="+mn-cs"/>
            </a:endParaRPr>
          </a:p>
        </p:txBody>
      </p:sp>
      <p:sp>
        <p:nvSpPr>
          <p:cNvPr id="87047" name="Text Box 7"/>
          <p:cNvSpPr txBox="1">
            <a:spLocks noChangeArrowheads="1"/>
          </p:cNvSpPr>
          <p:nvPr/>
        </p:nvSpPr>
        <p:spPr bwMode="auto">
          <a:xfrm>
            <a:off x="857250" y="285750"/>
            <a:ext cx="7572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b="1">
                <a:solidFill>
                  <a:srgbClr val="C00000"/>
                </a:solidFill>
                <a:latin typeface="Calibri" pitchFamily="34" charset="0"/>
              </a:rPr>
              <a:t>Unit of measurement…</a:t>
            </a:r>
          </a:p>
          <a:p>
            <a:pPr algn="ctr" eaLnBrk="1" hangingPunct="1"/>
            <a:r>
              <a:rPr lang="en-US" sz="3600" b="1">
                <a:solidFill>
                  <a:srgbClr val="C00000"/>
                </a:solidFill>
                <a:latin typeface="Calibri" pitchFamily="34" charset="0"/>
              </a:rPr>
              <a:t>…the mystery… that is not a mystery</a:t>
            </a:r>
          </a:p>
        </p:txBody>
      </p:sp>
      <p:sp>
        <p:nvSpPr>
          <p:cNvPr id="87048" name="Text Box 8"/>
          <p:cNvSpPr txBox="1">
            <a:spLocks noChangeArrowheads="1"/>
          </p:cNvSpPr>
          <p:nvPr/>
        </p:nvSpPr>
        <p:spPr bwMode="auto">
          <a:xfrm>
            <a:off x="3563938" y="4286250"/>
            <a:ext cx="1555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5400">
                <a:latin typeface="Calibri" pitchFamily="34" charset="0"/>
              </a:rPr>
              <a:t>4CH</a:t>
            </a:r>
          </a:p>
        </p:txBody>
      </p:sp>
      <p:sp>
        <p:nvSpPr>
          <p:cNvPr id="29707" name="AutoShape 9"/>
          <p:cNvSpPr>
            <a:spLocks noChangeArrowheads="1"/>
          </p:cNvSpPr>
          <p:nvPr/>
        </p:nvSpPr>
        <p:spPr bwMode="auto">
          <a:xfrm>
            <a:off x="3428992" y="5078419"/>
            <a:ext cx="1624012" cy="442674"/>
          </a:xfrm>
          <a:prstGeom prst="roundRect">
            <a:avLst>
              <a:gd name="adj" fmla="val 16667"/>
            </a:avLst>
          </a:prstGeom>
          <a:solidFill>
            <a:srgbClr val="FF0000"/>
          </a:solidFill>
          <a:ln w="9525">
            <a:noFill/>
            <a:round/>
            <a:headEnd/>
            <a:tailEnd/>
          </a:ln>
          <a:effectLst/>
          <a:scene3d>
            <a:camera prst="orthographicFront">
              <a:rot lat="0" lon="0" rev="0"/>
            </a:camera>
            <a:lightRig rig="chilly" dir="t">
              <a:rot lat="0" lon="0" rev="18480000"/>
            </a:lightRig>
          </a:scene3d>
          <a:sp3d prstMaterial="clear">
            <a:bevelT h="63500"/>
          </a:sp3d>
        </p:spPr>
        <p:txBody>
          <a:bodyPr anchor="ctr">
            <a:spAutoFit/>
          </a:bodyPr>
          <a:lstStyle/>
          <a:p>
            <a:pPr algn="ctr" fontAlgn="auto">
              <a:spcBef>
                <a:spcPts val="0"/>
              </a:spcBef>
              <a:spcAft>
                <a:spcPts val="0"/>
              </a:spcAft>
              <a:defRPr/>
            </a:pPr>
            <a:r>
              <a:rPr lang="en-US" sz="2000" b="1" dirty="0">
                <a:latin typeface="+mn-lt"/>
                <a:cs typeface="+mn-cs"/>
              </a:rPr>
              <a:t>1 </a:t>
            </a:r>
            <a:r>
              <a:rPr lang="en-US" sz="2000" b="1" dirty="0" err="1">
                <a:latin typeface="+mn-lt"/>
                <a:cs typeface="+mn-cs"/>
              </a:rPr>
              <a:t>fg</a:t>
            </a:r>
            <a:r>
              <a:rPr lang="en-US" sz="2000" b="1" dirty="0">
                <a:latin typeface="+mn-lt"/>
                <a:cs typeface="+mn-cs"/>
              </a:rPr>
              <a:t>/mouse</a:t>
            </a:r>
          </a:p>
        </p:txBody>
      </p:sp>
      <p:sp>
        <p:nvSpPr>
          <p:cNvPr id="87050" name="Text Box 5"/>
          <p:cNvSpPr txBox="1">
            <a:spLocks noChangeArrowheads="1"/>
          </p:cNvSpPr>
          <p:nvPr/>
        </p:nvSpPr>
        <p:spPr bwMode="auto">
          <a:xfrm>
            <a:off x="6643688" y="6429375"/>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87051"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450" y="64293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2" name="CasellaDiTesto 10"/>
          <p:cNvSpPr txBox="1">
            <a:spLocks noChangeArrowheads="1"/>
          </p:cNvSpPr>
          <p:nvPr/>
        </p:nvSpPr>
        <p:spPr bwMode="auto">
          <a:xfrm>
            <a:off x="1500188" y="2428875"/>
            <a:ext cx="200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C00000"/>
                </a:solidFill>
                <a:latin typeface="Calibri" pitchFamily="34" charset="0"/>
              </a:rPr>
              <a:t>we give…</a:t>
            </a:r>
          </a:p>
        </p:txBody>
      </p:sp>
      <p:sp>
        <p:nvSpPr>
          <p:cNvPr id="87053" name="CasellaDiTesto 11"/>
          <p:cNvSpPr txBox="1">
            <a:spLocks noChangeArrowheads="1"/>
          </p:cNvSpPr>
          <p:nvPr/>
        </p:nvSpPr>
        <p:spPr bwMode="auto">
          <a:xfrm>
            <a:off x="6000750" y="2428875"/>
            <a:ext cx="2000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a:solidFill>
                  <a:srgbClr val="C00000"/>
                </a:solidFill>
                <a:latin typeface="Calibri" pitchFamily="34" charset="0"/>
              </a:rPr>
              <a:t>…we detect in the blood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714375" y="2547938"/>
          <a:ext cx="7786688" cy="2225675"/>
        </p:xfrm>
        <a:graphic>
          <a:graphicData uri="http://schemas.openxmlformats.org/drawingml/2006/table">
            <a:tbl>
              <a:tblPr firstRow="1" bandRow="1">
                <a:tableStyleId>{5C22544A-7EE6-4342-B048-85BDC9FD1C3A}</a:tableStyleId>
              </a:tblPr>
              <a:tblGrid>
                <a:gridCol w="5292551"/>
                <a:gridCol w="2494137"/>
              </a:tblGrid>
              <a:tr h="370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t>UNTREATED</a:t>
                      </a:r>
                    </a:p>
                  </a:txBody>
                  <a:tcPr marL="91439" marR="91439" marT="45733" marB="45733"/>
                </a:tc>
                <a:tc>
                  <a:txBody>
                    <a:bodyPr/>
                    <a:lstStyle/>
                    <a:p>
                      <a:pPr algn="ctr"/>
                      <a:r>
                        <a:rPr lang="it-IT" sz="1800" dirty="0" smtClean="0"/>
                        <a:t>0</a:t>
                      </a:r>
                      <a:endParaRPr lang="it-IT" sz="1800" dirty="0"/>
                    </a:p>
                  </a:txBody>
                  <a:tcPr marL="91439" marR="91439" marT="45733" marB="45733"/>
                </a:tc>
              </a:tr>
              <a:tr h="370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err="1" smtClean="0"/>
                        <a:t>OVA=CONTROL</a:t>
                      </a:r>
                      <a:r>
                        <a:rPr lang="it-IT" sz="1800" baseline="0" dirty="0" smtClean="0"/>
                        <a:t> (ALLERGIC MOUSE)</a:t>
                      </a:r>
                      <a:endParaRPr lang="it-IT" sz="1800" dirty="0" smtClean="0"/>
                    </a:p>
                  </a:txBody>
                  <a:tcPr marL="91439" marR="91439" marT="45733" marB="45733"/>
                </a:tc>
                <a:tc>
                  <a:txBody>
                    <a:bodyPr/>
                    <a:lstStyle/>
                    <a:p>
                      <a:pPr algn="ctr"/>
                      <a:r>
                        <a:rPr lang="it-IT" sz="1800" dirty="0" smtClean="0"/>
                        <a:t>20,188±0,613</a:t>
                      </a:r>
                      <a:endParaRPr lang="it-IT" sz="1800" dirty="0"/>
                    </a:p>
                  </a:txBody>
                  <a:tcPr marL="91439" marR="91439" marT="45733" marB="45733"/>
                </a:tc>
              </a:tr>
              <a:tr h="370946">
                <a:tc>
                  <a:txBody>
                    <a:bodyPr/>
                    <a:lstStyle/>
                    <a:p>
                      <a:r>
                        <a:rPr lang="it-IT" sz="1800" b="1" dirty="0" err="1" smtClean="0"/>
                        <a:t>OVA+ALLO</a:t>
                      </a:r>
                      <a:r>
                        <a:rPr lang="it-IT" sz="1800" b="1" dirty="0" smtClean="0"/>
                        <a:t> (PHARMACOLOGICAL</a:t>
                      </a:r>
                      <a:r>
                        <a:rPr lang="it-IT" sz="1800" b="1" baseline="0" dirty="0" smtClean="0"/>
                        <a:t> TREATMENT)</a:t>
                      </a:r>
                      <a:endParaRPr lang="it-IT" sz="1800" b="1" dirty="0"/>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b="1" dirty="0" smtClean="0"/>
                        <a:t>0</a:t>
                      </a:r>
                    </a:p>
                  </a:txBody>
                  <a:tcPr marL="91439" marR="91439" marT="45733" marB="45733"/>
                </a:tc>
              </a:tr>
              <a:tr h="370946">
                <a:tc>
                  <a:txBody>
                    <a:bodyPr/>
                    <a:lstStyle/>
                    <a:p>
                      <a:r>
                        <a:rPr lang="it-IT" sz="1800" b="1" dirty="0" smtClean="0"/>
                        <a:t>OVA+4 CH (4 CH SKA-ACTIVITED</a:t>
                      </a:r>
                      <a:r>
                        <a:rPr lang="it-IT" sz="1800" b="1" baseline="0" dirty="0" smtClean="0"/>
                        <a:t> TREATMENT)</a:t>
                      </a:r>
                      <a:endParaRPr lang="it-IT" sz="1800" b="1" dirty="0"/>
                    </a:p>
                  </a:txBody>
                  <a:tcPr marL="91439" marR="91439" marT="45733" marB="45733"/>
                </a:tc>
                <a:tc>
                  <a:txBody>
                    <a:bodyPr/>
                    <a:lstStyle/>
                    <a:p>
                      <a:pPr algn="ctr"/>
                      <a:r>
                        <a:rPr lang="it-IT" sz="1800" b="1" dirty="0" smtClean="0"/>
                        <a:t>0</a:t>
                      </a:r>
                      <a:endParaRPr lang="it-IT" sz="1800" b="1" dirty="0"/>
                    </a:p>
                  </a:txBody>
                  <a:tcPr marL="91439" marR="91439" marT="45733" marB="45733"/>
                </a:tc>
              </a:tr>
              <a:tr h="370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t>OVA+4 CH n (4 CH </a:t>
                      </a:r>
                      <a:r>
                        <a:rPr lang="it-IT" sz="1800" dirty="0" err="1" smtClean="0"/>
                        <a:t>not-SKA-ACTIVITED</a:t>
                      </a:r>
                      <a:r>
                        <a:rPr lang="it-IT" sz="1800" baseline="0" dirty="0" smtClean="0"/>
                        <a:t> TREATMENT)</a:t>
                      </a:r>
                      <a:endParaRPr lang="it-IT" sz="1800" dirty="0" smtClean="0"/>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smtClean="0"/>
                        <a:t>19,567±0,685</a:t>
                      </a:r>
                    </a:p>
                  </a:txBody>
                  <a:tcPr marL="91439" marR="91439" marT="45733" marB="45733"/>
                </a:tc>
              </a:tr>
              <a:tr h="370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t>OVA+30 CH (30 CH SKA-ACTIVITED</a:t>
                      </a:r>
                      <a:r>
                        <a:rPr lang="it-IT" sz="1800" baseline="0" dirty="0" smtClean="0"/>
                        <a:t> TREATMENT)</a:t>
                      </a:r>
                      <a:endParaRPr lang="it-IT" sz="1800" dirty="0" smtClean="0"/>
                    </a:p>
                  </a:txBody>
                  <a:tcPr marL="91439" marR="91439"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smtClean="0"/>
                        <a:t>20,788±0,416</a:t>
                      </a:r>
                    </a:p>
                  </a:txBody>
                  <a:tcPr marL="91439" marR="91439" marT="45733" marB="45733"/>
                </a:tc>
              </a:tr>
            </a:tbl>
          </a:graphicData>
        </a:graphic>
      </p:graphicFrame>
      <p:sp>
        <p:nvSpPr>
          <p:cNvPr id="88089" name="CasellaDiTesto 5"/>
          <p:cNvSpPr txBox="1">
            <a:spLocks noChangeArrowheads="1"/>
          </p:cNvSpPr>
          <p:nvPr/>
        </p:nvSpPr>
        <p:spPr bwMode="auto">
          <a:xfrm>
            <a:off x="785813" y="5273675"/>
            <a:ext cx="7643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b="1" i="1">
                <a:latin typeface="Calibri" pitchFamily="34" charset="0"/>
              </a:rPr>
              <a:t>Number of cells expressed in cells/BALF (x</a:t>
            </a:r>
            <a:r>
              <a:rPr lang="it-IT" b="1">
                <a:latin typeface="Calibri" pitchFamily="34" charset="0"/>
              </a:rPr>
              <a:t>10</a:t>
            </a:r>
            <a:r>
              <a:rPr lang="it-IT" b="1" baseline="30000">
                <a:latin typeface="Calibri" pitchFamily="34" charset="0"/>
              </a:rPr>
              <a:t>4</a:t>
            </a:r>
            <a:r>
              <a:rPr lang="it-IT" b="1" i="1">
                <a:latin typeface="Calibri" pitchFamily="34" charset="0"/>
              </a:rPr>
              <a:t>)</a:t>
            </a:r>
          </a:p>
        </p:txBody>
      </p:sp>
      <p:sp>
        <p:nvSpPr>
          <p:cNvPr id="88090" name="Text Box 5"/>
          <p:cNvSpPr txBox="1">
            <a:spLocks noChangeArrowheads="1"/>
          </p:cNvSpPr>
          <p:nvPr/>
        </p:nvSpPr>
        <p:spPr bwMode="auto">
          <a:xfrm>
            <a:off x="6643688" y="6429375"/>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88091"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450" y="64293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ccia a destra 6"/>
          <p:cNvSpPr/>
          <p:nvPr/>
        </p:nvSpPr>
        <p:spPr>
          <a:xfrm>
            <a:off x="142875" y="3286125"/>
            <a:ext cx="500063" cy="42862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Freccia a destra 7"/>
          <p:cNvSpPr/>
          <p:nvPr/>
        </p:nvSpPr>
        <p:spPr>
          <a:xfrm>
            <a:off x="142875" y="3643313"/>
            <a:ext cx="500063" cy="42862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CasellaDiTesto 3"/>
          <p:cNvSpPr txBox="1">
            <a:spLocks noChangeArrowheads="1"/>
          </p:cNvSpPr>
          <p:nvPr/>
        </p:nvSpPr>
        <p:spPr bwMode="auto">
          <a:xfrm>
            <a:off x="755576" y="500042"/>
            <a:ext cx="7704856" cy="138499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800" b="1" dirty="0" err="1">
                <a:solidFill>
                  <a:srgbClr val="FFFF00"/>
                </a:solidFill>
                <a:latin typeface="Arial" pitchFamily="34" charset="0"/>
                <a:cs typeface="Arial" pitchFamily="34" charset="0"/>
              </a:rPr>
              <a:t>Eosinophil</a:t>
            </a:r>
            <a:r>
              <a:rPr lang="it-IT" sz="2800" b="1" dirty="0">
                <a:solidFill>
                  <a:srgbClr val="FFFF00"/>
                </a:solidFill>
                <a:latin typeface="Arial" pitchFamily="34" charset="0"/>
                <a:cs typeface="Arial" pitchFamily="34" charset="0"/>
              </a:rPr>
              <a:t> </a:t>
            </a:r>
            <a:r>
              <a:rPr lang="it-IT" sz="2800" b="1" dirty="0" err="1">
                <a:solidFill>
                  <a:srgbClr val="FFFF00"/>
                </a:solidFill>
                <a:latin typeface="Arial" pitchFamily="34" charset="0"/>
                <a:cs typeface="Arial" pitchFamily="34" charset="0"/>
              </a:rPr>
              <a:t>numbers</a:t>
            </a:r>
            <a:r>
              <a:rPr lang="it-IT" sz="2800" b="1" dirty="0">
                <a:solidFill>
                  <a:srgbClr val="FFFF00"/>
                </a:solidFill>
                <a:latin typeface="Arial" pitchFamily="34" charset="0"/>
                <a:cs typeface="Arial" pitchFamily="34" charset="0"/>
              </a:rPr>
              <a:t> in mouse BALF </a:t>
            </a:r>
            <a:r>
              <a:rPr lang="it-IT" sz="2800" b="1" i="1" dirty="0">
                <a:solidFill>
                  <a:srgbClr val="FFFF00"/>
                </a:solidFill>
                <a:latin typeface="Arial" pitchFamily="34" charset="0"/>
                <a:cs typeface="Arial" pitchFamily="34" charset="0"/>
              </a:rPr>
              <a:t>(</a:t>
            </a:r>
            <a:r>
              <a:rPr lang="it-IT" sz="2800" b="1" i="1" dirty="0" err="1">
                <a:solidFill>
                  <a:srgbClr val="FFFF00"/>
                </a:solidFill>
                <a:latin typeface="Arial" pitchFamily="34" charset="0"/>
                <a:cs typeface="Arial" pitchFamily="34" charset="0"/>
              </a:rPr>
              <a:t>bronchoalveolar</a:t>
            </a:r>
            <a:r>
              <a:rPr lang="it-IT" sz="2800" b="1" i="1" dirty="0">
                <a:solidFill>
                  <a:srgbClr val="FFFF00"/>
                </a:solidFill>
                <a:latin typeface="Arial" pitchFamily="34" charset="0"/>
                <a:cs typeface="Arial" pitchFamily="34" charset="0"/>
              </a:rPr>
              <a:t> </a:t>
            </a:r>
            <a:r>
              <a:rPr lang="it-IT" sz="2800" b="1" i="1" dirty="0" err="1">
                <a:solidFill>
                  <a:srgbClr val="FFFF00"/>
                </a:solidFill>
                <a:latin typeface="Arial" pitchFamily="34" charset="0"/>
                <a:cs typeface="Arial" pitchFamily="34" charset="0"/>
              </a:rPr>
              <a:t>lavage</a:t>
            </a:r>
            <a:r>
              <a:rPr lang="it-IT" sz="2800" b="1" i="1" dirty="0">
                <a:solidFill>
                  <a:srgbClr val="FFFF00"/>
                </a:solidFill>
                <a:latin typeface="Arial" pitchFamily="34" charset="0"/>
                <a:cs typeface="Arial" pitchFamily="34" charset="0"/>
              </a:rPr>
              <a:t> </a:t>
            </a:r>
            <a:r>
              <a:rPr lang="it-IT" sz="2800" b="1" i="1" dirty="0" err="1">
                <a:solidFill>
                  <a:srgbClr val="FFFF00"/>
                </a:solidFill>
                <a:latin typeface="Arial" pitchFamily="34" charset="0"/>
                <a:cs typeface="Arial" pitchFamily="34" charset="0"/>
              </a:rPr>
              <a:t>fluid</a:t>
            </a:r>
            <a:r>
              <a:rPr lang="it-IT" sz="2800" b="1" i="1" dirty="0">
                <a:solidFill>
                  <a:srgbClr val="FFFF00"/>
                </a:solidFill>
                <a:latin typeface="Arial" pitchFamily="34" charset="0"/>
                <a:cs typeface="Arial" pitchFamily="34" charset="0"/>
              </a:rPr>
              <a:t>) </a:t>
            </a:r>
          </a:p>
          <a:p>
            <a:pPr algn="ctr" fontAlgn="auto">
              <a:spcBef>
                <a:spcPts val="0"/>
              </a:spcBef>
              <a:spcAft>
                <a:spcPts val="0"/>
              </a:spcAft>
              <a:defRPr/>
            </a:pPr>
            <a:r>
              <a:rPr lang="en-GB" sz="2800" b="1" dirty="0">
                <a:solidFill>
                  <a:srgbClr val="FFFF00"/>
                </a:solidFill>
                <a:latin typeface="Arial" pitchFamily="34" charset="0"/>
                <a:cs typeface="Arial" pitchFamily="34" charset="0"/>
              </a:rPr>
              <a:t>on day 20 of treatment</a:t>
            </a:r>
            <a:endParaRPr lang="it-IT" sz="28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numero diapositiva 3"/>
          <p:cNvSpPr>
            <a:spLocks noGrp="1"/>
          </p:cNvSpPr>
          <p:nvPr>
            <p:ph type="sldNum" sz="quarter" idx="12"/>
          </p:nvPr>
        </p:nvSpPr>
        <p:spPr/>
        <p:txBody>
          <a:bodyPr/>
          <a:lstStyle/>
          <a:p>
            <a:pPr>
              <a:defRPr/>
            </a:pPr>
            <a:r>
              <a:rPr lang="it-IT" dirty="0"/>
              <a:t> </a:t>
            </a:r>
            <a:fld id="{BCFD8E7C-1F3E-48D6-AE98-0B09C6F3ACE0}" type="slidenum">
              <a:rPr lang="it-IT"/>
              <a:pPr>
                <a:defRPr/>
              </a:pPr>
              <a:t>86</a:t>
            </a:fld>
            <a:endParaRPr lang="it-IT" dirty="0"/>
          </a:p>
        </p:txBody>
      </p:sp>
      <p:sp>
        <p:nvSpPr>
          <p:cNvPr id="89091" name="Rectangle 8"/>
          <p:cNvSpPr>
            <a:spLocks noChangeArrowheads="1"/>
          </p:cNvSpPr>
          <p:nvPr/>
        </p:nvSpPr>
        <p:spPr bwMode="auto">
          <a:xfrm>
            <a:off x="1692275" y="1887538"/>
            <a:ext cx="501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it-IT" sz="2400" b="1">
                <a:solidFill>
                  <a:srgbClr val="002060"/>
                </a:solidFill>
                <a:latin typeface="Calibri" pitchFamily="34" charset="0"/>
              </a:rPr>
              <a:t>IL-12 versus association of IL-12+IFN-</a:t>
            </a:r>
            <a:r>
              <a:rPr lang="el-GR" sz="2400" b="1">
                <a:solidFill>
                  <a:srgbClr val="002060"/>
                </a:solidFill>
                <a:latin typeface="Calibri" pitchFamily="34" charset="0"/>
              </a:rPr>
              <a:t>γ</a:t>
            </a:r>
            <a:endParaRPr lang="it-IT" sz="2400" b="1">
              <a:solidFill>
                <a:srgbClr val="002060"/>
              </a:solidFill>
              <a:latin typeface="Calibri" pitchFamily="34" charset="0"/>
            </a:endParaRPr>
          </a:p>
        </p:txBody>
      </p:sp>
      <p:graphicFrame>
        <p:nvGraphicFramePr>
          <p:cNvPr id="89092" name="Object 10"/>
          <p:cNvGraphicFramePr>
            <a:graphicFrameLocks noChangeAspect="1"/>
          </p:cNvGraphicFramePr>
          <p:nvPr/>
        </p:nvGraphicFramePr>
        <p:xfrm>
          <a:off x="468313" y="2903538"/>
          <a:ext cx="6840537" cy="3454400"/>
        </p:xfrm>
        <a:graphic>
          <a:graphicData uri="http://schemas.openxmlformats.org/presentationml/2006/ole">
            <mc:AlternateContent xmlns:mc="http://schemas.openxmlformats.org/markup-compatibility/2006">
              <mc:Choice xmlns:v="urn:schemas-microsoft-com:vml" Requires="v">
                <p:oleObj spid="_x0000_s89102" name="Grafico" r:id="rId4" imgW="5410200" imgH="2771851" progId="Excel.Sheet.8">
                  <p:embed/>
                </p:oleObj>
              </mc:Choice>
              <mc:Fallback>
                <p:oleObj name="Grafico" r:id="rId4" imgW="5410200" imgH="2771851"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903538"/>
                        <a:ext cx="6840537"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093" name="Text Box 11"/>
          <p:cNvSpPr txBox="1">
            <a:spLocks noChangeArrowheads="1"/>
          </p:cNvSpPr>
          <p:nvPr/>
        </p:nvSpPr>
        <p:spPr bwMode="auto">
          <a:xfrm>
            <a:off x="5954713" y="3859213"/>
            <a:ext cx="1166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latin typeface="Calibri" pitchFamily="34" charset="0"/>
              </a:rPr>
              <a:t>association</a:t>
            </a:r>
          </a:p>
        </p:txBody>
      </p:sp>
      <p:sp>
        <p:nvSpPr>
          <p:cNvPr id="9" name="CasellaDiTesto 8"/>
          <p:cNvSpPr txBox="1"/>
          <p:nvPr/>
        </p:nvSpPr>
        <p:spPr>
          <a:xfrm>
            <a:off x="1285852" y="2532729"/>
            <a:ext cx="5950444" cy="523220"/>
          </a:xfrm>
          <a:prstGeom prst="rect">
            <a:avLst/>
          </a:prstGeom>
          <a:gradFill flip="none" rotWithShape="1">
            <a:gsLst>
              <a:gs pos="0">
                <a:srgbClr val="9999FF">
                  <a:shade val="30000"/>
                  <a:satMod val="115000"/>
                  <a:alpha val="53000"/>
                </a:srgbClr>
              </a:gs>
              <a:gs pos="50000">
                <a:srgbClr val="9999FF">
                  <a:shade val="67500"/>
                  <a:satMod val="115000"/>
                </a:srgbClr>
              </a:gs>
              <a:gs pos="100000">
                <a:srgbClr val="9999FF">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en-US" sz="2800" b="1" dirty="0">
                <a:solidFill>
                  <a:srgbClr val="FFFF00"/>
                </a:solidFill>
                <a:latin typeface="+mn-lt"/>
                <a:cs typeface="+mn-cs"/>
              </a:rPr>
              <a:t>Blood levels of </a:t>
            </a:r>
            <a:r>
              <a:rPr lang="en-US" sz="2800" b="1">
                <a:solidFill>
                  <a:srgbClr val="FFFF00"/>
                </a:solidFill>
                <a:latin typeface="+mn-lt"/>
                <a:cs typeface="+mn-cs"/>
              </a:rPr>
              <a:t>IL-12 and </a:t>
            </a:r>
            <a:r>
              <a:rPr lang="en-US" sz="2800" b="1" dirty="0">
                <a:solidFill>
                  <a:srgbClr val="FFFF00"/>
                </a:solidFill>
                <a:latin typeface="+mn-lt"/>
                <a:cs typeface="+mn-cs"/>
              </a:rPr>
              <a:t>IFN-</a:t>
            </a:r>
            <a:r>
              <a:rPr lang="el-GR" sz="2800" b="1" dirty="0">
                <a:solidFill>
                  <a:srgbClr val="FFFF00"/>
                </a:solidFill>
                <a:latin typeface="+mn-lt"/>
                <a:cs typeface="+mn-cs"/>
              </a:rPr>
              <a:t>γ</a:t>
            </a:r>
            <a:endParaRPr lang="it-IT" sz="2800" dirty="0">
              <a:solidFill>
                <a:srgbClr val="FFFF00"/>
              </a:solidFill>
              <a:latin typeface="+mn-lt"/>
              <a:cs typeface="+mn-cs"/>
            </a:endParaRPr>
          </a:p>
        </p:txBody>
      </p:sp>
      <p:sp>
        <p:nvSpPr>
          <p:cNvPr id="89097" name="CasellaDiTesto 9"/>
          <p:cNvSpPr txBox="1">
            <a:spLocks noChangeArrowheads="1"/>
          </p:cNvSpPr>
          <p:nvPr/>
        </p:nvSpPr>
        <p:spPr bwMode="auto">
          <a:xfrm>
            <a:off x="5867400" y="3933825"/>
            <a:ext cx="128587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600" b="1">
                <a:solidFill>
                  <a:srgbClr val="0070C0"/>
                </a:solidFill>
                <a:latin typeface="Calibri" pitchFamily="34" charset="0"/>
              </a:rPr>
              <a:t>Only IL-12</a:t>
            </a:r>
          </a:p>
        </p:txBody>
      </p:sp>
      <p:sp>
        <p:nvSpPr>
          <p:cNvPr id="11" name="CasellaDiTesto 10"/>
          <p:cNvSpPr txBox="1"/>
          <p:nvPr/>
        </p:nvSpPr>
        <p:spPr>
          <a:xfrm>
            <a:off x="5867400" y="4271963"/>
            <a:ext cx="1285875" cy="830262"/>
          </a:xfrm>
          <a:prstGeom prst="rect">
            <a:avLst/>
          </a:prstGeom>
          <a:solidFill>
            <a:schemeClr val="bg1"/>
          </a:solidFill>
        </p:spPr>
        <p:txBody>
          <a:bodyPr>
            <a:spAutoFit/>
          </a:bodyPr>
          <a:lstStyle/>
          <a:p>
            <a:pPr fontAlgn="auto">
              <a:spcBef>
                <a:spcPts val="0"/>
              </a:spcBef>
              <a:spcAft>
                <a:spcPts val="0"/>
              </a:spcAft>
              <a:defRPr/>
            </a:pPr>
            <a:r>
              <a:rPr lang="it-IT" sz="1600" b="1" dirty="0" err="1">
                <a:solidFill>
                  <a:schemeClr val="accent6">
                    <a:lumMod val="50000"/>
                  </a:schemeClr>
                </a:solidFill>
                <a:latin typeface="+mn-lt"/>
                <a:cs typeface="+mn-cs"/>
              </a:rPr>
              <a:t>Association</a:t>
            </a:r>
            <a:r>
              <a:rPr lang="it-IT" sz="1600" b="1" dirty="0">
                <a:solidFill>
                  <a:schemeClr val="accent6">
                    <a:lumMod val="50000"/>
                  </a:schemeClr>
                </a:solidFill>
                <a:latin typeface="+mn-lt"/>
                <a:cs typeface="+mn-cs"/>
              </a:rPr>
              <a:t> IL-12 + IFN-</a:t>
            </a:r>
            <a:r>
              <a:rPr lang="el-GR" sz="1600" b="1" dirty="0">
                <a:solidFill>
                  <a:schemeClr val="accent6">
                    <a:lumMod val="50000"/>
                  </a:schemeClr>
                </a:solidFill>
                <a:latin typeface="+mn-lt"/>
                <a:cs typeface="+mn-cs"/>
              </a:rPr>
              <a:t>γ</a:t>
            </a:r>
            <a:endParaRPr lang="it-IT" sz="1600" b="1" dirty="0">
              <a:solidFill>
                <a:schemeClr val="accent6">
                  <a:lumMod val="50000"/>
                </a:schemeClr>
              </a:solidFill>
              <a:latin typeface="+mn-lt"/>
              <a:cs typeface="+mn-cs"/>
            </a:endParaRPr>
          </a:p>
          <a:p>
            <a:pPr fontAlgn="auto">
              <a:spcBef>
                <a:spcPts val="0"/>
              </a:spcBef>
              <a:spcAft>
                <a:spcPts val="0"/>
              </a:spcAft>
              <a:defRPr/>
            </a:pPr>
            <a:endParaRPr lang="it-IT" sz="1600" b="1" dirty="0">
              <a:solidFill>
                <a:schemeClr val="accent6">
                  <a:lumMod val="50000"/>
                </a:schemeClr>
              </a:solidFill>
              <a:latin typeface="+mn-lt"/>
              <a:cs typeface="+mn-cs"/>
            </a:endParaRPr>
          </a:p>
        </p:txBody>
      </p:sp>
      <p:sp>
        <p:nvSpPr>
          <p:cNvPr id="89099" name="Text Box 5"/>
          <p:cNvSpPr txBox="1">
            <a:spLocks noChangeArrowheads="1"/>
          </p:cNvSpPr>
          <p:nvPr/>
        </p:nvSpPr>
        <p:spPr bwMode="auto">
          <a:xfrm>
            <a:off x="646113" y="214313"/>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89100" name="Picture 4" descr="nuovo-logo-guna-10-2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214313"/>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1" name="Rectangle 8"/>
          <p:cNvSpPr>
            <a:spLocks noChangeArrowheads="1"/>
          </p:cNvSpPr>
          <p:nvPr/>
        </p:nvSpPr>
        <p:spPr bwMode="auto">
          <a:xfrm>
            <a:off x="411163" y="755650"/>
            <a:ext cx="84772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it-IT" sz="3200" b="1">
                <a:solidFill>
                  <a:srgbClr val="C00000"/>
                </a:solidFill>
                <a:latin typeface="Calibri" pitchFamily="34" charset="0"/>
              </a:rPr>
              <a:t>One cell one target or a multitargeted approach?</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6"/>
          <p:cNvGraphicFramePr>
            <a:graphicFrameLocks noChangeAspect="1"/>
          </p:cNvGraphicFramePr>
          <p:nvPr/>
        </p:nvGraphicFramePr>
        <p:xfrm>
          <a:off x="323850" y="2641600"/>
          <a:ext cx="4138613" cy="3230563"/>
        </p:xfrm>
        <a:graphic>
          <a:graphicData uri="http://schemas.openxmlformats.org/presentationml/2006/ole">
            <mc:AlternateContent xmlns:mc="http://schemas.openxmlformats.org/markup-compatibility/2006">
              <mc:Choice xmlns:v="urn:schemas-microsoft-com:vml" Requires="v">
                <p:oleObj spid="_x0000_s90123" name="Grafico" r:id="rId4" imgW="3428845" imgH="2523948" progId="Excel.Sheet.8">
                  <p:embed/>
                </p:oleObj>
              </mc:Choice>
              <mc:Fallback>
                <p:oleObj name="Grafico" r:id="rId4" imgW="3428845" imgH="2523948"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641600"/>
                        <a:ext cx="4138613" cy="3230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aphicFrame>
        <p:nvGraphicFramePr>
          <p:cNvPr id="90115" name="Object 7"/>
          <p:cNvGraphicFramePr>
            <a:graphicFrameLocks noChangeAspect="1"/>
          </p:cNvGraphicFramePr>
          <p:nvPr/>
        </p:nvGraphicFramePr>
        <p:xfrm>
          <a:off x="4500563" y="2641600"/>
          <a:ext cx="4127500" cy="3230563"/>
        </p:xfrm>
        <a:graphic>
          <a:graphicData uri="http://schemas.openxmlformats.org/presentationml/2006/ole">
            <mc:AlternateContent xmlns:mc="http://schemas.openxmlformats.org/markup-compatibility/2006">
              <mc:Choice xmlns:v="urn:schemas-microsoft-com:vml" Requires="v">
                <p:oleObj spid="_x0000_s90124" name="Worksheet" r:id="rId6" imgW="3467100" imgH="2571902" progId="Excel.Sheet.8">
                  <p:embed/>
                </p:oleObj>
              </mc:Choice>
              <mc:Fallback>
                <p:oleObj name="Worksheet" r:id="rId6" imgW="3467100" imgH="2571902" progId="Excel.Shee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2641600"/>
                        <a:ext cx="4127500" cy="32305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90116" name="Text Box 8"/>
          <p:cNvSpPr txBox="1">
            <a:spLocks noChangeArrowheads="1"/>
          </p:cNvSpPr>
          <p:nvPr/>
        </p:nvSpPr>
        <p:spPr bwMode="auto">
          <a:xfrm>
            <a:off x="1285875" y="857250"/>
            <a:ext cx="6886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C00000"/>
                </a:solidFill>
                <a:latin typeface="Calibri" pitchFamily="34" charset="0"/>
              </a:rPr>
              <a:t>Safety of clinical use of SKA treated low doses of interleukines</a:t>
            </a:r>
          </a:p>
          <a:p>
            <a:pPr algn="ctr" eaLnBrk="1" hangingPunct="1"/>
            <a:endParaRPr lang="en-US" sz="1000" b="1">
              <a:solidFill>
                <a:srgbClr val="C00000"/>
              </a:solidFill>
              <a:latin typeface="Calibri" pitchFamily="34" charset="0"/>
            </a:endParaRPr>
          </a:p>
        </p:txBody>
      </p:sp>
      <p:sp>
        <p:nvSpPr>
          <p:cNvPr id="90117" name="Text Box 5"/>
          <p:cNvSpPr txBox="1">
            <a:spLocks noChangeArrowheads="1"/>
          </p:cNvSpPr>
          <p:nvPr/>
        </p:nvSpPr>
        <p:spPr bwMode="auto">
          <a:xfrm>
            <a:off x="646113" y="214313"/>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90118" name="Picture 4" descr="nuovo-logo-guna-10-2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75" y="214313"/>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ccia in su 6"/>
          <p:cNvSpPr/>
          <p:nvPr/>
        </p:nvSpPr>
        <p:spPr>
          <a:xfrm>
            <a:off x="2357438" y="6000750"/>
            <a:ext cx="642937" cy="428625"/>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Freccia in su 7"/>
          <p:cNvSpPr/>
          <p:nvPr/>
        </p:nvSpPr>
        <p:spPr>
          <a:xfrm>
            <a:off x="6500813" y="6000750"/>
            <a:ext cx="642937" cy="428625"/>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Freccia in su 8"/>
          <p:cNvSpPr/>
          <p:nvPr/>
        </p:nvSpPr>
        <p:spPr>
          <a:xfrm>
            <a:off x="3429000" y="6000750"/>
            <a:ext cx="642938" cy="428625"/>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Freccia in su 9"/>
          <p:cNvSpPr/>
          <p:nvPr/>
        </p:nvSpPr>
        <p:spPr>
          <a:xfrm>
            <a:off x="7500938" y="6000750"/>
            <a:ext cx="642937" cy="428625"/>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250825" y="1052513"/>
            <a:ext cx="84359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7200" i="1">
                <a:solidFill>
                  <a:srgbClr val="C00000"/>
                </a:solidFill>
                <a:latin typeface="Calibri" pitchFamily="34" charset="0"/>
              </a:rPr>
              <a:t>Focus on:</a:t>
            </a:r>
          </a:p>
          <a:p>
            <a:pPr algn="ctr" eaLnBrk="1" hangingPunct="1">
              <a:spcBef>
                <a:spcPct val="50000"/>
              </a:spcBef>
            </a:pPr>
            <a:r>
              <a:rPr lang="it-IT" sz="7200" b="1" i="1">
                <a:solidFill>
                  <a:srgbClr val="002060"/>
                </a:solidFill>
                <a:latin typeface="Calibri" pitchFamily="34" charset="0"/>
              </a:rPr>
              <a:t>Relationship among Th1-Th2-Th3</a:t>
            </a:r>
          </a:p>
        </p:txBody>
      </p:sp>
      <p:sp>
        <p:nvSpPr>
          <p:cNvPr id="91139" name="Text Box 17"/>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
        <p:nvSpPr>
          <p:cNvPr id="5" name="Segnaposto numero diapositiva 4"/>
          <p:cNvSpPr>
            <a:spLocks noGrp="1"/>
          </p:cNvSpPr>
          <p:nvPr>
            <p:ph type="sldNum" sz="quarter" idx="12"/>
          </p:nvPr>
        </p:nvSpPr>
        <p:spPr/>
        <p:txBody>
          <a:bodyPr/>
          <a:lstStyle/>
          <a:p>
            <a:pPr>
              <a:defRPr/>
            </a:pPr>
            <a:fld id="{3EDA5738-B741-4DC5-9E79-D4B3E7A35CD9}" type="slidenum">
              <a:rPr lang="it-IT"/>
              <a:pPr>
                <a:defRPr/>
              </a:pPr>
              <a:t>88</a:t>
            </a:fld>
            <a:endParaRPr lang="it-IT"/>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p:cNvSpPr/>
          <p:nvPr/>
        </p:nvSpPr>
        <p:spPr>
          <a:xfrm>
            <a:off x="3929063" y="1581150"/>
            <a:ext cx="1377950" cy="7064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800" b="1" dirty="0">
                <a:solidFill>
                  <a:schemeClr val="tx1"/>
                </a:solidFill>
              </a:rPr>
              <a:t>Th</a:t>
            </a:r>
            <a:r>
              <a:rPr lang="it-IT" sz="2800" b="1" baseline="-25000" dirty="0">
                <a:solidFill>
                  <a:schemeClr val="tx1"/>
                </a:solidFill>
              </a:rPr>
              <a:t>0</a:t>
            </a:r>
          </a:p>
        </p:txBody>
      </p:sp>
      <p:sp>
        <p:nvSpPr>
          <p:cNvPr id="3" name="Ovale 2"/>
          <p:cNvSpPr/>
          <p:nvPr/>
        </p:nvSpPr>
        <p:spPr>
          <a:xfrm>
            <a:off x="5857875" y="2867025"/>
            <a:ext cx="1377950" cy="706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800" b="1" dirty="0"/>
              <a:t>Th</a:t>
            </a:r>
            <a:r>
              <a:rPr lang="it-IT" sz="2800" b="1" baseline="-25000" dirty="0"/>
              <a:t>2</a:t>
            </a:r>
          </a:p>
        </p:txBody>
      </p:sp>
      <p:sp>
        <p:nvSpPr>
          <p:cNvPr id="4" name="Ovale 3"/>
          <p:cNvSpPr/>
          <p:nvPr/>
        </p:nvSpPr>
        <p:spPr>
          <a:xfrm>
            <a:off x="1970088" y="2867025"/>
            <a:ext cx="1377950" cy="7064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800" b="1" dirty="0"/>
              <a:t>Th</a:t>
            </a:r>
            <a:r>
              <a:rPr lang="it-IT" sz="2800" b="1" baseline="-25000" dirty="0"/>
              <a:t>1</a:t>
            </a:r>
          </a:p>
        </p:txBody>
      </p:sp>
      <p:sp>
        <p:nvSpPr>
          <p:cNvPr id="15" name="Ovale 14"/>
          <p:cNvSpPr/>
          <p:nvPr/>
        </p:nvSpPr>
        <p:spPr>
          <a:xfrm>
            <a:off x="3563938" y="4884738"/>
            <a:ext cx="2098675" cy="1497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5400" b="1" dirty="0"/>
              <a:t>Th</a:t>
            </a:r>
            <a:r>
              <a:rPr lang="it-IT" sz="5400" b="1" baseline="-25000" dirty="0"/>
              <a:t>3</a:t>
            </a:r>
          </a:p>
        </p:txBody>
      </p:sp>
      <p:sp>
        <p:nvSpPr>
          <p:cNvPr id="16" name="Rettangolo arrotondato 15"/>
          <p:cNvSpPr/>
          <p:nvPr/>
        </p:nvSpPr>
        <p:spPr>
          <a:xfrm>
            <a:off x="4067175" y="4221163"/>
            <a:ext cx="1081088" cy="50323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t>TGF-</a:t>
            </a:r>
            <a:r>
              <a:rPr lang="el-GR" b="1" dirty="0"/>
              <a:t>β</a:t>
            </a:r>
            <a:endParaRPr lang="it-IT" b="1" dirty="0"/>
          </a:p>
        </p:txBody>
      </p:sp>
      <p:cxnSp>
        <p:nvCxnSpPr>
          <p:cNvPr id="25" name="Connettore 1 24"/>
          <p:cNvCxnSpPr/>
          <p:nvPr/>
        </p:nvCxnSpPr>
        <p:spPr>
          <a:xfrm flipV="1">
            <a:off x="5148263" y="4435475"/>
            <a:ext cx="1417637" cy="15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6" name="Connettore 2 25"/>
          <p:cNvCxnSpPr/>
          <p:nvPr/>
        </p:nvCxnSpPr>
        <p:spPr>
          <a:xfrm rot="5400000" flipH="1" flipV="1">
            <a:off x="6174581" y="4040982"/>
            <a:ext cx="784225"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Connettore 1 34"/>
          <p:cNvCxnSpPr/>
          <p:nvPr/>
        </p:nvCxnSpPr>
        <p:spPr>
          <a:xfrm flipV="1">
            <a:off x="2649538" y="4430713"/>
            <a:ext cx="1417637" cy="158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6" name="Connettore 2 35"/>
          <p:cNvCxnSpPr/>
          <p:nvPr/>
        </p:nvCxnSpPr>
        <p:spPr>
          <a:xfrm rot="5400000" flipH="1" flipV="1">
            <a:off x="2235994" y="4036219"/>
            <a:ext cx="784225"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7" name="Connettore 1 36"/>
          <p:cNvCxnSpPr/>
          <p:nvPr/>
        </p:nvCxnSpPr>
        <p:spPr>
          <a:xfrm rot="10800000">
            <a:off x="2714625" y="1924050"/>
            <a:ext cx="1214438" cy="1588"/>
          </a:xfrm>
          <a:prstGeom prst="line">
            <a:avLst/>
          </a:prstGeom>
        </p:spPr>
        <p:style>
          <a:lnRef idx="2">
            <a:schemeClr val="dk1"/>
          </a:lnRef>
          <a:fillRef idx="0">
            <a:schemeClr val="dk1"/>
          </a:fillRef>
          <a:effectRef idx="1">
            <a:schemeClr val="dk1"/>
          </a:effectRef>
          <a:fontRef idx="minor">
            <a:schemeClr val="tx1"/>
          </a:fontRef>
        </p:style>
      </p:cxnSp>
      <p:cxnSp>
        <p:nvCxnSpPr>
          <p:cNvPr id="38" name="Connettore 1 37"/>
          <p:cNvCxnSpPr/>
          <p:nvPr/>
        </p:nvCxnSpPr>
        <p:spPr>
          <a:xfrm rot="10800000">
            <a:off x="5292725" y="1916113"/>
            <a:ext cx="1214438" cy="1587"/>
          </a:xfrm>
          <a:prstGeom prst="line">
            <a:avLst/>
          </a:prstGeom>
        </p:spPr>
        <p:style>
          <a:lnRef idx="2">
            <a:schemeClr val="dk1"/>
          </a:lnRef>
          <a:fillRef idx="0">
            <a:schemeClr val="dk1"/>
          </a:fillRef>
          <a:effectRef idx="1">
            <a:schemeClr val="dk1"/>
          </a:effectRef>
          <a:fontRef idx="minor">
            <a:schemeClr val="tx1"/>
          </a:fontRef>
        </p:style>
      </p:cxnSp>
      <p:cxnSp>
        <p:nvCxnSpPr>
          <p:cNvPr id="39" name="Connettore 2 38"/>
          <p:cNvCxnSpPr/>
          <p:nvPr/>
        </p:nvCxnSpPr>
        <p:spPr>
          <a:xfrm rot="5400000">
            <a:off x="2286000" y="2352675"/>
            <a:ext cx="85725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Connettore 2 39"/>
          <p:cNvCxnSpPr/>
          <p:nvPr/>
        </p:nvCxnSpPr>
        <p:spPr>
          <a:xfrm rot="5400000">
            <a:off x="6079332" y="2343944"/>
            <a:ext cx="857250"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2175" name="CasellaDiTesto 40"/>
          <p:cNvSpPr txBox="1">
            <a:spLocks noChangeArrowheads="1"/>
          </p:cNvSpPr>
          <p:nvPr/>
        </p:nvSpPr>
        <p:spPr bwMode="auto">
          <a:xfrm>
            <a:off x="2627313" y="4149725"/>
            <a:ext cx="1944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200" b="1">
                <a:solidFill>
                  <a:srgbClr val="C00000"/>
                </a:solidFill>
                <a:latin typeface="Calibri" pitchFamily="34" charset="0"/>
              </a:rPr>
              <a:t>DOWN-REGULATES</a:t>
            </a:r>
          </a:p>
        </p:txBody>
      </p:sp>
      <p:sp>
        <p:nvSpPr>
          <p:cNvPr id="92176" name="CasellaDiTesto 41"/>
          <p:cNvSpPr txBox="1">
            <a:spLocks noChangeArrowheads="1"/>
          </p:cNvSpPr>
          <p:nvPr/>
        </p:nvSpPr>
        <p:spPr bwMode="auto">
          <a:xfrm>
            <a:off x="5148263" y="4149725"/>
            <a:ext cx="1944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200" b="1">
                <a:solidFill>
                  <a:srgbClr val="C00000"/>
                </a:solidFill>
                <a:latin typeface="Calibri" pitchFamily="34" charset="0"/>
              </a:rPr>
              <a:t>DOWN-REGULATES</a:t>
            </a:r>
          </a:p>
        </p:txBody>
      </p:sp>
      <p:sp>
        <p:nvSpPr>
          <p:cNvPr id="92177" name="Text Box 2"/>
          <p:cNvSpPr txBox="1">
            <a:spLocks noChangeArrowheads="1"/>
          </p:cNvSpPr>
          <p:nvPr/>
        </p:nvSpPr>
        <p:spPr bwMode="auto">
          <a:xfrm>
            <a:off x="384175" y="-100013"/>
            <a:ext cx="8435975" cy="13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200" i="1">
                <a:solidFill>
                  <a:srgbClr val="C00000"/>
                </a:solidFill>
                <a:latin typeface="Calibri" pitchFamily="34" charset="0"/>
              </a:rPr>
              <a:t>Plasticity and Rigidity of Immune System</a:t>
            </a:r>
          </a:p>
          <a:p>
            <a:pPr algn="ctr" eaLnBrk="1" hangingPunct="1">
              <a:spcBef>
                <a:spcPct val="50000"/>
              </a:spcBef>
            </a:pPr>
            <a:r>
              <a:rPr lang="it-IT" sz="3200" b="1" i="1">
                <a:solidFill>
                  <a:srgbClr val="002060"/>
                </a:solidFill>
                <a:latin typeface="Calibri" pitchFamily="34" charset="0"/>
              </a:rPr>
              <a:t>Relationship among Th1-Th2-Th3</a:t>
            </a:r>
          </a:p>
        </p:txBody>
      </p:sp>
      <p:sp>
        <p:nvSpPr>
          <p:cNvPr id="92178" name="Text Box 5"/>
          <p:cNvSpPr txBox="1">
            <a:spLocks noChangeArrowheads="1"/>
          </p:cNvSpPr>
          <p:nvPr/>
        </p:nvSpPr>
        <p:spPr bwMode="auto">
          <a:xfrm>
            <a:off x="6461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92179"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50825" y="142875"/>
            <a:ext cx="8435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4000" b="1">
                <a:solidFill>
                  <a:srgbClr val="002060"/>
                </a:solidFill>
                <a:latin typeface="Calibri" pitchFamily="34" charset="0"/>
              </a:rPr>
              <a:t>Low Dose Medicine </a:t>
            </a:r>
          </a:p>
        </p:txBody>
      </p:sp>
      <p:sp>
        <p:nvSpPr>
          <p:cNvPr id="10243" name="Text Box 3"/>
          <p:cNvSpPr txBox="1">
            <a:spLocks noChangeArrowheads="1"/>
          </p:cNvSpPr>
          <p:nvPr/>
        </p:nvSpPr>
        <p:spPr bwMode="auto">
          <a:xfrm>
            <a:off x="539750" y="1412875"/>
            <a:ext cx="7924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sz="3200" b="1">
                <a:solidFill>
                  <a:srgbClr val="002060"/>
                </a:solidFill>
                <a:latin typeface="Calibri" pitchFamily="34" charset="0"/>
              </a:rPr>
              <a:t>Low Dose Medicine codifies the vision of the organism as a </a:t>
            </a:r>
            <a:r>
              <a:rPr lang="it-IT" sz="3200" b="1">
                <a:solidFill>
                  <a:srgbClr val="C00000"/>
                </a:solidFill>
                <a:latin typeface="Calibri" pitchFamily="34" charset="0"/>
              </a:rPr>
              <a:t>P.N.E.I. (psycho-neuro-endocrine-immune) NETWORK </a:t>
            </a:r>
            <a:r>
              <a:rPr lang="it-IT" sz="3200" b="1">
                <a:solidFill>
                  <a:srgbClr val="002060"/>
                </a:solidFill>
                <a:latin typeface="Calibri" pitchFamily="34" charset="0"/>
              </a:rPr>
              <a:t>regulated by mechanisms of…</a:t>
            </a:r>
          </a:p>
          <a:p>
            <a:pPr algn="ctr" eaLnBrk="1" hangingPunct="1">
              <a:spcBef>
                <a:spcPct val="50000"/>
              </a:spcBef>
            </a:pPr>
            <a:r>
              <a:rPr lang="it-IT" sz="3200" b="1">
                <a:solidFill>
                  <a:schemeClr val="accent2"/>
                </a:solidFill>
                <a:latin typeface="Calibri" pitchFamily="34" charset="0"/>
              </a:rPr>
              <a:t> </a:t>
            </a:r>
            <a:r>
              <a:rPr lang="it-IT" sz="3200" b="1">
                <a:solidFill>
                  <a:srgbClr val="002060"/>
                </a:solidFill>
                <a:latin typeface="Calibri" pitchFamily="34" charset="0"/>
              </a:rPr>
              <a:t>FINE CONTROL (through LOW DOSE of messenger molecules acting on membrane receptors’ </a:t>
            </a:r>
            <a:r>
              <a:rPr lang="it-IT" sz="3200" b="1" i="1">
                <a:solidFill>
                  <a:srgbClr val="002060"/>
                </a:solidFill>
                <a:latin typeface="Calibri" pitchFamily="34" charset="0"/>
              </a:rPr>
              <a:t>up-regulatio</a:t>
            </a:r>
            <a:r>
              <a:rPr lang="it-IT" sz="3200" b="1">
                <a:solidFill>
                  <a:srgbClr val="002060"/>
                </a:solidFill>
                <a:latin typeface="Calibri" pitchFamily="34" charset="0"/>
              </a:rPr>
              <a:t>n)</a:t>
            </a:r>
          </a:p>
        </p:txBody>
      </p:sp>
      <p:sp>
        <p:nvSpPr>
          <p:cNvPr id="10244" name="Text Box 17"/>
          <p:cNvSpPr txBox="1">
            <a:spLocks noChangeArrowheads="1"/>
          </p:cNvSpPr>
          <p:nvPr/>
        </p:nvSpPr>
        <p:spPr bwMode="auto">
          <a:xfrm>
            <a:off x="6248400" y="6629400"/>
            <a:ext cx="2819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sp>
        <p:nvSpPr>
          <p:cNvPr id="5" name="Segnaposto numero diapositiva 4"/>
          <p:cNvSpPr>
            <a:spLocks noGrp="1"/>
          </p:cNvSpPr>
          <p:nvPr>
            <p:ph type="sldNum" sz="quarter" idx="12"/>
          </p:nvPr>
        </p:nvSpPr>
        <p:spPr/>
        <p:txBody>
          <a:bodyPr/>
          <a:lstStyle/>
          <a:p>
            <a:pPr>
              <a:defRPr/>
            </a:pPr>
            <a:fld id="{FF547558-B79B-48EB-800D-6202A46530C9}" type="slidenum">
              <a:rPr lang="it-IT"/>
              <a:pPr>
                <a:defRPr/>
              </a:pPr>
              <a:t>9</a:t>
            </a:fld>
            <a:endParaRPr lang="it-IT"/>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3"/>
          <p:cNvSpPr>
            <a:spLocks noGrp="1"/>
          </p:cNvSpPr>
          <p:nvPr>
            <p:ph type="sldNum" sz="quarter" idx="12"/>
          </p:nvPr>
        </p:nvSpPr>
        <p:spPr/>
        <p:txBody>
          <a:bodyPr/>
          <a:lstStyle/>
          <a:p>
            <a:pPr>
              <a:defRPr/>
            </a:pPr>
            <a:fld id="{7EAF34F6-91E6-4A0A-BB75-2B1933D4F007}" type="slidenum">
              <a:rPr lang="it-IT"/>
              <a:pPr>
                <a:defRPr/>
              </a:pPr>
              <a:t>90</a:t>
            </a:fld>
            <a:endParaRPr lang="it-IT"/>
          </a:p>
          <a:p>
            <a:pPr>
              <a:defRPr/>
            </a:pPr>
            <a:endParaRPr lang="it-IT"/>
          </a:p>
        </p:txBody>
      </p:sp>
      <p:sp>
        <p:nvSpPr>
          <p:cNvPr id="93187" name="Segnaposto numero diapositiva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E01000C-1C2D-4DB6-9BA5-AD2C19457907}" type="slidenum">
              <a:rPr lang="it-IT" sz="1400">
                <a:latin typeface="Calibri" pitchFamily="34" charset="0"/>
              </a:rPr>
              <a:pPr algn="r" eaLnBrk="1" hangingPunct="1"/>
              <a:t>90</a:t>
            </a:fld>
            <a:endParaRPr lang="it-IT" sz="1400">
              <a:latin typeface="Calibri" pitchFamily="34" charset="0"/>
            </a:endParaRPr>
          </a:p>
        </p:txBody>
      </p:sp>
      <p:sp>
        <p:nvSpPr>
          <p:cNvPr id="93188" name="Rectangle 2"/>
          <p:cNvSpPr>
            <a:spLocks noGrp="1" noChangeArrowheads="1"/>
          </p:cNvSpPr>
          <p:nvPr>
            <p:ph type="ctrTitle" idx="4294967295"/>
          </p:nvPr>
        </p:nvSpPr>
        <p:spPr>
          <a:xfrm>
            <a:off x="611188" y="1557338"/>
            <a:ext cx="7772400" cy="2378075"/>
          </a:xfrm>
        </p:spPr>
        <p:txBody>
          <a:bodyPr/>
          <a:lstStyle/>
          <a:p>
            <a:pPr eaLnBrk="1" hangingPunct="1"/>
            <a:r>
              <a:rPr lang="en-US" sz="3200" b="1" smtClean="0">
                <a:solidFill>
                  <a:srgbClr val="002060"/>
                </a:solidFill>
              </a:rPr>
              <a:t>Low Dose of IL-12 stimulates T Cell response in cultures of PBMCs derived from Non Small Cell Lung Cancer Patients.</a:t>
            </a:r>
            <a:endParaRPr lang="it-IT" sz="3200" b="1" smtClean="0">
              <a:solidFill>
                <a:srgbClr val="002060"/>
              </a:solidFill>
              <a:latin typeface="Arial" charset="0"/>
              <a:cs typeface="Arial" charset="0"/>
            </a:endParaRPr>
          </a:p>
        </p:txBody>
      </p:sp>
      <p:sp>
        <p:nvSpPr>
          <p:cNvPr id="93189" name="AutoShape 7"/>
          <p:cNvSpPr>
            <a:spLocks noChangeArrowheads="1"/>
          </p:cNvSpPr>
          <p:nvPr/>
        </p:nvSpPr>
        <p:spPr bwMode="auto">
          <a:xfrm>
            <a:off x="468313" y="3863975"/>
            <a:ext cx="8385175" cy="414338"/>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b="1">
              <a:latin typeface="Calibri" pitchFamily="34" charset="0"/>
            </a:endParaRPr>
          </a:p>
        </p:txBody>
      </p:sp>
      <p:sp>
        <p:nvSpPr>
          <p:cNvPr id="93190" name="Text Box 5"/>
          <p:cNvSpPr txBox="1">
            <a:spLocks noChangeArrowheads="1"/>
          </p:cNvSpPr>
          <p:nvPr/>
        </p:nvSpPr>
        <p:spPr bwMode="auto">
          <a:xfrm>
            <a:off x="1397000" y="501650"/>
            <a:ext cx="3711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1400" b="1">
                <a:solidFill>
                  <a:schemeClr val="tx2"/>
                </a:solidFill>
                <a:latin typeface="Tahoma" pitchFamily="34" charset="0"/>
              </a:rPr>
              <a:t> Dipartimento Scientifico Guna S.p.a.</a:t>
            </a:r>
          </a:p>
        </p:txBody>
      </p:sp>
      <p:pic>
        <p:nvPicPr>
          <p:cNvPr id="93191" name="Picture 4" descr="nuovo-logo-guna-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28625"/>
            <a:ext cx="10795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2" name="Text Box 5"/>
          <p:cNvSpPr txBox="1">
            <a:spLocks noChangeArrowheads="1"/>
          </p:cNvSpPr>
          <p:nvPr/>
        </p:nvSpPr>
        <p:spPr bwMode="auto">
          <a:xfrm>
            <a:off x="4572000" y="571500"/>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in cooperation with:</a:t>
            </a:r>
          </a:p>
        </p:txBody>
      </p:sp>
      <p:sp>
        <p:nvSpPr>
          <p:cNvPr id="93193" name="Text Box 5"/>
          <p:cNvSpPr txBox="1">
            <a:spLocks noChangeArrowheads="1"/>
          </p:cNvSpPr>
          <p:nvPr/>
        </p:nvSpPr>
        <p:spPr bwMode="auto">
          <a:xfrm>
            <a:off x="5500688" y="504825"/>
            <a:ext cx="37115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1400" b="1">
                <a:solidFill>
                  <a:schemeClr val="tx2"/>
                </a:solidFill>
                <a:latin typeface="Tahoma" pitchFamily="34" charset="0"/>
              </a:rPr>
              <a:t>Osp. Le Molinette</a:t>
            </a:r>
          </a:p>
          <a:p>
            <a:pPr algn="ctr">
              <a:lnSpc>
                <a:spcPct val="85000"/>
              </a:lnSpc>
              <a:spcBef>
                <a:spcPct val="50000"/>
              </a:spcBef>
            </a:pPr>
            <a:r>
              <a:rPr kumimoji="1" lang="it-IT" sz="1400" b="1">
                <a:solidFill>
                  <a:schemeClr val="tx2"/>
                </a:solidFill>
                <a:latin typeface="Tahoma" pitchFamily="34" charset="0"/>
              </a:rPr>
              <a:t>Torino</a:t>
            </a:r>
          </a:p>
        </p:txBody>
      </p:sp>
      <p:sp>
        <p:nvSpPr>
          <p:cNvPr id="93194" name="CasellaDiTesto 9"/>
          <p:cNvSpPr txBox="1">
            <a:spLocks noChangeArrowheads="1"/>
          </p:cNvSpPr>
          <p:nvPr/>
        </p:nvSpPr>
        <p:spPr bwMode="auto">
          <a:xfrm>
            <a:off x="611188" y="4581525"/>
            <a:ext cx="828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Calibri" pitchFamily="34" charset="0"/>
              </a:rPr>
              <a:t>D’Amico L, Ruffini E, Ferraccini R, Roato I. Journal of Cancer Therapy. </a:t>
            </a:r>
            <a:r>
              <a:rPr lang="it-IT" sz="1600">
                <a:latin typeface="Calibri" pitchFamily="34" charset="0"/>
              </a:rPr>
              <a:t>2012; 3: 337-342. </a:t>
            </a:r>
          </a:p>
          <a:p>
            <a:pPr algn="ctr" eaLnBrk="1" hangingPunct="1"/>
            <a:endParaRPr lang="it-IT" sz="1600" b="1">
              <a:latin typeface="Calibri"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252413"/>
            <a:ext cx="725805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6988"/>
            <a:ext cx="91694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52232"/>
                                        </p:tgtEl>
                                        <p:attrNameLst>
                                          <p:attrName>style.visibility</p:attrName>
                                        </p:attrNameLst>
                                      </p:cBhvr>
                                      <p:to>
                                        <p:strVal val="visible"/>
                                      </p:to>
                                    </p:set>
                                    <p:anim calcmode="lin" valueType="num">
                                      <p:cBhvr additive="base">
                                        <p:cTn id="7" dur="5000" fill="hold"/>
                                        <p:tgtEl>
                                          <p:spTgt spid="52232"/>
                                        </p:tgtEl>
                                        <p:attrNameLst>
                                          <p:attrName>ppt_x</p:attrName>
                                        </p:attrNameLst>
                                      </p:cBhvr>
                                      <p:tavLst>
                                        <p:tav tm="0">
                                          <p:val>
                                            <p:strVal val="1+#ppt_w/2"/>
                                          </p:val>
                                        </p:tav>
                                        <p:tav tm="100000">
                                          <p:val>
                                            <p:strVal val="#ppt_x"/>
                                          </p:val>
                                        </p:tav>
                                      </p:tavLst>
                                    </p:anim>
                                    <p:anim calcmode="lin" valueType="num">
                                      <p:cBhvr additive="base">
                                        <p:cTn id="8" dur="5000" fill="hold"/>
                                        <p:tgtEl>
                                          <p:spTgt spid="522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388" y="2276475"/>
            <a:ext cx="2232025"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it-IT" sz="2800" b="1" dirty="0" err="1"/>
              <a:t>IFN-gamma</a:t>
            </a:r>
            <a:endParaRPr lang="it-IT" sz="2800" b="1" dirty="0"/>
          </a:p>
        </p:txBody>
      </p:sp>
      <p:sp>
        <p:nvSpPr>
          <p:cNvPr id="5" name="CasellaDiTesto 4"/>
          <p:cNvSpPr txBox="1"/>
          <p:nvPr/>
        </p:nvSpPr>
        <p:spPr>
          <a:xfrm>
            <a:off x="179512" y="673532"/>
            <a:ext cx="2232248"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800" b="1" dirty="0"/>
              <a:t>Th1</a:t>
            </a:r>
          </a:p>
        </p:txBody>
      </p:sp>
      <p:sp>
        <p:nvSpPr>
          <p:cNvPr id="7" name="CasellaDiTesto 6"/>
          <p:cNvSpPr txBox="1"/>
          <p:nvPr/>
        </p:nvSpPr>
        <p:spPr>
          <a:xfrm>
            <a:off x="2843808" y="3789040"/>
            <a:ext cx="2232248"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800" b="1" dirty="0"/>
              <a:t>CD8</a:t>
            </a:r>
            <a:r>
              <a:rPr lang="it-IT" sz="2800" b="1" baseline="30000" dirty="0"/>
              <a:t>+</a:t>
            </a:r>
          </a:p>
        </p:txBody>
      </p:sp>
      <p:sp>
        <p:nvSpPr>
          <p:cNvPr id="8" name="CasellaDiTesto 7"/>
          <p:cNvSpPr txBox="1"/>
          <p:nvPr/>
        </p:nvSpPr>
        <p:spPr>
          <a:xfrm>
            <a:off x="683568" y="5139189"/>
            <a:ext cx="2232248" cy="95410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it-IT" sz="2800" b="1" dirty="0"/>
              <a:t>T </a:t>
            </a:r>
            <a:r>
              <a:rPr lang="it-IT" sz="2800" b="1" dirty="0" err="1"/>
              <a:t>citotoxic</a:t>
            </a:r>
            <a:r>
              <a:rPr lang="it-IT" sz="2800" b="1" dirty="0"/>
              <a:t> </a:t>
            </a:r>
            <a:r>
              <a:rPr lang="it-IT" sz="2800" b="1" dirty="0" err="1"/>
              <a:t>Lymphocites</a:t>
            </a:r>
            <a:endParaRPr lang="it-IT" sz="2800" b="1" dirty="0"/>
          </a:p>
        </p:txBody>
      </p:sp>
      <p:sp>
        <p:nvSpPr>
          <p:cNvPr id="9" name="CasellaDiTesto 8"/>
          <p:cNvSpPr txBox="1"/>
          <p:nvPr/>
        </p:nvSpPr>
        <p:spPr>
          <a:xfrm>
            <a:off x="4860032" y="5085184"/>
            <a:ext cx="2880320" cy="1200329"/>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it-IT" sz="3600" b="1" dirty="0"/>
              <a:t>T </a:t>
            </a:r>
            <a:r>
              <a:rPr lang="it-IT" sz="3600" b="1" dirty="0" err="1"/>
              <a:t>suppressors</a:t>
            </a:r>
            <a:endParaRPr lang="it-IT" sz="3600" b="1" dirty="0"/>
          </a:p>
          <a:p>
            <a:pPr algn="ctr" fontAlgn="auto">
              <a:spcBef>
                <a:spcPts val="0"/>
              </a:spcBef>
              <a:spcAft>
                <a:spcPts val="0"/>
              </a:spcAft>
              <a:defRPr/>
            </a:pPr>
            <a:r>
              <a:rPr lang="it-IT" sz="3600" b="1" dirty="0" err="1"/>
              <a:t>Lymphocites</a:t>
            </a:r>
            <a:endParaRPr lang="it-IT" sz="3600" b="1" dirty="0"/>
          </a:p>
        </p:txBody>
      </p:sp>
      <p:sp>
        <p:nvSpPr>
          <p:cNvPr id="14" name="Freccia a destra 13"/>
          <p:cNvSpPr/>
          <p:nvPr/>
        </p:nvSpPr>
        <p:spPr>
          <a:xfrm rot="10800000">
            <a:off x="2555875" y="287338"/>
            <a:ext cx="1223963" cy="141287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9600" b="1" dirty="0"/>
              <a:t>-</a:t>
            </a:r>
          </a:p>
        </p:txBody>
      </p:sp>
      <p:sp>
        <p:nvSpPr>
          <p:cNvPr id="15" name="Freccia in giù 14"/>
          <p:cNvSpPr/>
          <p:nvPr/>
        </p:nvSpPr>
        <p:spPr>
          <a:xfrm>
            <a:off x="395288" y="1412875"/>
            <a:ext cx="576262"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Freccia in giù 16"/>
          <p:cNvSpPr/>
          <p:nvPr/>
        </p:nvSpPr>
        <p:spPr>
          <a:xfrm rot="19015203">
            <a:off x="2243138" y="3024188"/>
            <a:ext cx="576262"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t>+</a:t>
            </a:r>
          </a:p>
        </p:txBody>
      </p:sp>
      <p:sp>
        <p:nvSpPr>
          <p:cNvPr id="18" name="Freccia in giù 17"/>
          <p:cNvSpPr/>
          <p:nvPr/>
        </p:nvSpPr>
        <p:spPr>
          <a:xfrm rot="19015203">
            <a:off x="4259263" y="4410075"/>
            <a:ext cx="576262" cy="719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t>+</a:t>
            </a:r>
          </a:p>
        </p:txBody>
      </p:sp>
      <p:sp>
        <p:nvSpPr>
          <p:cNvPr id="19" name="Freccia in giù 18"/>
          <p:cNvSpPr/>
          <p:nvPr/>
        </p:nvSpPr>
        <p:spPr>
          <a:xfrm rot="2811631">
            <a:off x="3032125" y="4389438"/>
            <a:ext cx="576263" cy="719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t>+</a:t>
            </a:r>
          </a:p>
        </p:txBody>
      </p:sp>
      <p:sp>
        <p:nvSpPr>
          <p:cNvPr id="23" name="Segnaposto numero diapositiva 22"/>
          <p:cNvSpPr>
            <a:spLocks noGrp="1"/>
          </p:cNvSpPr>
          <p:nvPr>
            <p:ph type="sldNum" sz="quarter" idx="12"/>
          </p:nvPr>
        </p:nvSpPr>
        <p:spPr/>
        <p:txBody>
          <a:bodyPr/>
          <a:lstStyle/>
          <a:p>
            <a:pPr>
              <a:defRPr/>
            </a:pPr>
            <a:fld id="{B8F680A0-B6A4-4ED7-ADE3-7B54357C168B}" type="slidenum">
              <a:rPr lang="it-IT"/>
              <a:pPr>
                <a:defRPr/>
              </a:pPr>
              <a:t>92</a:t>
            </a:fld>
            <a:endParaRPr lang="it-IT"/>
          </a:p>
        </p:txBody>
      </p:sp>
      <p:sp>
        <p:nvSpPr>
          <p:cNvPr id="16" name="Ovale 15"/>
          <p:cNvSpPr/>
          <p:nvPr/>
        </p:nvSpPr>
        <p:spPr>
          <a:xfrm>
            <a:off x="3995738" y="188913"/>
            <a:ext cx="2098675" cy="1497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5400" b="1" dirty="0"/>
              <a:t>Th</a:t>
            </a:r>
            <a:r>
              <a:rPr lang="it-IT" sz="5400" b="1" baseline="-25000" dirty="0"/>
              <a:t>3</a:t>
            </a:r>
          </a:p>
        </p:txBody>
      </p:sp>
      <p:sp>
        <p:nvSpPr>
          <p:cNvPr id="95254" name="CasellaDiTesto 19"/>
          <p:cNvSpPr txBox="1">
            <a:spLocks noChangeArrowheads="1"/>
          </p:cNvSpPr>
          <p:nvPr/>
        </p:nvSpPr>
        <p:spPr bwMode="auto">
          <a:xfrm>
            <a:off x="2987675" y="1773238"/>
            <a:ext cx="2592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600">
                <a:latin typeface="Calibri" pitchFamily="34" charset="0"/>
              </a:rPr>
              <a:t>I Th3 down-regolano i TH1</a:t>
            </a:r>
          </a:p>
        </p:txBody>
      </p:sp>
      <p:sp>
        <p:nvSpPr>
          <p:cNvPr id="95255" name="CasellaDiTesto 21"/>
          <p:cNvSpPr txBox="1">
            <a:spLocks noChangeArrowheads="1"/>
          </p:cNvSpPr>
          <p:nvPr/>
        </p:nvSpPr>
        <p:spPr bwMode="auto">
          <a:xfrm>
            <a:off x="1116013" y="1412875"/>
            <a:ext cx="1216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200">
                <a:latin typeface="Calibri" pitchFamily="34" charset="0"/>
              </a:rPr>
              <a:t>I Th1 non sintetizzano la giusta quantità di IFN-gamma</a:t>
            </a:r>
          </a:p>
        </p:txBody>
      </p:sp>
      <p:sp>
        <p:nvSpPr>
          <p:cNvPr id="95256" name="CasellaDiTesto 23"/>
          <p:cNvSpPr txBox="1">
            <a:spLocks noChangeArrowheads="1"/>
          </p:cNvSpPr>
          <p:nvPr/>
        </p:nvSpPr>
        <p:spPr bwMode="auto">
          <a:xfrm>
            <a:off x="684213" y="2924175"/>
            <a:ext cx="12144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200">
                <a:latin typeface="Calibri" pitchFamily="34" charset="0"/>
              </a:rPr>
              <a:t>L’IFN-gamma  in difetto non riesce ad espletare correttamente la sua funzione di attivazione dei CD8+</a:t>
            </a:r>
          </a:p>
        </p:txBody>
      </p:sp>
      <p:sp>
        <p:nvSpPr>
          <p:cNvPr id="95257" name="CasellaDiTesto 24"/>
          <p:cNvSpPr txBox="1">
            <a:spLocks noChangeArrowheads="1"/>
          </p:cNvSpPr>
          <p:nvPr/>
        </p:nvSpPr>
        <p:spPr bwMode="auto">
          <a:xfrm>
            <a:off x="5292725" y="3606800"/>
            <a:ext cx="18002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sz="1200">
                <a:latin typeface="Calibri" pitchFamily="34" charset="0"/>
              </a:rPr>
              <a:t>I CD8+, non stimolati a sufficienza, non si differenziano in T suppressor nella giusta quantità</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388" y="2276475"/>
            <a:ext cx="2232025" cy="5238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it-IT" sz="2800" b="1" dirty="0" err="1"/>
              <a:t>IFN-gamma</a:t>
            </a:r>
            <a:endParaRPr lang="it-IT" sz="2800" b="1" dirty="0"/>
          </a:p>
        </p:txBody>
      </p:sp>
      <p:sp>
        <p:nvSpPr>
          <p:cNvPr id="5" name="CasellaDiTesto 4"/>
          <p:cNvSpPr txBox="1"/>
          <p:nvPr/>
        </p:nvSpPr>
        <p:spPr>
          <a:xfrm>
            <a:off x="179512" y="673532"/>
            <a:ext cx="2232248"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800" b="1" dirty="0"/>
              <a:t>Th1</a:t>
            </a:r>
          </a:p>
        </p:txBody>
      </p:sp>
      <p:sp>
        <p:nvSpPr>
          <p:cNvPr id="6" name="CasellaDiTesto 5"/>
          <p:cNvSpPr txBox="1"/>
          <p:nvPr/>
        </p:nvSpPr>
        <p:spPr>
          <a:xfrm>
            <a:off x="3275856" y="692696"/>
            <a:ext cx="2232248"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it-IT" sz="2800" b="1" dirty="0"/>
              <a:t>IL-12 4C</a:t>
            </a:r>
          </a:p>
        </p:txBody>
      </p:sp>
      <p:sp>
        <p:nvSpPr>
          <p:cNvPr id="7" name="CasellaDiTesto 6"/>
          <p:cNvSpPr txBox="1"/>
          <p:nvPr/>
        </p:nvSpPr>
        <p:spPr>
          <a:xfrm>
            <a:off x="2843808" y="3789040"/>
            <a:ext cx="2232248"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800" b="1" dirty="0"/>
              <a:t>CD8</a:t>
            </a:r>
            <a:r>
              <a:rPr lang="it-IT" sz="2800" b="1" baseline="30000" dirty="0"/>
              <a:t>+</a:t>
            </a:r>
          </a:p>
        </p:txBody>
      </p:sp>
      <p:sp>
        <p:nvSpPr>
          <p:cNvPr id="8" name="CasellaDiTesto 7"/>
          <p:cNvSpPr txBox="1"/>
          <p:nvPr/>
        </p:nvSpPr>
        <p:spPr>
          <a:xfrm>
            <a:off x="683568" y="5139189"/>
            <a:ext cx="2232248" cy="95410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it-IT" sz="2800" b="1" dirty="0"/>
              <a:t>T </a:t>
            </a:r>
            <a:r>
              <a:rPr lang="it-IT" sz="2800" b="1" dirty="0" err="1"/>
              <a:t>citotoxic</a:t>
            </a:r>
            <a:r>
              <a:rPr lang="it-IT" sz="2800" b="1" dirty="0"/>
              <a:t> </a:t>
            </a:r>
            <a:r>
              <a:rPr lang="it-IT" sz="2800" b="1" dirty="0" err="1"/>
              <a:t>Lymphocites</a:t>
            </a:r>
            <a:endParaRPr lang="it-IT" sz="2800" b="1" dirty="0"/>
          </a:p>
        </p:txBody>
      </p:sp>
      <p:sp>
        <p:nvSpPr>
          <p:cNvPr id="9" name="CasellaDiTesto 8"/>
          <p:cNvSpPr txBox="1"/>
          <p:nvPr/>
        </p:nvSpPr>
        <p:spPr>
          <a:xfrm>
            <a:off x="4860032" y="5085184"/>
            <a:ext cx="2232248" cy="95410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it-IT" sz="2800" b="1" dirty="0"/>
              <a:t>T </a:t>
            </a:r>
            <a:r>
              <a:rPr lang="it-IT" sz="2800" b="1" dirty="0" err="1"/>
              <a:t>suppressors</a:t>
            </a:r>
            <a:endParaRPr lang="it-IT" sz="2800" b="1" dirty="0"/>
          </a:p>
          <a:p>
            <a:pPr algn="ctr" fontAlgn="auto">
              <a:spcBef>
                <a:spcPts val="0"/>
              </a:spcBef>
              <a:spcAft>
                <a:spcPts val="0"/>
              </a:spcAft>
              <a:defRPr/>
            </a:pPr>
            <a:r>
              <a:rPr lang="it-IT" sz="2800" b="1" dirty="0" err="1"/>
              <a:t>Lymphocites</a:t>
            </a:r>
            <a:endParaRPr lang="it-IT" sz="2800" b="1" dirty="0"/>
          </a:p>
        </p:txBody>
      </p:sp>
      <p:sp>
        <p:nvSpPr>
          <p:cNvPr id="11" name="CasellaDiTesto 10"/>
          <p:cNvSpPr txBox="1"/>
          <p:nvPr/>
        </p:nvSpPr>
        <p:spPr>
          <a:xfrm>
            <a:off x="6300192" y="260648"/>
            <a:ext cx="2664296" cy="135421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it-IT" sz="2800" b="1" dirty="0"/>
              <a:t>Th3</a:t>
            </a:r>
          </a:p>
          <a:p>
            <a:pPr fontAlgn="auto">
              <a:spcBef>
                <a:spcPts val="0"/>
              </a:spcBef>
              <a:spcAft>
                <a:spcPts val="0"/>
              </a:spcAft>
              <a:defRPr/>
            </a:pPr>
            <a:r>
              <a:rPr lang="it-IT" b="1" dirty="0" err="1"/>
              <a:t>Responsable</a:t>
            </a:r>
            <a:r>
              <a:rPr lang="it-IT" b="1" dirty="0"/>
              <a:t> </a:t>
            </a:r>
            <a:r>
              <a:rPr lang="it-IT" b="1" dirty="0" err="1"/>
              <a:t>of</a:t>
            </a:r>
            <a:r>
              <a:rPr lang="it-IT" b="1" dirty="0"/>
              <a:t> </a:t>
            </a:r>
            <a:r>
              <a:rPr lang="it-IT" b="1" dirty="0" err="1"/>
              <a:t>immundeficiency</a:t>
            </a:r>
            <a:r>
              <a:rPr lang="it-IT" b="1" dirty="0"/>
              <a:t> </a:t>
            </a:r>
            <a:r>
              <a:rPr lang="it-IT" b="1" dirty="0" err="1"/>
              <a:t>during</a:t>
            </a:r>
            <a:r>
              <a:rPr lang="it-IT" b="1" dirty="0"/>
              <a:t> </a:t>
            </a:r>
            <a:r>
              <a:rPr lang="it-IT" b="1" dirty="0" err="1"/>
              <a:t>cancer</a:t>
            </a:r>
            <a:endParaRPr lang="it-IT" b="1" dirty="0"/>
          </a:p>
        </p:txBody>
      </p:sp>
      <p:sp>
        <p:nvSpPr>
          <p:cNvPr id="13" name="Freccia a destra 12"/>
          <p:cNvSpPr/>
          <p:nvPr/>
        </p:nvSpPr>
        <p:spPr>
          <a:xfrm>
            <a:off x="5651500" y="549275"/>
            <a:ext cx="576263" cy="7921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000" b="1" dirty="0"/>
              <a:t>-</a:t>
            </a:r>
          </a:p>
        </p:txBody>
      </p:sp>
      <p:sp>
        <p:nvSpPr>
          <p:cNvPr id="14" name="Freccia a destra 13"/>
          <p:cNvSpPr/>
          <p:nvPr/>
        </p:nvSpPr>
        <p:spPr>
          <a:xfrm rot="10800000">
            <a:off x="2555875" y="620713"/>
            <a:ext cx="576263" cy="79216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000" b="1" dirty="0"/>
              <a:t>+</a:t>
            </a:r>
          </a:p>
        </p:txBody>
      </p:sp>
      <p:sp>
        <p:nvSpPr>
          <p:cNvPr id="15" name="Freccia in giù 14"/>
          <p:cNvSpPr/>
          <p:nvPr/>
        </p:nvSpPr>
        <p:spPr>
          <a:xfrm>
            <a:off x="971550" y="1412875"/>
            <a:ext cx="576263"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Freccia in giù 16"/>
          <p:cNvSpPr/>
          <p:nvPr/>
        </p:nvSpPr>
        <p:spPr>
          <a:xfrm rot="19015203">
            <a:off x="2243138" y="3024188"/>
            <a:ext cx="576262"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t>+</a:t>
            </a:r>
          </a:p>
        </p:txBody>
      </p:sp>
      <p:sp>
        <p:nvSpPr>
          <p:cNvPr id="18" name="Freccia in giù 17"/>
          <p:cNvSpPr/>
          <p:nvPr/>
        </p:nvSpPr>
        <p:spPr>
          <a:xfrm rot="19015203">
            <a:off x="4259263" y="4410075"/>
            <a:ext cx="576262" cy="719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t>+</a:t>
            </a:r>
          </a:p>
        </p:txBody>
      </p:sp>
      <p:sp>
        <p:nvSpPr>
          <p:cNvPr id="19" name="Freccia in giù 18"/>
          <p:cNvSpPr/>
          <p:nvPr/>
        </p:nvSpPr>
        <p:spPr>
          <a:xfrm rot="2811631">
            <a:off x="3032125" y="4389438"/>
            <a:ext cx="576263" cy="719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b="1" dirty="0"/>
              <a:t>+</a:t>
            </a:r>
          </a:p>
        </p:txBody>
      </p:sp>
      <p:sp>
        <p:nvSpPr>
          <p:cNvPr id="23" name="Segnaposto numero diapositiva 22"/>
          <p:cNvSpPr>
            <a:spLocks noGrp="1"/>
          </p:cNvSpPr>
          <p:nvPr>
            <p:ph type="sldNum" sz="quarter" idx="12"/>
          </p:nvPr>
        </p:nvSpPr>
        <p:spPr/>
        <p:txBody>
          <a:bodyPr/>
          <a:lstStyle/>
          <a:p>
            <a:pPr>
              <a:defRPr/>
            </a:pPr>
            <a:fld id="{F31BAFD5-83E9-4453-946C-A3DE58D96F82}" type="slidenum">
              <a:rPr lang="it-IT"/>
              <a:pPr>
                <a:defRPr/>
              </a:pPr>
              <a:t>93</a:t>
            </a:fld>
            <a:endParaRPr lang="it-IT"/>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p:nvPr/>
        </p:nvGraphicFramePr>
        <p:xfrm>
          <a:off x="179512" y="332656"/>
          <a:ext cx="8640960" cy="6336704"/>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e 3"/>
          <p:cNvSpPr/>
          <p:nvPr/>
        </p:nvSpPr>
        <p:spPr>
          <a:xfrm>
            <a:off x="3419475" y="4149725"/>
            <a:ext cx="1439863" cy="2563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Ovale 4"/>
          <p:cNvSpPr/>
          <p:nvPr/>
        </p:nvSpPr>
        <p:spPr>
          <a:xfrm>
            <a:off x="5867400" y="4176713"/>
            <a:ext cx="1800225" cy="256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4"/>
          <p:cNvGraphicFramePr/>
          <p:nvPr/>
        </p:nvGraphicFramePr>
        <p:xfrm>
          <a:off x="0" y="188640"/>
          <a:ext cx="9144000"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p:cNvGraphicFramePr/>
          <p:nvPr/>
        </p:nvGraphicFramePr>
        <p:xfrm>
          <a:off x="0" y="3717032"/>
          <a:ext cx="9144000"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e 3"/>
          <p:cNvSpPr/>
          <p:nvPr/>
        </p:nvSpPr>
        <p:spPr>
          <a:xfrm>
            <a:off x="3203575" y="4005263"/>
            <a:ext cx="1439863" cy="256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Ovale 6"/>
          <p:cNvSpPr/>
          <p:nvPr/>
        </p:nvSpPr>
        <p:spPr>
          <a:xfrm>
            <a:off x="7092950" y="4005263"/>
            <a:ext cx="1800225" cy="256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p:nvPr/>
        </p:nvGraphicFramePr>
        <p:xfrm>
          <a:off x="0" y="0"/>
          <a:ext cx="9144000" cy="3284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p:cNvGraphicFramePr/>
          <p:nvPr/>
        </p:nvGraphicFramePr>
        <p:xfrm>
          <a:off x="0" y="3429000"/>
          <a:ext cx="9144000"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e 5"/>
          <p:cNvSpPr/>
          <p:nvPr/>
        </p:nvSpPr>
        <p:spPr>
          <a:xfrm>
            <a:off x="3132138" y="3933825"/>
            <a:ext cx="1727200" cy="2563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Ovale 6"/>
          <p:cNvSpPr/>
          <p:nvPr/>
        </p:nvSpPr>
        <p:spPr>
          <a:xfrm>
            <a:off x="7092950" y="4176713"/>
            <a:ext cx="1800225" cy="256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0163"/>
            <a:ext cx="91440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e 2"/>
          <p:cNvSpPr/>
          <p:nvPr/>
        </p:nvSpPr>
        <p:spPr>
          <a:xfrm>
            <a:off x="2555875" y="2133600"/>
            <a:ext cx="1368425" cy="2663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 name="Rectangle 2"/>
          <p:cNvSpPr txBox="1">
            <a:spLocks noChangeArrowheads="1"/>
          </p:cNvSpPr>
          <p:nvPr/>
        </p:nvSpPr>
        <p:spPr bwMode="auto">
          <a:xfrm>
            <a:off x="611188" y="-531813"/>
            <a:ext cx="7772400" cy="2378076"/>
          </a:xfrm>
          <a:prstGeom prst="rect">
            <a:avLst/>
          </a:prstGeom>
          <a:noFill/>
          <a:ln w="9525">
            <a:noFill/>
            <a:miter lim="800000"/>
            <a:headEnd/>
            <a:tailEnd/>
          </a:ln>
        </p:spPr>
        <p:txBody>
          <a:bodyPr anchor="ctr"/>
          <a:lstStyle/>
          <a:p>
            <a:pPr algn="ctr" fontAlgn="auto">
              <a:spcBef>
                <a:spcPts val="0"/>
              </a:spcBef>
              <a:spcAft>
                <a:spcPts val="0"/>
              </a:spcAft>
              <a:defRPr/>
            </a:pPr>
            <a:r>
              <a:rPr lang="it-IT" sz="3200" b="1" dirty="0" err="1">
                <a:solidFill>
                  <a:srgbClr val="C00000"/>
                </a:solidFill>
                <a:latin typeface="+mn-lt"/>
                <a:ea typeface="+mj-ea"/>
              </a:rPr>
              <a:t>Mean</a:t>
            </a:r>
            <a:r>
              <a:rPr lang="it-IT" sz="3200" b="1" dirty="0">
                <a:solidFill>
                  <a:srgbClr val="C00000"/>
                </a:solidFill>
                <a:latin typeface="+mn-lt"/>
                <a:ea typeface="+mj-ea"/>
              </a:rPr>
              <a:t> </a:t>
            </a:r>
            <a:r>
              <a:rPr lang="it-IT" sz="3200" b="1" dirty="0" err="1">
                <a:solidFill>
                  <a:srgbClr val="C00000"/>
                </a:solidFill>
                <a:latin typeface="+mn-lt"/>
                <a:ea typeface="+mj-ea"/>
              </a:rPr>
              <a:t>value</a:t>
            </a:r>
            <a:r>
              <a:rPr lang="it-IT" sz="3200" b="1" dirty="0">
                <a:solidFill>
                  <a:srgbClr val="C00000"/>
                </a:solidFill>
                <a:latin typeface="+mn-lt"/>
                <a:ea typeface="+mj-ea"/>
              </a:rPr>
              <a:t> </a:t>
            </a:r>
            <a:r>
              <a:rPr lang="it-IT" sz="3200" b="1" dirty="0" err="1">
                <a:solidFill>
                  <a:srgbClr val="C00000"/>
                </a:solidFill>
                <a:latin typeface="+mn-lt"/>
                <a:ea typeface="+mj-ea"/>
              </a:rPr>
              <a:t>of</a:t>
            </a:r>
            <a:r>
              <a:rPr lang="it-IT" sz="3200" b="1" dirty="0">
                <a:solidFill>
                  <a:srgbClr val="C00000"/>
                </a:solidFill>
                <a:latin typeface="+mn-lt"/>
                <a:ea typeface="+mj-ea"/>
              </a:rPr>
              <a:t> H1373 </a:t>
            </a:r>
            <a:r>
              <a:rPr lang="it-IT" sz="3200" b="1" dirty="0" err="1">
                <a:solidFill>
                  <a:srgbClr val="C00000"/>
                </a:solidFill>
                <a:latin typeface="+mn-lt"/>
                <a:ea typeface="+mj-ea"/>
              </a:rPr>
              <a:t>lysis</a:t>
            </a:r>
            <a:r>
              <a:rPr lang="it-IT" sz="3200" b="1" dirty="0">
                <a:solidFill>
                  <a:srgbClr val="C00000"/>
                </a:solidFill>
                <a:latin typeface="+mn-lt"/>
                <a:ea typeface="+mj-ea"/>
              </a:rPr>
              <a:t> </a:t>
            </a:r>
            <a:r>
              <a:rPr lang="it-IT" sz="3200" b="1" dirty="0" err="1">
                <a:solidFill>
                  <a:srgbClr val="C00000"/>
                </a:solidFill>
                <a:latin typeface="+mn-lt"/>
                <a:ea typeface="+mj-ea"/>
              </a:rPr>
              <a:t>by</a:t>
            </a:r>
            <a:r>
              <a:rPr lang="it-IT" sz="3200" b="1" dirty="0">
                <a:solidFill>
                  <a:srgbClr val="C00000"/>
                </a:solidFill>
                <a:latin typeface="+mn-lt"/>
                <a:ea typeface="+mj-ea"/>
              </a:rPr>
              <a:t> PBMC.</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asellaDiTesto 1"/>
          <p:cNvSpPr txBox="1">
            <a:spLocks noChangeArrowheads="1"/>
          </p:cNvSpPr>
          <p:nvPr/>
        </p:nvSpPr>
        <p:spPr bwMode="auto">
          <a:xfrm>
            <a:off x="714375" y="704850"/>
            <a:ext cx="77152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7200" b="1">
                <a:solidFill>
                  <a:srgbClr val="002060"/>
                </a:solidFill>
                <a:latin typeface="Calibri" pitchFamily="34" charset="0"/>
              </a:rPr>
              <a:t>This is the BIOLOGICAL INTELLIGENCE of low doses!</a:t>
            </a:r>
            <a:endParaRPr lang="it-IT" sz="7200">
              <a:solidFill>
                <a:srgbClr val="002060"/>
              </a:solidFill>
              <a:latin typeface="Calibri" pitchFamily="34" charset="0"/>
            </a:endParaRPr>
          </a:p>
        </p:txBody>
      </p:sp>
      <p:sp>
        <p:nvSpPr>
          <p:cNvPr id="101379" name="Text Box 5"/>
          <p:cNvSpPr txBox="1">
            <a:spLocks noChangeArrowheads="1"/>
          </p:cNvSpPr>
          <p:nvPr/>
        </p:nvSpPr>
        <p:spPr bwMode="auto">
          <a:xfrm>
            <a:off x="646113" y="66881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©Dipartimento Scientifico Guna S.p.a.</a:t>
            </a:r>
          </a:p>
        </p:txBody>
      </p:sp>
      <p:pic>
        <p:nvPicPr>
          <p:cNvPr id="101380"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645275"/>
            <a:ext cx="646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asellaDiTesto 1"/>
          <p:cNvSpPr txBox="1">
            <a:spLocks noChangeArrowheads="1"/>
          </p:cNvSpPr>
          <p:nvPr/>
        </p:nvSpPr>
        <p:spPr bwMode="auto">
          <a:xfrm>
            <a:off x="323850" y="-100013"/>
            <a:ext cx="8640763"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2400">
              <a:solidFill>
                <a:srgbClr val="002060"/>
              </a:solidFill>
              <a:latin typeface="Calibri" pitchFamily="34" charset="0"/>
            </a:endParaRPr>
          </a:p>
          <a:p>
            <a:pPr algn="ctr" eaLnBrk="1" hangingPunct="1"/>
            <a:r>
              <a:rPr lang="it-IT" sz="5400" b="1" i="1">
                <a:solidFill>
                  <a:srgbClr val="002060"/>
                </a:solidFill>
                <a:latin typeface="Calibri" pitchFamily="34" charset="0"/>
              </a:rPr>
              <a:t>Biological Intelligence of </a:t>
            </a:r>
          </a:p>
          <a:p>
            <a:pPr algn="ctr" eaLnBrk="1" hangingPunct="1"/>
            <a:r>
              <a:rPr lang="it-IT" sz="5400" b="1" i="1">
                <a:solidFill>
                  <a:srgbClr val="002060"/>
                </a:solidFill>
                <a:latin typeface="Calibri" pitchFamily="34" charset="0"/>
              </a:rPr>
              <a:t>Low Doses</a:t>
            </a:r>
            <a:endParaRPr lang="it-IT" sz="3600" b="1" i="1">
              <a:solidFill>
                <a:srgbClr val="002060"/>
              </a:solidFill>
              <a:latin typeface="Calibri" pitchFamily="34" charset="0"/>
            </a:endParaRPr>
          </a:p>
          <a:p>
            <a:pPr eaLnBrk="1" hangingPunct="1"/>
            <a:endParaRPr lang="it-IT" sz="2400" b="1" i="1">
              <a:solidFill>
                <a:srgbClr val="002060"/>
              </a:solidFill>
              <a:latin typeface="Calibri" pitchFamily="34" charset="0"/>
            </a:endParaRPr>
          </a:p>
          <a:p>
            <a:pPr algn="just" eaLnBrk="1" hangingPunct="1">
              <a:lnSpc>
                <a:spcPct val="150000"/>
              </a:lnSpc>
            </a:pPr>
            <a:r>
              <a:rPr lang="it-IT" sz="3200" b="1" i="1">
                <a:solidFill>
                  <a:srgbClr val="002060"/>
                </a:solidFill>
                <a:latin typeface="Calibri" pitchFamily="34" charset="0"/>
              </a:rPr>
              <a:t>Conclusions:</a:t>
            </a:r>
          </a:p>
          <a:p>
            <a:pPr algn="just" eaLnBrk="1" hangingPunct="1">
              <a:lnSpc>
                <a:spcPct val="150000"/>
              </a:lnSpc>
            </a:pPr>
            <a:r>
              <a:rPr lang="it-IT" sz="2400" b="1">
                <a:solidFill>
                  <a:srgbClr val="002060"/>
                </a:solidFill>
                <a:latin typeface="Calibri" pitchFamily="34" charset="0"/>
              </a:rPr>
              <a:t>Physiological low-dose cytokines are able to recover the physiological function and the </a:t>
            </a:r>
            <a:r>
              <a:rPr lang="it-IT" sz="2400" b="1">
                <a:solidFill>
                  <a:srgbClr val="C00000"/>
                </a:solidFill>
                <a:latin typeface="Calibri" pitchFamily="34" charset="0"/>
              </a:rPr>
              <a:t>BIOLOGICAL PLASTICITY </a:t>
            </a:r>
            <a:r>
              <a:rPr lang="it-IT" sz="2400" b="1">
                <a:solidFill>
                  <a:srgbClr val="002060"/>
                </a:solidFill>
                <a:latin typeface="Calibri" pitchFamily="34" charset="0"/>
              </a:rPr>
              <a:t>of the PNEI axis acting on </a:t>
            </a:r>
            <a:r>
              <a:rPr lang="it-IT" sz="2400" b="1">
                <a:solidFill>
                  <a:srgbClr val="C00000"/>
                </a:solidFill>
                <a:latin typeface="Calibri" pitchFamily="34" charset="0"/>
              </a:rPr>
              <a:t>bio-regulation mechanisms</a:t>
            </a:r>
            <a:r>
              <a:rPr lang="it-IT" sz="2400" b="1">
                <a:solidFill>
                  <a:srgbClr val="002060"/>
                </a:solidFill>
                <a:latin typeface="Calibri" pitchFamily="34" charset="0"/>
              </a:rPr>
              <a:t>, whereas conventional pharmacological high doses induce the </a:t>
            </a:r>
            <a:r>
              <a:rPr lang="it-IT" sz="2400" b="1">
                <a:solidFill>
                  <a:srgbClr val="C00000"/>
                </a:solidFill>
                <a:latin typeface="Calibri" pitchFamily="34" charset="0"/>
              </a:rPr>
              <a:t>RIGIDITY</a:t>
            </a:r>
            <a:r>
              <a:rPr lang="it-IT" sz="2400" b="1">
                <a:solidFill>
                  <a:srgbClr val="002060"/>
                </a:solidFill>
                <a:latin typeface="Calibri" pitchFamily="34" charset="0"/>
              </a:rPr>
              <a:t> of the Systems and their inhability to recover the balance (what clinically we call </a:t>
            </a:r>
            <a:r>
              <a:rPr lang="it-IT" sz="2400" b="1">
                <a:solidFill>
                  <a:srgbClr val="C00000"/>
                </a:solidFill>
                <a:latin typeface="Calibri" pitchFamily="34" charset="0"/>
              </a:rPr>
              <a:t>side effects</a:t>
            </a:r>
            <a:r>
              <a:rPr lang="it-IT" sz="2400" b="1">
                <a:solidFill>
                  <a:srgbClr val="002060"/>
                </a:solidFill>
                <a:latin typeface="Calibri" pitchFamily="34" charset="0"/>
              </a:rPr>
              <a:t>).</a:t>
            </a:r>
            <a:endParaRPr lang="it-IT" sz="3200" b="1">
              <a:solidFill>
                <a:srgbClr val="002060"/>
              </a:solidFill>
              <a:latin typeface="Calibri" pitchFamily="34" charset="0"/>
            </a:endParaRPr>
          </a:p>
          <a:p>
            <a:pPr algn="just" eaLnBrk="1" hangingPunct="1"/>
            <a:endParaRPr lang="it-IT" sz="3200" b="1">
              <a:solidFill>
                <a:srgbClr val="002060"/>
              </a:solidFill>
              <a:latin typeface="Calibri" pitchFamily="34" charset="0"/>
            </a:endParaRPr>
          </a:p>
          <a:p>
            <a:pPr algn="just" eaLnBrk="1" hangingPunct="1"/>
            <a:endParaRPr lang="it-IT" sz="1200" b="1">
              <a:solidFill>
                <a:srgbClr val="002060"/>
              </a:solidFill>
              <a:latin typeface="Calibri" pitchFamily="34" charset="0"/>
            </a:endParaRPr>
          </a:p>
        </p:txBody>
      </p:sp>
      <p:sp>
        <p:nvSpPr>
          <p:cNvPr id="102403" name="Text Box 5"/>
          <p:cNvSpPr txBox="1">
            <a:spLocks noChangeArrowheads="1"/>
          </p:cNvSpPr>
          <p:nvPr/>
        </p:nvSpPr>
        <p:spPr bwMode="auto">
          <a:xfrm>
            <a:off x="574675" y="6573838"/>
            <a:ext cx="2286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5000"/>
              </a:lnSpc>
              <a:spcBef>
                <a:spcPct val="50000"/>
              </a:spcBef>
            </a:pPr>
            <a:r>
              <a:rPr kumimoji="1" lang="it-IT" sz="800" b="1">
                <a:solidFill>
                  <a:schemeClr val="tx2"/>
                </a:solidFill>
                <a:latin typeface="Tahoma" pitchFamily="34" charset="0"/>
              </a:rPr>
              <a:t> Dipartimento Scientifico Guna S.p.a.</a:t>
            </a:r>
          </a:p>
        </p:txBody>
      </p:sp>
      <p:pic>
        <p:nvPicPr>
          <p:cNvPr id="102404" name="Picture 4" descr="nuovo-logo-guna-10-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6573838"/>
            <a:ext cx="646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365</TotalTime>
  <Words>4200</Words>
  <Application>Microsoft Office PowerPoint</Application>
  <PresentationFormat>On-screen Show (4:3)</PresentationFormat>
  <Paragraphs>1062</Paragraphs>
  <Slides>118</Slides>
  <Notes>15</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3</vt:i4>
      </vt:variant>
      <vt:variant>
        <vt:lpstr>Slide Titles</vt:lpstr>
      </vt:variant>
      <vt:variant>
        <vt:i4>118</vt:i4>
      </vt:variant>
    </vt:vector>
  </HeadingPairs>
  <TitlesOfParts>
    <vt:vector size="143" baseType="lpstr">
      <vt:lpstr>Arial</vt:lpstr>
      <vt:lpstr>Calibri</vt:lpstr>
      <vt:lpstr>Stencil</vt:lpstr>
      <vt:lpstr>Nyala</vt:lpstr>
      <vt:lpstr>Centaur</vt:lpstr>
      <vt:lpstr>Microsoft YaHei</vt:lpstr>
      <vt:lpstr>Times New Roman</vt:lpstr>
      <vt:lpstr>Baskerville Old Face</vt:lpstr>
      <vt:lpstr>Tahoma</vt:lpstr>
      <vt:lpstr>Bookman Old Style</vt:lpstr>
      <vt:lpstr>Gill Sans MT</vt:lpstr>
      <vt:lpstr>Comic Sans MS</vt:lpstr>
      <vt:lpstr>Symbol</vt:lpstr>
      <vt:lpstr>Wingdings 3</vt:lpstr>
      <vt:lpstr>Wingdings</vt:lpstr>
      <vt:lpstr>Estrangelo Edessa</vt:lpstr>
      <vt:lpstr>Footlight MT Light</vt:lpstr>
      <vt:lpstr>Andalus</vt:lpstr>
      <vt:lpstr>Calisto MT</vt:lpstr>
      <vt:lpstr>MS Mincho</vt:lpstr>
      <vt:lpstr>Courier New</vt:lpstr>
      <vt:lpstr>Tema di Office</vt:lpstr>
      <vt:lpstr>Graph</vt:lpstr>
      <vt:lpstr>Grafico</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Relationship between hormones and cytokines</vt:lpstr>
      <vt:lpstr>Relationship between hormones and cytokines</vt:lpstr>
      <vt:lpstr>Relationship between cytokines and hormones </vt:lpstr>
      <vt:lpstr>Relationship between cytokines and hormones </vt:lpstr>
      <vt:lpstr>PowerPoint Presentation</vt:lpstr>
      <vt:lpstr>PowerPoint Presentation</vt:lpstr>
      <vt:lpstr>PowerPoint Presentation</vt:lpstr>
      <vt:lpstr>PowerPoint Presentation</vt:lpstr>
      <vt:lpstr>PowerPoint Presentation</vt:lpstr>
      <vt:lpstr>TRANS-MEMBRANE RECEPTORS Up- and Down-Regulation</vt:lpstr>
      <vt:lpstr>PowerPoint Presentation</vt:lpstr>
      <vt:lpstr>PowerPoint Presentation</vt:lpstr>
      <vt:lpstr>PowerPoint Presentation</vt:lpstr>
      <vt:lpstr>PowerPoint Presentation</vt:lpstr>
      <vt:lpstr>PowerPoint Presentation</vt:lpstr>
      <vt:lpstr>Effects of different doses of IL-1-β on isolated human fibroblasts</vt:lpstr>
      <vt:lpstr>PowerPoint Presentation</vt:lpstr>
      <vt:lpstr>Expression of NFKb on isolated fibroblasts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Cytokines levels </vt:lpstr>
      <vt:lpstr>Cytokines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Effects of low dose cytokines in treatment of inflammatory pathologies: use in an animal model of allergic asthma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Low Dose of IL-12 stimulates T Cell response in cultures of PBMCs derived from Non Small Cell Lung Cancer Patients.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Hormones of PRM</vt:lpstr>
      <vt:lpstr>PowerPoint Presentation</vt:lpstr>
      <vt:lpstr>PowerPoint Presentation</vt:lpstr>
      <vt:lpstr>PowerPoint Presentation</vt:lpstr>
      <vt:lpstr>PowerPoint Presentation</vt:lpstr>
      <vt:lpstr>Serum Progesterone</vt:lpstr>
      <vt:lpstr>Serum Estradiol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a.perra</dc:creator>
  <cp:lastModifiedBy>vilas-r</cp:lastModifiedBy>
  <cp:revision>38</cp:revision>
  <dcterms:created xsi:type="dcterms:W3CDTF">2014-07-20T16:20:22Z</dcterms:created>
  <dcterms:modified xsi:type="dcterms:W3CDTF">2014-09-27T07:20:09Z</dcterms:modified>
</cp:coreProperties>
</file>