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586" r:id="rId2"/>
    <p:sldId id="580" r:id="rId3"/>
    <p:sldId id="581" r:id="rId4"/>
    <p:sldId id="582" r:id="rId5"/>
    <p:sldId id="583" r:id="rId6"/>
    <p:sldId id="579" r:id="rId7"/>
    <p:sldId id="468" r:id="rId8"/>
    <p:sldId id="529" r:id="rId9"/>
    <p:sldId id="530" r:id="rId10"/>
    <p:sldId id="504" r:id="rId11"/>
    <p:sldId id="518" r:id="rId12"/>
    <p:sldId id="531" r:id="rId13"/>
    <p:sldId id="532" r:id="rId14"/>
    <p:sldId id="535" r:id="rId15"/>
    <p:sldId id="536" r:id="rId16"/>
    <p:sldId id="533" r:id="rId17"/>
    <p:sldId id="537" r:id="rId18"/>
    <p:sldId id="538" r:id="rId19"/>
    <p:sldId id="534" r:id="rId20"/>
    <p:sldId id="527" r:id="rId21"/>
    <p:sldId id="540" r:id="rId22"/>
    <p:sldId id="567" r:id="rId23"/>
    <p:sldId id="570" r:id="rId24"/>
    <p:sldId id="564" r:id="rId25"/>
    <p:sldId id="573" r:id="rId26"/>
    <p:sldId id="574" r:id="rId27"/>
    <p:sldId id="575" r:id="rId28"/>
    <p:sldId id="576" r:id="rId29"/>
    <p:sldId id="577" r:id="rId30"/>
    <p:sldId id="528" r:id="rId31"/>
    <p:sldId id="587" r:id="rId32"/>
    <p:sldId id="588" r:id="rId33"/>
    <p:sldId id="589"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9295" autoAdjust="0"/>
  </p:normalViewPr>
  <p:slideViewPr>
    <p:cSldViewPr>
      <p:cViewPr>
        <p:scale>
          <a:sx n="81" d="100"/>
          <a:sy n="81" d="100"/>
        </p:scale>
        <p:origin x="-900" y="-2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064"/>
    </p:cViewPr>
  </p:sorterViewPr>
  <p:notesViewPr>
    <p:cSldViewPr>
      <p:cViewPr varScale="1">
        <p:scale>
          <a:sx n="55" d="100"/>
          <a:sy n="55" d="100"/>
        </p:scale>
        <p:origin x="-259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FD10EFB-A674-4E1C-B6AE-415A2E9A3826}" type="datetimeFigureOut">
              <a:rPr lang="en-US"/>
              <a:pPr>
                <a:defRPr/>
              </a:pPr>
              <a:t>10/19/2015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307AB4D-6551-4B0A-8BD2-33590C25C104}" type="slidenum">
              <a:rPr lang="en-US"/>
              <a:pPr>
                <a:defRPr/>
              </a:pPr>
              <a:t>‹#›</a:t>
            </a:fld>
            <a:endParaRPr lang="en-US" dirty="0"/>
          </a:p>
        </p:txBody>
      </p:sp>
    </p:spTree>
    <p:extLst>
      <p:ext uri="{BB962C8B-B14F-4D97-AF65-F5344CB8AC3E}">
        <p14:creationId xmlns:p14="http://schemas.microsoft.com/office/powerpoint/2010/main" val="3710728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EBB40A2-CE1E-4411-8709-944365FD906A}" type="datetimeFigureOut">
              <a:rPr lang="en-US"/>
              <a:pPr>
                <a:defRPr/>
              </a:pPr>
              <a:t>10/19/2015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A73EAD9-CF3B-40E1-9BF4-D9AC65234297}" type="slidenum">
              <a:rPr lang="en-US"/>
              <a:pPr>
                <a:defRPr/>
              </a:pPr>
              <a:t>‹#›</a:t>
            </a:fld>
            <a:endParaRPr lang="en-US" dirty="0"/>
          </a:p>
        </p:txBody>
      </p:sp>
    </p:spTree>
    <p:extLst>
      <p:ext uri="{BB962C8B-B14F-4D97-AF65-F5344CB8AC3E}">
        <p14:creationId xmlns:p14="http://schemas.microsoft.com/office/powerpoint/2010/main" val="651085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697FA51-CCF0-4DF5-BBA7-B8183A4B26F6}" type="slidenum">
              <a:rPr lang="en-US" altLang="en-US" smtClean="0"/>
              <a:pPr eaLnBrk="1" fontAlgn="base" hangingPunct="1">
                <a:spcBef>
                  <a:spcPct val="0"/>
                </a:spcBef>
                <a:spcAft>
                  <a:spcPct val="0"/>
                </a:spcAft>
              </a:pPr>
              <a:t>6</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D31EB2-B26F-4AC3-A6ED-CB2BBD52486B}" type="slidenum">
              <a:rPr lang="en-US" altLang="en-US" smtClean="0">
                <a:solidFill>
                  <a:srgbClr val="000000"/>
                </a:solidFill>
                <a:ea typeface="Geneva" pitchFamily="8" charset="-128"/>
              </a:rPr>
              <a:pPr eaLnBrk="1" fontAlgn="base" hangingPunct="1">
                <a:spcBef>
                  <a:spcPct val="0"/>
                </a:spcBef>
                <a:spcAft>
                  <a:spcPct val="0"/>
                </a:spcAft>
              </a:pPr>
              <a:t>15</a:t>
            </a:fld>
            <a:endParaRPr lang="en-US" altLang="en-US" smtClean="0">
              <a:solidFill>
                <a:srgbClr val="000000"/>
              </a:solidFill>
              <a:ea typeface="Geneva" pitchFamily="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5FEB342-9F44-4F33-B1C2-806F1DD6387D}" type="slidenum">
              <a:rPr lang="en-US" altLang="en-US" smtClean="0">
                <a:solidFill>
                  <a:srgbClr val="000000"/>
                </a:solidFill>
                <a:ea typeface="Geneva" pitchFamily="8" charset="-128"/>
              </a:rPr>
              <a:pPr eaLnBrk="1" fontAlgn="base" hangingPunct="1">
                <a:spcBef>
                  <a:spcPct val="0"/>
                </a:spcBef>
                <a:spcAft>
                  <a:spcPct val="0"/>
                </a:spcAft>
              </a:pPr>
              <a:t>16</a:t>
            </a:fld>
            <a:endParaRPr lang="en-US" altLang="en-US" smtClean="0">
              <a:solidFill>
                <a:srgbClr val="000000"/>
              </a:solidFill>
              <a:ea typeface="Geneva" pitchFamily="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EF1A37A-AF33-463B-869E-440A9B94A84D}" type="slidenum">
              <a:rPr lang="en-US" altLang="en-US" smtClean="0">
                <a:solidFill>
                  <a:srgbClr val="000000"/>
                </a:solidFill>
                <a:ea typeface="Geneva" pitchFamily="8" charset="-128"/>
              </a:rPr>
              <a:pPr eaLnBrk="1" fontAlgn="base" hangingPunct="1">
                <a:spcBef>
                  <a:spcPct val="0"/>
                </a:spcBef>
                <a:spcAft>
                  <a:spcPct val="0"/>
                </a:spcAft>
              </a:pPr>
              <a:t>17</a:t>
            </a:fld>
            <a:endParaRPr lang="en-US" altLang="en-US" smtClean="0">
              <a:solidFill>
                <a:srgbClr val="000000"/>
              </a:solidFill>
              <a:ea typeface="Geneva" pitchFamily="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B0A0953-4DD1-48E5-A7F0-9BB7A19B6008}" type="slidenum">
              <a:rPr lang="en-US" altLang="en-US" smtClean="0">
                <a:solidFill>
                  <a:srgbClr val="000000"/>
                </a:solidFill>
                <a:ea typeface="Geneva" pitchFamily="8" charset="-128"/>
              </a:rPr>
              <a:pPr eaLnBrk="1" fontAlgn="base" hangingPunct="1">
                <a:spcBef>
                  <a:spcPct val="0"/>
                </a:spcBef>
                <a:spcAft>
                  <a:spcPct val="0"/>
                </a:spcAft>
              </a:pPr>
              <a:t>18</a:t>
            </a:fld>
            <a:endParaRPr lang="en-US" altLang="en-US" smtClean="0">
              <a:solidFill>
                <a:srgbClr val="000000"/>
              </a:solidFill>
              <a:ea typeface="Geneva" pitchFamily="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B91CC7F-0076-446D-8D05-CCA1802DC5F3}" type="slidenum">
              <a:rPr lang="en-US" altLang="en-US" smtClean="0">
                <a:solidFill>
                  <a:srgbClr val="000000"/>
                </a:solidFill>
                <a:ea typeface="Geneva" pitchFamily="8" charset="-128"/>
              </a:rPr>
              <a:pPr eaLnBrk="1" fontAlgn="base" hangingPunct="1">
                <a:spcBef>
                  <a:spcPct val="0"/>
                </a:spcBef>
                <a:spcAft>
                  <a:spcPct val="0"/>
                </a:spcAft>
              </a:pPr>
              <a:t>19</a:t>
            </a:fld>
            <a:endParaRPr lang="en-US" altLang="en-US" smtClean="0">
              <a:solidFill>
                <a:srgbClr val="000000"/>
              </a:solidFill>
              <a:ea typeface="Geneva" pitchFamily="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1AED5AC-5C90-43DA-9EF0-9B3FD1CA40CC}" type="slidenum">
              <a:rPr lang="en-US" altLang="en-US" smtClean="0">
                <a:ea typeface="Geneva" pitchFamily="8" charset="-128"/>
              </a:rPr>
              <a:pPr eaLnBrk="1" fontAlgn="base" hangingPunct="1">
                <a:spcBef>
                  <a:spcPct val="0"/>
                </a:spcBef>
                <a:spcAft>
                  <a:spcPct val="0"/>
                </a:spcAft>
              </a:pPr>
              <a:t>20</a:t>
            </a:fld>
            <a:endParaRPr lang="en-US" altLang="en-US" smtClean="0">
              <a:ea typeface="Geneva" pitchFamily="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8377A3-E442-4B68-8779-A4FE25A3043A}" type="slidenum">
              <a:rPr lang="en-US" altLang="en-US"/>
              <a:pPr>
                <a:defRPr/>
              </a:pPr>
              <a:t>21</a:t>
            </a:fld>
            <a:endParaRPr lang="en-US" alt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496228E-33F2-4C3B-A81A-A74285131BA6}" type="slidenum">
              <a:rPr lang="en-US" altLang="en-US" smtClean="0"/>
              <a:pPr eaLnBrk="1" fontAlgn="base" hangingPunct="1">
                <a:spcBef>
                  <a:spcPct val="0"/>
                </a:spcBef>
                <a:spcAft>
                  <a:spcPct val="0"/>
                </a:spcAft>
              </a:pPr>
              <a:t>22</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
        <p:nvSpPr>
          <p:cNvPr id="5530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6096A0-13F2-4E43-8314-4B38CB565D31}" type="slidenum">
              <a:rPr lang="en-US" altLang="en-US" sz="1200"/>
              <a:pPr algn="r" eaLnBrk="1" hangingPunct="1"/>
              <a:t>23</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A3B46C-9618-4171-A425-6B5A3381F09A}" type="slidenum">
              <a:rPr lang="en-US" altLang="en-US"/>
              <a:pPr>
                <a:defRPr/>
              </a:pPr>
              <a:t>24</a:t>
            </a:fld>
            <a:endParaRPr lang="en-US" alt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D467932-9A1A-4A8A-9FE2-D19EC00A98B9}" type="slidenum">
              <a:rPr lang="en-US" altLang="en-US" smtClean="0"/>
              <a:pPr eaLnBrk="1" fontAlgn="base" hangingPunct="1">
                <a:spcBef>
                  <a:spcPct val="0"/>
                </a:spcBef>
                <a:spcAft>
                  <a:spcPct val="0"/>
                </a:spcAft>
              </a:pPr>
              <a:t>7</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C35AC7C-5970-4EEB-AD33-9362EE738234}" type="slidenum">
              <a:rPr lang="en-US" altLang="en-US" smtClean="0"/>
              <a:pPr eaLnBrk="1" fontAlgn="base" hangingPunct="1">
                <a:spcBef>
                  <a:spcPct val="0"/>
                </a:spcBef>
                <a:spcAft>
                  <a:spcPct val="0"/>
                </a:spcAft>
              </a:pPr>
              <a:t>25</a:t>
            </a:fld>
            <a:endParaRPr lang="en-US" alt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065228F-7E5C-4DA7-BC32-68A9D82A8F8F}" type="slidenum">
              <a:rPr lang="en-US" altLang="en-US" smtClean="0"/>
              <a:pPr eaLnBrk="1" fontAlgn="base" hangingPunct="1">
                <a:spcBef>
                  <a:spcPct val="0"/>
                </a:spcBef>
                <a:spcAft>
                  <a:spcPct val="0"/>
                </a:spcAft>
              </a:pPr>
              <a:t>26</a:t>
            </a:fld>
            <a:endParaRPr lang="en-US" alt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02D38C9-E177-47C8-BF80-6901C550DCA7}" type="slidenum">
              <a:rPr lang="en-US" altLang="en-US" smtClean="0"/>
              <a:pPr eaLnBrk="1" fontAlgn="base" hangingPunct="1">
                <a:spcBef>
                  <a:spcPct val="0"/>
                </a:spcBef>
                <a:spcAft>
                  <a:spcPct val="0"/>
                </a:spcAft>
              </a:pPr>
              <a:t>27</a:t>
            </a:fld>
            <a:endParaRPr lang="en-US" alt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E984B5D-FAF0-425A-9B0D-B6A298D29767}" type="slidenum">
              <a:rPr lang="en-US" altLang="en-US" smtClean="0"/>
              <a:pPr eaLnBrk="1" fontAlgn="base" hangingPunct="1">
                <a:spcBef>
                  <a:spcPct val="0"/>
                </a:spcBef>
                <a:spcAft>
                  <a:spcPct val="0"/>
                </a:spcAft>
              </a:pPr>
              <a:t>28</a:t>
            </a:fld>
            <a:endParaRPr lang="en-US" alt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A9EDA5E-7F48-435A-926B-A4649F303CA2}" type="slidenum">
              <a:rPr lang="en-US" altLang="en-US" smtClean="0"/>
              <a:pPr eaLnBrk="1" fontAlgn="base" hangingPunct="1">
                <a:spcBef>
                  <a:spcPct val="0"/>
                </a:spcBef>
                <a:spcAft>
                  <a:spcPct val="0"/>
                </a:spcAft>
              </a:pPr>
              <a:t>29</a:t>
            </a:fld>
            <a:endParaRPr lang="en-US" alt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684C9C9-BD81-44AE-BDF9-AF22DFEAC695}" type="slidenum">
              <a:rPr lang="en-US" altLang="en-US" smtClean="0">
                <a:ea typeface="Geneva" pitchFamily="8" charset="-128"/>
              </a:rPr>
              <a:pPr eaLnBrk="1" fontAlgn="base" hangingPunct="1">
                <a:spcBef>
                  <a:spcPct val="0"/>
                </a:spcBef>
                <a:spcAft>
                  <a:spcPct val="0"/>
                </a:spcAft>
              </a:pPr>
              <a:t>30</a:t>
            </a:fld>
            <a:endParaRPr lang="en-US" altLang="en-US" smtClean="0">
              <a:ea typeface="Geneva" pitchFamily="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772243F-F590-402E-84AF-54FC86A10125}" type="slidenum">
              <a:rPr lang="en-US" altLang="en-US" smtClean="0">
                <a:solidFill>
                  <a:srgbClr val="000000"/>
                </a:solidFill>
                <a:ea typeface="Geneva" pitchFamily="8" charset="-128"/>
              </a:rPr>
              <a:pPr eaLnBrk="1" fontAlgn="base" hangingPunct="1">
                <a:spcBef>
                  <a:spcPct val="0"/>
                </a:spcBef>
                <a:spcAft>
                  <a:spcPct val="0"/>
                </a:spcAft>
              </a:pPr>
              <a:t>8</a:t>
            </a:fld>
            <a:endParaRPr lang="en-US" altLang="en-US" smtClean="0">
              <a:solidFill>
                <a:srgbClr val="000000"/>
              </a:solidFill>
              <a:ea typeface="Geneva" pitchFamily="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A9BD936-7F69-4003-985A-07A30ABD5D95}" type="slidenum">
              <a:rPr lang="en-US" altLang="en-US" smtClean="0">
                <a:solidFill>
                  <a:srgbClr val="000000"/>
                </a:solidFill>
                <a:ea typeface="Geneva" pitchFamily="8" charset="-128"/>
              </a:rPr>
              <a:pPr eaLnBrk="1" fontAlgn="base" hangingPunct="1">
                <a:spcBef>
                  <a:spcPct val="0"/>
                </a:spcBef>
                <a:spcAft>
                  <a:spcPct val="0"/>
                </a:spcAft>
              </a:pPr>
              <a:t>9</a:t>
            </a:fld>
            <a:endParaRPr lang="en-US" altLang="en-US" smtClean="0">
              <a:solidFill>
                <a:srgbClr val="000000"/>
              </a:solidFill>
              <a:ea typeface="Geneva" pitchFamily="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B502C1B-8131-4795-9FF5-927E5245EA4E}" type="slidenum">
              <a:rPr lang="en-US" altLang="en-US" smtClean="0"/>
              <a:pPr eaLnBrk="1" fontAlgn="base" hangingPunct="1">
                <a:spcBef>
                  <a:spcPct val="0"/>
                </a:spcBef>
                <a:spcAft>
                  <a:spcPct val="0"/>
                </a:spcAft>
              </a:pPr>
              <a:t>10</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82808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nchor="b"/>
          <a:lstStyle>
            <a:lvl1pPr defTabSz="949325" eaLnBrk="0" hangingPunct="0">
              <a:defRPr>
                <a:solidFill>
                  <a:schemeClr val="tx1"/>
                </a:solidFill>
                <a:latin typeface="Arial" charset="0"/>
              </a:defRPr>
            </a:lvl1pPr>
            <a:lvl2pPr marL="742950" indent="-285750" defTabSz="949325" eaLnBrk="0" hangingPunct="0">
              <a:defRPr>
                <a:solidFill>
                  <a:schemeClr val="tx1"/>
                </a:solidFill>
                <a:latin typeface="Arial" charset="0"/>
              </a:defRPr>
            </a:lvl2pPr>
            <a:lvl3pPr marL="1143000" indent="-228600" defTabSz="949325" eaLnBrk="0" hangingPunct="0">
              <a:defRPr>
                <a:solidFill>
                  <a:schemeClr val="tx1"/>
                </a:solidFill>
                <a:latin typeface="Arial" charset="0"/>
              </a:defRPr>
            </a:lvl3pPr>
            <a:lvl4pPr marL="1600200" indent="-228600" defTabSz="949325" eaLnBrk="0" hangingPunct="0">
              <a:defRPr>
                <a:solidFill>
                  <a:schemeClr val="tx1"/>
                </a:solidFill>
                <a:latin typeface="Arial" charset="0"/>
              </a:defRPr>
            </a:lvl4pPr>
            <a:lvl5pPr marL="2057400" indent="-228600" defTabSz="949325" eaLnBrk="0" hangingPunct="0">
              <a:defRPr>
                <a:solidFill>
                  <a:schemeClr val="tx1"/>
                </a:solidFill>
                <a:latin typeface="Arial" charset="0"/>
              </a:defRPr>
            </a:lvl5pPr>
            <a:lvl6pPr marL="2514600" indent="-228600" defTabSz="949325" eaLnBrk="0" fontAlgn="base" hangingPunct="0">
              <a:spcBef>
                <a:spcPct val="0"/>
              </a:spcBef>
              <a:spcAft>
                <a:spcPct val="0"/>
              </a:spcAft>
              <a:defRPr>
                <a:solidFill>
                  <a:schemeClr val="tx1"/>
                </a:solidFill>
                <a:latin typeface="Arial" charset="0"/>
              </a:defRPr>
            </a:lvl6pPr>
            <a:lvl7pPr marL="2971800" indent="-228600" defTabSz="949325" eaLnBrk="0" fontAlgn="base" hangingPunct="0">
              <a:spcBef>
                <a:spcPct val="0"/>
              </a:spcBef>
              <a:spcAft>
                <a:spcPct val="0"/>
              </a:spcAft>
              <a:defRPr>
                <a:solidFill>
                  <a:schemeClr val="tx1"/>
                </a:solidFill>
                <a:latin typeface="Arial" charset="0"/>
              </a:defRPr>
            </a:lvl7pPr>
            <a:lvl8pPr marL="3429000" indent="-228600" defTabSz="949325" eaLnBrk="0" fontAlgn="base" hangingPunct="0">
              <a:spcBef>
                <a:spcPct val="0"/>
              </a:spcBef>
              <a:spcAft>
                <a:spcPct val="0"/>
              </a:spcAft>
              <a:defRPr>
                <a:solidFill>
                  <a:schemeClr val="tx1"/>
                </a:solidFill>
                <a:latin typeface="Arial" charset="0"/>
              </a:defRPr>
            </a:lvl8pPr>
            <a:lvl9pPr marL="3886200" indent="-228600" defTabSz="949325" eaLnBrk="0" fontAlgn="base" hangingPunct="0">
              <a:spcBef>
                <a:spcPct val="0"/>
              </a:spcBef>
              <a:spcAft>
                <a:spcPct val="0"/>
              </a:spcAft>
              <a:defRPr>
                <a:solidFill>
                  <a:schemeClr val="tx1"/>
                </a:solidFill>
                <a:latin typeface="Arial" charset="0"/>
              </a:defRPr>
            </a:lvl9pPr>
          </a:lstStyle>
          <a:p>
            <a:pPr algn="r" eaLnBrk="1" hangingPunct="1"/>
            <a:fld id="{499241E3-BA75-44A8-96DA-9974E0C9C8F7}" type="slidenum">
              <a:rPr lang="en-US" altLang="en-US" sz="1200">
                <a:ea typeface="Geneva" pitchFamily="8" charset="-128"/>
              </a:rPr>
              <a:pPr algn="r" eaLnBrk="1" hangingPunct="1"/>
              <a:t>11</a:t>
            </a:fld>
            <a:endParaRPr lang="en-US" altLang="en-US" sz="1200">
              <a:ea typeface="Geneva" pitchFamily="8"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685800" y="4418013"/>
            <a:ext cx="54864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7" tIns="47474" rIns="94947" bIns="47474"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D7FE245-3F39-476B-94B5-ABBEC971AE3B}" type="slidenum">
              <a:rPr lang="en-US" altLang="en-US" smtClean="0">
                <a:solidFill>
                  <a:srgbClr val="000000"/>
                </a:solidFill>
                <a:ea typeface="Geneva" pitchFamily="8" charset="-128"/>
              </a:rPr>
              <a:pPr eaLnBrk="1" fontAlgn="base" hangingPunct="1">
                <a:spcBef>
                  <a:spcPct val="0"/>
                </a:spcBef>
                <a:spcAft>
                  <a:spcPct val="0"/>
                </a:spcAft>
              </a:pPr>
              <a:t>12</a:t>
            </a:fld>
            <a:endParaRPr lang="en-US" altLang="en-US" smtClean="0">
              <a:solidFill>
                <a:srgbClr val="000000"/>
              </a:solidFill>
              <a:ea typeface="Geneva" pitchFamily="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F3AA1E9-57D3-4E52-88E7-F9C674F02108}" type="slidenum">
              <a:rPr lang="en-US" altLang="en-US" smtClean="0">
                <a:solidFill>
                  <a:srgbClr val="000000"/>
                </a:solidFill>
                <a:ea typeface="Geneva" pitchFamily="8" charset="-128"/>
              </a:rPr>
              <a:pPr eaLnBrk="1" fontAlgn="base" hangingPunct="1">
                <a:spcBef>
                  <a:spcPct val="0"/>
                </a:spcBef>
                <a:spcAft>
                  <a:spcPct val="0"/>
                </a:spcAft>
              </a:pPr>
              <a:t>13</a:t>
            </a:fld>
            <a:endParaRPr lang="en-US" altLang="en-US" smtClean="0">
              <a:solidFill>
                <a:srgbClr val="000000"/>
              </a:solidFill>
              <a:ea typeface="Geneva" pitchFamily="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73C692D-22F2-4911-AAF1-62DD83495DE7}" type="slidenum">
              <a:rPr lang="en-US" altLang="en-US" smtClean="0">
                <a:solidFill>
                  <a:srgbClr val="000000"/>
                </a:solidFill>
                <a:ea typeface="Geneva" pitchFamily="8" charset="-128"/>
              </a:rPr>
              <a:pPr eaLnBrk="1" fontAlgn="base" hangingPunct="1">
                <a:spcBef>
                  <a:spcPct val="0"/>
                </a:spcBef>
                <a:spcAft>
                  <a:spcPct val="0"/>
                </a:spcAft>
              </a:pPr>
              <a:t>14</a:t>
            </a:fld>
            <a:endParaRPr lang="en-US" altLang="en-US" smtClean="0">
              <a:solidFill>
                <a:srgbClr val="000000"/>
              </a:solidFill>
              <a:ea typeface="Geneva" pitchFamily="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39556C-051C-42E7-8E57-48A701060B00}" type="datetime1">
              <a:rPr lang="en-US"/>
              <a:pPr>
                <a:defRPr/>
              </a:pPr>
              <a:t>10/19/2015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For Discussion </a:t>
            </a:r>
          </a:p>
        </p:txBody>
      </p:sp>
      <p:sp>
        <p:nvSpPr>
          <p:cNvPr id="6" name="Slide Number Placeholder 5"/>
          <p:cNvSpPr>
            <a:spLocks noGrp="1"/>
          </p:cNvSpPr>
          <p:nvPr>
            <p:ph type="sldNum" sz="quarter" idx="12"/>
          </p:nvPr>
        </p:nvSpPr>
        <p:spPr/>
        <p:txBody>
          <a:bodyPr/>
          <a:lstStyle>
            <a:lvl1pPr>
              <a:defRPr/>
            </a:lvl1pPr>
          </a:lstStyle>
          <a:p>
            <a:pPr>
              <a:defRPr/>
            </a:pPr>
            <a:fld id="{C33E4454-FCAE-4931-8ED5-B7482FD19EBD}" type="slidenum">
              <a:rPr lang="en-US"/>
              <a:pPr>
                <a:defRPr/>
              </a:pPr>
              <a:t>‹#›</a:t>
            </a:fld>
            <a:endParaRPr lang="en-US" dirty="0"/>
          </a:p>
        </p:txBody>
      </p:sp>
    </p:spTree>
    <p:extLst>
      <p:ext uri="{BB962C8B-B14F-4D97-AF65-F5344CB8AC3E}">
        <p14:creationId xmlns:p14="http://schemas.microsoft.com/office/powerpoint/2010/main" val="363944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0A7390-3BB1-41A9-AFCE-8E08EACB1AB3}" type="datetime1">
              <a:rPr lang="en-US"/>
              <a:pPr>
                <a:defRPr/>
              </a:pPr>
              <a:t>10/19/2015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For Discussion </a:t>
            </a:r>
          </a:p>
        </p:txBody>
      </p:sp>
      <p:sp>
        <p:nvSpPr>
          <p:cNvPr id="6" name="Slide Number Placeholder 5"/>
          <p:cNvSpPr>
            <a:spLocks noGrp="1"/>
          </p:cNvSpPr>
          <p:nvPr>
            <p:ph type="sldNum" sz="quarter" idx="12"/>
          </p:nvPr>
        </p:nvSpPr>
        <p:spPr/>
        <p:txBody>
          <a:bodyPr/>
          <a:lstStyle>
            <a:lvl1pPr>
              <a:defRPr/>
            </a:lvl1pPr>
          </a:lstStyle>
          <a:p>
            <a:pPr>
              <a:defRPr/>
            </a:pPr>
            <a:fld id="{C11F4C3B-9197-4EF7-9DC3-ABC2BF973598}" type="slidenum">
              <a:rPr lang="en-US"/>
              <a:pPr>
                <a:defRPr/>
              </a:pPr>
              <a:t>‹#›</a:t>
            </a:fld>
            <a:endParaRPr lang="en-US" dirty="0"/>
          </a:p>
        </p:txBody>
      </p:sp>
    </p:spTree>
    <p:extLst>
      <p:ext uri="{BB962C8B-B14F-4D97-AF65-F5344CB8AC3E}">
        <p14:creationId xmlns:p14="http://schemas.microsoft.com/office/powerpoint/2010/main" val="348326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F4BD47-B7D7-42CA-9B0C-BAF424B1D7F0}" type="datetime1">
              <a:rPr lang="en-US"/>
              <a:pPr>
                <a:defRPr/>
              </a:pPr>
              <a:t>10/19/2015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For Discussion </a:t>
            </a:r>
          </a:p>
        </p:txBody>
      </p:sp>
      <p:sp>
        <p:nvSpPr>
          <p:cNvPr id="6" name="Slide Number Placeholder 5"/>
          <p:cNvSpPr>
            <a:spLocks noGrp="1"/>
          </p:cNvSpPr>
          <p:nvPr>
            <p:ph type="sldNum" sz="quarter" idx="12"/>
          </p:nvPr>
        </p:nvSpPr>
        <p:spPr/>
        <p:txBody>
          <a:bodyPr/>
          <a:lstStyle>
            <a:lvl1pPr>
              <a:defRPr/>
            </a:lvl1pPr>
          </a:lstStyle>
          <a:p>
            <a:pPr>
              <a:defRPr/>
            </a:pPr>
            <a:fld id="{6B9F2800-78E9-41FD-92BD-D721E29A2EDD}" type="slidenum">
              <a:rPr lang="en-US"/>
              <a:pPr>
                <a:defRPr/>
              </a:pPr>
              <a:t>‹#›</a:t>
            </a:fld>
            <a:endParaRPr lang="en-US" dirty="0"/>
          </a:p>
        </p:txBody>
      </p:sp>
    </p:spTree>
    <p:extLst>
      <p:ext uri="{BB962C8B-B14F-4D97-AF65-F5344CB8AC3E}">
        <p14:creationId xmlns:p14="http://schemas.microsoft.com/office/powerpoint/2010/main" val="256753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5CD4EE-B51F-45E7-B1D8-9CD6271D777F}" type="datetime1">
              <a:rPr lang="en-US"/>
              <a:pPr>
                <a:defRPr/>
              </a:pPr>
              <a:t>10/19/2015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For Discussion </a:t>
            </a:r>
          </a:p>
        </p:txBody>
      </p:sp>
      <p:sp>
        <p:nvSpPr>
          <p:cNvPr id="6" name="Slide Number Placeholder 5"/>
          <p:cNvSpPr>
            <a:spLocks noGrp="1"/>
          </p:cNvSpPr>
          <p:nvPr>
            <p:ph type="sldNum" sz="quarter" idx="12"/>
          </p:nvPr>
        </p:nvSpPr>
        <p:spPr/>
        <p:txBody>
          <a:bodyPr/>
          <a:lstStyle>
            <a:lvl1pPr>
              <a:defRPr/>
            </a:lvl1pPr>
          </a:lstStyle>
          <a:p>
            <a:pPr>
              <a:defRPr/>
            </a:pPr>
            <a:fld id="{B53E7713-1B6C-4C00-88F0-07CBF25B0506}" type="slidenum">
              <a:rPr lang="en-US"/>
              <a:pPr>
                <a:defRPr/>
              </a:pPr>
              <a:t>‹#›</a:t>
            </a:fld>
            <a:endParaRPr lang="en-US" dirty="0"/>
          </a:p>
        </p:txBody>
      </p:sp>
    </p:spTree>
    <p:extLst>
      <p:ext uri="{BB962C8B-B14F-4D97-AF65-F5344CB8AC3E}">
        <p14:creationId xmlns:p14="http://schemas.microsoft.com/office/powerpoint/2010/main" val="304803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2C1AFDA-8F78-4983-9907-A5186BEF6FFE}" type="datetime1">
              <a:rPr lang="en-US"/>
              <a:pPr>
                <a:defRPr/>
              </a:pPr>
              <a:t>10/19/2015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For Discussion </a:t>
            </a:r>
          </a:p>
        </p:txBody>
      </p:sp>
      <p:sp>
        <p:nvSpPr>
          <p:cNvPr id="6" name="Slide Number Placeholder 5"/>
          <p:cNvSpPr>
            <a:spLocks noGrp="1"/>
          </p:cNvSpPr>
          <p:nvPr>
            <p:ph type="sldNum" sz="quarter" idx="12"/>
          </p:nvPr>
        </p:nvSpPr>
        <p:spPr/>
        <p:txBody>
          <a:bodyPr/>
          <a:lstStyle>
            <a:lvl1pPr>
              <a:defRPr/>
            </a:lvl1pPr>
          </a:lstStyle>
          <a:p>
            <a:pPr>
              <a:defRPr/>
            </a:pPr>
            <a:fld id="{45EC70BD-4CF9-4C97-9DE6-7A48B7E88444}" type="slidenum">
              <a:rPr lang="en-US"/>
              <a:pPr>
                <a:defRPr/>
              </a:pPr>
              <a:t>‹#›</a:t>
            </a:fld>
            <a:endParaRPr lang="en-US" dirty="0"/>
          </a:p>
        </p:txBody>
      </p:sp>
    </p:spTree>
    <p:extLst>
      <p:ext uri="{BB962C8B-B14F-4D97-AF65-F5344CB8AC3E}">
        <p14:creationId xmlns:p14="http://schemas.microsoft.com/office/powerpoint/2010/main" val="317628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953617-928C-4134-9DB1-29423395ECCF}" type="datetime1">
              <a:rPr lang="en-US"/>
              <a:pPr>
                <a:defRPr/>
              </a:pPr>
              <a:t>10/19/2015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For Discussion </a:t>
            </a:r>
          </a:p>
        </p:txBody>
      </p:sp>
      <p:sp>
        <p:nvSpPr>
          <p:cNvPr id="7" name="Slide Number Placeholder 5"/>
          <p:cNvSpPr>
            <a:spLocks noGrp="1"/>
          </p:cNvSpPr>
          <p:nvPr>
            <p:ph type="sldNum" sz="quarter" idx="12"/>
          </p:nvPr>
        </p:nvSpPr>
        <p:spPr/>
        <p:txBody>
          <a:bodyPr/>
          <a:lstStyle>
            <a:lvl1pPr>
              <a:defRPr/>
            </a:lvl1pPr>
          </a:lstStyle>
          <a:p>
            <a:pPr>
              <a:defRPr/>
            </a:pPr>
            <a:fld id="{FBB62433-CE11-4426-87F2-1D5F4E4895AA}" type="slidenum">
              <a:rPr lang="en-US"/>
              <a:pPr>
                <a:defRPr/>
              </a:pPr>
              <a:t>‹#›</a:t>
            </a:fld>
            <a:endParaRPr lang="en-US" dirty="0"/>
          </a:p>
        </p:txBody>
      </p:sp>
    </p:spTree>
    <p:extLst>
      <p:ext uri="{BB962C8B-B14F-4D97-AF65-F5344CB8AC3E}">
        <p14:creationId xmlns:p14="http://schemas.microsoft.com/office/powerpoint/2010/main" val="69952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9F90ED-74F4-4076-B399-2F0785CBFEF6}" type="datetime1">
              <a:rPr lang="en-US"/>
              <a:pPr>
                <a:defRPr/>
              </a:pPr>
              <a:t>10/19/2015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For Discussion </a:t>
            </a:r>
          </a:p>
        </p:txBody>
      </p:sp>
      <p:sp>
        <p:nvSpPr>
          <p:cNvPr id="9" name="Slide Number Placeholder 5"/>
          <p:cNvSpPr>
            <a:spLocks noGrp="1"/>
          </p:cNvSpPr>
          <p:nvPr>
            <p:ph type="sldNum" sz="quarter" idx="12"/>
          </p:nvPr>
        </p:nvSpPr>
        <p:spPr/>
        <p:txBody>
          <a:bodyPr/>
          <a:lstStyle>
            <a:lvl1pPr>
              <a:defRPr/>
            </a:lvl1pPr>
          </a:lstStyle>
          <a:p>
            <a:pPr>
              <a:defRPr/>
            </a:pPr>
            <a:fld id="{92CFBD4F-F24F-47D7-984F-5DE10B138CF2}" type="slidenum">
              <a:rPr lang="en-US"/>
              <a:pPr>
                <a:defRPr/>
              </a:pPr>
              <a:t>‹#›</a:t>
            </a:fld>
            <a:endParaRPr lang="en-US" dirty="0"/>
          </a:p>
        </p:txBody>
      </p:sp>
    </p:spTree>
    <p:extLst>
      <p:ext uri="{BB962C8B-B14F-4D97-AF65-F5344CB8AC3E}">
        <p14:creationId xmlns:p14="http://schemas.microsoft.com/office/powerpoint/2010/main" val="149710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3E7B4F-5C7D-4C1A-9981-86A173080AE4}" type="datetime1">
              <a:rPr lang="en-US"/>
              <a:pPr>
                <a:defRPr/>
              </a:pPr>
              <a:t>10/19/2015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For Discussion </a:t>
            </a:r>
          </a:p>
        </p:txBody>
      </p:sp>
      <p:sp>
        <p:nvSpPr>
          <p:cNvPr id="5" name="Slide Number Placeholder 5"/>
          <p:cNvSpPr>
            <a:spLocks noGrp="1"/>
          </p:cNvSpPr>
          <p:nvPr>
            <p:ph type="sldNum" sz="quarter" idx="12"/>
          </p:nvPr>
        </p:nvSpPr>
        <p:spPr/>
        <p:txBody>
          <a:bodyPr/>
          <a:lstStyle>
            <a:lvl1pPr>
              <a:defRPr/>
            </a:lvl1pPr>
          </a:lstStyle>
          <a:p>
            <a:pPr>
              <a:defRPr/>
            </a:pPr>
            <a:fld id="{B084A882-5A9E-424F-A37F-6EEA57C3F2FC}" type="slidenum">
              <a:rPr lang="en-US"/>
              <a:pPr>
                <a:defRPr/>
              </a:pPr>
              <a:t>‹#›</a:t>
            </a:fld>
            <a:endParaRPr lang="en-US" dirty="0"/>
          </a:p>
        </p:txBody>
      </p:sp>
    </p:spTree>
    <p:extLst>
      <p:ext uri="{BB962C8B-B14F-4D97-AF65-F5344CB8AC3E}">
        <p14:creationId xmlns:p14="http://schemas.microsoft.com/office/powerpoint/2010/main" val="79101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99E29-4508-462D-9508-1BE62FA3B4AB}" type="datetime1">
              <a:rPr lang="en-US"/>
              <a:pPr>
                <a:defRPr/>
              </a:pPr>
              <a:t>10/19/2015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For Discussion </a:t>
            </a:r>
          </a:p>
        </p:txBody>
      </p:sp>
      <p:sp>
        <p:nvSpPr>
          <p:cNvPr id="4" name="Slide Number Placeholder 5"/>
          <p:cNvSpPr>
            <a:spLocks noGrp="1"/>
          </p:cNvSpPr>
          <p:nvPr>
            <p:ph type="sldNum" sz="quarter" idx="12"/>
          </p:nvPr>
        </p:nvSpPr>
        <p:spPr/>
        <p:txBody>
          <a:bodyPr/>
          <a:lstStyle>
            <a:lvl1pPr>
              <a:defRPr/>
            </a:lvl1pPr>
          </a:lstStyle>
          <a:p>
            <a:pPr>
              <a:defRPr/>
            </a:pPr>
            <a:fld id="{09397941-B812-47D5-8F82-B658E244A3EE}" type="slidenum">
              <a:rPr lang="en-US"/>
              <a:pPr>
                <a:defRPr/>
              </a:pPr>
              <a:t>‹#›</a:t>
            </a:fld>
            <a:endParaRPr lang="en-US" dirty="0"/>
          </a:p>
        </p:txBody>
      </p:sp>
    </p:spTree>
    <p:extLst>
      <p:ext uri="{BB962C8B-B14F-4D97-AF65-F5344CB8AC3E}">
        <p14:creationId xmlns:p14="http://schemas.microsoft.com/office/powerpoint/2010/main" val="213970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CB63F5-F876-4D6B-B7CD-23D8558236C7}" type="datetime1">
              <a:rPr lang="en-US"/>
              <a:pPr>
                <a:defRPr/>
              </a:pPr>
              <a:t>10/19/2015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For Discussion </a:t>
            </a:r>
          </a:p>
        </p:txBody>
      </p:sp>
      <p:sp>
        <p:nvSpPr>
          <p:cNvPr id="7" name="Slide Number Placeholder 5"/>
          <p:cNvSpPr>
            <a:spLocks noGrp="1"/>
          </p:cNvSpPr>
          <p:nvPr>
            <p:ph type="sldNum" sz="quarter" idx="12"/>
          </p:nvPr>
        </p:nvSpPr>
        <p:spPr/>
        <p:txBody>
          <a:bodyPr/>
          <a:lstStyle>
            <a:lvl1pPr>
              <a:defRPr/>
            </a:lvl1pPr>
          </a:lstStyle>
          <a:p>
            <a:pPr>
              <a:defRPr/>
            </a:pPr>
            <a:fld id="{2AAC7F75-3E3A-4EE0-B201-BC10ABB50B1A}" type="slidenum">
              <a:rPr lang="en-US"/>
              <a:pPr>
                <a:defRPr/>
              </a:pPr>
              <a:t>‹#›</a:t>
            </a:fld>
            <a:endParaRPr lang="en-US" dirty="0"/>
          </a:p>
        </p:txBody>
      </p:sp>
    </p:spTree>
    <p:extLst>
      <p:ext uri="{BB962C8B-B14F-4D97-AF65-F5344CB8AC3E}">
        <p14:creationId xmlns:p14="http://schemas.microsoft.com/office/powerpoint/2010/main" val="416280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42781E-E9D4-42A6-9A0B-60162F90C44F}" type="datetime1">
              <a:rPr lang="en-US"/>
              <a:pPr>
                <a:defRPr/>
              </a:pPr>
              <a:t>10/19/2015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For Discussion </a:t>
            </a:r>
          </a:p>
        </p:txBody>
      </p:sp>
      <p:sp>
        <p:nvSpPr>
          <p:cNvPr id="7" name="Slide Number Placeholder 5"/>
          <p:cNvSpPr>
            <a:spLocks noGrp="1"/>
          </p:cNvSpPr>
          <p:nvPr>
            <p:ph type="sldNum" sz="quarter" idx="12"/>
          </p:nvPr>
        </p:nvSpPr>
        <p:spPr/>
        <p:txBody>
          <a:bodyPr/>
          <a:lstStyle>
            <a:lvl1pPr>
              <a:defRPr/>
            </a:lvl1pPr>
          </a:lstStyle>
          <a:p>
            <a:pPr>
              <a:defRPr/>
            </a:pPr>
            <a:fld id="{47952B6A-C30A-4E3F-856E-05CDD09D79E6}" type="slidenum">
              <a:rPr lang="en-US"/>
              <a:pPr>
                <a:defRPr/>
              </a:pPr>
              <a:t>‹#›</a:t>
            </a:fld>
            <a:endParaRPr lang="en-US" dirty="0"/>
          </a:p>
        </p:txBody>
      </p:sp>
    </p:spTree>
    <p:extLst>
      <p:ext uri="{BB962C8B-B14F-4D97-AF65-F5344CB8AC3E}">
        <p14:creationId xmlns:p14="http://schemas.microsoft.com/office/powerpoint/2010/main" val="151133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age3.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3816DFD-F675-4768-977A-33138D8EC11F}" type="datetime1">
              <a:rPr lang="en-US"/>
              <a:pPr>
                <a:defRPr/>
              </a:pPr>
              <a:t>10/19/2015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For Discussion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EE59EDC-B168-478E-9E5A-B7A562C98BB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roteomics-bioinformatics-open-access.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png"/><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png"/><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png"/><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png"/><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e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esciencecentral.org/journals/transcriptomics.php"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omicsonline.org/data-mining-in-genomics-proteomics.php" TargetMode="External"/><Relationship Id="rId4" Type="http://schemas.openxmlformats.org/officeDocument/2006/relationships/hyperlink" Target="http://omicsonline.org/pharmacogenomics-pharmacoproteomics.ph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onferenceseries.com/biochemistry-meetings"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follows </a:t>
            </a:r>
            <a:r>
              <a:rPr lang="en-IN" sz="2000" dirty="0">
                <a:solidFill>
                  <a:schemeClr val="bg2">
                    <a:lumMod val="10000"/>
                  </a:schemeClr>
                </a:solidFill>
                <a:latin typeface="Centaur" panose="02030504050205020304" pitchFamily="18" charset="0"/>
              </a:rPr>
              <a:t>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42875" y="5918200"/>
            <a:ext cx="8716963" cy="7699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2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200"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ea typeface="ＭＳ Ｐゴシック" pitchFamily="34" charset="-128"/>
            </a:endParaRPr>
          </a:p>
        </p:txBody>
      </p:sp>
      <p:sp>
        <p:nvSpPr>
          <p:cNvPr id="12291" name="Rectangle 6"/>
          <p:cNvSpPr>
            <a:spLocks noChangeArrowheads="1"/>
          </p:cNvSpPr>
          <p:nvPr/>
        </p:nvSpPr>
        <p:spPr bwMode="auto">
          <a:xfrm>
            <a:off x="381000" y="1849438"/>
            <a:ext cx="83820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charset="0"/>
              <a:buNone/>
            </a:pPr>
            <a:r>
              <a:rPr lang="en-US" altLang="en-US" b="1">
                <a:ea typeface="Geneva" pitchFamily="8" charset="-128"/>
              </a:rPr>
              <a:t>Elevated heat shock protein (HSP) levels have been found in various tumors including breast, prostate, pancreatic, gastric, uterine, ovarian, head and neck cancer and also cancers arising from the nervous system and urinary system.</a:t>
            </a:r>
          </a:p>
          <a:p>
            <a:pPr algn="just"/>
            <a:endParaRPr lang="en-US" altLang="en-US" b="1">
              <a:cs typeface="Arial" charset="0"/>
            </a:endParaRPr>
          </a:p>
          <a:p>
            <a:pPr algn="just"/>
            <a:r>
              <a:rPr lang="en-US" altLang="en-US" b="1">
                <a:cs typeface="Arial" charset="0"/>
              </a:rPr>
              <a:t>High expression of Hsp27 and Hsp72 is one of the reasons for TNBC aggressiveness.</a:t>
            </a:r>
          </a:p>
          <a:p>
            <a:pPr algn="just"/>
            <a:endParaRPr lang="en-US" altLang="en-US" b="1">
              <a:cs typeface="Arial" charset="0"/>
            </a:endParaRPr>
          </a:p>
          <a:p>
            <a:pPr algn="just">
              <a:buFont typeface="Arial" charset="0"/>
              <a:buNone/>
            </a:pPr>
            <a:r>
              <a:rPr lang="en-US" altLang="en-US" b="1">
                <a:cs typeface="Arial" charset="0"/>
              </a:rPr>
              <a:t>This area of research has direct implications for clinical and patient care because understanding fundamental mechanisms by which combined HT and RT induces the killing of TNBC can be directly implemented for the treatment of patients with TNBC. </a:t>
            </a:r>
          </a:p>
          <a:p>
            <a:pPr algn="just"/>
            <a:endParaRPr lang="en-US" altLang="en-US" b="1">
              <a:cs typeface="Arial" charset="0"/>
            </a:endParaRPr>
          </a:p>
          <a:p>
            <a:pPr algn="just">
              <a:buFont typeface="Arial" charset="0"/>
              <a:buNone/>
            </a:pPr>
            <a:r>
              <a:rPr lang="en-US" altLang="en-US" b="1">
                <a:cs typeface="Arial" charset="0"/>
              </a:rPr>
              <a:t>My goal is to understand the molecular mechanisms by which combined hyperthermia (HT) and radiotherapy (RT) induces the killing of TNBC cells. </a:t>
            </a:r>
          </a:p>
        </p:txBody>
      </p:sp>
      <p:sp>
        <p:nvSpPr>
          <p:cNvPr id="12292" name="Title 1"/>
          <p:cNvSpPr>
            <a:spLocks noGrp="1"/>
          </p:cNvSpPr>
          <p:nvPr>
            <p:ph type="title"/>
          </p:nvPr>
        </p:nvSpPr>
        <p:spPr>
          <a:xfrm>
            <a:off x="4419600" y="533400"/>
            <a:ext cx="2895600" cy="609600"/>
          </a:xfrm>
        </p:spPr>
        <p:txBody>
          <a:bodyPr/>
          <a:lstStyle/>
          <a:p>
            <a:pPr eaLnBrk="1" hangingPunct="1"/>
            <a:r>
              <a:rPr lang="en-US" altLang="en-US" sz="2800" b="1" smtClean="0">
                <a:latin typeface="Arial" charset="0"/>
                <a:cs typeface="Arial" charset="0"/>
              </a:rPr>
              <a:t>Research Plan</a:t>
            </a:r>
            <a:endParaRPr lang="en-US" altLang="en-US" b="1"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p:cNvSpPr>
          <p:nvPr/>
        </p:nvSpPr>
        <p:spPr bwMode="auto">
          <a:xfrm>
            <a:off x="3048000" y="609600"/>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800" b="1" i="1">
                <a:ea typeface="Geneva" pitchFamily="8" charset="-128"/>
              </a:rPr>
              <a:t>In vivo</a:t>
            </a:r>
            <a:r>
              <a:rPr lang="en-US" altLang="en-US" sz="2800" b="1">
                <a:ea typeface="Geneva" pitchFamily="8" charset="-128"/>
              </a:rPr>
              <a:t> TNBC Tumor Model</a:t>
            </a:r>
          </a:p>
        </p:txBody>
      </p:sp>
      <p:sp>
        <p:nvSpPr>
          <p:cNvPr id="13315" name="Rectangle 6"/>
          <p:cNvSpPr>
            <a:spLocks noChangeArrowheads="1"/>
          </p:cNvSpPr>
          <p:nvPr/>
        </p:nvSpPr>
        <p:spPr bwMode="auto">
          <a:xfrm>
            <a:off x="0" y="204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ea typeface="Geneva" pitchFamily="8" charset="-128"/>
            </a:endParaRPr>
          </a:p>
        </p:txBody>
      </p:sp>
      <p:graphicFrame>
        <p:nvGraphicFramePr>
          <p:cNvPr id="13316" name="Object 5"/>
          <p:cNvGraphicFramePr>
            <a:graphicFrameLocks noChangeAspect="1"/>
          </p:cNvGraphicFramePr>
          <p:nvPr/>
        </p:nvGraphicFramePr>
        <p:xfrm>
          <a:off x="1752600" y="1371600"/>
          <a:ext cx="5867400" cy="2733675"/>
        </p:xfrm>
        <a:graphic>
          <a:graphicData uri="http://schemas.openxmlformats.org/presentationml/2006/ole">
            <mc:AlternateContent xmlns:mc="http://schemas.openxmlformats.org/markup-compatibility/2006">
              <mc:Choice xmlns:v="urn:schemas-microsoft-com:vml" Requires="v">
                <p:oleObj spid="_x0000_s13326" name="Acrobat Document" r:id="rId4" imgW="8201160" imgH="3986640" progId="AcroExch.Document.7">
                  <p:embed/>
                </p:oleObj>
              </mc:Choice>
              <mc:Fallback>
                <p:oleObj name="Acrobat Document" r:id="rId4" imgW="8201160" imgH="3986640"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371600"/>
                        <a:ext cx="58674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Rectangle 3"/>
          <p:cNvSpPr>
            <a:spLocks noChangeArrowheads="1"/>
          </p:cNvSpPr>
          <p:nvPr/>
        </p:nvSpPr>
        <p:spPr bwMode="auto">
          <a:xfrm>
            <a:off x="152400" y="4397375"/>
            <a:ext cx="8839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b="1">
                <a:solidFill>
                  <a:srgbClr val="000000"/>
                </a:solidFill>
                <a:cs typeface="Arial" charset="0"/>
              </a:rPr>
              <a:t>Murine breast carcinoma 4T1 cells are a 6-thioguanine-resistant cell line selected from 410.4 tumor without mutagen treatment. When injected into the abdominal breast gland of female BALB/c mice (8–12 weeks old), 4T1 spontaneously produce highly metastatic tumors that can metastasize to the lung, liver, lymph nodes and brain while the primary tumor is growing in situ. The primary tumor does not have to be removed to induce metastatic growth. The tumor growth and metastatic spread of 4T1 cells in BALB/c mice very closely mimic human Stage IV breast cancer. </a:t>
            </a:r>
            <a:endParaRPr lang="en-US" altLang="en-US" b="1">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sp>
        <p:nvSpPr>
          <p:cNvPr id="14339" name="Title 8"/>
          <p:cNvSpPr>
            <a:spLocks noGrp="1"/>
          </p:cNvSpPr>
          <p:nvPr>
            <p:ph type="title"/>
          </p:nvPr>
        </p:nvSpPr>
        <p:spPr>
          <a:xfrm>
            <a:off x="2286000" y="228600"/>
            <a:ext cx="6629400" cy="1066800"/>
          </a:xfrm>
        </p:spPr>
        <p:txBody>
          <a:bodyPr/>
          <a:lstStyle/>
          <a:p>
            <a:r>
              <a:rPr lang="en-US" altLang="en-US" sz="2600" b="1" smtClean="0">
                <a:latin typeface="Arial" charset="0"/>
                <a:cs typeface="Arial" charset="0"/>
              </a:rPr>
              <a:t>Transfection of Rat HER2, ER and PgR Genes to Produce TNBC Population</a:t>
            </a:r>
          </a:p>
        </p:txBody>
      </p:sp>
      <p:graphicFrame>
        <p:nvGraphicFramePr>
          <p:cNvPr id="14340" name="Object 2"/>
          <p:cNvGraphicFramePr>
            <a:graphicFrameLocks noChangeAspect="1"/>
          </p:cNvGraphicFramePr>
          <p:nvPr/>
        </p:nvGraphicFramePr>
        <p:xfrm>
          <a:off x="2362200" y="1470025"/>
          <a:ext cx="3857625" cy="5235575"/>
        </p:xfrm>
        <a:graphic>
          <a:graphicData uri="http://schemas.openxmlformats.org/presentationml/2006/ole">
            <mc:AlternateContent xmlns:mc="http://schemas.openxmlformats.org/markup-compatibility/2006">
              <mc:Choice xmlns:v="urn:schemas-microsoft-com:vml" Requires="v">
                <p:oleObj spid="_x0000_s14350" name="Acrobat Document" r:id="rId4" imgW="3600000" imgH="4885714" progId="AcroExch.Document.7">
                  <p:embed/>
                </p:oleObj>
              </mc:Choice>
              <mc:Fallback>
                <p:oleObj name="Acrobat Document" r:id="rId4" imgW="3600000" imgH="4885714"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70025"/>
                        <a:ext cx="3857625" cy="523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Box 4"/>
          <p:cNvSpPr txBox="1">
            <a:spLocks noChangeArrowheads="1"/>
          </p:cNvSpPr>
          <p:nvPr/>
        </p:nvSpPr>
        <p:spPr bwMode="auto">
          <a:xfrm>
            <a:off x="6096000" y="6553200"/>
            <a:ext cx="307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BMC Cancer, 2012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sp>
        <p:nvSpPr>
          <p:cNvPr id="15363" name="Title 8"/>
          <p:cNvSpPr>
            <a:spLocks noGrp="1"/>
          </p:cNvSpPr>
          <p:nvPr>
            <p:ph type="title"/>
          </p:nvPr>
        </p:nvSpPr>
        <p:spPr>
          <a:xfrm>
            <a:off x="2286000" y="304800"/>
            <a:ext cx="6781800" cy="812800"/>
          </a:xfrm>
        </p:spPr>
        <p:txBody>
          <a:bodyPr/>
          <a:lstStyle/>
          <a:p>
            <a:r>
              <a:rPr lang="en-US" altLang="en-US" sz="2600" b="1" smtClean="0">
                <a:latin typeface="Arial" charset="0"/>
                <a:cs typeface="Arial" charset="0"/>
              </a:rPr>
              <a:t>Selection of TNBC-Tumor Initiating Cells (TNBC-TICs)</a:t>
            </a:r>
            <a:endParaRPr lang="en-US" altLang="en-US" sz="2600" smtClean="0">
              <a:latin typeface="Arial" charset="0"/>
              <a:cs typeface="Arial" charset="0"/>
            </a:endParaRPr>
          </a:p>
        </p:txBody>
      </p:sp>
      <p:graphicFrame>
        <p:nvGraphicFramePr>
          <p:cNvPr id="15364" name="Object 1"/>
          <p:cNvGraphicFramePr>
            <a:graphicFrameLocks noChangeAspect="1"/>
          </p:cNvGraphicFramePr>
          <p:nvPr/>
        </p:nvGraphicFramePr>
        <p:xfrm>
          <a:off x="2667000" y="1463675"/>
          <a:ext cx="3657600" cy="5241925"/>
        </p:xfrm>
        <a:graphic>
          <a:graphicData uri="http://schemas.openxmlformats.org/presentationml/2006/ole">
            <mc:AlternateContent xmlns:mc="http://schemas.openxmlformats.org/markup-compatibility/2006">
              <mc:Choice xmlns:v="urn:schemas-microsoft-com:vml" Requires="v">
                <p:oleObj spid="_x0000_s15374" name="Acrobat Document" r:id="rId4" imgW="2572109" imgH="3685714" progId="AcroExch.Document.7">
                  <p:embed/>
                </p:oleObj>
              </mc:Choice>
              <mc:Fallback>
                <p:oleObj name="Acrobat Document" r:id="rId4" imgW="2572109" imgH="3685714"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463675"/>
                        <a:ext cx="3657600" cy="524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TextBox 4"/>
          <p:cNvSpPr txBox="1">
            <a:spLocks noChangeArrowheads="1"/>
          </p:cNvSpPr>
          <p:nvPr/>
        </p:nvSpPr>
        <p:spPr bwMode="auto">
          <a:xfrm>
            <a:off x="6096000" y="6553200"/>
            <a:ext cx="307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BMC Cancer, 2012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sp>
        <p:nvSpPr>
          <p:cNvPr id="16387" name="Title 8"/>
          <p:cNvSpPr>
            <a:spLocks noGrp="1"/>
          </p:cNvSpPr>
          <p:nvPr>
            <p:ph type="title"/>
          </p:nvPr>
        </p:nvSpPr>
        <p:spPr>
          <a:xfrm>
            <a:off x="1866900" y="762000"/>
            <a:ext cx="7505700" cy="381000"/>
          </a:xfrm>
        </p:spPr>
        <p:txBody>
          <a:bodyPr/>
          <a:lstStyle/>
          <a:p>
            <a:r>
              <a:rPr lang="en-US" altLang="en-US" sz="2600" b="1" smtClean="0">
                <a:latin typeface="Arial" charset="0"/>
                <a:cs typeface="Arial" charset="0"/>
              </a:rPr>
              <a:t>Higher Tumor Growth Potential in TNBC-TICs</a:t>
            </a:r>
            <a:endParaRPr lang="en-US" altLang="en-US" sz="2600" smtClean="0">
              <a:latin typeface="Arial" charset="0"/>
              <a:cs typeface="Arial" charset="0"/>
            </a:endParaRPr>
          </a:p>
        </p:txBody>
      </p:sp>
      <p:graphicFrame>
        <p:nvGraphicFramePr>
          <p:cNvPr id="16388" name="Object 1"/>
          <p:cNvGraphicFramePr>
            <a:graphicFrameLocks noChangeAspect="1"/>
          </p:cNvGraphicFramePr>
          <p:nvPr/>
        </p:nvGraphicFramePr>
        <p:xfrm>
          <a:off x="1828800" y="1384300"/>
          <a:ext cx="5105400" cy="5287963"/>
        </p:xfrm>
        <a:graphic>
          <a:graphicData uri="http://schemas.openxmlformats.org/presentationml/2006/ole">
            <mc:AlternateContent xmlns:mc="http://schemas.openxmlformats.org/markup-compatibility/2006">
              <mc:Choice xmlns:v="urn:schemas-microsoft-com:vml" Requires="v">
                <p:oleObj spid="_x0000_s16398" name="Acrobat Document" r:id="rId4" imgW="4800000" imgH="4971429" progId="AcroExch.Document.7">
                  <p:embed/>
                </p:oleObj>
              </mc:Choice>
              <mc:Fallback>
                <p:oleObj name="Acrobat Document" r:id="rId4" imgW="4800000" imgH="4971429"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384300"/>
                        <a:ext cx="5105400" cy="528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TextBox 4"/>
          <p:cNvSpPr txBox="1">
            <a:spLocks noChangeArrowheads="1"/>
          </p:cNvSpPr>
          <p:nvPr/>
        </p:nvSpPr>
        <p:spPr bwMode="auto">
          <a:xfrm>
            <a:off x="6096000" y="6553200"/>
            <a:ext cx="307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BMC Cancer, 2012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sp>
        <p:nvSpPr>
          <p:cNvPr id="17411" name="Title 8"/>
          <p:cNvSpPr>
            <a:spLocks noGrp="1"/>
          </p:cNvSpPr>
          <p:nvPr>
            <p:ph type="title"/>
          </p:nvPr>
        </p:nvSpPr>
        <p:spPr>
          <a:xfrm>
            <a:off x="2057400" y="304800"/>
            <a:ext cx="7162800" cy="944563"/>
          </a:xfrm>
        </p:spPr>
        <p:txBody>
          <a:bodyPr/>
          <a:lstStyle/>
          <a:p>
            <a:r>
              <a:rPr lang="en-US" altLang="en-US" sz="2600" b="1" smtClean="0">
                <a:latin typeface="Arial" charset="0"/>
                <a:cs typeface="Arial" charset="0"/>
              </a:rPr>
              <a:t>Confidence Interval (95%) for Re-populating </a:t>
            </a:r>
            <a:br>
              <a:rPr lang="en-US" altLang="en-US" sz="2600" b="1" smtClean="0">
                <a:latin typeface="Arial" charset="0"/>
                <a:cs typeface="Arial" charset="0"/>
              </a:rPr>
            </a:br>
            <a:r>
              <a:rPr lang="en-US" altLang="en-US" sz="2600" b="1" smtClean="0">
                <a:latin typeface="Arial" charset="0"/>
                <a:cs typeface="Arial" charset="0"/>
              </a:rPr>
              <a:t>Mammary Cell Frequency</a:t>
            </a:r>
            <a:endParaRPr lang="en-US" altLang="en-US" sz="2600" smtClean="0">
              <a:latin typeface="Arial" charset="0"/>
              <a:cs typeface="Arial" charset="0"/>
            </a:endParaRPr>
          </a:p>
        </p:txBody>
      </p:sp>
      <p:graphicFrame>
        <p:nvGraphicFramePr>
          <p:cNvPr id="17412" name="Object 1"/>
          <p:cNvGraphicFramePr>
            <a:graphicFrameLocks noChangeAspect="1"/>
          </p:cNvGraphicFramePr>
          <p:nvPr/>
        </p:nvGraphicFramePr>
        <p:xfrm>
          <a:off x="304800" y="1905000"/>
          <a:ext cx="8534400" cy="3505200"/>
        </p:xfrm>
        <a:graphic>
          <a:graphicData uri="http://schemas.openxmlformats.org/presentationml/2006/ole">
            <mc:AlternateContent xmlns:mc="http://schemas.openxmlformats.org/markup-compatibility/2006">
              <mc:Choice xmlns:v="urn:schemas-microsoft-com:vml" Requires="v">
                <p:oleObj spid="_x0000_s17422" name="Acrobat Document" r:id="rId4" imgW="4800000" imgH="1971950" progId="AcroExch.Document.7">
                  <p:embed/>
                </p:oleObj>
              </mc:Choice>
              <mc:Fallback>
                <p:oleObj name="Acrobat Document" r:id="rId4" imgW="4800000" imgH="197195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05000"/>
                        <a:ext cx="85344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TextBox 4"/>
          <p:cNvSpPr txBox="1">
            <a:spLocks noChangeArrowheads="1"/>
          </p:cNvSpPr>
          <p:nvPr/>
        </p:nvSpPr>
        <p:spPr bwMode="auto">
          <a:xfrm>
            <a:off x="6096000" y="6553200"/>
            <a:ext cx="307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BMC Cancer,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sp>
        <p:nvSpPr>
          <p:cNvPr id="18435" name="Title 8"/>
          <p:cNvSpPr>
            <a:spLocks noGrp="1"/>
          </p:cNvSpPr>
          <p:nvPr>
            <p:ph type="title"/>
          </p:nvPr>
        </p:nvSpPr>
        <p:spPr>
          <a:xfrm>
            <a:off x="2743200" y="609600"/>
            <a:ext cx="5943600" cy="639763"/>
          </a:xfrm>
        </p:spPr>
        <p:txBody>
          <a:bodyPr/>
          <a:lstStyle/>
          <a:p>
            <a:r>
              <a:rPr lang="en-US" altLang="en-US" sz="2600" b="1" smtClean="0">
                <a:latin typeface="Arial" charset="0"/>
                <a:cs typeface="Arial" charset="0"/>
              </a:rPr>
              <a:t>Fast Cell Proliferation in TNBC-TICs</a:t>
            </a:r>
            <a:endParaRPr lang="en-US" altLang="en-US" sz="2600" smtClean="0">
              <a:latin typeface="Arial" charset="0"/>
              <a:cs typeface="Arial" charset="0"/>
            </a:endParaRPr>
          </a:p>
        </p:txBody>
      </p:sp>
      <p:graphicFrame>
        <p:nvGraphicFramePr>
          <p:cNvPr id="18436" name="Object 1"/>
          <p:cNvGraphicFramePr>
            <a:graphicFrameLocks noChangeAspect="1"/>
          </p:cNvGraphicFramePr>
          <p:nvPr/>
        </p:nvGraphicFramePr>
        <p:xfrm>
          <a:off x="2368550" y="1447800"/>
          <a:ext cx="4489450" cy="5191125"/>
        </p:xfrm>
        <a:graphic>
          <a:graphicData uri="http://schemas.openxmlformats.org/presentationml/2006/ole">
            <mc:AlternateContent xmlns:mc="http://schemas.openxmlformats.org/markup-compatibility/2006">
              <mc:Choice xmlns:v="urn:schemas-microsoft-com:vml" Requires="v">
                <p:oleObj spid="_x0000_s18446" name="Acrobat Document" r:id="rId4" imgW="2742857" imgH="3172268" progId="AcroExch.Document.7">
                  <p:embed/>
                </p:oleObj>
              </mc:Choice>
              <mc:Fallback>
                <p:oleObj name="Acrobat Document" r:id="rId4" imgW="2742857" imgH="3172268"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50" y="1447800"/>
                        <a:ext cx="4489450" cy="519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7" name="TextBox 4"/>
          <p:cNvSpPr txBox="1">
            <a:spLocks noChangeArrowheads="1"/>
          </p:cNvSpPr>
          <p:nvPr/>
        </p:nvSpPr>
        <p:spPr bwMode="auto">
          <a:xfrm>
            <a:off x="6096000" y="6553200"/>
            <a:ext cx="307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BMC Cancer, 2012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sp>
        <p:nvSpPr>
          <p:cNvPr id="19459" name="Title 8"/>
          <p:cNvSpPr>
            <a:spLocks noGrp="1"/>
          </p:cNvSpPr>
          <p:nvPr>
            <p:ph type="title"/>
          </p:nvPr>
        </p:nvSpPr>
        <p:spPr>
          <a:xfrm>
            <a:off x="2667000" y="685800"/>
            <a:ext cx="5867400" cy="461963"/>
          </a:xfrm>
        </p:spPr>
        <p:txBody>
          <a:bodyPr/>
          <a:lstStyle/>
          <a:p>
            <a:r>
              <a:rPr lang="en-US" altLang="en-US" sz="2600" b="1" smtClean="0">
                <a:latin typeface="Arial" charset="0"/>
                <a:cs typeface="Arial" charset="0"/>
              </a:rPr>
              <a:t>Larger Tumor Growth in TNBC-TICs</a:t>
            </a:r>
          </a:p>
        </p:txBody>
      </p:sp>
      <p:graphicFrame>
        <p:nvGraphicFramePr>
          <p:cNvPr id="19460" name="Object 1"/>
          <p:cNvGraphicFramePr>
            <a:graphicFrameLocks noChangeAspect="1"/>
          </p:cNvGraphicFramePr>
          <p:nvPr/>
        </p:nvGraphicFramePr>
        <p:xfrm>
          <a:off x="2286000" y="1447800"/>
          <a:ext cx="4648200" cy="5195888"/>
        </p:xfrm>
        <a:graphic>
          <a:graphicData uri="http://schemas.openxmlformats.org/presentationml/2006/ole">
            <mc:AlternateContent xmlns:mc="http://schemas.openxmlformats.org/markup-compatibility/2006">
              <mc:Choice xmlns:v="urn:schemas-microsoft-com:vml" Requires="v">
                <p:oleObj spid="_x0000_s19470" name="Acrobat Document" r:id="rId4" imgW="2914286" imgH="3258005" progId="AcroExch.Document.7">
                  <p:embed/>
                </p:oleObj>
              </mc:Choice>
              <mc:Fallback>
                <p:oleObj name="Acrobat Document" r:id="rId4" imgW="2914286" imgH="3258005"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447800"/>
                        <a:ext cx="4648200" cy="5195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TextBox 4"/>
          <p:cNvSpPr txBox="1">
            <a:spLocks noChangeArrowheads="1"/>
          </p:cNvSpPr>
          <p:nvPr/>
        </p:nvSpPr>
        <p:spPr bwMode="auto">
          <a:xfrm>
            <a:off x="6096000" y="6553200"/>
            <a:ext cx="307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BMC Cancer,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sp>
        <p:nvSpPr>
          <p:cNvPr id="20483" name="Title 8"/>
          <p:cNvSpPr>
            <a:spLocks noGrp="1"/>
          </p:cNvSpPr>
          <p:nvPr>
            <p:ph type="title"/>
          </p:nvPr>
        </p:nvSpPr>
        <p:spPr>
          <a:xfrm>
            <a:off x="1219200" y="655638"/>
            <a:ext cx="8153400" cy="639762"/>
          </a:xfrm>
        </p:spPr>
        <p:txBody>
          <a:bodyPr/>
          <a:lstStyle/>
          <a:p>
            <a:r>
              <a:rPr lang="en-US" altLang="en-US" sz="2600" b="1" smtClean="0">
                <a:latin typeface="Arial" charset="0"/>
                <a:cs typeface="Arial" charset="0"/>
              </a:rPr>
              <a:t>Production of More Metastatic Foci in TNBC-TICs</a:t>
            </a:r>
            <a:endParaRPr lang="en-US" altLang="en-US" sz="2600" smtClean="0">
              <a:latin typeface="Arial" charset="0"/>
              <a:cs typeface="Arial" charset="0"/>
            </a:endParaRPr>
          </a:p>
        </p:txBody>
      </p:sp>
      <p:graphicFrame>
        <p:nvGraphicFramePr>
          <p:cNvPr id="20484" name="Object 1"/>
          <p:cNvGraphicFramePr>
            <a:graphicFrameLocks noChangeAspect="1"/>
          </p:cNvGraphicFramePr>
          <p:nvPr/>
        </p:nvGraphicFramePr>
        <p:xfrm>
          <a:off x="2133600" y="1447800"/>
          <a:ext cx="4481513" cy="5181600"/>
        </p:xfrm>
        <a:graphic>
          <a:graphicData uri="http://schemas.openxmlformats.org/presentationml/2006/ole">
            <mc:AlternateContent xmlns:mc="http://schemas.openxmlformats.org/markup-compatibility/2006">
              <mc:Choice xmlns:v="urn:schemas-microsoft-com:vml" Requires="v">
                <p:oleObj spid="_x0000_s20494" name="Acrobat Document" r:id="rId4" imgW="2742857" imgH="3172268" progId="AcroExch.Document.7">
                  <p:embed/>
                </p:oleObj>
              </mc:Choice>
              <mc:Fallback>
                <p:oleObj name="Acrobat Document" r:id="rId4" imgW="2742857" imgH="3172268"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447800"/>
                        <a:ext cx="4481513"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TextBox 4"/>
          <p:cNvSpPr txBox="1">
            <a:spLocks noChangeArrowheads="1"/>
          </p:cNvSpPr>
          <p:nvPr/>
        </p:nvSpPr>
        <p:spPr bwMode="auto">
          <a:xfrm>
            <a:off x="6096000" y="6553200"/>
            <a:ext cx="307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BMC Cancer, 2012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sp>
        <p:nvSpPr>
          <p:cNvPr id="21507" name="Title 8"/>
          <p:cNvSpPr>
            <a:spLocks noGrp="1"/>
          </p:cNvSpPr>
          <p:nvPr>
            <p:ph type="title"/>
          </p:nvPr>
        </p:nvSpPr>
        <p:spPr>
          <a:xfrm>
            <a:off x="2743200" y="381000"/>
            <a:ext cx="5715000" cy="681038"/>
          </a:xfrm>
        </p:spPr>
        <p:txBody>
          <a:bodyPr/>
          <a:lstStyle/>
          <a:p>
            <a:r>
              <a:rPr lang="en-US" altLang="en-US" sz="2600" b="1" smtClean="0">
                <a:latin typeface="Arial" charset="0"/>
                <a:cs typeface="Arial" charset="0"/>
              </a:rPr>
              <a:t>Higher Expression of Hsp25 and Hsp72/HspA1A in TNBC-TICs</a:t>
            </a:r>
            <a:endParaRPr lang="en-US" altLang="en-US" sz="2600" smtClean="0">
              <a:latin typeface="Arial" charset="0"/>
              <a:cs typeface="Arial" charset="0"/>
            </a:endParaRPr>
          </a:p>
        </p:txBody>
      </p:sp>
      <p:graphicFrame>
        <p:nvGraphicFramePr>
          <p:cNvPr id="21508" name="Object 1"/>
          <p:cNvGraphicFramePr>
            <a:graphicFrameLocks noChangeAspect="1"/>
          </p:cNvGraphicFramePr>
          <p:nvPr/>
        </p:nvGraphicFramePr>
        <p:xfrm>
          <a:off x="1444625" y="1406525"/>
          <a:ext cx="6556375" cy="4421188"/>
        </p:xfrm>
        <a:graphic>
          <a:graphicData uri="http://schemas.openxmlformats.org/presentationml/2006/ole">
            <mc:AlternateContent xmlns:mc="http://schemas.openxmlformats.org/markup-compatibility/2006">
              <mc:Choice xmlns:v="urn:schemas-microsoft-com:vml" Requires="v">
                <p:oleObj spid="_x0000_s21518" name="Acrobat Document" r:id="rId4" imgW="3685714" imgH="2486372" progId="AcroExch.Document.7">
                  <p:embed/>
                </p:oleObj>
              </mc:Choice>
              <mc:Fallback>
                <p:oleObj name="Acrobat Document" r:id="rId4" imgW="3685714" imgH="2486372"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5" y="1406525"/>
                        <a:ext cx="6556375" cy="442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TextBox 4"/>
          <p:cNvSpPr txBox="1">
            <a:spLocks noChangeArrowheads="1"/>
          </p:cNvSpPr>
          <p:nvPr/>
        </p:nvSpPr>
        <p:spPr bwMode="auto">
          <a:xfrm>
            <a:off x="6096000" y="6553200"/>
            <a:ext cx="307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BMC Cancer, 2012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191000"/>
            <a:ext cx="7010400" cy="2438400"/>
          </a:xfrm>
        </p:spPr>
        <p:txBody>
          <a:bodyPr>
            <a:noAutofit/>
          </a:bodyPr>
          <a:lstStyle/>
          <a:p>
            <a:pPr eaLnBrk="1" fontAlgn="auto" hangingPunct="1">
              <a:spcBef>
                <a:spcPct val="0"/>
              </a:spcBef>
              <a:spcAft>
                <a:spcPts val="0"/>
              </a:spcAft>
              <a:defRPr/>
            </a:pPr>
            <a:r>
              <a:rPr lang="en-US" sz="2200" b="1" spc="-150" dirty="0" err="1">
                <a:solidFill>
                  <a:srgbClr val="1F497D"/>
                </a:solidFill>
                <a:latin typeface="Arial" pitchFamily="34" charset="0"/>
              </a:rPr>
              <a:t>Punit</a:t>
            </a:r>
            <a:r>
              <a:rPr lang="en-US" sz="2200" b="1" spc="-150" dirty="0">
                <a:solidFill>
                  <a:srgbClr val="1F497D"/>
                </a:solidFill>
                <a:latin typeface="Arial" pitchFamily="34" charset="0"/>
              </a:rPr>
              <a:t> Kaur, Ph.D.</a:t>
            </a:r>
          </a:p>
          <a:p>
            <a:pPr eaLnBrk="1" fontAlgn="auto" hangingPunct="1">
              <a:spcBef>
                <a:spcPct val="0"/>
              </a:spcBef>
              <a:spcAft>
                <a:spcPts val="0"/>
              </a:spcAft>
              <a:defRPr/>
            </a:pPr>
            <a:endParaRPr lang="en-US" sz="2200" b="1" spc="-150" dirty="0">
              <a:solidFill>
                <a:srgbClr val="1F497D"/>
              </a:solidFill>
              <a:latin typeface="Arial" pitchFamily="34" charset="0"/>
            </a:endParaRPr>
          </a:p>
          <a:p>
            <a:pPr eaLnBrk="1" fontAlgn="auto" hangingPunct="1">
              <a:spcBef>
                <a:spcPct val="0"/>
              </a:spcBef>
              <a:spcAft>
                <a:spcPts val="0"/>
              </a:spcAft>
              <a:defRPr/>
            </a:pPr>
            <a:r>
              <a:rPr lang="en-US" sz="2200" b="1" spc="-150" dirty="0">
                <a:solidFill>
                  <a:srgbClr val="1F497D"/>
                </a:solidFill>
                <a:latin typeface="Arial" pitchFamily="34" charset="0"/>
              </a:rPr>
              <a:t>Assistant Professor</a:t>
            </a:r>
          </a:p>
          <a:p>
            <a:pPr eaLnBrk="1" fontAlgn="auto" hangingPunct="1">
              <a:spcBef>
                <a:spcPct val="0"/>
              </a:spcBef>
              <a:spcAft>
                <a:spcPts val="0"/>
              </a:spcAft>
              <a:defRPr/>
            </a:pPr>
            <a:r>
              <a:rPr lang="en-US" sz="2200" b="1" spc="-150" dirty="0">
                <a:solidFill>
                  <a:srgbClr val="1F497D"/>
                </a:solidFill>
                <a:latin typeface="Arial" pitchFamily="34" charset="0"/>
              </a:rPr>
              <a:t>Department of Microbiology, Biochemistry &amp; </a:t>
            </a:r>
            <a:r>
              <a:rPr lang="en-US" sz="2200" b="1" spc="-150" dirty="0" smtClean="0">
                <a:solidFill>
                  <a:srgbClr val="1F497D"/>
                </a:solidFill>
                <a:latin typeface="Arial" pitchFamily="34" charset="0"/>
              </a:rPr>
              <a:t>Immunology</a:t>
            </a:r>
          </a:p>
          <a:p>
            <a:pPr eaLnBrk="1" fontAlgn="auto" hangingPunct="1">
              <a:spcBef>
                <a:spcPct val="0"/>
              </a:spcBef>
              <a:spcAft>
                <a:spcPts val="0"/>
              </a:spcAft>
              <a:defRPr/>
            </a:pPr>
            <a:endParaRPr lang="en-US" sz="2200" b="1" spc="-150" dirty="0">
              <a:solidFill>
                <a:srgbClr val="1F497D"/>
              </a:solidFill>
              <a:latin typeface="Arial" pitchFamily="34" charset="0"/>
            </a:endParaRPr>
          </a:p>
          <a:p>
            <a:pPr eaLnBrk="1" fontAlgn="auto" hangingPunct="1">
              <a:spcBef>
                <a:spcPct val="0"/>
              </a:spcBef>
              <a:spcAft>
                <a:spcPts val="0"/>
              </a:spcAft>
              <a:defRPr/>
            </a:pPr>
            <a:r>
              <a:rPr lang="en-US" sz="2200" b="1" spc="-150" dirty="0">
                <a:solidFill>
                  <a:srgbClr val="1F497D"/>
                </a:solidFill>
                <a:latin typeface="Arial" pitchFamily="34" charset="0"/>
              </a:rPr>
              <a:t>Department of Pathology and Anatomy</a:t>
            </a:r>
            <a:endParaRPr lang="en-US" sz="2800" b="1" spc="-150" dirty="0">
              <a:solidFill>
                <a:srgbClr val="1F497D"/>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ea typeface="ＭＳ Ｐゴシック" pitchFamily="34" charset="-128"/>
            </a:endParaRPr>
          </a:p>
        </p:txBody>
      </p:sp>
      <p:sp>
        <p:nvSpPr>
          <p:cNvPr id="22531" name="Title 8"/>
          <p:cNvSpPr>
            <a:spLocks noGrp="1"/>
          </p:cNvSpPr>
          <p:nvPr>
            <p:ph type="title"/>
          </p:nvPr>
        </p:nvSpPr>
        <p:spPr>
          <a:xfrm>
            <a:off x="4572000" y="681038"/>
            <a:ext cx="2133600" cy="461962"/>
          </a:xfrm>
        </p:spPr>
        <p:txBody>
          <a:bodyPr/>
          <a:lstStyle/>
          <a:p>
            <a:r>
              <a:rPr lang="en-US" altLang="en-US" sz="2800" b="1" smtClean="0">
                <a:latin typeface="Arial" charset="0"/>
                <a:cs typeface="Arial" charset="0"/>
              </a:rPr>
              <a:t>Summary</a:t>
            </a:r>
            <a:endParaRPr lang="en-US" altLang="en-US" sz="2800" smtClean="0">
              <a:latin typeface="Arial" charset="0"/>
              <a:cs typeface="Arial" charset="0"/>
            </a:endParaRPr>
          </a:p>
        </p:txBody>
      </p:sp>
      <p:sp>
        <p:nvSpPr>
          <p:cNvPr id="6" name="Rectangle 3"/>
          <p:cNvSpPr>
            <a:spLocks noChangeArrowheads="1"/>
          </p:cNvSpPr>
          <p:nvPr/>
        </p:nvSpPr>
        <p:spPr bwMode="auto">
          <a:xfrm>
            <a:off x="304800" y="1697038"/>
            <a:ext cx="8534400" cy="4246562"/>
          </a:xfrm>
          <a:prstGeom prst="rect">
            <a:avLst/>
          </a:prstGeom>
          <a:noFill/>
          <a:ln w="9525">
            <a:noFill/>
            <a:miter lim="800000"/>
            <a:headEnd/>
            <a:tailEnd/>
          </a:ln>
        </p:spPr>
        <p:txBody>
          <a:bodyPr anchor="ctr">
            <a:spAutoFit/>
          </a:bodyPr>
          <a:lstStyle/>
          <a:p>
            <a:pPr algn="just">
              <a:defRPr/>
            </a:pPr>
            <a:r>
              <a:rPr lang="en-US" b="1" dirty="0">
                <a:solidFill>
                  <a:srgbClr val="000000"/>
                </a:solidFill>
                <a:cs typeface="Arial" charset="0"/>
              </a:rPr>
              <a:t>We have produced a TNBC model that can be used to study why human TNBC is so aggressive and  will help in design of new targets to treat TNBC. </a:t>
            </a:r>
          </a:p>
          <a:p>
            <a:pPr algn="just">
              <a:defRPr/>
            </a:pPr>
            <a:endParaRPr lang="en-US" b="1" dirty="0">
              <a:solidFill>
                <a:srgbClr val="000000"/>
              </a:solidFill>
              <a:cs typeface="Arial" charset="0"/>
            </a:endParaRPr>
          </a:p>
          <a:p>
            <a:pPr algn="just">
              <a:defRPr/>
            </a:pPr>
            <a:r>
              <a:rPr lang="en-US" b="1" dirty="0">
                <a:solidFill>
                  <a:srgbClr val="000000"/>
                </a:solidFill>
                <a:cs typeface="Arial" charset="0"/>
              </a:rPr>
              <a:t>TNBC-TICs have:</a:t>
            </a:r>
          </a:p>
          <a:p>
            <a:pPr marL="285750" indent="-285750" algn="just">
              <a:buFont typeface="Arial" pitchFamily="34" charset="0"/>
              <a:buChar char="•"/>
              <a:defRPr/>
            </a:pPr>
            <a:r>
              <a:rPr lang="en-US" b="1" dirty="0">
                <a:cs typeface="Arial" charset="0"/>
              </a:rPr>
              <a:t>CD24</a:t>
            </a:r>
            <a:r>
              <a:rPr lang="en-US" b="1" baseline="30000" dirty="0">
                <a:cs typeface="Arial" charset="0"/>
              </a:rPr>
              <a:t>+</a:t>
            </a:r>
            <a:r>
              <a:rPr lang="en-US" b="1" dirty="0">
                <a:cs typeface="Arial" charset="0"/>
              </a:rPr>
              <a:t>/ALDH1</a:t>
            </a:r>
            <a:r>
              <a:rPr lang="en-US" b="1" baseline="30000" dirty="0">
                <a:cs typeface="Arial" charset="0"/>
              </a:rPr>
              <a:t>+</a:t>
            </a:r>
            <a:r>
              <a:rPr lang="en-US" b="1" dirty="0">
                <a:cs typeface="Arial" charset="0"/>
              </a:rPr>
              <a:t>/CD44</a:t>
            </a:r>
            <a:r>
              <a:rPr lang="en-US" b="1" baseline="30000" dirty="0">
                <a:cs typeface="Arial" charset="0"/>
              </a:rPr>
              <a:t>high</a:t>
            </a:r>
            <a:r>
              <a:rPr lang="en-US" b="1" dirty="0">
                <a:cs typeface="Arial" charset="0"/>
              </a:rPr>
              <a:t> </a:t>
            </a:r>
          </a:p>
          <a:p>
            <a:pPr marL="285750" indent="-285750" algn="just">
              <a:buFont typeface="Arial" pitchFamily="34" charset="0"/>
              <a:buChar char="•"/>
              <a:defRPr/>
            </a:pPr>
            <a:endParaRPr lang="en-US" b="1" dirty="0">
              <a:solidFill>
                <a:srgbClr val="000000"/>
              </a:solidFill>
              <a:cs typeface="Arial" charset="0"/>
            </a:endParaRPr>
          </a:p>
          <a:p>
            <a:pPr marL="285750" indent="-285750" algn="just">
              <a:buFont typeface="Arial" pitchFamily="34" charset="0"/>
              <a:buChar char="•"/>
              <a:defRPr/>
            </a:pPr>
            <a:r>
              <a:rPr lang="en-US" b="1" dirty="0">
                <a:solidFill>
                  <a:srgbClr val="000000"/>
                </a:solidFill>
                <a:cs typeface="Arial" charset="0"/>
              </a:rPr>
              <a:t>High proliferation rate</a:t>
            </a:r>
          </a:p>
          <a:p>
            <a:pPr marL="285750" indent="-285750" algn="just">
              <a:buFont typeface="Arial" pitchFamily="34" charset="0"/>
              <a:buChar char="•"/>
              <a:defRPr/>
            </a:pPr>
            <a:endParaRPr lang="en-US" b="1" dirty="0">
              <a:solidFill>
                <a:srgbClr val="000000"/>
              </a:solidFill>
              <a:cs typeface="Arial" charset="0"/>
            </a:endParaRPr>
          </a:p>
          <a:p>
            <a:pPr marL="285750" indent="-285750" algn="just">
              <a:buFont typeface="Arial" pitchFamily="34" charset="0"/>
              <a:buChar char="•"/>
              <a:defRPr/>
            </a:pPr>
            <a:r>
              <a:rPr lang="en-US" b="1" dirty="0">
                <a:solidFill>
                  <a:srgbClr val="000000"/>
                </a:solidFill>
                <a:cs typeface="Arial" charset="0"/>
              </a:rPr>
              <a:t>High tumor  growth rate</a:t>
            </a:r>
          </a:p>
          <a:p>
            <a:pPr marL="285750" indent="-285750" algn="just">
              <a:buFont typeface="Arial" pitchFamily="34" charset="0"/>
              <a:buChar char="•"/>
              <a:defRPr/>
            </a:pPr>
            <a:endParaRPr lang="en-US" b="1" dirty="0">
              <a:solidFill>
                <a:srgbClr val="000000"/>
              </a:solidFill>
              <a:cs typeface="Arial" charset="0"/>
            </a:endParaRPr>
          </a:p>
          <a:p>
            <a:pPr marL="285750" indent="-285750" algn="just">
              <a:buFont typeface="Arial" pitchFamily="34" charset="0"/>
              <a:buChar char="•"/>
              <a:defRPr/>
            </a:pPr>
            <a:r>
              <a:rPr lang="en-US" b="1" dirty="0">
                <a:solidFill>
                  <a:srgbClr val="000000"/>
                </a:solidFill>
                <a:cs typeface="Arial" charset="0"/>
              </a:rPr>
              <a:t>High metastatic potential</a:t>
            </a:r>
          </a:p>
          <a:p>
            <a:pPr marL="285750" indent="-285750" algn="just">
              <a:buFont typeface="Arial" pitchFamily="34" charset="0"/>
              <a:buChar char="•"/>
              <a:defRPr/>
            </a:pPr>
            <a:endParaRPr lang="en-US" b="1" dirty="0">
              <a:solidFill>
                <a:srgbClr val="000000"/>
              </a:solidFill>
              <a:cs typeface="Arial" charset="0"/>
            </a:endParaRPr>
          </a:p>
          <a:p>
            <a:pPr marL="285750" indent="-285750" algn="just">
              <a:buFont typeface="Arial" pitchFamily="34" charset="0"/>
              <a:buChar char="•"/>
              <a:defRPr/>
            </a:pPr>
            <a:r>
              <a:rPr lang="en-US" b="1" dirty="0">
                <a:solidFill>
                  <a:srgbClr val="000000"/>
                </a:solidFill>
                <a:cs typeface="Arial" charset="0"/>
              </a:rPr>
              <a:t>Higher expression of Hsp25</a:t>
            </a:r>
          </a:p>
          <a:p>
            <a:pPr marL="285750" indent="-285750" algn="just">
              <a:buFont typeface="Arial" pitchFamily="34" charset="0"/>
              <a:buChar char="•"/>
              <a:defRPr/>
            </a:pPr>
            <a:endParaRPr lang="en-US" b="1" dirty="0">
              <a:solidFill>
                <a:srgbClr val="000000"/>
              </a:solidFill>
              <a:cs typeface="Arial" charset="0"/>
            </a:endParaRPr>
          </a:p>
          <a:p>
            <a:pPr marL="285750" indent="-285750" algn="just">
              <a:buFont typeface="Arial" pitchFamily="34" charset="0"/>
              <a:buChar char="•"/>
              <a:defRPr/>
            </a:pPr>
            <a:r>
              <a:rPr lang="en-US" b="1" dirty="0">
                <a:solidFill>
                  <a:srgbClr val="000000"/>
                </a:solidFill>
                <a:cs typeface="Arial" charset="0"/>
              </a:rPr>
              <a:t>Higher expression of Hsp72</a:t>
            </a:r>
          </a:p>
        </p:txBody>
      </p:sp>
      <p:sp>
        <p:nvSpPr>
          <p:cNvPr id="22533" name="TextBox 4"/>
          <p:cNvSpPr txBox="1">
            <a:spLocks noChangeArrowheads="1"/>
          </p:cNvSpPr>
          <p:nvPr/>
        </p:nvSpPr>
        <p:spPr bwMode="auto">
          <a:xfrm>
            <a:off x="6096000" y="6553200"/>
            <a:ext cx="307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BMC Cancer, 2012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228600" y="1752600"/>
            <a:ext cx="8686800" cy="3810000"/>
          </a:xfrm>
        </p:spPr>
        <p:txBody>
          <a:bodyPr/>
          <a:lstStyle/>
          <a:p>
            <a:pPr algn="just">
              <a:lnSpc>
                <a:spcPct val="80000"/>
              </a:lnSpc>
              <a:buFont typeface="Wingdings" pitchFamily="2" charset="2"/>
              <a:buNone/>
            </a:pPr>
            <a:r>
              <a:rPr lang="en-US" altLang="en-US" sz="1800" b="1" smtClean="0">
                <a:solidFill>
                  <a:schemeClr val="tx1"/>
                </a:solidFill>
                <a:latin typeface="Arial" charset="0"/>
                <a:cs typeface="Arial" charset="0"/>
              </a:rPr>
              <a:t>Proteome is a complete complement of proteins that make up a cell or tissue:</a:t>
            </a:r>
          </a:p>
          <a:p>
            <a:pPr algn="just">
              <a:lnSpc>
                <a:spcPct val="80000"/>
              </a:lnSpc>
              <a:buFont typeface="Wingdings" pitchFamily="2" charset="2"/>
              <a:buNone/>
            </a:pPr>
            <a:endParaRPr lang="en-US" altLang="en-US" sz="1800" b="1" smtClean="0">
              <a:solidFill>
                <a:schemeClr val="tx1"/>
              </a:solidFill>
              <a:latin typeface="Arial" charset="0"/>
              <a:cs typeface="Arial" charset="0"/>
            </a:endParaRPr>
          </a:p>
          <a:p>
            <a:pPr algn="just">
              <a:lnSpc>
                <a:spcPct val="80000"/>
              </a:lnSpc>
              <a:buFontTx/>
              <a:buChar char="•"/>
            </a:pPr>
            <a:r>
              <a:rPr lang="en-US" altLang="en-US" sz="1800" b="1" smtClean="0">
                <a:solidFill>
                  <a:schemeClr val="tx1"/>
                </a:solidFill>
                <a:latin typeface="Arial" charset="0"/>
                <a:cs typeface="Arial" charset="0"/>
              </a:rPr>
              <a:t> Study of protein expression, regulation, modification and function in living systems for understanding how living systems use proteins</a:t>
            </a:r>
          </a:p>
          <a:p>
            <a:pPr algn="just">
              <a:lnSpc>
                <a:spcPct val="80000"/>
              </a:lnSpc>
            </a:pPr>
            <a:endParaRPr lang="en-US" altLang="en-US" sz="1800" b="1" smtClean="0">
              <a:solidFill>
                <a:schemeClr val="tx1"/>
              </a:solidFill>
              <a:latin typeface="Arial" charset="0"/>
              <a:cs typeface="Arial" charset="0"/>
            </a:endParaRPr>
          </a:p>
          <a:p>
            <a:pPr algn="l">
              <a:lnSpc>
                <a:spcPct val="80000"/>
              </a:lnSpc>
              <a:buFontTx/>
              <a:buChar char="•"/>
            </a:pPr>
            <a:r>
              <a:rPr lang="en-US" altLang="en-US" sz="1800" b="1" smtClean="0">
                <a:solidFill>
                  <a:schemeClr val="tx1"/>
                </a:solidFill>
                <a:latin typeface="Arial" charset="0"/>
                <a:cs typeface="Arial" charset="0"/>
              </a:rPr>
              <a:t> Using a variety of techniques, proteomics can be used to study how proteins interact within a system or how proteins change due to applied stresses</a:t>
            </a:r>
          </a:p>
          <a:p>
            <a:pPr algn="l">
              <a:lnSpc>
                <a:spcPct val="80000"/>
              </a:lnSpc>
            </a:pPr>
            <a:endParaRPr lang="en-US" altLang="en-US" sz="1800" b="1" smtClean="0">
              <a:solidFill>
                <a:schemeClr val="tx1"/>
              </a:solidFill>
              <a:latin typeface="Arial" charset="0"/>
              <a:cs typeface="Arial" charset="0"/>
            </a:endParaRPr>
          </a:p>
          <a:p>
            <a:pPr algn="l">
              <a:lnSpc>
                <a:spcPct val="80000"/>
              </a:lnSpc>
              <a:buFontTx/>
              <a:buChar char="•"/>
            </a:pPr>
            <a:r>
              <a:rPr lang="en-US" altLang="en-US" sz="1800" b="1" smtClean="0">
                <a:solidFill>
                  <a:schemeClr val="tx1"/>
                </a:solidFill>
                <a:latin typeface="Arial" charset="0"/>
                <a:cs typeface="Arial" charset="0"/>
              </a:rPr>
              <a:t> Proteomics requires the use of advanced measurement techniques with an emphasis on separations and mass spectrometry</a:t>
            </a:r>
          </a:p>
          <a:p>
            <a:pPr algn="l">
              <a:lnSpc>
                <a:spcPct val="80000"/>
              </a:lnSpc>
              <a:buFontTx/>
              <a:buChar char="•"/>
            </a:pPr>
            <a:endParaRPr lang="en-US" altLang="en-US" sz="1800" b="1" smtClean="0">
              <a:solidFill>
                <a:schemeClr val="tx1"/>
              </a:solidFill>
              <a:latin typeface="Arial" charset="0"/>
              <a:cs typeface="Arial" charset="0"/>
            </a:endParaRPr>
          </a:p>
          <a:p>
            <a:pPr algn="l">
              <a:lnSpc>
                <a:spcPct val="80000"/>
              </a:lnSpc>
              <a:buFontTx/>
              <a:buChar char="•"/>
            </a:pPr>
            <a:endParaRPr lang="en-US" altLang="en-US" sz="1800" b="1" smtClean="0">
              <a:solidFill>
                <a:schemeClr val="tx1"/>
              </a:solidFill>
              <a:latin typeface="Arial" charset="0"/>
              <a:cs typeface="Arial" charset="0"/>
            </a:endParaRPr>
          </a:p>
          <a:p>
            <a:pPr algn="just">
              <a:lnSpc>
                <a:spcPct val="80000"/>
              </a:lnSpc>
            </a:pPr>
            <a:r>
              <a:rPr lang="en-US" altLang="en-US" sz="1800" b="1" smtClean="0">
                <a:solidFill>
                  <a:schemeClr val="tx1"/>
                </a:solidFill>
                <a:latin typeface="Arial" charset="0"/>
              </a:rPr>
              <a:t>Mass spectrometry measures the mass of molecules by determining the mass to charge ratios (m/z)</a:t>
            </a:r>
            <a:endParaRPr lang="en-US" altLang="en-US" sz="1800" b="1" smtClean="0">
              <a:solidFill>
                <a:schemeClr val="tx1"/>
              </a:solidFill>
              <a:latin typeface="Arial" charset="0"/>
              <a:cs typeface="Arial" charset="0"/>
            </a:endParaRPr>
          </a:p>
        </p:txBody>
      </p:sp>
      <p:sp>
        <p:nvSpPr>
          <p:cNvPr id="23555" name="Rectangle 5"/>
          <p:cNvSpPr>
            <a:spLocks noGrp="1" noChangeArrowheads="1"/>
          </p:cNvSpPr>
          <p:nvPr>
            <p:ph type="ctrTitle"/>
          </p:nvPr>
        </p:nvSpPr>
        <p:spPr>
          <a:xfrm>
            <a:off x="2286000" y="457200"/>
            <a:ext cx="6477000" cy="762000"/>
          </a:xfrm>
          <a:noFill/>
        </p:spPr>
        <p:txBody>
          <a:bodyPr/>
          <a:lstStyle/>
          <a:p>
            <a:r>
              <a:rPr lang="en-US" altLang="en-US" sz="2800" b="1" smtClean="0">
                <a:latin typeface="Arial" charset="0"/>
              </a:rPr>
              <a:t>Proteomics in Biomarker Discovery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3733800" y="650875"/>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t>Obesity and Diabetes</a:t>
            </a:r>
          </a:p>
        </p:txBody>
      </p:sp>
      <p:sp>
        <p:nvSpPr>
          <p:cNvPr id="4" name="Rectangle 3"/>
          <p:cNvSpPr>
            <a:spLocks noChangeArrowheads="1"/>
          </p:cNvSpPr>
          <p:nvPr/>
        </p:nvSpPr>
        <p:spPr bwMode="auto">
          <a:xfrm>
            <a:off x="152400" y="1530350"/>
            <a:ext cx="88392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defRPr/>
            </a:pPr>
            <a:r>
              <a:rPr lang="en-US" altLang="en-US" sz="1800" b="1" dirty="0" smtClean="0">
                <a:latin typeface="Arial" charset="0"/>
              </a:rPr>
              <a:t>O</a:t>
            </a:r>
            <a:r>
              <a:rPr lang="en-US" altLang="ja-JP" sz="1800" b="1" dirty="0" smtClean="0">
                <a:latin typeface="Arial" panose="020B0604020202020204" pitchFamily="34" charset="0"/>
                <a:ea typeface="MS Mincho" pitchFamily="49" charset="-128"/>
                <a:cs typeface="Arial" panose="020B0604020202020204" pitchFamily="34" charset="0"/>
              </a:rPr>
              <a:t>besity is a complex disease and is a known risk factor for a variety of chronic diseases including:</a:t>
            </a:r>
          </a:p>
          <a:p>
            <a:pPr indent="228600" algn="just">
              <a:buFont typeface="Arial" pitchFamily="34" charset="0"/>
              <a:buChar char="•"/>
              <a:defRPr/>
            </a:pPr>
            <a:r>
              <a:rPr lang="en-US" altLang="ja-JP" sz="1800" b="1" dirty="0">
                <a:latin typeface="Arial" panose="020B0604020202020204" pitchFamily="34" charset="0"/>
                <a:ea typeface="MS Mincho" pitchFamily="49" charset="-128"/>
                <a:cs typeface="Arial" panose="020B0604020202020204" pitchFamily="34" charset="0"/>
              </a:rPr>
              <a:t>Hypertension</a:t>
            </a:r>
          </a:p>
          <a:p>
            <a:pPr indent="228600" algn="just">
              <a:buFont typeface="Arial" pitchFamily="34" charset="0"/>
              <a:buChar char="•"/>
              <a:defRPr/>
            </a:pPr>
            <a:r>
              <a:rPr lang="en-US" altLang="ja-JP" sz="1800" b="1" dirty="0">
                <a:latin typeface="Arial" panose="020B0604020202020204" pitchFamily="34" charset="0"/>
                <a:ea typeface="MS Mincho" pitchFamily="49" charset="-128"/>
                <a:cs typeface="Arial" panose="020B0604020202020204" pitchFamily="34" charset="0"/>
              </a:rPr>
              <a:t>Coronary</a:t>
            </a:r>
            <a:r>
              <a:rPr lang="en-US" altLang="ja-JP" sz="1800" b="1" baseline="30000" dirty="0">
                <a:latin typeface="Arial" panose="020B0604020202020204" pitchFamily="34" charset="0"/>
                <a:ea typeface="MS Mincho" pitchFamily="49" charset="-128"/>
                <a:cs typeface="Arial" panose="020B0604020202020204" pitchFamily="34" charset="0"/>
              </a:rPr>
              <a:t> </a:t>
            </a:r>
            <a:r>
              <a:rPr lang="en-US" altLang="ja-JP" sz="1800" b="1" dirty="0">
                <a:latin typeface="Arial" panose="020B0604020202020204" pitchFamily="34" charset="0"/>
                <a:ea typeface="MS Mincho" pitchFamily="49" charset="-128"/>
                <a:cs typeface="Arial" panose="020B0604020202020204" pitchFamily="34" charset="0"/>
              </a:rPr>
              <a:t>Heart Disease</a:t>
            </a:r>
          </a:p>
          <a:p>
            <a:pPr indent="228600" algn="just">
              <a:buFont typeface="Arial" pitchFamily="34" charset="0"/>
              <a:buChar char="•"/>
              <a:defRPr/>
            </a:pPr>
            <a:r>
              <a:rPr lang="en-US" altLang="ja-JP" sz="1800" b="1" dirty="0">
                <a:latin typeface="Arial" panose="020B0604020202020204" pitchFamily="34" charset="0"/>
                <a:ea typeface="MS Mincho" pitchFamily="49" charset="-128"/>
                <a:cs typeface="Arial" panose="020B0604020202020204" pitchFamily="34" charset="0"/>
              </a:rPr>
              <a:t>Type 2 Diabetes </a:t>
            </a:r>
            <a:endParaRPr lang="en-US" altLang="ja-JP" sz="1800" b="1" dirty="0" smtClean="0">
              <a:solidFill>
                <a:srgbClr val="FF0000"/>
              </a:solidFill>
              <a:latin typeface="Arial" charset="0"/>
            </a:endParaRPr>
          </a:p>
          <a:p>
            <a:pPr algn="just">
              <a:buFont typeface="Arial" charset="0"/>
              <a:buNone/>
              <a:defRPr/>
            </a:pPr>
            <a:endParaRPr lang="en-US" altLang="ja-JP" sz="1800" b="1" dirty="0" smtClean="0">
              <a:latin typeface="Arial" panose="020B0604020202020204" pitchFamily="34" charset="0"/>
              <a:ea typeface="MS Mincho" pitchFamily="49" charset="-128"/>
              <a:cs typeface="Arial" panose="020B0604020202020204" pitchFamily="34" charset="0"/>
            </a:endParaRPr>
          </a:p>
          <a:p>
            <a:pPr algn="just">
              <a:buFont typeface="Arial" charset="0"/>
              <a:buNone/>
              <a:defRPr/>
            </a:pPr>
            <a:r>
              <a:rPr lang="en-US" altLang="ja-JP" sz="1800" b="1" dirty="0" smtClean="0">
                <a:latin typeface="Arial" panose="020B0604020202020204" pitchFamily="34" charset="0"/>
                <a:ea typeface="MS Mincho" pitchFamily="49" charset="-128"/>
                <a:cs typeface="Arial" panose="020B0604020202020204" pitchFamily="34" charset="0"/>
              </a:rPr>
              <a:t>Over </a:t>
            </a:r>
            <a:r>
              <a:rPr lang="en-US" altLang="ja-JP" sz="1800" b="1" dirty="0">
                <a:latin typeface="Arial" panose="020B0604020202020204" pitchFamily="34" charset="0"/>
                <a:ea typeface="MS Mincho" pitchFamily="49" charset="-128"/>
                <a:cs typeface="Arial" panose="020B0604020202020204" pitchFamily="34" charset="0"/>
              </a:rPr>
              <a:t>the past decade obesity has become a major public health problem in most industrialized </a:t>
            </a:r>
            <a:r>
              <a:rPr lang="en-US" altLang="ja-JP" sz="1800" b="1" dirty="0" smtClean="0">
                <a:latin typeface="Arial" panose="020B0604020202020204" pitchFamily="34" charset="0"/>
                <a:ea typeface="MS Mincho" pitchFamily="49" charset="-128"/>
                <a:cs typeface="Arial" panose="020B0604020202020204" pitchFamily="34" charset="0"/>
              </a:rPr>
              <a:t>nations and the</a:t>
            </a:r>
            <a:r>
              <a:rPr lang="en-US" altLang="ja-JP" sz="1800" b="1" baseline="30000" dirty="0" smtClean="0">
                <a:latin typeface="Arial" panose="020B0604020202020204" pitchFamily="34" charset="0"/>
                <a:ea typeface="MS Mincho" pitchFamily="49" charset="-128"/>
                <a:cs typeface="Arial" panose="020B0604020202020204" pitchFamily="34" charset="0"/>
              </a:rPr>
              <a:t> </a:t>
            </a:r>
            <a:r>
              <a:rPr lang="en-US" altLang="ja-JP" sz="1800" b="1" dirty="0">
                <a:latin typeface="Arial" panose="020B0604020202020204" pitchFamily="34" charset="0"/>
                <a:ea typeface="MS Mincho" pitchFamily="49" charset="-128"/>
                <a:cs typeface="Arial" panose="020B0604020202020204" pitchFamily="34" charset="0"/>
              </a:rPr>
              <a:t>costs associated with the management of obesity and obesity-related</a:t>
            </a:r>
            <a:r>
              <a:rPr lang="en-US" altLang="ja-JP" sz="1800" b="1" baseline="30000" dirty="0">
                <a:latin typeface="Arial" panose="020B0604020202020204" pitchFamily="34" charset="0"/>
                <a:ea typeface="MS Mincho" pitchFamily="49" charset="-128"/>
                <a:cs typeface="Arial" panose="020B0604020202020204" pitchFamily="34" charset="0"/>
              </a:rPr>
              <a:t> </a:t>
            </a:r>
            <a:r>
              <a:rPr lang="en-US" altLang="ja-JP" sz="1800" b="1" dirty="0">
                <a:latin typeface="Arial" panose="020B0604020202020204" pitchFamily="34" charset="0"/>
                <a:ea typeface="MS Mincho" pitchFamily="49" charset="-128"/>
                <a:cs typeface="Arial" panose="020B0604020202020204" pitchFamily="34" charset="0"/>
              </a:rPr>
              <a:t>diseases account for about 5% of total healthcare expenditures</a:t>
            </a:r>
            <a:r>
              <a:rPr lang="en-US" altLang="ja-JP" sz="1800" b="1" baseline="30000" dirty="0">
                <a:latin typeface="Arial" panose="020B0604020202020204" pitchFamily="34" charset="0"/>
                <a:ea typeface="MS Mincho" pitchFamily="49" charset="-128"/>
                <a:cs typeface="Arial" panose="020B0604020202020204" pitchFamily="34" charset="0"/>
              </a:rPr>
              <a:t> </a:t>
            </a:r>
            <a:r>
              <a:rPr lang="en-US" altLang="ja-JP" sz="1800" b="1" dirty="0">
                <a:latin typeface="Arial" panose="020B0604020202020204" pitchFamily="34" charset="0"/>
                <a:ea typeface="MS Mincho" pitchFamily="49" charset="-128"/>
                <a:cs typeface="Arial" panose="020B0604020202020204" pitchFamily="34" charset="0"/>
              </a:rPr>
              <a:t>in most industrialized nations. </a:t>
            </a:r>
            <a:endParaRPr lang="en-US" altLang="ja-JP" sz="1800" b="1" dirty="0" smtClean="0">
              <a:latin typeface="Arial" panose="020B0604020202020204" pitchFamily="34" charset="0"/>
              <a:ea typeface="MS Mincho" pitchFamily="49" charset="-128"/>
              <a:cs typeface="Arial" panose="020B0604020202020204" pitchFamily="34" charset="0"/>
            </a:endParaRPr>
          </a:p>
          <a:p>
            <a:pPr algn="just">
              <a:buFont typeface="Arial" charset="0"/>
              <a:buNone/>
              <a:defRPr/>
            </a:pPr>
            <a:endParaRPr lang="en-US" altLang="ja-JP" sz="1800" b="1" dirty="0">
              <a:latin typeface="Arial" panose="020B0604020202020204" pitchFamily="34" charset="0"/>
              <a:ea typeface="MS Mincho" pitchFamily="49" charset="-128"/>
              <a:cs typeface="Arial" panose="020B0604020202020204" pitchFamily="34" charset="0"/>
            </a:endParaRPr>
          </a:p>
          <a:p>
            <a:pPr algn="just">
              <a:buFont typeface="Arial" charset="0"/>
              <a:buNone/>
              <a:defRPr/>
            </a:pPr>
            <a:r>
              <a:rPr lang="en-US" altLang="ja-JP" sz="1800" b="1" dirty="0" smtClean="0">
                <a:latin typeface="Arial" panose="020B0604020202020204" pitchFamily="34" charset="0"/>
                <a:ea typeface="MS Mincho" pitchFamily="49" charset="-128"/>
                <a:cs typeface="Arial" panose="020B0604020202020204" pitchFamily="34" charset="0"/>
              </a:rPr>
              <a:t>Body </a:t>
            </a:r>
            <a:r>
              <a:rPr lang="en-US" altLang="ja-JP" sz="1800" b="1" dirty="0">
                <a:latin typeface="Arial" panose="020B0604020202020204" pitchFamily="34" charset="0"/>
                <a:ea typeface="MS Mincho" pitchFamily="49" charset="-128"/>
                <a:cs typeface="Arial" panose="020B0604020202020204" pitchFamily="34" charset="0"/>
              </a:rPr>
              <a:t>mass index (BMI) has been demonstrated to correlate well with fat mass, morbidity and mortality,</a:t>
            </a:r>
            <a:r>
              <a:rPr lang="en-US" altLang="ja-JP" sz="1800" b="1" baseline="30000" dirty="0">
                <a:latin typeface="Arial" panose="020B0604020202020204" pitchFamily="34" charset="0"/>
                <a:ea typeface="MS Mincho" pitchFamily="49" charset="-128"/>
                <a:cs typeface="Arial" panose="020B0604020202020204" pitchFamily="34" charset="0"/>
              </a:rPr>
              <a:t> </a:t>
            </a:r>
            <a:r>
              <a:rPr lang="en-US" altLang="ja-JP" sz="1800" b="1" dirty="0">
                <a:latin typeface="Arial" panose="020B0604020202020204" pitchFamily="34" charset="0"/>
                <a:ea typeface="MS Mincho" pitchFamily="49" charset="-128"/>
                <a:cs typeface="Arial" panose="020B0604020202020204" pitchFamily="34" charset="0"/>
              </a:rPr>
              <a:t>and effects obesity-related disease</a:t>
            </a:r>
            <a:r>
              <a:rPr lang="en-US" altLang="ja-JP" sz="1800" b="1" baseline="30000" dirty="0">
                <a:latin typeface="Arial" panose="020B0604020202020204" pitchFamily="34" charset="0"/>
                <a:ea typeface="MS Mincho" pitchFamily="49" charset="-128"/>
                <a:cs typeface="Arial" panose="020B0604020202020204" pitchFamily="34" charset="0"/>
              </a:rPr>
              <a:t> </a:t>
            </a:r>
            <a:r>
              <a:rPr lang="en-US" altLang="ja-JP" sz="1800" b="1" dirty="0" smtClean="0">
                <a:latin typeface="Arial" panose="020B0604020202020204" pitchFamily="34" charset="0"/>
                <a:ea typeface="MS Mincho" pitchFamily="49" charset="-128"/>
                <a:cs typeface="Arial" panose="020B0604020202020204" pitchFamily="34" charset="0"/>
              </a:rPr>
              <a:t>risk.</a:t>
            </a:r>
          </a:p>
          <a:p>
            <a:pPr algn="just">
              <a:buFont typeface="Arial" charset="0"/>
              <a:buNone/>
              <a:defRPr/>
            </a:pPr>
            <a:r>
              <a:rPr lang="en-US" altLang="ja-JP" sz="1800" b="1" dirty="0" smtClean="0">
                <a:latin typeface="Arial" panose="020B0604020202020204" pitchFamily="34" charset="0"/>
                <a:ea typeface="MS Mincho" pitchFamily="49" charset="-128"/>
                <a:cs typeface="Arial" panose="020B0604020202020204" pitchFamily="34" charset="0"/>
              </a:rPr>
              <a:t> </a:t>
            </a:r>
          </a:p>
          <a:p>
            <a:pPr algn="just">
              <a:buFont typeface="Arial" charset="0"/>
              <a:buNone/>
              <a:defRPr/>
            </a:pPr>
            <a:r>
              <a:rPr lang="en-US" altLang="ja-JP" sz="1800" b="1" dirty="0">
                <a:latin typeface="Arial" panose="020B0604020202020204" pitchFamily="34" charset="0"/>
                <a:ea typeface="MS Mincho" pitchFamily="49" charset="-128"/>
                <a:cs typeface="Arial" panose="020B0604020202020204" pitchFamily="34" charset="0"/>
              </a:rPr>
              <a:t>Obese individuals have a greater than 10-fold increased risk</a:t>
            </a:r>
            <a:r>
              <a:rPr lang="en-US" altLang="ja-JP" sz="1800" b="1" baseline="30000" dirty="0">
                <a:latin typeface="Arial" panose="020B0604020202020204" pitchFamily="34" charset="0"/>
                <a:ea typeface="MS Mincho" pitchFamily="49" charset="-128"/>
                <a:cs typeface="Arial" panose="020B0604020202020204" pitchFamily="34" charset="0"/>
              </a:rPr>
              <a:t> </a:t>
            </a:r>
            <a:r>
              <a:rPr lang="en-US" altLang="ja-JP" sz="1800" b="1" dirty="0">
                <a:latin typeface="Arial" panose="020B0604020202020204" pitchFamily="34" charset="0"/>
                <a:ea typeface="MS Mincho" pitchFamily="49" charset="-128"/>
                <a:cs typeface="Arial" panose="020B0604020202020204" pitchFamily="34" charset="0"/>
              </a:rPr>
              <a:t>of developing type 2 diabetes as compared to normal weight </a:t>
            </a:r>
            <a:r>
              <a:rPr lang="en-US" altLang="ja-JP" sz="1800" b="1" dirty="0" smtClean="0">
                <a:latin typeface="Arial" panose="020B0604020202020204" pitchFamily="34" charset="0"/>
                <a:ea typeface="MS Mincho" pitchFamily="49" charset="-128"/>
                <a:cs typeface="Arial" panose="020B0604020202020204" pitchFamily="34" charset="0"/>
              </a:rPr>
              <a:t>individuals.</a:t>
            </a:r>
            <a:endParaRPr lang="en-US" altLang="ja-JP" sz="1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76400"/>
            <a:ext cx="9144000" cy="365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5603" name="Group 3"/>
          <p:cNvGrpSpPr>
            <a:grpSpLocks/>
          </p:cNvGrpSpPr>
          <p:nvPr/>
        </p:nvGrpSpPr>
        <p:grpSpPr bwMode="auto">
          <a:xfrm>
            <a:off x="-1752600" y="1752600"/>
            <a:ext cx="11201400" cy="4283075"/>
            <a:chOff x="-1056" y="710"/>
            <a:chExt cx="7056" cy="2698"/>
          </a:xfrm>
        </p:grpSpPr>
        <p:graphicFrame>
          <p:nvGraphicFramePr>
            <p:cNvPr id="25606" name="Object 4"/>
            <p:cNvGraphicFramePr>
              <a:graphicFrameLocks noChangeAspect="1"/>
            </p:cNvGraphicFramePr>
            <p:nvPr/>
          </p:nvGraphicFramePr>
          <p:xfrm>
            <a:off x="2784" y="864"/>
            <a:ext cx="3216" cy="2158"/>
          </p:xfrm>
          <a:graphic>
            <a:graphicData uri="http://schemas.openxmlformats.org/presentationml/2006/ole">
              <mc:AlternateContent xmlns:mc="http://schemas.openxmlformats.org/markup-compatibility/2006">
                <mc:Choice xmlns:v="urn:schemas-microsoft-com:vml" Requires="v">
                  <p:oleObj spid="_x0000_s25626" name="Chart" r:id="rId4" imgW="7468006" imgH="5010371" progId="Excel.Chart.8">
                    <p:embed/>
                  </p:oleObj>
                </mc:Choice>
                <mc:Fallback>
                  <p:oleObj name="Chart" r:id="rId4" imgW="7468006" imgH="5010371"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864"/>
                          <a:ext cx="3216" cy="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5"/>
            <p:cNvGraphicFramePr>
              <a:graphicFrameLocks noChangeAspect="1"/>
            </p:cNvGraphicFramePr>
            <p:nvPr/>
          </p:nvGraphicFramePr>
          <p:xfrm>
            <a:off x="-1056" y="710"/>
            <a:ext cx="4704" cy="2698"/>
          </p:xfrm>
          <a:graphic>
            <a:graphicData uri="http://schemas.openxmlformats.org/presentationml/2006/ole">
              <mc:AlternateContent xmlns:mc="http://schemas.openxmlformats.org/markup-compatibility/2006">
                <mc:Choice xmlns:v="urn:schemas-microsoft-com:vml" Requires="v">
                  <p:oleObj spid="_x0000_s25627" name="Chart" r:id="rId6" imgW="9382602" imgH="5381897" progId="Excel.Chart.8">
                    <p:embed/>
                  </p:oleObj>
                </mc:Choice>
                <mc:Fallback>
                  <p:oleObj name="Chart" r:id="rId6" imgW="9382602" imgH="5381897" progId="Excel.Char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 y="710"/>
                          <a:ext cx="4704" cy="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8" name="AutoShape 6"/>
            <p:cNvSpPr>
              <a:spLocks noChangeArrowheads="1"/>
            </p:cNvSpPr>
            <p:nvPr/>
          </p:nvSpPr>
          <p:spPr bwMode="auto">
            <a:xfrm>
              <a:off x="2256" y="1968"/>
              <a:ext cx="960" cy="384"/>
            </a:xfrm>
            <a:prstGeom prst="homePlate">
              <a:avLst>
                <a:gd name="adj" fmla="val 62500"/>
              </a:avLst>
            </a:prstGeom>
            <a:solidFill>
              <a:srgbClr val="3366FF"/>
            </a:solidFill>
            <a:ln w="9525">
              <a:solidFill>
                <a:srgbClr val="3366FF"/>
              </a:solidFill>
              <a:miter lim="800000"/>
              <a:headEnd/>
              <a:tailEnd/>
            </a:ln>
          </p:spPr>
          <p:txBody>
            <a:bodyPr wrap="none" anchor="ctr"/>
            <a:lstStyle/>
            <a:p>
              <a:pPr algn="ctr"/>
              <a:r>
                <a:rPr lang="en-US" altLang="en-US" sz="3200">
                  <a:cs typeface="Times New Roman" pitchFamily="18" charset="0"/>
                </a:rPr>
                <a:t>9.91%</a:t>
              </a:r>
            </a:p>
          </p:txBody>
        </p:sp>
        <p:sp>
          <p:nvSpPr>
            <p:cNvPr id="25609" name="Text Box 7"/>
            <p:cNvSpPr txBox="1">
              <a:spLocks noChangeArrowheads="1"/>
            </p:cNvSpPr>
            <p:nvPr/>
          </p:nvSpPr>
          <p:spPr bwMode="auto">
            <a:xfrm>
              <a:off x="4790" y="1897"/>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Times New Roman" pitchFamily="18" charset="0"/>
                </a:rPr>
                <a:t>1%</a:t>
              </a:r>
            </a:p>
          </p:txBody>
        </p:sp>
      </p:grpSp>
      <p:sp>
        <p:nvSpPr>
          <p:cNvPr id="25604" name="Text Box 2"/>
          <p:cNvSpPr txBox="1">
            <a:spLocks noChangeArrowheads="1"/>
          </p:cNvSpPr>
          <p:nvPr/>
        </p:nvSpPr>
        <p:spPr bwMode="auto">
          <a:xfrm>
            <a:off x="1447800" y="52578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cs typeface="Times New Roman" pitchFamily="18" charset="0"/>
              </a:rPr>
              <a:t>Concentration range of proteins: 1 to 10</a:t>
            </a:r>
            <a:r>
              <a:rPr lang="en-US" altLang="en-US" sz="2400" b="1" baseline="30000">
                <a:cs typeface="Times New Roman" pitchFamily="18" charset="0"/>
              </a:rPr>
              <a:t>12</a:t>
            </a:r>
            <a:endParaRPr lang="en-US" altLang="en-US" sz="2400">
              <a:cs typeface="Times New Roman" pitchFamily="18" charset="0"/>
            </a:endParaRPr>
          </a:p>
        </p:txBody>
      </p:sp>
      <p:sp>
        <p:nvSpPr>
          <p:cNvPr id="25605" name="Rectangle 8"/>
          <p:cNvSpPr>
            <a:spLocks noChangeArrowheads="1"/>
          </p:cNvSpPr>
          <p:nvPr/>
        </p:nvSpPr>
        <p:spPr bwMode="auto">
          <a:xfrm>
            <a:off x="2057400" y="228600"/>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600" b="1"/>
              <a:t>Removal of High Abundant Proteins from Blood</a:t>
            </a:r>
            <a:endParaRPr lang="en-US" altLang="en-US" sz="26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9"/>
          <p:cNvGrpSpPr>
            <a:grpSpLocks/>
          </p:cNvGrpSpPr>
          <p:nvPr/>
        </p:nvGrpSpPr>
        <p:grpSpPr bwMode="auto">
          <a:xfrm>
            <a:off x="228600" y="1447800"/>
            <a:ext cx="4876800" cy="4953000"/>
            <a:chOff x="884" y="1200"/>
            <a:chExt cx="2779" cy="2327"/>
          </a:xfrm>
        </p:grpSpPr>
        <p:pic>
          <p:nvPicPr>
            <p:cNvPr id="26630" name="Picture 12" descr="sweden samples JPEG 1-14-08"/>
            <p:cNvPicPr>
              <a:picLocks noChangeAspect="1" noChangeArrowheads="1"/>
            </p:cNvPicPr>
            <p:nvPr/>
          </p:nvPicPr>
          <p:blipFill>
            <a:blip r:embed="rId3">
              <a:extLst>
                <a:ext uri="{28A0092B-C50C-407E-A947-70E740481C1C}">
                  <a14:useLocalDpi xmlns:a14="http://schemas.microsoft.com/office/drawing/2010/main" val="0"/>
                </a:ext>
              </a:extLst>
            </a:blip>
            <a:srcRect l="29582" t="37975" r="34428" b="20175"/>
            <a:stretch>
              <a:fillRect/>
            </a:stretch>
          </p:blipFill>
          <p:spPr bwMode="auto">
            <a:xfrm>
              <a:off x="884" y="1401"/>
              <a:ext cx="2524" cy="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13"/>
            <p:cNvSpPr txBox="1">
              <a:spLocks noChangeArrowheads="1"/>
            </p:cNvSpPr>
            <p:nvPr/>
          </p:nvSpPr>
          <p:spPr bwMode="auto">
            <a:xfrm>
              <a:off x="1104" y="1200"/>
              <a:ext cx="22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chemeClr val="bg1"/>
                  </a:solidFill>
                </a:rPr>
                <a:t>M</a:t>
              </a:r>
            </a:p>
          </p:txBody>
        </p:sp>
        <p:sp>
          <p:nvSpPr>
            <p:cNvPr id="26632" name="Text Box 14"/>
            <p:cNvSpPr txBox="1">
              <a:spLocks noChangeArrowheads="1"/>
            </p:cNvSpPr>
            <p:nvPr/>
          </p:nvSpPr>
          <p:spPr bwMode="auto">
            <a:xfrm>
              <a:off x="1584" y="1200"/>
              <a:ext cx="5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chemeClr val="bg1"/>
                  </a:solidFill>
                </a:rPr>
                <a:t>Crude</a:t>
              </a:r>
              <a:r>
                <a:rPr lang="en-US" altLang="en-US" sz="1600">
                  <a:solidFill>
                    <a:schemeClr val="bg1"/>
                  </a:solidFill>
                </a:rPr>
                <a:t> </a:t>
              </a:r>
            </a:p>
          </p:txBody>
        </p:sp>
        <p:sp>
          <p:nvSpPr>
            <p:cNvPr id="26633" name="Text Box 15"/>
            <p:cNvSpPr txBox="1">
              <a:spLocks noChangeArrowheads="1"/>
            </p:cNvSpPr>
            <p:nvPr/>
          </p:nvSpPr>
          <p:spPr bwMode="auto">
            <a:xfrm>
              <a:off x="2160" y="1200"/>
              <a:ext cx="5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chemeClr val="bg1"/>
                  </a:solidFill>
                </a:rPr>
                <a:t>Eluted</a:t>
              </a:r>
            </a:p>
          </p:txBody>
        </p:sp>
        <p:sp>
          <p:nvSpPr>
            <p:cNvPr id="26634" name="Text Box 16"/>
            <p:cNvSpPr txBox="1">
              <a:spLocks noChangeArrowheads="1"/>
            </p:cNvSpPr>
            <p:nvPr/>
          </p:nvSpPr>
          <p:spPr bwMode="auto">
            <a:xfrm>
              <a:off x="2736" y="1200"/>
              <a:ext cx="9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chemeClr val="bg1"/>
                  </a:solidFill>
                </a:rPr>
                <a:t>Flow through</a:t>
              </a:r>
            </a:p>
          </p:txBody>
        </p:sp>
      </p:grpSp>
      <p:sp>
        <p:nvSpPr>
          <p:cNvPr id="26627" name="Text Box 18"/>
          <p:cNvSpPr txBox="1">
            <a:spLocks noChangeArrowheads="1"/>
          </p:cNvSpPr>
          <p:nvPr/>
        </p:nvSpPr>
        <p:spPr bwMode="auto">
          <a:xfrm>
            <a:off x="5257800" y="3124200"/>
            <a:ext cx="34163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b="1"/>
              <a:t>Immunodepletion of plasma sample with affinity binding to column</a:t>
            </a:r>
          </a:p>
        </p:txBody>
      </p:sp>
      <p:sp>
        <p:nvSpPr>
          <p:cNvPr id="26628" name="Rectangle 20"/>
          <p:cNvSpPr>
            <a:spLocks noChangeArrowheads="1"/>
          </p:cNvSpPr>
          <p:nvPr/>
        </p:nvSpPr>
        <p:spPr bwMode="auto">
          <a:xfrm>
            <a:off x="2438400" y="685800"/>
            <a:ext cx="6461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Depletion of High Abundant Proteins</a:t>
            </a:r>
          </a:p>
        </p:txBody>
      </p:sp>
      <p:sp>
        <p:nvSpPr>
          <p:cNvPr id="26629" name="TextBox 4"/>
          <p:cNvSpPr txBox="1">
            <a:spLocks noChangeArrowheads="1"/>
          </p:cNvSpPr>
          <p:nvPr/>
        </p:nvSpPr>
        <p:spPr bwMode="auto">
          <a:xfrm>
            <a:off x="5562600" y="6553200"/>
            <a:ext cx="3587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J Prot Bioinform, 2010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971800" y="609600"/>
            <a:ext cx="5659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a:t>Canonical Pathways for Obesity</a:t>
            </a:r>
          </a:p>
        </p:txBody>
      </p:sp>
      <p:sp>
        <p:nvSpPr>
          <p:cNvPr id="27651" name="TextBox 4"/>
          <p:cNvSpPr txBox="1">
            <a:spLocks noChangeArrowheads="1"/>
          </p:cNvSpPr>
          <p:nvPr/>
        </p:nvSpPr>
        <p:spPr bwMode="auto">
          <a:xfrm>
            <a:off x="4953000" y="1219200"/>
            <a:ext cx="4191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Char char="•"/>
            </a:pPr>
            <a:r>
              <a:rPr lang="en-US" altLang="en-US" b="1"/>
              <a:t>FOXD1, a transcription regulator, found in the cell nucleus directly acts on SERPINE1, which then activates the peptidase HABP2 and translocate to the kinase STK16. </a:t>
            </a:r>
          </a:p>
          <a:p>
            <a:pPr algn="just" eaLnBrk="1" hangingPunct="1">
              <a:buFont typeface="Arial" charset="0"/>
              <a:buChar char="•"/>
            </a:pPr>
            <a:endParaRPr lang="en-US" altLang="en-US" b="1"/>
          </a:p>
          <a:p>
            <a:pPr algn="just" eaLnBrk="1" hangingPunct="1">
              <a:buFont typeface="Arial" charset="0"/>
              <a:buChar char="•"/>
            </a:pPr>
            <a:r>
              <a:rPr lang="en-US" altLang="en-US" b="1"/>
              <a:t>Drugs used for obesity  including drotrecogin alfa was shown to directly bind to SERPINE1, whereas 9-hydroxy-(S)-10, 12-octadecadiencic acid indirectly acts on SERPINE1. Eprosartan drug used in both obesity and hypertension, were shown to indirectly act on SERPINE1.</a:t>
            </a:r>
          </a:p>
          <a:p>
            <a:pPr algn="just" eaLnBrk="1" hangingPunct="1"/>
            <a:r>
              <a:rPr lang="en-US" altLang="en-US" b="1"/>
              <a:t> </a:t>
            </a:r>
          </a:p>
          <a:p>
            <a:pPr algn="just" eaLnBrk="1" hangingPunct="1">
              <a:buFont typeface="Arial" charset="0"/>
              <a:buChar char="•"/>
            </a:pPr>
            <a:r>
              <a:rPr lang="en-US" altLang="en-US" b="1"/>
              <a:t>PRPA1, a protein known to play an important role in cancer was also shown to directly act on SERPINE1. </a:t>
            </a:r>
          </a:p>
        </p:txBody>
      </p:sp>
      <p:grpSp>
        <p:nvGrpSpPr>
          <p:cNvPr id="27652" name="Group 1"/>
          <p:cNvGrpSpPr>
            <a:grpSpLocks/>
          </p:cNvGrpSpPr>
          <p:nvPr/>
        </p:nvGrpSpPr>
        <p:grpSpPr bwMode="auto">
          <a:xfrm>
            <a:off x="228600" y="1670050"/>
            <a:ext cx="4522788" cy="4730750"/>
            <a:chOff x="533400" y="762000"/>
            <a:chExt cx="4522788" cy="4730750"/>
          </a:xfrm>
        </p:grpSpPr>
        <p:pic>
          <p:nvPicPr>
            <p:cNvPr id="27654" name="Picture 4" descr="Obesity pathwa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0"/>
              <a:ext cx="4522788"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209800" y="31242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7" name="Oval 6"/>
            <p:cNvSpPr/>
            <p:nvPr/>
          </p:nvSpPr>
          <p:spPr>
            <a:xfrm>
              <a:off x="2209800" y="4800600"/>
              <a:ext cx="304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8" name="Oval 7"/>
            <p:cNvSpPr/>
            <p:nvPr/>
          </p:nvSpPr>
          <p:spPr>
            <a:xfrm>
              <a:off x="3886200" y="1066800"/>
              <a:ext cx="304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9" name="Oval 8"/>
            <p:cNvSpPr/>
            <p:nvPr/>
          </p:nvSpPr>
          <p:spPr>
            <a:xfrm>
              <a:off x="4419600" y="4267200"/>
              <a:ext cx="304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0" name="Oval 9"/>
            <p:cNvSpPr/>
            <p:nvPr/>
          </p:nvSpPr>
          <p:spPr>
            <a:xfrm>
              <a:off x="4343400" y="3352800"/>
              <a:ext cx="304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1" name="Oval 10"/>
            <p:cNvSpPr/>
            <p:nvPr/>
          </p:nvSpPr>
          <p:spPr>
            <a:xfrm>
              <a:off x="4419600" y="2590800"/>
              <a:ext cx="304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2" name="Oval 11"/>
            <p:cNvSpPr/>
            <p:nvPr/>
          </p:nvSpPr>
          <p:spPr>
            <a:xfrm>
              <a:off x="2209800" y="3962400"/>
              <a:ext cx="304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3" name="Oval 12"/>
            <p:cNvSpPr/>
            <p:nvPr/>
          </p:nvSpPr>
          <p:spPr>
            <a:xfrm>
              <a:off x="609600" y="1066800"/>
              <a:ext cx="304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grpSp>
      <p:sp>
        <p:nvSpPr>
          <p:cNvPr id="27653" name="TextBox 4"/>
          <p:cNvSpPr txBox="1">
            <a:spLocks noChangeArrowheads="1"/>
          </p:cNvSpPr>
          <p:nvPr/>
        </p:nvSpPr>
        <p:spPr bwMode="auto">
          <a:xfrm>
            <a:off x="5562600" y="6553200"/>
            <a:ext cx="3587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J Prot Bioinform, 2010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743200" y="609600"/>
            <a:ext cx="5840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a:t>Canonical Pathways for Diabetes</a:t>
            </a:r>
          </a:p>
        </p:txBody>
      </p:sp>
      <p:sp>
        <p:nvSpPr>
          <p:cNvPr id="28675" name="TextBox 4"/>
          <p:cNvSpPr txBox="1">
            <a:spLocks noChangeArrowheads="1"/>
          </p:cNvSpPr>
          <p:nvPr/>
        </p:nvSpPr>
        <p:spPr bwMode="auto">
          <a:xfrm>
            <a:off x="5410200" y="1668463"/>
            <a:ext cx="3352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Char char="•"/>
            </a:pPr>
            <a:r>
              <a:rPr lang="en-US" altLang="en-US" b="1"/>
              <a:t>Protein CLL found in the extracellular space directly acts on SERPINE1.</a:t>
            </a:r>
          </a:p>
          <a:p>
            <a:pPr algn="just" eaLnBrk="1" hangingPunct="1">
              <a:buFont typeface="Arial" charset="0"/>
              <a:buChar char="•"/>
            </a:pPr>
            <a:endParaRPr lang="en-US" altLang="en-US" b="1"/>
          </a:p>
          <a:p>
            <a:pPr algn="just" eaLnBrk="1" hangingPunct="1">
              <a:buFont typeface="Arial" charset="0"/>
              <a:buChar char="•"/>
            </a:pPr>
            <a:r>
              <a:rPr lang="en-US" altLang="en-US" b="1"/>
              <a:t>SERPINE1 in turn indirectly acts on the enzyme FN1, found in the plasma membrane, which is binds to the transcription regulators MORF4.</a:t>
            </a:r>
          </a:p>
          <a:p>
            <a:pPr algn="just" eaLnBrk="1" hangingPunct="1">
              <a:buFont typeface="Arial" charset="0"/>
              <a:buChar char="•"/>
            </a:pPr>
            <a:endParaRPr lang="en-US" altLang="en-US" b="1"/>
          </a:p>
          <a:p>
            <a:pPr algn="just" eaLnBrk="1" hangingPunct="1">
              <a:buFont typeface="Arial" charset="0"/>
              <a:buChar char="•"/>
            </a:pPr>
            <a:r>
              <a:rPr lang="en-US" altLang="en-US" b="1"/>
              <a:t>The diabetic drugs MCL-9042 and eprostartan indirectly act on SERPINE1. </a:t>
            </a:r>
          </a:p>
        </p:txBody>
      </p:sp>
      <p:grpSp>
        <p:nvGrpSpPr>
          <p:cNvPr id="28676" name="Group 1"/>
          <p:cNvGrpSpPr>
            <a:grpSpLocks/>
          </p:cNvGrpSpPr>
          <p:nvPr/>
        </p:nvGrpSpPr>
        <p:grpSpPr bwMode="auto">
          <a:xfrm>
            <a:off x="609600" y="1597025"/>
            <a:ext cx="4495800" cy="4803775"/>
            <a:chOff x="609600" y="758825"/>
            <a:chExt cx="4495800" cy="4803775"/>
          </a:xfrm>
        </p:grpSpPr>
        <p:pic>
          <p:nvPicPr>
            <p:cNvPr id="28678" name="Picture 5" descr="Diabetes pathwa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58825"/>
              <a:ext cx="44958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038600" y="2133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8" name="Oval 7"/>
            <p:cNvSpPr/>
            <p:nvPr/>
          </p:nvSpPr>
          <p:spPr>
            <a:xfrm>
              <a:off x="2362200" y="5029200"/>
              <a:ext cx="3048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F0"/>
                </a:solidFill>
              </a:endParaRPr>
            </a:p>
          </p:txBody>
        </p:sp>
        <p:sp>
          <p:nvSpPr>
            <p:cNvPr id="9" name="Oval 8"/>
            <p:cNvSpPr/>
            <p:nvPr/>
          </p:nvSpPr>
          <p:spPr>
            <a:xfrm>
              <a:off x="2209800" y="3733800"/>
              <a:ext cx="3048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F0"/>
                </a:solidFill>
              </a:endParaRPr>
            </a:p>
          </p:txBody>
        </p:sp>
        <p:sp>
          <p:nvSpPr>
            <p:cNvPr id="10" name="Oval 9"/>
            <p:cNvSpPr/>
            <p:nvPr/>
          </p:nvSpPr>
          <p:spPr>
            <a:xfrm>
              <a:off x="3810000" y="1600200"/>
              <a:ext cx="3048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F0"/>
                </a:solidFill>
              </a:endParaRPr>
            </a:p>
          </p:txBody>
        </p:sp>
        <p:sp>
          <p:nvSpPr>
            <p:cNvPr id="12" name="Oval 11"/>
            <p:cNvSpPr/>
            <p:nvPr/>
          </p:nvSpPr>
          <p:spPr>
            <a:xfrm>
              <a:off x="4495800" y="990600"/>
              <a:ext cx="3048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F0"/>
                </a:solidFill>
              </a:endParaRPr>
            </a:p>
          </p:txBody>
        </p:sp>
      </p:grpSp>
      <p:sp>
        <p:nvSpPr>
          <p:cNvPr id="28677" name="TextBox 4"/>
          <p:cNvSpPr txBox="1">
            <a:spLocks noChangeArrowheads="1"/>
          </p:cNvSpPr>
          <p:nvPr/>
        </p:nvSpPr>
        <p:spPr bwMode="auto">
          <a:xfrm>
            <a:off x="5562600" y="6553200"/>
            <a:ext cx="3587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J Prot Bioinform, 2010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667000" y="152400"/>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a:t>Canonical Pathways for Cardiovascular Diseases</a:t>
            </a:r>
          </a:p>
        </p:txBody>
      </p:sp>
      <p:sp>
        <p:nvSpPr>
          <p:cNvPr id="29699" name="TextBox 4"/>
          <p:cNvSpPr txBox="1">
            <a:spLocks noChangeArrowheads="1"/>
          </p:cNvSpPr>
          <p:nvPr/>
        </p:nvSpPr>
        <p:spPr bwMode="auto">
          <a:xfrm>
            <a:off x="5029200" y="1295400"/>
            <a:ext cx="4038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Char char="•"/>
            </a:pPr>
            <a:r>
              <a:rPr lang="en-US" altLang="en-US" b="1"/>
              <a:t>The enzyme, FN1, and the peptidase, PLG, both known to play an important role in cardiovascular disease indirectly act on SERPINE1. </a:t>
            </a:r>
          </a:p>
          <a:p>
            <a:pPr algn="just" eaLnBrk="1" hangingPunct="1">
              <a:buFont typeface="Arial" charset="0"/>
              <a:buChar char="•"/>
            </a:pPr>
            <a:endParaRPr lang="en-US" altLang="en-US" b="1"/>
          </a:p>
          <a:p>
            <a:pPr algn="just" eaLnBrk="1" hangingPunct="1">
              <a:buFont typeface="Arial" charset="0"/>
              <a:buChar char="•"/>
            </a:pPr>
            <a:r>
              <a:rPr lang="en-US" altLang="en-US" b="1"/>
              <a:t>Fibrin was found to directly act on SERPINE1.</a:t>
            </a:r>
          </a:p>
          <a:p>
            <a:pPr algn="just" eaLnBrk="1" hangingPunct="1">
              <a:buFont typeface="Arial" charset="0"/>
              <a:buChar char="•"/>
            </a:pPr>
            <a:endParaRPr lang="en-US" altLang="en-US" b="1"/>
          </a:p>
          <a:p>
            <a:pPr algn="just" eaLnBrk="1" hangingPunct="1">
              <a:buFont typeface="Arial" charset="0"/>
              <a:buChar char="•"/>
            </a:pPr>
            <a:r>
              <a:rPr lang="en-US" altLang="en-US" b="1"/>
              <a:t>Epipsartan, was also shown to indirectly act on SERPINE1 in the cardiovascular disease pathway.</a:t>
            </a:r>
          </a:p>
          <a:p>
            <a:pPr algn="just" eaLnBrk="1" hangingPunct="1">
              <a:buFont typeface="Arial" charset="0"/>
              <a:buChar char="•"/>
            </a:pPr>
            <a:endParaRPr lang="en-US" altLang="en-US" b="1"/>
          </a:p>
          <a:p>
            <a:pPr algn="just" eaLnBrk="1" hangingPunct="1">
              <a:buFont typeface="Arial" charset="0"/>
              <a:buChar char="•"/>
            </a:pPr>
            <a:r>
              <a:rPr lang="en-US" altLang="en-US" b="1"/>
              <a:t>CLL inhibits and acts on SERPINE1. </a:t>
            </a:r>
          </a:p>
          <a:p>
            <a:pPr algn="just" eaLnBrk="1" hangingPunct="1">
              <a:buFont typeface="Arial" charset="0"/>
              <a:buChar char="•"/>
            </a:pPr>
            <a:endParaRPr lang="en-US" altLang="en-US" b="1"/>
          </a:p>
          <a:p>
            <a:pPr algn="just" eaLnBrk="1" hangingPunct="1">
              <a:buFont typeface="Arial" charset="0"/>
              <a:buChar char="•"/>
            </a:pPr>
            <a:r>
              <a:rPr lang="en-US" altLang="en-US" b="1"/>
              <a:t>Peptidases CPB2 and CPN1 were shown to indirectly act on SERPINE1 through PLG. </a:t>
            </a:r>
          </a:p>
        </p:txBody>
      </p:sp>
      <p:grpSp>
        <p:nvGrpSpPr>
          <p:cNvPr id="29700" name="Group 1"/>
          <p:cNvGrpSpPr>
            <a:grpSpLocks/>
          </p:cNvGrpSpPr>
          <p:nvPr/>
        </p:nvGrpSpPr>
        <p:grpSpPr bwMode="auto">
          <a:xfrm>
            <a:off x="304800" y="1562100"/>
            <a:ext cx="4648200" cy="4991100"/>
            <a:chOff x="304800" y="647700"/>
            <a:chExt cx="4648200" cy="4991100"/>
          </a:xfrm>
        </p:grpSpPr>
        <p:pic>
          <p:nvPicPr>
            <p:cNvPr id="29702" name="Picture 5" descr="Cardiovacs dis pathwa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47700"/>
              <a:ext cx="46482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971800" y="35052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7" name="Oval 6"/>
            <p:cNvSpPr/>
            <p:nvPr/>
          </p:nvSpPr>
          <p:spPr>
            <a:xfrm>
              <a:off x="2133600" y="4724400"/>
              <a:ext cx="3048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8" name="Oval 7"/>
            <p:cNvSpPr/>
            <p:nvPr/>
          </p:nvSpPr>
          <p:spPr>
            <a:xfrm>
              <a:off x="1981200" y="3124200"/>
              <a:ext cx="3048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9" name="Oval 8"/>
            <p:cNvSpPr/>
            <p:nvPr/>
          </p:nvSpPr>
          <p:spPr>
            <a:xfrm>
              <a:off x="4495800" y="2438400"/>
              <a:ext cx="3048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0" name="Oval 9"/>
            <p:cNvSpPr/>
            <p:nvPr/>
          </p:nvSpPr>
          <p:spPr>
            <a:xfrm>
              <a:off x="4343400" y="5105400"/>
              <a:ext cx="3048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1" name="Oval 10"/>
            <p:cNvSpPr/>
            <p:nvPr/>
          </p:nvSpPr>
          <p:spPr>
            <a:xfrm>
              <a:off x="3657600" y="3962400"/>
              <a:ext cx="3048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2" name="Oval 11"/>
            <p:cNvSpPr/>
            <p:nvPr/>
          </p:nvSpPr>
          <p:spPr>
            <a:xfrm>
              <a:off x="1295400" y="2895600"/>
              <a:ext cx="3048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3" name="Oval 12"/>
            <p:cNvSpPr/>
            <p:nvPr/>
          </p:nvSpPr>
          <p:spPr>
            <a:xfrm>
              <a:off x="1447800" y="2438400"/>
              <a:ext cx="3048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grpSp>
      <p:sp>
        <p:nvSpPr>
          <p:cNvPr id="29701" name="TextBox 4"/>
          <p:cNvSpPr txBox="1">
            <a:spLocks noChangeArrowheads="1"/>
          </p:cNvSpPr>
          <p:nvPr/>
        </p:nvSpPr>
        <p:spPr bwMode="auto">
          <a:xfrm>
            <a:off x="5562600" y="6553200"/>
            <a:ext cx="3587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J Prot Bioinform,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graphicFrame>
        <p:nvGraphicFramePr>
          <p:cNvPr id="30723" name="Object 5"/>
          <p:cNvGraphicFramePr>
            <a:graphicFrameLocks noChangeAspect="1"/>
          </p:cNvGraphicFramePr>
          <p:nvPr/>
        </p:nvGraphicFramePr>
        <p:xfrm>
          <a:off x="1524000" y="1600200"/>
          <a:ext cx="6510338" cy="4876800"/>
        </p:xfrm>
        <a:graphic>
          <a:graphicData uri="http://schemas.openxmlformats.org/presentationml/2006/ole">
            <mc:AlternateContent xmlns:mc="http://schemas.openxmlformats.org/markup-compatibility/2006">
              <mc:Choice xmlns:v="urn:schemas-microsoft-com:vml" Requires="v">
                <p:oleObj spid="_x0000_s30735" name="Acrobat Document" r:id="rId4" imgW="8100000" imgH="6075000" progId="AcroExch.Document.7">
                  <p:embed/>
                </p:oleObj>
              </mc:Choice>
              <mc:Fallback>
                <p:oleObj name="Acrobat Document" r:id="rId4" imgW="8100000" imgH="6075000"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00200"/>
                        <a:ext cx="65103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Rectangle 5"/>
          <p:cNvSpPr>
            <a:spLocks noChangeArrowheads="1"/>
          </p:cNvSpPr>
          <p:nvPr/>
        </p:nvSpPr>
        <p:spPr bwMode="auto">
          <a:xfrm>
            <a:off x="2590800" y="304800"/>
            <a:ext cx="6172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600" b="1"/>
              <a:t>Venn Diagram for Protein Expression in Obesity and Diabetics</a:t>
            </a:r>
          </a:p>
        </p:txBody>
      </p:sp>
      <p:sp>
        <p:nvSpPr>
          <p:cNvPr id="30725" name="TextBox 4"/>
          <p:cNvSpPr txBox="1">
            <a:spLocks noChangeArrowheads="1"/>
          </p:cNvSpPr>
          <p:nvPr/>
        </p:nvSpPr>
        <p:spPr bwMode="auto">
          <a:xfrm>
            <a:off x="6172200" y="5410200"/>
            <a:ext cx="2778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chemeClr val="bg1"/>
                </a:solidFill>
              </a:rPr>
              <a:t>Kaur  </a:t>
            </a:r>
            <a:r>
              <a:rPr lang="en-US" altLang="en-US" sz="1200" b="1" i="1">
                <a:solidFill>
                  <a:schemeClr val="bg1"/>
                </a:solidFill>
              </a:rPr>
              <a:t>et al</a:t>
            </a:r>
            <a:r>
              <a:rPr lang="en-US" altLang="en-US" sz="1200" b="1">
                <a:solidFill>
                  <a:schemeClr val="bg1"/>
                </a:solidFill>
              </a:rPr>
              <a:t>., J Prot Bioinform, 2010 </a:t>
            </a:r>
          </a:p>
        </p:txBody>
      </p:sp>
      <p:sp>
        <p:nvSpPr>
          <p:cNvPr id="30726" name="TextBox 4"/>
          <p:cNvSpPr txBox="1">
            <a:spLocks noChangeArrowheads="1"/>
          </p:cNvSpPr>
          <p:nvPr/>
        </p:nvSpPr>
        <p:spPr bwMode="auto">
          <a:xfrm>
            <a:off x="5562600" y="6553200"/>
            <a:ext cx="3587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00"/>
                </a:solidFill>
                <a:ea typeface="Geneva" pitchFamily="8" charset="-128"/>
              </a:rPr>
              <a:t>Kaur </a:t>
            </a:r>
            <a:r>
              <a:rPr lang="en-US" altLang="en-US" sz="1600" b="1" i="1">
                <a:solidFill>
                  <a:srgbClr val="000000"/>
                </a:solidFill>
                <a:ea typeface="Geneva" pitchFamily="8" charset="-128"/>
              </a:rPr>
              <a:t>et al</a:t>
            </a:r>
            <a:r>
              <a:rPr lang="en-US" altLang="en-US" sz="1600" b="1">
                <a:solidFill>
                  <a:srgbClr val="000000"/>
                </a:solidFill>
                <a:ea typeface="Geneva" pitchFamily="8" charset="-128"/>
              </a:rPr>
              <a:t>., J Prot Bioinform, 2010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4351338" y="609600"/>
            <a:ext cx="1820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t>Summary</a:t>
            </a:r>
          </a:p>
        </p:txBody>
      </p:sp>
      <p:sp>
        <p:nvSpPr>
          <p:cNvPr id="31747" name="Rectangle 3"/>
          <p:cNvSpPr>
            <a:spLocks noChangeArrowheads="1"/>
          </p:cNvSpPr>
          <p:nvPr/>
        </p:nvSpPr>
        <p:spPr bwMode="auto">
          <a:xfrm>
            <a:off x="304800" y="1973263"/>
            <a:ext cx="86106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b="1"/>
              <a:t>Our data demonstrates a first step in understanding a link between diabetes and obesity.</a:t>
            </a:r>
          </a:p>
          <a:p>
            <a:pPr algn="just"/>
            <a:endParaRPr lang="en-US" altLang="en-US" b="1"/>
          </a:p>
          <a:p>
            <a:pPr algn="just"/>
            <a:r>
              <a:rPr lang="en-US" altLang="en-US" b="1"/>
              <a:t>Our ultimate goal of using mass spectrometry was to perform rapid screening of a large number of clinical samples, to identify the proteins that change in their relative abundance due to a particular disease for early detection.</a:t>
            </a:r>
          </a:p>
          <a:p>
            <a:pPr algn="just"/>
            <a:endParaRPr lang="en-US" altLang="en-US" b="1"/>
          </a:p>
          <a:p>
            <a:pPr algn="just"/>
            <a:r>
              <a:rPr lang="en-US" altLang="en-US" b="1"/>
              <a:t>This study is a proof-of-concept of protein profiling to investigate the usefulness of the immunodepletion approach for the clinical proteomics. </a:t>
            </a:r>
          </a:p>
          <a:p>
            <a:pPr algn="just"/>
            <a:endParaRPr lang="en-US" altLang="en-US" b="1"/>
          </a:p>
          <a:p>
            <a:pPr algn="just"/>
            <a:r>
              <a:rPr lang="en-US" altLang="en-US" b="1"/>
              <a:t>This study with small sample set is not statistically significant it is a step ahead to explore the some candidate protein profiles associated with significant changes in blood plasma proteins of obese and diabetic patients.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2743200" y="457200"/>
            <a:ext cx="5715000" cy="685800"/>
          </a:xfrm>
        </p:spPr>
        <p:txBody>
          <a:bodyPr/>
          <a:lstStyle/>
          <a:p>
            <a:pPr algn="l"/>
            <a:r>
              <a:rPr lang="en-US" sz="3600" b="1" smtClean="0">
                <a:latin typeface="Arial" charset="0"/>
                <a:cs typeface="Arial" charset="0"/>
              </a:rPr>
              <a:t>Dr Punit Kaur Biography</a:t>
            </a:r>
          </a:p>
        </p:txBody>
      </p:sp>
      <p:sp>
        <p:nvSpPr>
          <p:cNvPr id="3" name="Subtitle 2"/>
          <p:cNvSpPr>
            <a:spLocks noGrp="1"/>
          </p:cNvSpPr>
          <p:nvPr>
            <p:ph type="subTitle" idx="1"/>
          </p:nvPr>
        </p:nvSpPr>
        <p:spPr>
          <a:xfrm>
            <a:off x="76200" y="1219200"/>
            <a:ext cx="8991600" cy="5715000"/>
          </a:xfrm>
        </p:spPr>
        <p:txBody>
          <a:bodyPr>
            <a:noAutofit/>
          </a:bodyPr>
          <a:lstStyle/>
          <a:p>
            <a:pPr algn="just">
              <a:defRPr/>
            </a:pPr>
            <a:r>
              <a:rPr lang="en-US" sz="1650" b="1" dirty="0" smtClean="0">
                <a:solidFill>
                  <a:schemeClr val="tx1"/>
                </a:solidFill>
                <a:latin typeface="Arial" panose="020B0604020202020204" pitchFamily="34" charset="0"/>
                <a:cs typeface="Arial" panose="020B0604020202020204" pitchFamily="34" charset="0"/>
              </a:rPr>
              <a:t>Dr </a:t>
            </a:r>
            <a:r>
              <a:rPr lang="en-US" sz="1650" b="1" dirty="0" err="1" smtClean="0">
                <a:solidFill>
                  <a:schemeClr val="tx1"/>
                </a:solidFill>
                <a:latin typeface="Arial" panose="020B0604020202020204" pitchFamily="34" charset="0"/>
                <a:cs typeface="Arial" panose="020B0604020202020204" pitchFamily="34" charset="0"/>
              </a:rPr>
              <a:t>Kaur</a:t>
            </a:r>
            <a:r>
              <a:rPr lang="en-US" sz="1650" b="1" dirty="0" smtClean="0">
                <a:solidFill>
                  <a:schemeClr val="tx1"/>
                </a:solidFill>
                <a:latin typeface="Arial" panose="020B0604020202020204" pitchFamily="34" charset="0"/>
                <a:cs typeface="Arial" panose="020B0604020202020204" pitchFamily="34" charset="0"/>
              </a:rPr>
              <a:t> obtained a Bachelor of Science (B.Sc.) in 1999 from Government College for Girls, Chandigarh, India majoring Chemistry, Zoology and Botany. Dr </a:t>
            </a:r>
            <a:r>
              <a:rPr lang="en-US" sz="1650" b="1" dirty="0" err="1" smtClean="0">
                <a:solidFill>
                  <a:schemeClr val="tx1"/>
                </a:solidFill>
                <a:latin typeface="Arial" panose="020B0604020202020204" pitchFamily="34" charset="0"/>
                <a:cs typeface="Arial" panose="020B0604020202020204" pitchFamily="34" charset="0"/>
              </a:rPr>
              <a:t>Kaur</a:t>
            </a:r>
            <a:r>
              <a:rPr lang="en-US" sz="1650" b="1" dirty="0" smtClean="0">
                <a:solidFill>
                  <a:schemeClr val="tx1"/>
                </a:solidFill>
                <a:latin typeface="Arial" panose="020B0604020202020204" pitchFamily="34" charset="0"/>
                <a:cs typeface="Arial" panose="020B0604020202020204" pitchFamily="34" charset="0"/>
              </a:rPr>
              <a:t> was awarded a M.Sc. degree in Microbiology in 2001 from Guru Nanak </a:t>
            </a:r>
            <a:r>
              <a:rPr lang="en-US" sz="1650" b="1" dirty="0" err="1" smtClean="0">
                <a:solidFill>
                  <a:schemeClr val="tx1"/>
                </a:solidFill>
                <a:latin typeface="Arial" panose="020B0604020202020204" pitchFamily="34" charset="0"/>
                <a:cs typeface="Arial" panose="020B0604020202020204" pitchFamily="34" charset="0"/>
              </a:rPr>
              <a:t>Dev</a:t>
            </a:r>
            <a:r>
              <a:rPr lang="en-US" sz="1650" b="1" dirty="0" smtClean="0">
                <a:solidFill>
                  <a:schemeClr val="tx1"/>
                </a:solidFill>
                <a:latin typeface="Arial" panose="020B0604020202020204" pitchFamily="34" charset="0"/>
                <a:cs typeface="Arial" panose="020B0604020202020204" pitchFamily="34" charset="0"/>
              </a:rPr>
              <a:t> University majoring Microbiology, Genetics and Biochemistry. Dr </a:t>
            </a:r>
            <a:r>
              <a:rPr lang="en-US" sz="1650" b="1" dirty="0" err="1" smtClean="0">
                <a:solidFill>
                  <a:schemeClr val="tx1"/>
                </a:solidFill>
                <a:latin typeface="Arial" panose="020B0604020202020204" pitchFamily="34" charset="0"/>
                <a:cs typeface="Arial" panose="020B0604020202020204" pitchFamily="34" charset="0"/>
              </a:rPr>
              <a:t>Kaur’s</a:t>
            </a:r>
            <a:r>
              <a:rPr lang="en-US" sz="1650" b="1" dirty="0" smtClean="0">
                <a:solidFill>
                  <a:schemeClr val="tx1"/>
                </a:solidFill>
                <a:latin typeface="Arial" panose="020B0604020202020204" pitchFamily="34" charset="0"/>
                <a:cs typeface="Arial" panose="020B0604020202020204" pitchFamily="34" charset="0"/>
              </a:rPr>
              <a:t> studies demonstrated that the soil samples from various sites in Amritsar, India showed the presence of </a:t>
            </a:r>
            <a:r>
              <a:rPr lang="en-US" sz="1650" b="1" dirty="0" err="1" smtClean="0">
                <a:solidFill>
                  <a:schemeClr val="tx1"/>
                </a:solidFill>
                <a:latin typeface="Arial" panose="020B0604020202020204" pitchFamily="34" charset="0"/>
                <a:cs typeface="Arial" panose="020B0604020202020204" pitchFamily="34" charset="0"/>
              </a:rPr>
              <a:t>actinomyctes</a:t>
            </a:r>
            <a:r>
              <a:rPr lang="en-US" sz="1650" b="1" dirty="0" smtClean="0">
                <a:solidFill>
                  <a:schemeClr val="tx1"/>
                </a:solidFill>
                <a:latin typeface="Arial" panose="020B0604020202020204" pitchFamily="34" charset="0"/>
                <a:cs typeface="Arial" panose="020B0604020202020204" pitchFamily="34" charset="0"/>
              </a:rPr>
              <a:t>. Dr </a:t>
            </a:r>
            <a:r>
              <a:rPr lang="en-US" sz="1650" b="1" dirty="0" err="1" smtClean="0">
                <a:solidFill>
                  <a:schemeClr val="tx1"/>
                </a:solidFill>
                <a:latin typeface="Arial" panose="020B0604020202020204" pitchFamily="34" charset="0"/>
                <a:cs typeface="Arial" panose="020B0604020202020204" pitchFamily="34" charset="0"/>
              </a:rPr>
              <a:t>Kaur</a:t>
            </a:r>
            <a:r>
              <a:rPr lang="en-US" sz="1650" b="1" dirty="0" smtClean="0">
                <a:solidFill>
                  <a:schemeClr val="tx1"/>
                </a:solidFill>
                <a:latin typeface="Arial" panose="020B0604020202020204" pitchFamily="34" charset="0"/>
                <a:cs typeface="Arial" panose="020B0604020202020204" pitchFamily="34" charset="0"/>
              </a:rPr>
              <a:t> was awarded a Ph.D. degree from Post Graduate Institute of Medical Education and Research (PGIMER), the largest institute for patient care and medical research in Chandigarh, India. During this time, Dr </a:t>
            </a:r>
            <a:r>
              <a:rPr lang="en-US" sz="1650" b="1" dirty="0" err="1" smtClean="0">
                <a:solidFill>
                  <a:schemeClr val="tx1"/>
                </a:solidFill>
                <a:latin typeface="Arial" panose="020B0604020202020204" pitchFamily="34" charset="0"/>
                <a:cs typeface="Arial" panose="020B0604020202020204" pitchFamily="34" charset="0"/>
              </a:rPr>
              <a:t>Kaur</a:t>
            </a:r>
            <a:r>
              <a:rPr lang="en-US" sz="1650" b="1" dirty="0" smtClean="0">
                <a:solidFill>
                  <a:schemeClr val="tx1"/>
                </a:solidFill>
                <a:latin typeface="Arial" panose="020B0604020202020204" pitchFamily="34" charset="0"/>
                <a:cs typeface="Arial" panose="020B0604020202020204" pitchFamily="34" charset="0"/>
              </a:rPr>
              <a:t> identified and characterized acid-shock induced outer membrane proteins (ASP) in </a:t>
            </a:r>
            <a:r>
              <a:rPr lang="en-US" sz="1650" b="1" dirty="0" err="1" smtClean="0">
                <a:solidFill>
                  <a:schemeClr val="tx1"/>
                </a:solidFill>
                <a:latin typeface="Arial" panose="020B0604020202020204" pitchFamily="34" charset="0"/>
                <a:cs typeface="Arial" panose="020B0604020202020204" pitchFamily="34" charset="0"/>
              </a:rPr>
              <a:t>Enteroaggregative</a:t>
            </a:r>
            <a:r>
              <a:rPr lang="en-US" sz="1650" b="1" dirty="0" smtClean="0">
                <a:solidFill>
                  <a:schemeClr val="tx1"/>
                </a:solidFill>
                <a:latin typeface="Arial" panose="020B0604020202020204" pitchFamily="34" charset="0"/>
                <a:cs typeface="Arial" panose="020B0604020202020204" pitchFamily="34" charset="0"/>
              </a:rPr>
              <a:t> Escherichia coli (EAEC), and elucidated the mechanisms by which these bacteria adapt and grow in the acid shock environment of stomach. Dr </a:t>
            </a:r>
            <a:r>
              <a:rPr lang="en-US" sz="1650" b="1" dirty="0" err="1" smtClean="0">
                <a:solidFill>
                  <a:schemeClr val="tx1"/>
                </a:solidFill>
                <a:latin typeface="Arial" panose="020B0604020202020204" pitchFamily="34" charset="0"/>
                <a:cs typeface="Arial" panose="020B0604020202020204" pitchFamily="34" charset="0"/>
              </a:rPr>
              <a:t>Kaur</a:t>
            </a:r>
            <a:r>
              <a:rPr lang="en-US" sz="1650" b="1" dirty="0" smtClean="0">
                <a:solidFill>
                  <a:schemeClr val="tx1"/>
                </a:solidFill>
                <a:latin typeface="Arial" panose="020B0604020202020204" pitchFamily="34" charset="0"/>
                <a:cs typeface="Arial" panose="020B0604020202020204" pitchFamily="34" charset="0"/>
              </a:rPr>
              <a:t> demonstrated for the first time the stress proteome in EAEC and found that these acid-shock proteins show cross reactivity with Heat Shock Proteins (HSP). The putative ASP with cell surface associated with an acid-tolerant phenotype provides new information regarding EAEC pathogenesis in </a:t>
            </a:r>
            <a:r>
              <a:rPr lang="en-US" sz="1650" b="1" dirty="0" err="1" smtClean="0">
                <a:solidFill>
                  <a:schemeClr val="tx1"/>
                </a:solidFill>
                <a:latin typeface="Arial" panose="020B0604020202020204" pitchFamily="34" charset="0"/>
                <a:cs typeface="Arial" panose="020B0604020202020204" pitchFamily="34" charset="0"/>
              </a:rPr>
              <a:t>humans.Dr</a:t>
            </a:r>
            <a:r>
              <a:rPr lang="en-US" sz="1650" b="1" dirty="0" smtClean="0">
                <a:solidFill>
                  <a:schemeClr val="tx1"/>
                </a:solidFill>
                <a:latin typeface="Arial" panose="020B0604020202020204" pitchFamily="34" charset="0"/>
                <a:cs typeface="Arial" panose="020B0604020202020204" pitchFamily="34" charset="0"/>
              </a:rPr>
              <a:t> </a:t>
            </a:r>
            <a:r>
              <a:rPr lang="en-US" sz="1650" b="1" dirty="0" err="1" smtClean="0">
                <a:solidFill>
                  <a:schemeClr val="tx1"/>
                </a:solidFill>
                <a:latin typeface="Arial" panose="020B0604020202020204" pitchFamily="34" charset="0"/>
                <a:cs typeface="Arial" panose="020B0604020202020204" pitchFamily="34" charset="0"/>
              </a:rPr>
              <a:t>Kaur</a:t>
            </a:r>
            <a:r>
              <a:rPr lang="en-US" sz="1650" b="1" dirty="0" smtClean="0">
                <a:solidFill>
                  <a:schemeClr val="tx1"/>
                </a:solidFill>
                <a:latin typeface="Arial" panose="020B0604020202020204" pitchFamily="34" charset="0"/>
                <a:cs typeface="Arial" panose="020B0604020202020204" pitchFamily="34" charset="0"/>
              </a:rPr>
              <a:t> has published 25 scientific articles, book chapters and reviews. Dr </a:t>
            </a:r>
            <a:r>
              <a:rPr lang="en-US" sz="1650" b="1" dirty="0" err="1" smtClean="0">
                <a:solidFill>
                  <a:schemeClr val="tx1"/>
                </a:solidFill>
                <a:latin typeface="Arial" panose="020B0604020202020204" pitchFamily="34" charset="0"/>
                <a:cs typeface="Arial" panose="020B0604020202020204" pitchFamily="34" charset="0"/>
              </a:rPr>
              <a:t>Kaur’s</a:t>
            </a:r>
            <a:r>
              <a:rPr lang="en-US" sz="1650" b="1" dirty="0" smtClean="0">
                <a:solidFill>
                  <a:schemeClr val="tx1"/>
                </a:solidFill>
                <a:latin typeface="Arial" panose="020B0604020202020204" pitchFamily="34" charset="0"/>
                <a:cs typeface="Arial" panose="020B0604020202020204" pitchFamily="34" charset="0"/>
              </a:rPr>
              <a:t> studies have been selected for poster presentations at 30 national and international conferences. More recently, Dr </a:t>
            </a:r>
            <a:r>
              <a:rPr lang="en-US" sz="1650" b="1" dirty="0" err="1" smtClean="0">
                <a:solidFill>
                  <a:schemeClr val="tx1"/>
                </a:solidFill>
                <a:latin typeface="Arial" panose="020B0604020202020204" pitchFamily="34" charset="0"/>
                <a:cs typeface="Arial" panose="020B0604020202020204" pitchFamily="34" charset="0"/>
              </a:rPr>
              <a:t>Kaur</a:t>
            </a:r>
            <a:r>
              <a:rPr lang="en-US" sz="1650" b="1" dirty="0" smtClean="0">
                <a:solidFill>
                  <a:schemeClr val="tx1"/>
                </a:solidFill>
                <a:latin typeface="Arial" panose="020B0604020202020204" pitchFamily="34" charset="0"/>
                <a:cs typeface="Arial" panose="020B0604020202020204" pitchFamily="34" charset="0"/>
              </a:rPr>
              <a:t> has been selected as an invited speaker to 6 international and national conferences. Dr </a:t>
            </a:r>
            <a:r>
              <a:rPr lang="en-US" sz="1650" b="1" dirty="0" err="1" smtClean="0">
                <a:solidFill>
                  <a:schemeClr val="tx1"/>
                </a:solidFill>
                <a:latin typeface="Arial" panose="020B0604020202020204" pitchFamily="34" charset="0"/>
                <a:cs typeface="Arial" panose="020B0604020202020204" pitchFamily="34" charset="0"/>
              </a:rPr>
              <a:t>Kaur</a:t>
            </a:r>
            <a:r>
              <a:rPr lang="en-US" sz="1650" b="1" dirty="0" smtClean="0">
                <a:solidFill>
                  <a:schemeClr val="tx1"/>
                </a:solidFill>
                <a:latin typeface="Arial" panose="020B0604020202020204" pitchFamily="34" charset="0"/>
                <a:cs typeface="Arial" panose="020B0604020202020204" pitchFamily="34" charset="0"/>
              </a:rPr>
              <a:t> has played major role in the advisory responsibilities in undergraduate (15), international undergraduate (53), graduate (2) postdoctoral (3) and medical residents (1) training, and in teaching at Texas A&amp;M Health Science Center College of Medicine, Scott and White Hospital and Clinic, Temple College, Temple, TX and Morehouse School of Medicine, Atlanta, GA.</a:t>
            </a:r>
            <a:endParaRPr lang="en-US" sz="165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5562600" y="4538663"/>
            <a:ext cx="243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a:ea typeface="Geneva" pitchFamily="8" charset="-128"/>
              </a:rPr>
              <a:t>Scott &amp; White Hospital</a:t>
            </a:r>
          </a:p>
        </p:txBody>
      </p:sp>
      <p:sp>
        <p:nvSpPr>
          <p:cNvPr id="32771" name="Rectangle 10"/>
          <p:cNvSpPr>
            <a:spLocks noChangeArrowheads="1"/>
          </p:cNvSpPr>
          <p:nvPr/>
        </p:nvSpPr>
        <p:spPr bwMode="auto">
          <a:xfrm>
            <a:off x="498475" y="2732088"/>
            <a:ext cx="34639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b="1">
                <a:ea typeface="Geneva" pitchFamily="8" charset="-128"/>
              </a:rPr>
              <a:t>Princess Bempong</a:t>
            </a:r>
          </a:p>
          <a:p>
            <a:pPr algn="ctr"/>
            <a:r>
              <a:rPr lang="en-US" altLang="en-US" sz="2400" b="1">
                <a:ea typeface="Geneva" pitchFamily="8" charset="-128"/>
              </a:rPr>
              <a:t>John Mark Carruth</a:t>
            </a:r>
          </a:p>
          <a:p>
            <a:pPr algn="ctr"/>
            <a:r>
              <a:rPr lang="en-US" altLang="en-US" sz="2400" b="1">
                <a:ea typeface="Geneva" pitchFamily="8" charset="-128"/>
              </a:rPr>
              <a:t>Ian Collier</a:t>
            </a:r>
          </a:p>
          <a:p>
            <a:pPr algn="ctr"/>
            <a:r>
              <a:rPr lang="en-US" altLang="en-US" sz="2400" b="1">
                <a:ea typeface="Geneva" pitchFamily="8" charset="-128"/>
              </a:rPr>
              <a:t>Shahrum Lillard</a:t>
            </a:r>
          </a:p>
          <a:p>
            <a:pPr algn="ctr"/>
            <a:r>
              <a:rPr lang="en-US" altLang="en-US" sz="2400" b="1">
                <a:ea typeface="Geneva" pitchFamily="8" charset="-128"/>
              </a:rPr>
              <a:t>Michael McNamara</a:t>
            </a:r>
          </a:p>
          <a:p>
            <a:pPr algn="ctr"/>
            <a:r>
              <a:rPr lang="en-US" altLang="en-US" sz="2400" b="1">
                <a:ea typeface="Geneva" pitchFamily="8" charset="-128"/>
              </a:rPr>
              <a:t>Viraj Mehta</a:t>
            </a:r>
          </a:p>
          <a:p>
            <a:pPr algn="ctr"/>
            <a:r>
              <a:rPr lang="en-US" altLang="en-US" sz="2400" b="1">
                <a:ea typeface="Geneva" pitchFamily="8" charset="-128"/>
              </a:rPr>
              <a:t>Lei Shi</a:t>
            </a:r>
          </a:p>
        </p:txBody>
      </p:sp>
      <p:pic>
        <p:nvPicPr>
          <p:cNvPr id="32772" name="Picture 7" descr="Texas A&amp;M University System Health Science Center"/>
          <p:cNvPicPr>
            <a:picLocks noChangeAspect="1" noChangeArrowheads="1"/>
          </p:cNvPicPr>
          <p:nvPr/>
        </p:nvPicPr>
        <p:blipFill>
          <a:blip r:embed="rId3">
            <a:extLst>
              <a:ext uri="{28A0092B-C50C-407E-A947-70E740481C1C}">
                <a14:useLocalDpi xmlns:a14="http://schemas.microsoft.com/office/drawing/2010/main" val="0"/>
              </a:ext>
            </a:extLst>
          </a:blip>
          <a:srcRect l="34000" r="35001" b="7253"/>
          <a:stretch>
            <a:fillRect/>
          </a:stretch>
        </p:blipFill>
        <p:spPr bwMode="auto">
          <a:xfrm>
            <a:off x="5105400" y="4999038"/>
            <a:ext cx="3124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p:cNvPicPr>
            <a:picLocks noChangeAspect="1" noChangeArrowheads="1"/>
          </p:cNvPicPr>
          <p:nvPr/>
        </p:nvPicPr>
        <p:blipFill>
          <a:blip r:embed="rId4">
            <a:lum contrast="18000"/>
            <a:extLst>
              <a:ext uri="{28A0092B-C50C-407E-A947-70E740481C1C}">
                <a14:useLocalDpi xmlns:a14="http://schemas.microsoft.com/office/drawing/2010/main" val="0"/>
              </a:ext>
            </a:extLst>
          </a:blip>
          <a:srcRect l="87659" t="32942" r="6842" b="58774"/>
          <a:stretch>
            <a:fillRect/>
          </a:stretch>
        </p:blipFill>
        <p:spPr bwMode="auto">
          <a:xfrm>
            <a:off x="5734050" y="2717800"/>
            <a:ext cx="21145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12"/>
          <p:cNvSpPr>
            <a:spLocks noChangeArrowheads="1"/>
          </p:cNvSpPr>
          <p:nvPr/>
        </p:nvSpPr>
        <p:spPr bwMode="auto">
          <a:xfrm>
            <a:off x="717550" y="1524000"/>
            <a:ext cx="240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000" b="1" u="sng">
                <a:ea typeface="Geneva" pitchFamily="8" charset="-128"/>
              </a:rPr>
              <a:t>Kaur Lab</a:t>
            </a:r>
          </a:p>
        </p:txBody>
      </p:sp>
      <p:sp>
        <p:nvSpPr>
          <p:cNvPr id="32775" name="TextBox 2"/>
          <p:cNvSpPr txBox="1">
            <a:spLocks noChangeArrowheads="1"/>
          </p:cNvSpPr>
          <p:nvPr/>
        </p:nvSpPr>
        <p:spPr bwMode="auto">
          <a:xfrm>
            <a:off x="3921125" y="619125"/>
            <a:ext cx="356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t>Acknowledgements</a:t>
            </a:r>
          </a:p>
        </p:txBody>
      </p:sp>
      <p:pic>
        <p:nvPicPr>
          <p:cNvPr id="3277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513" y="1524000"/>
            <a:ext cx="42306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pic>
        <p:nvPicPr>
          <p:cNvPr id="33795"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3796" name="Rectangle 3"/>
          <p:cNvSpPr>
            <a:spLocks noChangeArrowheads="1"/>
          </p:cNvSpPr>
          <p:nvPr/>
        </p:nvSpPr>
        <p:spPr bwMode="auto">
          <a:xfrm>
            <a:off x="228600" y="812800"/>
            <a:ext cx="838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t>Journal of Proteomics &amp; Bioinformatics</a:t>
            </a:r>
            <a:br>
              <a:rPr lang="en-US" sz="3000"/>
            </a:br>
            <a:r>
              <a:rPr lang="en-US" sz="3000"/>
              <a:t>Related Journals</a:t>
            </a:r>
          </a:p>
        </p:txBody>
      </p:sp>
      <p:sp>
        <p:nvSpPr>
          <p:cNvPr id="33797" name="Rectangle 4"/>
          <p:cNvSpPr>
            <a:spLocks noChangeArrowheads="1"/>
          </p:cNvSpPr>
          <p:nvPr/>
        </p:nvSpPr>
        <p:spPr bwMode="auto">
          <a:xfrm>
            <a:off x="228600" y="1951038"/>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itchFamily="2" charset="2"/>
              <a:buChar char="Ø"/>
            </a:pPr>
            <a:r>
              <a:rPr lang="en-US" sz="2800">
                <a:hlinkClick r:id="rId3"/>
              </a:rPr>
              <a:t>Transcriptomics: Open Access</a:t>
            </a:r>
            <a:endParaRPr lang="en-US" sz="2800"/>
          </a:p>
          <a:p>
            <a:pPr marL="342900" indent="-342900">
              <a:buFont typeface="Wingdings" pitchFamily="2" charset="2"/>
              <a:buChar char="Ø"/>
            </a:pPr>
            <a:r>
              <a:rPr lang="en-US" sz="2800">
                <a:hlinkClick r:id="rId4" tooltip="Journal of Pharmacogenomics &amp; Pharmacoproteomics "/>
              </a:rPr>
              <a:t>Journal of Pharmacogenomics &amp; Pharmacoproteomics </a:t>
            </a:r>
            <a:endParaRPr lang="en-US" sz="2800"/>
          </a:p>
          <a:p>
            <a:pPr marL="342900" indent="-342900">
              <a:buFont typeface="Wingdings" pitchFamily="2" charset="2"/>
              <a:buChar char="Ø"/>
            </a:pPr>
            <a:r>
              <a:rPr lang="en-US" sz="2800">
                <a:hlinkClick r:id="rId5"/>
              </a:rPr>
              <a:t>Journal of Data Mining in Genomics &amp; Proteomics</a:t>
            </a:r>
            <a:endParaRPr lang="en-US" sz="2800"/>
          </a:p>
        </p:txBody>
      </p:sp>
      <p:pic>
        <p:nvPicPr>
          <p:cNvPr id="33798" name="Picture 1" descr="C:\Users\satyavarali-m\Desktop\ag_abi_projectare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572000"/>
            <a:ext cx="3810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ea typeface="ＭＳ Ｐゴシック" pitchFamily="34" charset="-128"/>
            </a:endParaRPr>
          </a:p>
        </p:txBody>
      </p:sp>
      <p:sp>
        <p:nvSpPr>
          <p:cNvPr id="31747" name="Content Placeholder 2"/>
          <p:cNvSpPr>
            <a:spLocks noGrp="1"/>
          </p:cNvSpPr>
          <p:nvPr>
            <p:ph idx="1"/>
          </p:nvPr>
        </p:nvSpPr>
        <p:spPr/>
        <p:txBody>
          <a:bodyPr/>
          <a:lstStyle/>
          <a:p>
            <a:endParaRPr lang="en-US" smtClean="0">
              <a:ea typeface="ＭＳ Ｐゴシック" pitchFamily="34" charset="-128"/>
            </a:endParaRPr>
          </a:p>
        </p:txBody>
      </p:sp>
      <p:pic>
        <p:nvPicPr>
          <p:cNvPr id="31748" name="Picture 2" descr="C:\Users\satyavarali-m\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9"/>
            <a:ext cx="9144000" cy="66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1371600"/>
            <a:ext cx="8420100" cy="3323987"/>
          </a:xfrm>
          <a:prstGeom prst="rect">
            <a:avLst/>
          </a:prstGeom>
        </p:spPr>
        <p:txBody>
          <a:bodyPr>
            <a:spAutoFit/>
          </a:bodyPr>
          <a:lstStyle/>
          <a:p>
            <a:pPr>
              <a:defRPr/>
            </a:pPr>
            <a:r>
              <a:rPr lang="en-US" sz="3500" dirty="0" smtClean="0">
                <a:latin typeface="+mn-lt"/>
              </a:rPr>
              <a:t>For more details on </a:t>
            </a:r>
            <a:r>
              <a:rPr lang="en-US" sz="3500" dirty="0">
                <a:latin typeface="+mn-lt"/>
              </a:rPr>
              <a:t>Conferences Related</a:t>
            </a:r>
          </a:p>
          <a:p>
            <a:pPr>
              <a:defRPr/>
            </a:pPr>
            <a:r>
              <a:rPr lang="en-US" sz="3500" dirty="0" smtClean="0">
                <a:latin typeface="+mn-lt"/>
              </a:rPr>
              <a:t>Journal </a:t>
            </a:r>
            <a:r>
              <a:rPr lang="en-US" sz="3500" dirty="0">
                <a:latin typeface="+mn-lt"/>
              </a:rPr>
              <a:t>of Proteomics &amp; </a:t>
            </a:r>
            <a:r>
              <a:rPr lang="en-US" sz="3500" dirty="0" smtClean="0">
                <a:latin typeface="+mn-lt"/>
              </a:rPr>
              <a:t>Bioinformatics please visit: </a:t>
            </a:r>
          </a:p>
          <a:p>
            <a:pPr>
              <a:defRPr/>
            </a:pPr>
            <a:endParaRPr lang="en-US" sz="3500" dirty="0" smtClean="0">
              <a:latin typeface="+mn-lt"/>
            </a:endParaRPr>
          </a:p>
          <a:p>
            <a:pPr>
              <a:defRPr/>
            </a:pPr>
            <a:r>
              <a:rPr lang="en-US" sz="3500" b="1" dirty="0">
                <a:latin typeface="+mn-lt"/>
                <a:hlinkClick r:id="rId3"/>
              </a:rPr>
              <a:t>http://</a:t>
            </a:r>
            <a:r>
              <a:rPr lang="en-US" sz="3500" b="1" dirty="0" smtClean="0">
                <a:latin typeface="+mn-lt"/>
                <a:hlinkClick r:id="rId3"/>
              </a:rPr>
              <a:t>www.conferenceseries.com/biochemistry-meetings</a:t>
            </a:r>
            <a:endParaRPr lang="en-US" sz="3500" b="1" dirty="0">
              <a:latin typeface="+mn-lt"/>
            </a:endParaRPr>
          </a:p>
        </p:txBody>
      </p:sp>
    </p:spTree>
    <p:extLst>
      <p:ext uri="{BB962C8B-B14F-4D97-AF65-F5344CB8AC3E}">
        <p14:creationId xmlns:p14="http://schemas.microsoft.com/office/powerpoint/2010/main" val="3339819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ea typeface="ＭＳ Ｐゴシック" pitchFamily="34" charset="-128"/>
            </a:endParaRPr>
          </a:p>
        </p:txBody>
      </p:sp>
      <p:pic>
        <p:nvPicPr>
          <p:cNvPr id="32771"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134"/>
            <a:ext cx="9144000" cy="6888134"/>
          </a:xfrm>
          <a:noFill/>
        </p:spPr>
      </p:pic>
      <p:sp>
        <p:nvSpPr>
          <p:cNvPr id="4" name="Rectangle 3"/>
          <p:cNvSpPr/>
          <p:nvPr/>
        </p:nvSpPr>
        <p:spPr>
          <a:xfrm>
            <a:off x="615950" y="1295400"/>
            <a:ext cx="8001000" cy="4278094"/>
          </a:xfrm>
          <a:prstGeom prst="rect">
            <a:avLst/>
          </a:prstGeom>
        </p:spPr>
        <p:txBody>
          <a:bodyPr>
            <a:spAutoFit/>
          </a:bodyPr>
          <a:lstStyle/>
          <a:p>
            <a:pPr algn="just">
              <a:defRPr/>
            </a:pPr>
            <a:r>
              <a:rPr lang="en-US" sz="3000" dirty="0" smtClean="0">
                <a:latin typeface="+mn-lt"/>
              </a:rPr>
              <a:t>Open </a:t>
            </a:r>
            <a:r>
              <a:rPr lang="en-US" sz="3000" dirty="0">
                <a:latin typeface="+mn-lt"/>
              </a:rPr>
              <a:t>Access Membership </a:t>
            </a:r>
            <a:r>
              <a:rPr lang="en-US" sz="3000" dirty="0" smtClean="0">
                <a:latin typeface="+mn-lt"/>
              </a:rPr>
              <a:t>with OMICS International enables academicians,</a:t>
            </a:r>
            <a:r>
              <a:rPr lang="en-US" sz="3000" dirty="0">
                <a:latin typeface="+mn-lt"/>
              </a:rPr>
              <a:t> research institutions, funders and corporations to actively encourage open access in scholarly communication and the dissemination of research published by their authors.</a:t>
            </a:r>
          </a:p>
          <a:p>
            <a:pPr algn="just">
              <a:defRPr/>
            </a:pPr>
            <a:r>
              <a:rPr lang="en-US" sz="3000" dirty="0">
                <a:latin typeface="+mn-lt"/>
              </a:rPr>
              <a:t>For more details and benefits, click on the link below:</a:t>
            </a:r>
          </a:p>
          <a:p>
            <a:pPr algn="just">
              <a:defRPr/>
            </a:pPr>
            <a:r>
              <a:rPr lang="en-US" sz="3200" dirty="0">
                <a:latin typeface="+mn-lt"/>
                <a:hlinkClick r:id="rId3"/>
              </a:rPr>
              <a:t>http://omicsonline.org/membership.php</a:t>
            </a:r>
            <a:endParaRPr lang="en-US" sz="3000" dirty="0">
              <a:latin typeface="+mn-lt"/>
            </a:endParaRPr>
          </a:p>
        </p:txBody>
      </p:sp>
    </p:spTree>
    <p:extLst>
      <p:ext uri="{BB962C8B-B14F-4D97-AF65-F5344CB8AC3E}">
        <p14:creationId xmlns:p14="http://schemas.microsoft.com/office/powerpoint/2010/main" val="91241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2057400" y="685800"/>
            <a:ext cx="7467600" cy="533400"/>
          </a:xfrm>
        </p:spPr>
        <p:txBody>
          <a:bodyPr/>
          <a:lstStyle/>
          <a:p>
            <a:pPr algn="l"/>
            <a:r>
              <a:rPr lang="en-US" sz="3600" b="1" smtClean="0">
                <a:latin typeface="Arial" charset="0"/>
                <a:cs typeface="Arial" charset="0"/>
              </a:rPr>
              <a:t>Dr Punit Kaur Research Interest</a:t>
            </a:r>
          </a:p>
        </p:txBody>
      </p:sp>
      <p:sp>
        <p:nvSpPr>
          <p:cNvPr id="6147" name="Subtitle 2"/>
          <p:cNvSpPr>
            <a:spLocks noGrp="1"/>
          </p:cNvSpPr>
          <p:nvPr>
            <p:ph type="subTitle" idx="1"/>
          </p:nvPr>
        </p:nvSpPr>
        <p:spPr>
          <a:xfrm>
            <a:off x="685800" y="1524000"/>
            <a:ext cx="4114800" cy="5105400"/>
          </a:xfrm>
        </p:spPr>
        <p:txBody>
          <a:bodyPr/>
          <a:lstStyle/>
          <a:p>
            <a:pPr marL="285750" indent="-285750" algn="l">
              <a:buFont typeface="Arial" charset="0"/>
              <a:buChar char="•"/>
            </a:pPr>
            <a:r>
              <a:rPr lang="en-US" sz="2000" b="1" smtClean="0">
                <a:solidFill>
                  <a:schemeClr val="tx1"/>
                </a:solidFill>
                <a:latin typeface="Arial" charset="0"/>
                <a:cs typeface="Arial" charset="0"/>
              </a:rPr>
              <a:t>Cancer Research</a:t>
            </a:r>
          </a:p>
          <a:p>
            <a:pPr marL="285750" indent="-285750" algn="l">
              <a:buFont typeface="Arial" charset="0"/>
              <a:buChar char="•"/>
            </a:pPr>
            <a:endParaRPr lang="en-US" sz="2000" b="1" smtClean="0">
              <a:solidFill>
                <a:schemeClr val="tx1"/>
              </a:solidFill>
              <a:latin typeface="Arial" charset="0"/>
              <a:cs typeface="Arial" charset="0"/>
            </a:endParaRPr>
          </a:p>
          <a:p>
            <a:pPr marL="285750" indent="-285750" algn="l">
              <a:buFont typeface="Arial" charset="0"/>
              <a:buChar char="•"/>
            </a:pPr>
            <a:r>
              <a:rPr lang="en-US" sz="2000" b="1" smtClean="0">
                <a:solidFill>
                  <a:schemeClr val="tx1"/>
                </a:solidFill>
                <a:latin typeface="Arial" charset="0"/>
                <a:cs typeface="Arial" charset="0"/>
              </a:rPr>
              <a:t>Hyperthermia</a:t>
            </a:r>
          </a:p>
          <a:p>
            <a:pPr marL="285750" indent="-285750" algn="l">
              <a:buFont typeface="Arial" charset="0"/>
              <a:buChar char="•"/>
            </a:pPr>
            <a:endParaRPr lang="en-US" sz="2000" b="1" smtClean="0">
              <a:solidFill>
                <a:schemeClr val="tx1"/>
              </a:solidFill>
              <a:latin typeface="Arial" charset="0"/>
              <a:cs typeface="Arial" charset="0"/>
            </a:endParaRPr>
          </a:p>
          <a:p>
            <a:pPr marL="285750" indent="-285750" algn="l">
              <a:buFont typeface="Arial" charset="0"/>
              <a:buChar char="•"/>
            </a:pPr>
            <a:r>
              <a:rPr lang="en-US" sz="2000" b="1" smtClean="0">
                <a:solidFill>
                  <a:schemeClr val="tx1"/>
                </a:solidFill>
                <a:latin typeface="Arial" charset="0"/>
                <a:cs typeface="Arial" charset="0"/>
              </a:rPr>
              <a:t>Nanotechnology</a:t>
            </a:r>
          </a:p>
          <a:p>
            <a:pPr marL="285750" indent="-285750" algn="l">
              <a:buFont typeface="Arial" charset="0"/>
              <a:buChar char="•"/>
            </a:pPr>
            <a:endParaRPr lang="en-US" sz="2000" b="1" smtClean="0">
              <a:solidFill>
                <a:schemeClr val="tx1"/>
              </a:solidFill>
              <a:latin typeface="Arial" charset="0"/>
              <a:cs typeface="Arial" charset="0"/>
            </a:endParaRPr>
          </a:p>
          <a:p>
            <a:pPr marL="285750" indent="-285750" algn="l">
              <a:buFont typeface="Arial" charset="0"/>
              <a:buChar char="•"/>
            </a:pPr>
            <a:r>
              <a:rPr lang="en-US" sz="2000" b="1" smtClean="0">
                <a:solidFill>
                  <a:schemeClr val="tx1"/>
                </a:solidFill>
                <a:latin typeface="Arial" charset="0"/>
                <a:cs typeface="Arial" charset="0"/>
              </a:rPr>
              <a:t>Neuroscience</a:t>
            </a:r>
          </a:p>
          <a:p>
            <a:pPr marL="285750" indent="-285750" algn="l">
              <a:buFont typeface="Arial" charset="0"/>
              <a:buChar char="•"/>
            </a:pPr>
            <a:endParaRPr lang="en-US" sz="2000" b="1" smtClean="0">
              <a:solidFill>
                <a:schemeClr val="tx1"/>
              </a:solidFill>
              <a:latin typeface="Arial" charset="0"/>
              <a:cs typeface="Arial" charset="0"/>
            </a:endParaRPr>
          </a:p>
          <a:p>
            <a:pPr marL="285750" indent="-285750" algn="l">
              <a:buFont typeface="Arial" charset="0"/>
              <a:buChar char="•"/>
            </a:pPr>
            <a:r>
              <a:rPr lang="en-US" sz="2000" b="1" smtClean="0">
                <a:solidFill>
                  <a:schemeClr val="tx1"/>
                </a:solidFill>
                <a:latin typeface="Arial" charset="0"/>
                <a:cs typeface="Arial" charset="0"/>
              </a:rPr>
              <a:t>Infectious Diseases</a:t>
            </a:r>
          </a:p>
          <a:p>
            <a:pPr marL="285750" indent="-285750" algn="l">
              <a:buFont typeface="Arial" charset="0"/>
              <a:buChar char="•"/>
            </a:pPr>
            <a:endParaRPr lang="en-US" sz="2000" b="1" smtClean="0">
              <a:solidFill>
                <a:schemeClr val="tx1"/>
              </a:solidFill>
              <a:latin typeface="Arial" charset="0"/>
              <a:cs typeface="Arial" charset="0"/>
            </a:endParaRPr>
          </a:p>
          <a:p>
            <a:pPr marL="285750" indent="-285750" algn="l">
              <a:buFont typeface="Arial" charset="0"/>
              <a:buChar char="•"/>
            </a:pPr>
            <a:r>
              <a:rPr lang="en-US" sz="2000" b="1" smtClean="0">
                <a:solidFill>
                  <a:schemeClr val="tx1"/>
                </a:solidFill>
                <a:latin typeface="Arial" charset="0"/>
                <a:cs typeface="Arial" charset="0"/>
              </a:rPr>
              <a:t>Medicinal Plants</a:t>
            </a:r>
          </a:p>
          <a:p>
            <a:pPr marL="285750" indent="-285750" algn="l">
              <a:buFont typeface="Arial" charset="0"/>
              <a:buChar char="•"/>
            </a:pPr>
            <a:endParaRPr lang="en-US" sz="2000" b="1" smtClean="0">
              <a:solidFill>
                <a:schemeClr val="tx1"/>
              </a:solidFill>
              <a:latin typeface="Arial" charset="0"/>
              <a:cs typeface="Arial" charset="0"/>
            </a:endParaRPr>
          </a:p>
          <a:p>
            <a:pPr marL="285750" indent="-285750" algn="l">
              <a:buFont typeface="Arial" charset="0"/>
              <a:buChar char="•"/>
            </a:pPr>
            <a:r>
              <a:rPr lang="en-US" sz="2000" b="1" smtClean="0">
                <a:solidFill>
                  <a:schemeClr val="tx1"/>
                </a:solidFill>
                <a:latin typeface="Arial" charset="0"/>
                <a:cs typeface="Arial" charset="0"/>
              </a:rPr>
              <a:t>Proteomics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09800" y="152400"/>
            <a:ext cx="6781800" cy="881063"/>
          </a:xfrm>
        </p:spPr>
        <p:txBody>
          <a:bodyPr/>
          <a:lstStyle/>
          <a:p>
            <a:r>
              <a:rPr lang="en-US" sz="3600" b="1" smtClean="0">
                <a:latin typeface="Arial" charset="0"/>
                <a:cs typeface="Arial" charset="0"/>
              </a:rPr>
              <a:t>Recent Publications Authored by Dr Punit Kaur</a:t>
            </a:r>
          </a:p>
        </p:txBody>
      </p:sp>
      <p:sp>
        <p:nvSpPr>
          <p:cNvPr id="7171" name="Rectangle 3"/>
          <p:cNvSpPr>
            <a:spLocks noChangeArrowheads="1"/>
          </p:cNvSpPr>
          <p:nvPr/>
        </p:nvSpPr>
        <p:spPr bwMode="auto">
          <a:xfrm>
            <a:off x="76200" y="1219200"/>
            <a:ext cx="89916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500" b="1"/>
              <a:t>Asea A, Kaur P, Panossian A, Wikman G. Evaluation of molecular chaperones Hsp72 and neuropeptide Y as characteristic markers of adaptogenic activity of plant extracts. Phytomedicine 2013; 3: S0944-7113(13)00245-6. PMID: 23920279.</a:t>
            </a:r>
          </a:p>
          <a:p>
            <a:pPr algn="just"/>
            <a:endParaRPr lang="en-US" sz="1500" b="1"/>
          </a:p>
          <a:p>
            <a:pPr algn="just"/>
            <a:r>
              <a:rPr lang="en-US" sz="1500" b="1"/>
              <a:t>Kaur P, Nagaraja GM, Zheng H, Gizachew D, Galukande M, Krishnan S, Asea A. A mouse model for triple-negative breast cancer tumor-initiating cells (TNBC-TICs) exhibits similar aggressive phenotype to the human disease. BMC Cancer 2012; 12:120-128. PMID: 22452810.</a:t>
            </a:r>
          </a:p>
          <a:p>
            <a:pPr algn="just"/>
            <a:endParaRPr lang="en-US" sz="1500" b="1"/>
          </a:p>
          <a:p>
            <a:pPr algn="just"/>
            <a:r>
              <a:rPr lang="en-US" sz="1500" b="1"/>
              <a:t>Panossian A, Wikman G, Kaur P, Asea A. Adaptogens stimulate neuropeptide Y and Hsp72 expression and release in neuroglia cells. Front Neurosci 2012; 6: 1-12. PMID: 22347152.</a:t>
            </a:r>
          </a:p>
          <a:p>
            <a:pPr algn="just"/>
            <a:endParaRPr lang="en-US" sz="1500" b="1"/>
          </a:p>
          <a:p>
            <a:pPr algn="just"/>
            <a:r>
              <a:rPr lang="en-US" sz="1500" b="1"/>
              <a:t>Nagaraja GM, Kaur P, Neumann W, Asea EE, Bausero MA, Multhoff G, Asea A. Silencing Hsp25/Hsp27 gene expression augments proteasome activity and increases CD8+ T cell-mediated tumor killing and memory responses. Cancer Prev Res (Phila) 2012; 5 (1):122-137 (Figure featured on journal cover). PMID: 22185976.</a:t>
            </a:r>
          </a:p>
          <a:p>
            <a:pPr algn="just"/>
            <a:endParaRPr lang="en-US" sz="1500" b="1"/>
          </a:p>
          <a:p>
            <a:pPr algn="just"/>
            <a:r>
              <a:rPr lang="en-US" sz="1500" b="1"/>
              <a:t>Kaur P, Hurwitz MD, Krishnan S, Asea A. Combined hyperthermia and radiotherapy for the eradication of cancer. </a:t>
            </a:r>
            <a:r>
              <a:rPr lang="en-US" sz="1500" b="1" i="1"/>
              <a:t>Cancers </a:t>
            </a:r>
            <a:r>
              <a:rPr lang="en-US" sz="1500" b="1"/>
              <a:t>2011; 3: 3799-3823</a:t>
            </a:r>
            <a:r>
              <a:rPr lang="en-US" sz="1500" b="1" i="1"/>
              <a:t>. </a:t>
            </a:r>
            <a:r>
              <a:rPr lang="en-US" sz="1500" b="1"/>
              <a:t>PMID: 24213112.</a:t>
            </a:r>
          </a:p>
          <a:p>
            <a:pPr algn="just"/>
            <a:endParaRPr lang="en-US" sz="1500" b="1"/>
          </a:p>
          <a:p>
            <a:pPr algn="just"/>
            <a:r>
              <a:rPr lang="en-US" sz="1500" b="1"/>
              <a:t>Kaur P, Asea A. Quantitation methods for heat shock proteins in clinical samples using mass spectrometry. Methods Mol Biol 2011; 787:165-188. PMID: 21898236.</a:t>
            </a:r>
          </a:p>
          <a:p>
            <a:pPr algn="just"/>
            <a:endParaRPr lang="en-US" sz="1500" b="1"/>
          </a:p>
          <a:p>
            <a:pPr algn="just"/>
            <a:r>
              <a:rPr lang="en-US" sz="1500" b="1"/>
              <a:t>Kaur P, Nagaraja GM, Asea A. Combined lentiviral and RNAi technologies for the delivery and permanent silencing of the hsp25 gene. Methods Mol Biol 2011; 787:121-136. PMID: 21898232.</a:t>
            </a:r>
          </a:p>
          <a:p>
            <a:pPr algn="just"/>
            <a:endParaRPr lang="en-US" sz="1500" b="1"/>
          </a:p>
          <a:p>
            <a:pPr algn="just"/>
            <a:endParaRPr lang="en-US" sz="15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ea typeface="ＭＳ Ｐゴシック" pitchFamily="34" charset="-128"/>
            </a:endParaRPr>
          </a:p>
        </p:txBody>
      </p:sp>
      <p:sp>
        <p:nvSpPr>
          <p:cNvPr id="5" name="Title 1"/>
          <p:cNvSpPr txBox="1">
            <a:spLocks/>
          </p:cNvSpPr>
          <p:nvPr/>
        </p:nvSpPr>
        <p:spPr bwMode="auto">
          <a:xfrm>
            <a:off x="228600" y="1219200"/>
            <a:ext cx="8763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3000" b="1" dirty="0" smtClean="0">
                <a:solidFill>
                  <a:schemeClr val="tx2"/>
                </a:solidFill>
                <a:latin typeface="Arial" panose="020B0604020202020204" pitchFamily="34" charset="0"/>
                <a:cs typeface="Arial" panose="020B0604020202020204" pitchFamily="34" charset="0"/>
              </a:rPr>
              <a:t>A Mouse Model for Triple-Negative Breast Cancer Stem Cells (TNBC-CSC) Exhibits an Aggressive Phenotype</a:t>
            </a:r>
            <a:r>
              <a:rPr lang="en-US" sz="3200" dirty="0" smtClean="0">
                <a:solidFill>
                  <a:schemeClr val="tx2"/>
                </a:solidFill>
                <a:latin typeface="Arial" panose="020B0604020202020204" pitchFamily="34" charset="0"/>
                <a:cs typeface="Arial" panose="020B0604020202020204" pitchFamily="34" charset="0"/>
              </a:rPr>
              <a:t/>
            </a:r>
            <a:br>
              <a:rPr lang="en-US" sz="3200" dirty="0" smtClean="0">
                <a:solidFill>
                  <a:schemeClr val="tx2"/>
                </a:solidFill>
                <a:latin typeface="Arial" panose="020B0604020202020204" pitchFamily="34" charset="0"/>
                <a:cs typeface="Arial" panose="020B0604020202020204" pitchFamily="34" charset="0"/>
              </a:rPr>
            </a:br>
            <a:endParaRPr lang="en-US" sz="3200" dirty="0" smtClean="0">
              <a:solidFill>
                <a:schemeClr val="tx2"/>
              </a:solidFill>
              <a:latin typeface="Arial" panose="020B0604020202020204" pitchFamily="34" charset="0"/>
              <a:cs typeface="Arial" panose="020B0604020202020204" pitchFamily="34" charset="0"/>
            </a:endParaRPr>
          </a:p>
          <a:p>
            <a:pPr fontAlgn="auto">
              <a:spcAft>
                <a:spcPts val="0"/>
              </a:spcAft>
              <a:defRPr/>
            </a:pPr>
            <a:r>
              <a:rPr lang="en-US" sz="2000" spc="-150" dirty="0" smtClean="0">
                <a:solidFill>
                  <a:schemeClr val="tx2"/>
                </a:solidFill>
                <a:effectLst>
                  <a:outerShdw blurRad="38100" dist="38100" dir="2700000" algn="tl">
                    <a:srgbClr val="000000">
                      <a:alpha val="43137"/>
                    </a:srgbClr>
                  </a:outerShdw>
                </a:effectLst>
              </a:rPr>
              <a:t/>
            </a:r>
            <a:br>
              <a:rPr lang="en-US" sz="2000" spc="-150" dirty="0" smtClean="0">
                <a:solidFill>
                  <a:schemeClr val="tx2"/>
                </a:solidFill>
                <a:effectLst>
                  <a:outerShdw blurRad="38100" dist="38100" dir="2700000" algn="tl">
                    <a:srgbClr val="000000">
                      <a:alpha val="43137"/>
                    </a:srgbClr>
                  </a:outerShdw>
                </a:effectLst>
              </a:rPr>
            </a:br>
            <a:r>
              <a:rPr lang="en-US" sz="2000" b="1" spc="-150" dirty="0" smtClean="0">
                <a:solidFill>
                  <a:schemeClr val="tx2"/>
                </a:solidFill>
                <a:latin typeface="Arial" panose="020B0604020202020204" pitchFamily="34" charset="0"/>
                <a:cs typeface="Arial" panose="020B0604020202020204" pitchFamily="34" charset="0"/>
              </a:rPr>
              <a:t>Editorial Board Member</a:t>
            </a:r>
            <a:br>
              <a:rPr lang="en-US" sz="2000" b="1" spc="-150" dirty="0" smtClean="0">
                <a:solidFill>
                  <a:schemeClr val="tx2"/>
                </a:solidFill>
                <a:latin typeface="Arial" panose="020B0604020202020204" pitchFamily="34" charset="0"/>
                <a:cs typeface="Arial" panose="020B0604020202020204" pitchFamily="34" charset="0"/>
              </a:rPr>
            </a:br>
            <a:r>
              <a:rPr lang="en-US" sz="2000" b="1" spc="-150" dirty="0" smtClean="0">
                <a:solidFill>
                  <a:schemeClr val="tx2"/>
                </a:solidFill>
                <a:latin typeface="Arial" panose="020B0604020202020204" pitchFamily="34" charset="0"/>
                <a:cs typeface="Arial" panose="020B0604020202020204" pitchFamily="34" charset="0"/>
              </a:rPr>
              <a:t>Journal of Proteomics and Bioinformatics </a:t>
            </a:r>
          </a:p>
          <a:p>
            <a:pPr fontAlgn="auto">
              <a:spcAft>
                <a:spcPts val="0"/>
              </a:spcAft>
              <a:defRPr/>
            </a:pPr>
            <a:endParaRPr lang="en-US" sz="2800" b="1" spc="-150" dirty="0">
              <a:solidFill>
                <a:schemeClr val="tx2"/>
              </a:solidFill>
              <a:effectLst>
                <a:outerShdw blurRad="38100" dist="38100" dir="2700000" algn="tl">
                  <a:srgbClr val="000000">
                    <a:alpha val="43137"/>
                  </a:srgbClr>
                </a:outerShdw>
              </a:effectLst>
            </a:endParaRPr>
          </a:p>
          <a:p>
            <a:pPr fontAlgn="auto">
              <a:spcAft>
                <a:spcPts val="0"/>
              </a:spcAft>
              <a:defRPr/>
            </a:pPr>
            <a:endParaRPr lang="en-US" sz="2200" b="1" spc="-150" dirty="0">
              <a:solidFill>
                <a:schemeClr val="tx2"/>
              </a:solidFill>
              <a:latin typeface="Arial" pitchFamily="34" charset="0"/>
            </a:endParaRPr>
          </a:p>
          <a:p>
            <a:pPr fontAlgn="auto">
              <a:spcAft>
                <a:spcPts val="0"/>
              </a:spcAft>
              <a:defRPr/>
            </a:pPr>
            <a:r>
              <a:rPr lang="en-US" sz="2200" b="1" spc="-150" dirty="0" err="1" smtClean="0">
                <a:solidFill>
                  <a:schemeClr val="tx2"/>
                </a:solidFill>
                <a:latin typeface="Arial" pitchFamily="34" charset="0"/>
              </a:rPr>
              <a:t>Punit</a:t>
            </a:r>
            <a:r>
              <a:rPr lang="en-US" sz="2200" b="1" spc="-150" dirty="0" smtClean="0">
                <a:solidFill>
                  <a:schemeClr val="tx2"/>
                </a:solidFill>
                <a:latin typeface="Arial" pitchFamily="34" charset="0"/>
              </a:rPr>
              <a:t> </a:t>
            </a:r>
            <a:r>
              <a:rPr lang="en-US" sz="2200" b="1" spc="-150" dirty="0">
                <a:solidFill>
                  <a:schemeClr val="tx2"/>
                </a:solidFill>
                <a:latin typeface="Arial" pitchFamily="34" charset="0"/>
              </a:rPr>
              <a:t>Kaur, Ph.D</a:t>
            </a:r>
            <a:r>
              <a:rPr lang="en-US" sz="2200" b="1" spc="-150" dirty="0" smtClean="0">
                <a:solidFill>
                  <a:schemeClr val="tx2"/>
                </a:solidFill>
                <a:latin typeface="Arial" pitchFamily="34" charset="0"/>
              </a:rPr>
              <a:t>.</a:t>
            </a:r>
          </a:p>
          <a:p>
            <a:pPr fontAlgn="auto">
              <a:spcAft>
                <a:spcPts val="0"/>
              </a:spcAft>
              <a:defRPr/>
            </a:pPr>
            <a:endParaRPr lang="en-US" sz="2200" b="1" spc="-150" dirty="0">
              <a:solidFill>
                <a:schemeClr val="tx2"/>
              </a:solidFill>
              <a:latin typeface="Arial" pitchFamily="34" charset="0"/>
            </a:endParaRPr>
          </a:p>
          <a:p>
            <a:pPr fontAlgn="auto">
              <a:spcAft>
                <a:spcPts val="0"/>
              </a:spcAft>
              <a:defRPr/>
            </a:pPr>
            <a:r>
              <a:rPr lang="en-US" sz="2200" b="1" spc="-150" dirty="0">
                <a:solidFill>
                  <a:schemeClr val="tx2"/>
                </a:solidFill>
                <a:latin typeface="Arial" pitchFamily="34" charset="0"/>
              </a:rPr>
              <a:t>Assistant Professor</a:t>
            </a:r>
          </a:p>
          <a:p>
            <a:pPr fontAlgn="auto">
              <a:spcAft>
                <a:spcPts val="0"/>
              </a:spcAft>
              <a:defRPr/>
            </a:pPr>
            <a:r>
              <a:rPr lang="en-US" sz="2200" b="1" spc="-150" dirty="0">
                <a:solidFill>
                  <a:schemeClr val="tx2"/>
                </a:solidFill>
                <a:latin typeface="Arial" pitchFamily="34" charset="0"/>
              </a:rPr>
              <a:t>Department of Microbiology, Biochemistry &amp; Immunology</a:t>
            </a:r>
          </a:p>
          <a:p>
            <a:pPr fontAlgn="auto">
              <a:spcAft>
                <a:spcPts val="0"/>
              </a:spcAft>
              <a:defRPr/>
            </a:pPr>
            <a:r>
              <a:rPr lang="en-US" sz="2200" b="1" spc="-150" dirty="0">
                <a:solidFill>
                  <a:schemeClr val="tx2"/>
                </a:solidFill>
                <a:latin typeface="Arial" pitchFamily="34" charset="0"/>
              </a:rPr>
              <a:t>Department of Pathology and </a:t>
            </a:r>
            <a:r>
              <a:rPr lang="en-US" sz="2200" b="1" spc="-150" dirty="0" smtClean="0">
                <a:solidFill>
                  <a:schemeClr val="tx2"/>
                </a:solidFill>
                <a:latin typeface="Arial" pitchFamily="34" charset="0"/>
              </a:rPr>
              <a:t>Anatomy</a:t>
            </a:r>
            <a:endParaRPr lang="en-US" sz="2800" b="1" spc="-150"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ea typeface="ＭＳ Ｐゴシック" pitchFamily="34" charset="-128"/>
            </a:endParaRPr>
          </a:p>
        </p:txBody>
      </p:sp>
      <p:grpSp>
        <p:nvGrpSpPr>
          <p:cNvPr id="9219" name="Group 1"/>
          <p:cNvGrpSpPr>
            <a:grpSpLocks/>
          </p:cNvGrpSpPr>
          <p:nvPr/>
        </p:nvGrpSpPr>
        <p:grpSpPr bwMode="auto">
          <a:xfrm>
            <a:off x="152400" y="1371600"/>
            <a:ext cx="8839200" cy="5334000"/>
            <a:chOff x="152400" y="1371600"/>
            <a:chExt cx="8839200" cy="5334000"/>
          </a:xfrm>
        </p:grpSpPr>
        <p:sp>
          <p:nvSpPr>
            <p:cNvPr id="9221" name="Rectangle 6"/>
            <p:cNvSpPr>
              <a:spLocks noChangeArrowheads="1"/>
            </p:cNvSpPr>
            <p:nvPr/>
          </p:nvSpPr>
          <p:spPr bwMode="auto">
            <a:xfrm>
              <a:off x="152400" y="1371600"/>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b="1"/>
                <a:t>Recent studies on surface receptors and gene expression of breast tumors have come up with a term triple-negative breast cancer (TNBC).  </a:t>
              </a:r>
            </a:p>
            <a:p>
              <a:pPr algn="just"/>
              <a:endParaRPr lang="en-US" altLang="en-US" b="1"/>
            </a:p>
            <a:p>
              <a:pPr algn="just"/>
              <a:r>
                <a:rPr lang="en-US" altLang="en-US" b="1"/>
                <a:t>The disease gets its name because of testing negative for:</a:t>
              </a:r>
            </a:p>
          </p:txBody>
        </p:sp>
        <p:pic>
          <p:nvPicPr>
            <p:cNvPr id="92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4113213"/>
              <a:ext cx="471011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6"/>
            <p:cNvSpPr>
              <a:spLocks noChangeArrowheads="1"/>
            </p:cNvSpPr>
            <p:nvPr/>
          </p:nvSpPr>
          <p:spPr bwMode="auto">
            <a:xfrm>
              <a:off x="1524000" y="3208337"/>
              <a:ext cx="579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600" b="1">
                  <a:solidFill>
                    <a:srgbClr val="FF0000"/>
                  </a:solidFill>
                </a:rPr>
                <a:t>Estrogen Receptor (ER)</a:t>
              </a:r>
            </a:p>
            <a:p>
              <a:pPr algn="ctr"/>
              <a:r>
                <a:rPr lang="en-US" altLang="en-US" sz="1600" b="1">
                  <a:solidFill>
                    <a:srgbClr val="0070C0"/>
                  </a:solidFill>
                </a:rPr>
                <a:t>Progesterone Receptor (PgR)</a:t>
              </a:r>
            </a:p>
            <a:p>
              <a:pPr algn="ctr"/>
              <a:r>
                <a:rPr lang="en-US" altLang="en-US" sz="1600" b="1">
                  <a:solidFill>
                    <a:srgbClr val="007661"/>
                  </a:solidFill>
                </a:rPr>
                <a:t>Human Epidermal Growth Factor Receptor 2 (HER2) gene</a:t>
              </a:r>
            </a:p>
          </p:txBody>
        </p:sp>
      </p:grpSp>
      <p:sp>
        <p:nvSpPr>
          <p:cNvPr id="9220" name="Title 1"/>
          <p:cNvSpPr>
            <a:spLocks noGrp="1"/>
          </p:cNvSpPr>
          <p:nvPr>
            <p:ph type="title"/>
          </p:nvPr>
        </p:nvSpPr>
        <p:spPr>
          <a:xfrm>
            <a:off x="2305050" y="533400"/>
            <a:ext cx="6686550" cy="736600"/>
          </a:xfrm>
        </p:spPr>
        <p:txBody>
          <a:bodyPr/>
          <a:lstStyle/>
          <a:p>
            <a:pPr eaLnBrk="1" hangingPunct="1"/>
            <a:r>
              <a:rPr lang="en-US" altLang="en-US" sz="2800" b="1" smtClean="0">
                <a:latin typeface="Arial" charset="0"/>
                <a:cs typeface="Arial" charset="0"/>
              </a:rPr>
              <a:t>Triple-Negative Breast Cancer (TNBC)</a:t>
            </a:r>
            <a:endParaRPr lang="en-US" altLang="en-US" b="1"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grpSp>
        <p:nvGrpSpPr>
          <p:cNvPr id="10243" name="Group 2"/>
          <p:cNvGrpSpPr>
            <a:grpSpLocks/>
          </p:cNvGrpSpPr>
          <p:nvPr/>
        </p:nvGrpSpPr>
        <p:grpSpPr bwMode="auto">
          <a:xfrm>
            <a:off x="152400" y="1447800"/>
            <a:ext cx="8839200" cy="5257800"/>
            <a:chOff x="152400" y="1447800"/>
            <a:chExt cx="8839200" cy="5257800"/>
          </a:xfrm>
        </p:grpSpPr>
        <p:sp>
          <p:nvSpPr>
            <p:cNvPr id="10245" name="Rectangle 6"/>
            <p:cNvSpPr>
              <a:spLocks noChangeArrowheads="1"/>
            </p:cNvSpPr>
            <p:nvPr/>
          </p:nvSpPr>
          <p:spPr bwMode="auto">
            <a:xfrm>
              <a:off x="152400" y="1447800"/>
              <a:ext cx="8839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b="1">
                  <a:solidFill>
                    <a:srgbClr val="000000"/>
                  </a:solidFill>
                  <a:ea typeface="Geneva" pitchFamily="8" charset="-128"/>
                </a:rPr>
                <a:t>Despite lower incidence and the steady improvement in screening, African-American and Hispanic women are more likely to die of triple-negative breast cancer than Caucasian women. </a:t>
              </a:r>
            </a:p>
          </p:txBody>
        </p:sp>
        <p:graphicFrame>
          <p:nvGraphicFramePr>
            <p:cNvPr id="10246" name="Object 3"/>
            <p:cNvGraphicFramePr>
              <a:graphicFrameLocks noChangeAspect="1"/>
            </p:cNvGraphicFramePr>
            <p:nvPr/>
          </p:nvGraphicFramePr>
          <p:xfrm>
            <a:off x="228600" y="2438400"/>
            <a:ext cx="6096000" cy="2312988"/>
          </p:xfrm>
          <a:graphic>
            <a:graphicData uri="http://schemas.openxmlformats.org/presentationml/2006/ole">
              <mc:AlternateContent xmlns:mc="http://schemas.openxmlformats.org/markup-compatibility/2006">
                <mc:Choice xmlns:v="urn:schemas-microsoft-com:vml" Requires="v">
                  <p:oleObj spid="_x0000_s10264" name="Acrobat Document" r:id="rId4" imgW="5657143" imgH="2142857" progId="AcroExch.Document.7">
                    <p:embed/>
                  </p:oleObj>
                </mc:Choice>
                <mc:Fallback>
                  <p:oleObj name="Acrobat Document" r:id="rId4" imgW="5657143" imgH="2142857"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438400"/>
                          <a:ext cx="6096000" cy="231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7" name="Object 4"/>
            <p:cNvGraphicFramePr>
              <a:graphicFrameLocks noChangeAspect="1"/>
            </p:cNvGraphicFramePr>
            <p:nvPr/>
          </p:nvGraphicFramePr>
          <p:xfrm>
            <a:off x="3629025" y="4103688"/>
            <a:ext cx="5286375" cy="2601912"/>
          </p:xfrm>
          <a:graphic>
            <a:graphicData uri="http://schemas.openxmlformats.org/presentationml/2006/ole">
              <mc:AlternateContent xmlns:mc="http://schemas.openxmlformats.org/markup-compatibility/2006">
                <mc:Choice xmlns:v="urn:schemas-microsoft-com:vml" Requires="v">
                  <p:oleObj spid="_x0000_s10265" name="Acrobat Document" r:id="rId6" imgW="5571429" imgH="2742857" progId="AcroExch.Document.7">
                    <p:embed/>
                  </p:oleObj>
                </mc:Choice>
                <mc:Fallback>
                  <p:oleObj name="Acrobat Document" r:id="rId6" imgW="5571429" imgH="2742857" progId="AcroExch.Document.7">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025" y="4103688"/>
                          <a:ext cx="5286375" cy="260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44" name="Title 1"/>
          <p:cNvSpPr>
            <a:spLocks noGrp="1"/>
          </p:cNvSpPr>
          <p:nvPr>
            <p:ph type="title"/>
          </p:nvPr>
        </p:nvSpPr>
        <p:spPr>
          <a:xfrm>
            <a:off x="2305050" y="533400"/>
            <a:ext cx="6686550" cy="736600"/>
          </a:xfrm>
        </p:spPr>
        <p:txBody>
          <a:bodyPr/>
          <a:lstStyle/>
          <a:p>
            <a:pPr eaLnBrk="1" hangingPunct="1"/>
            <a:r>
              <a:rPr lang="en-US" altLang="en-US" sz="2800" b="1" smtClean="0">
                <a:latin typeface="Arial" charset="0"/>
                <a:cs typeface="Arial" charset="0"/>
              </a:rPr>
              <a:t>Triple-Negative Breast Cancer (TNBC)</a:t>
            </a:r>
            <a:endParaRPr lang="en-US" altLang="en-US" b="1"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 y="4318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000000"/>
              </a:solidFill>
              <a:ea typeface="ＭＳ Ｐゴシック" pitchFamily="34" charset="-128"/>
            </a:endParaRPr>
          </a:p>
        </p:txBody>
      </p:sp>
      <p:sp>
        <p:nvSpPr>
          <p:cNvPr id="11267" name="Rectangle 6"/>
          <p:cNvSpPr>
            <a:spLocks noChangeArrowheads="1"/>
          </p:cNvSpPr>
          <p:nvPr/>
        </p:nvSpPr>
        <p:spPr bwMode="auto">
          <a:xfrm>
            <a:off x="228600" y="1897063"/>
            <a:ext cx="8686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b="1">
                <a:solidFill>
                  <a:srgbClr val="000000"/>
                </a:solidFill>
                <a:ea typeface="Geneva" pitchFamily="8" charset="-128"/>
              </a:rPr>
              <a:t>TN-BC (HER2</a:t>
            </a:r>
            <a:r>
              <a:rPr lang="en-US" altLang="en-US" b="1" baseline="30000">
                <a:solidFill>
                  <a:srgbClr val="000000"/>
                </a:solidFill>
                <a:ea typeface="Geneva" pitchFamily="8" charset="-128"/>
              </a:rPr>
              <a:t>-</a:t>
            </a:r>
            <a:r>
              <a:rPr lang="en-US" altLang="en-US" b="1">
                <a:solidFill>
                  <a:srgbClr val="000000"/>
                </a:solidFill>
                <a:ea typeface="Geneva" pitchFamily="8" charset="-128"/>
              </a:rPr>
              <a:t>/ER</a:t>
            </a:r>
            <a:r>
              <a:rPr lang="en-US" altLang="en-US" b="1" baseline="30000">
                <a:solidFill>
                  <a:srgbClr val="000000"/>
                </a:solidFill>
                <a:ea typeface="Geneva" pitchFamily="8" charset="-128"/>
              </a:rPr>
              <a:t>-</a:t>
            </a:r>
            <a:r>
              <a:rPr lang="en-US" altLang="en-US" b="1">
                <a:solidFill>
                  <a:srgbClr val="000000"/>
                </a:solidFill>
                <a:ea typeface="Geneva" pitchFamily="8" charset="-128"/>
              </a:rPr>
              <a:t>/PgR</a:t>
            </a:r>
            <a:r>
              <a:rPr lang="en-US" altLang="en-US" b="1" baseline="30000">
                <a:solidFill>
                  <a:srgbClr val="000000"/>
                </a:solidFill>
                <a:ea typeface="Geneva" pitchFamily="8" charset="-128"/>
              </a:rPr>
              <a:t>-</a:t>
            </a:r>
            <a:r>
              <a:rPr lang="en-US" altLang="en-US" b="1">
                <a:solidFill>
                  <a:srgbClr val="000000"/>
                </a:solidFill>
                <a:ea typeface="Geneva" pitchFamily="8" charset="-128"/>
              </a:rPr>
              <a:t>) - Creates a disease quite distinct from that seen in Caucasian women (HER2</a:t>
            </a:r>
            <a:r>
              <a:rPr lang="en-US" altLang="en-US" b="1" baseline="30000">
                <a:solidFill>
                  <a:srgbClr val="000000"/>
                </a:solidFill>
                <a:ea typeface="Geneva" pitchFamily="8" charset="-128"/>
              </a:rPr>
              <a:t>+</a:t>
            </a:r>
            <a:r>
              <a:rPr lang="en-US" altLang="en-US" b="1">
                <a:solidFill>
                  <a:srgbClr val="000000"/>
                </a:solidFill>
                <a:ea typeface="Geneva" pitchFamily="8" charset="-128"/>
              </a:rPr>
              <a:t>/ER</a:t>
            </a:r>
            <a:r>
              <a:rPr lang="en-US" altLang="en-US" b="1" baseline="30000">
                <a:solidFill>
                  <a:srgbClr val="000000"/>
                </a:solidFill>
                <a:ea typeface="Geneva" pitchFamily="8" charset="-128"/>
              </a:rPr>
              <a:t>+</a:t>
            </a:r>
            <a:r>
              <a:rPr lang="en-US" altLang="en-US" b="1">
                <a:solidFill>
                  <a:srgbClr val="000000"/>
                </a:solidFill>
                <a:ea typeface="Geneva" pitchFamily="8" charset="-128"/>
              </a:rPr>
              <a:t>/PgR</a:t>
            </a:r>
            <a:r>
              <a:rPr lang="en-US" altLang="en-US" b="1" baseline="30000">
                <a:solidFill>
                  <a:srgbClr val="000000"/>
                </a:solidFill>
                <a:ea typeface="Geneva" pitchFamily="8" charset="-128"/>
              </a:rPr>
              <a:t>+</a:t>
            </a:r>
            <a:r>
              <a:rPr lang="en-US" altLang="en-US" b="1">
                <a:solidFill>
                  <a:srgbClr val="000000"/>
                </a:solidFill>
                <a:ea typeface="Geneva" pitchFamily="8" charset="-128"/>
              </a:rPr>
              <a:t>), and is a much more </a:t>
            </a:r>
            <a:r>
              <a:rPr lang="en-US" altLang="en-US" b="1">
                <a:solidFill>
                  <a:srgbClr val="FF0000"/>
                </a:solidFill>
                <a:ea typeface="Geneva" pitchFamily="8" charset="-128"/>
              </a:rPr>
              <a:t>aggressive disease </a:t>
            </a:r>
            <a:r>
              <a:rPr lang="en-US" altLang="en-US" b="1">
                <a:solidFill>
                  <a:srgbClr val="000000"/>
                </a:solidFill>
                <a:ea typeface="Geneva" pitchFamily="8" charset="-128"/>
              </a:rPr>
              <a:t>without tumor-specific treatment options and accounts for 15% of all types of breast cancer with higher percentages in premenopausal African American and Hispanic women. </a:t>
            </a:r>
          </a:p>
          <a:p>
            <a:pPr algn="just"/>
            <a:endParaRPr lang="en-US" altLang="en-US" b="1">
              <a:solidFill>
                <a:srgbClr val="000000"/>
              </a:solidFill>
              <a:ea typeface="Geneva" pitchFamily="8" charset="-128"/>
            </a:endParaRPr>
          </a:p>
          <a:p>
            <a:pPr algn="just"/>
            <a:endParaRPr lang="en-US" altLang="en-US" b="1">
              <a:solidFill>
                <a:srgbClr val="000000"/>
              </a:solidFill>
              <a:ea typeface="Geneva" pitchFamily="8" charset="-128"/>
            </a:endParaRPr>
          </a:p>
          <a:p>
            <a:pPr algn="just"/>
            <a:r>
              <a:rPr lang="en-US" altLang="en-US" b="1">
                <a:solidFill>
                  <a:srgbClr val="000000"/>
                </a:solidFill>
                <a:ea typeface="Geneva" pitchFamily="8" charset="-128"/>
              </a:rPr>
              <a:t>Although slightly responsive to chemotherapy, TNBC is more difficult to treat and </a:t>
            </a:r>
            <a:r>
              <a:rPr lang="en-US" altLang="en-US" b="1">
                <a:solidFill>
                  <a:srgbClr val="FF0000"/>
                </a:solidFill>
                <a:ea typeface="Geneva" pitchFamily="8" charset="-128"/>
              </a:rPr>
              <a:t>generally insensitive to most available hormonal or targeted therapeutic agents</a:t>
            </a:r>
            <a:r>
              <a:rPr lang="en-US" altLang="en-US" b="1">
                <a:solidFill>
                  <a:srgbClr val="000000"/>
                </a:solidFill>
                <a:ea typeface="Geneva" pitchFamily="8" charset="-128"/>
              </a:rPr>
              <a:t>. </a:t>
            </a:r>
          </a:p>
          <a:p>
            <a:pPr algn="just"/>
            <a:endParaRPr lang="en-US" altLang="en-US" b="1">
              <a:solidFill>
                <a:srgbClr val="000000"/>
              </a:solidFill>
              <a:ea typeface="Geneva" pitchFamily="8" charset="-128"/>
            </a:endParaRPr>
          </a:p>
          <a:p>
            <a:pPr algn="just"/>
            <a:endParaRPr lang="en-US" altLang="en-US" b="1">
              <a:solidFill>
                <a:srgbClr val="000000"/>
              </a:solidFill>
              <a:ea typeface="Geneva" pitchFamily="8" charset="-128"/>
            </a:endParaRPr>
          </a:p>
          <a:p>
            <a:pPr algn="just"/>
            <a:r>
              <a:rPr lang="en-US" altLang="en-US" b="1">
                <a:solidFill>
                  <a:srgbClr val="000000"/>
                </a:solidFill>
                <a:ea typeface="Geneva" pitchFamily="8" charset="-128"/>
              </a:rPr>
              <a:t>Depending on its stage of diagnosis, TNBC can be </a:t>
            </a:r>
            <a:r>
              <a:rPr lang="en-US" altLang="en-US" b="1">
                <a:solidFill>
                  <a:srgbClr val="FF0000"/>
                </a:solidFill>
                <a:ea typeface="Geneva" pitchFamily="8" charset="-128"/>
              </a:rPr>
              <a:t>extremely aggressive - recurring and metastasizing</a:t>
            </a:r>
            <a:r>
              <a:rPr lang="en-US" altLang="en-US" b="1">
                <a:solidFill>
                  <a:srgbClr val="000000"/>
                </a:solidFill>
                <a:ea typeface="Geneva" pitchFamily="8" charset="-128"/>
              </a:rPr>
              <a:t> more often than other subtypes of breast cancer. </a:t>
            </a:r>
          </a:p>
        </p:txBody>
      </p:sp>
      <p:sp>
        <p:nvSpPr>
          <p:cNvPr id="11268" name="Title 1"/>
          <p:cNvSpPr>
            <a:spLocks noGrp="1"/>
          </p:cNvSpPr>
          <p:nvPr>
            <p:ph type="title"/>
          </p:nvPr>
        </p:nvSpPr>
        <p:spPr>
          <a:xfrm>
            <a:off x="2305050" y="533400"/>
            <a:ext cx="6686550" cy="736600"/>
          </a:xfrm>
        </p:spPr>
        <p:txBody>
          <a:bodyPr/>
          <a:lstStyle/>
          <a:p>
            <a:pPr eaLnBrk="1" hangingPunct="1"/>
            <a:r>
              <a:rPr lang="en-US" altLang="en-US" sz="2800" b="1" smtClean="0">
                <a:latin typeface="Arial" charset="0"/>
                <a:cs typeface="Arial" charset="0"/>
              </a:rPr>
              <a:t>Triple-Negative Breast Cancer (TNBC)</a:t>
            </a:r>
            <a:endParaRPr lang="en-US" altLang="en-US" b="1"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13040</TotalTime>
  <Words>2209</Words>
  <Application>Microsoft Office PowerPoint</Application>
  <PresentationFormat>On-screen Show (4:3)</PresentationFormat>
  <Paragraphs>225</Paragraphs>
  <Slides>33</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Acrobat Document</vt:lpstr>
      <vt:lpstr>Chart</vt:lpstr>
      <vt:lpstr>PowerPoint Presentation</vt:lpstr>
      <vt:lpstr>PowerPoint Presentation</vt:lpstr>
      <vt:lpstr>Dr Punit Kaur Biography</vt:lpstr>
      <vt:lpstr>Dr Punit Kaur Research Interest</vt:lpstr>
      <vt:lpstr>Recent Publications Authored by Dr Punit Kaur</vt:lpstr>
      <vt:lpstr>PowerPoint Presentation</vt:lpstr>
      <vt:lpstr>Triple-Negative Breast Cancer (TNBC)</vt:lpstr>
      <vt:lpstr>Triple-Negative Breast Cancer (TNBC)</vt:lpstr>
      <vt:lpstr>Triple-Negative Breast Cancer (TNBC)</vt:lpstr>
      <vt:lpstr>Research Plan</vt:lpstr>
      <vt:lpstr>PowerPoint Presentation</vt:lpstr>
      <vt:lpstr>Transfection of Rat HER2, ER and PgR Genes to Produce TNBC Population</vt:lpstr>
      <vt:lpstr>Selection of TNBC-Tumor Initiating Cells (TNBC-TICs)</vt:lpstr>
      <vt:lpstr>Higher Tumor Growth Potential in TNBC-TICs</vt:lpstr>
      <vt:lpstr>Confidence Interval (95%) for Re-populating  Mammary Cell Frequency</vt:lpstr>
      <vt:lpstr>Fast Cell Proliferation in TNBC-TICs</vt:lpstr>
      <vt:lpstr>Larger Tumor Growth in TNBC-TICs</vt:lpstr>
      <vt:lpstr>Production of More Metastatic Foci in TNBC-TICs</vt:lpstr>
      <vt:lpstr>Higher Expression of Hsp25 and Hsp72/HspA1A in TNBC-TICs</vt:lpstr>
      <vt:lpstr>Summary</vt:lpstr>
      <vt:lpstr>Proteomics in Biomarker Discovery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Necole</dc:creator>
  <cp:lastModifiedBy>OMICS-WS080</cp:lastModifiedBy>
  <cp:revision>595</cp:revision>
  <cp:lastPrinted>2012-12-19T17:19:53Z</cp:lastPrinted>
  <dcterms:created xsi:type="dcterms:W3CDTF">2012-01-16T00:48:59Z</dcterms:created>
  <dcterms:modified xsi:type="dcterms:W3CDTF">2015-10-19T11:09:14Z</dcterms:modified>
</cp:coreProperties>
</file>