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801" r:id="rId2"/>
    <p:sldId id="802" r:id="rId3"/>
    <p:sldId id="803" r:id="rId4"/>
    <p:sldId id="800" r:id="rId5"/>
    <p:sldId id="792" r:id="rId6"/>
    <p:sldId id="787" r:id="rId7"/>
    <p:sldId id="784" r:id="rId8"/>
    <p:sldId id="790" r:id="rId9"/>
    <p:sldId id="791" r:id="rId10"/>
    <p:sldId id="759" r:id="rId11"/>
    <p:sldId id="796" r:id="rId12"/>
    <p:sldId id="795" r:id="rId13"/>
    <p:sldId id="804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CC0000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8" autoAdjust="0"/>
    <p:restoredTop sz="97452" autoAdjust="0"/>
  </p:normalViewPr>
  <p:slideViewPr>
    <p:cSldViewPr>
      <p:cViewPr>
        <p:scale>
          <a:sx n="79" d="100"/>
          <a:sy n="79" d="100"/>
        </p:scale>
        <p:origin x="-1086" y="78"/>
      </p:cViewPr>
      <p:guideLst>
        <p:guide orient="horz" pos="220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552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0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smtClean="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EF69C85C-0748-4183-A229-A4051E2BFC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3104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D38D7-FC7D-488E-A272-41C0AFF1F6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819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A01-2FAB-4E9F-9A40-B77D43A144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009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4A4A4-D788-4D13-A3D0-098BA71CF7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0993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A397D-7EEF-4697-BFA5-28298B6051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742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EE8D2-1B48-4B72-9B64-F3EA4BB7C8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864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CA87-C5C3-4162-AF1A-C1BEDC623C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5361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AD988-CB85-4F7C-B66B-AE360C831B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810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4BB14-4ECB-4B56-B34E-E3580B27A06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302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A479-66BE-43E4-BE33-EBBA94DC5A7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017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3EDDC-FA52-4802-9B71-944EC2A579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92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43E70-1E41-4514-892E-F05749CE70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267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6F23F-C4AD-4881-9981-F982BA1280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7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1AAB9-C9FD-49F2-9474-DC71AB8A43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521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E8B54-22C1-4477-B754-91373443A6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94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F70E-E7A3-4C9D-8BC8-0A57088F98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021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66"/>
            </a:gs>
            <a:gs pos="100000">
              <a:srgbClr val="00004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Times New Roman" pitchFamily="18" charset="0"/>
                <a:ea typeface="宋体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Times New Roman" pitchFamily="18" charset="0"/>
                <a:ea typeface="宋体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  <a:ea typeface="宋体" charset="-122"/>
              </a:defRPr>
            </a:lvl1pPr>
          </a:lstStyle>
          <a:p>
            <a:pPr>
              <a:defRPr/>
            </a:pPr>
            <a:fld id="{8DA240CC-0D84-4325-B3BB-28544C1FF0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376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3600" smtClean="0">
                <a:ea typeface="宋体" charset="-122"/>
              </a:rPr>
              <a:t>Broadly reactive pan-viral PCR on MUE CSF (146 cases)</a:t>
            </a:r>
          </a:p>
        </p:txBody>
      </p:sp>
      <p:pic>
        <p:nvPicPr>
          <p:cNvPr id="11267" name="Picture 9" descr="2nd batch 10-10-2008 (CSF) Corn and Bor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219200"/>
            <a:ext cx="3662363" cy="2555875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1268" name="Picture 10" descr="2nd batch 10-10-2008 (CSF) Rha SH and Rha VSV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219200"/>
            <a:ext cx="3657600" cy="2590800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1269" name="Picture 11" descr="2nd batch 10-10-2008 (CSF) HerA and Her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4114800"/>
            <a:ext cx="3657600" cy="2590800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1270" name="Picture 12" descr="2nd batch 10-10-2008 (CSF) alpha and flavi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4114800"/>
            <a:ext cx="3657600" cy="2590800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2971800" y="2209800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Coronavirus</a:t>
            </a:r>
          </a:p>
        </p:txBody>
      </p:sp>
      <p:sp>
        <p:nvSpPr>
          <p:cNvPr id="11272" name="TextBox 7"/>
          <p:cNvSpPr txBox="1">
            <a:spLocks noChangeArrowheads="1"/>
          </p:cNvSpPr>
          <p:nvPr/>
        </p:nvSpPr>
        <p:spPr bwMode="auto">
          <a:xfrm>
            <a:off x="7239000" y="4876800"/>
            <a:ext cx="1262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Alphavirus</a:t>
            </a:r>
          </a:p>
        </p:txBody>
      </p:sp>
      <p:sp>
        <p:nvSpPr>
          <p:cNvPr id="11273" name="TextBox 8"/>
          <p:cNvSpPr txBox="1">
            <a:spLocks noChangeArrowheads="1"/>
          </p:cNvSpPr>
          <p:nvPr/>
        </p:nvSpPr>
        <p:spPr bwMode="auto">
          <a:xfrm>
            <a:off x="2971800" y="6400800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Herpesvirus</a:t>
            </a:r>
          </a:p>
        </p:txBody>
      </p:sp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7010400" y="3505200"/>
            <a:ext cx="1479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Rhabdovirus</a:t>
            </a:r>
          </a:p>
        </p:txBody>
      </p:sp>
      <p:sp>
        <p:nvSpPr>
          <p:cNvPr id="11275" name="TextBox 10"/>
          <p:cNvSpPr txBox="1">
            <a:spLocks noChangeArrowheads="1"/>
          </p:cNvSpPr>
          <p:nvPr/>
        </p:nvSpPr>
        <p:spPr bwMode="auto">
          <a:xfrm>
            <a:off x="3124200" y="3505200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Bornavirus</a:t>
            </a:r>
          </a:p>
        </p:txBody>
      </p:sp>
      <p:sp>
        <p:nvSpPr>
          <p:cNvPr id="11276" name="TextBox 11"/>
          <p:cNvSpPr txBox="1">
            <a:spLocks noChangeArrowheads="1"/>
          </p:cNvSpPr>
          <p:nvPr/>
        </p:nvSpPr>
        <p:spPr bwMode="auto">
          <a:xfrm>
            <a:off x="7315200" y="6400800"/>
            <a:ext cx="115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Flavivirus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Pan-bunyavirus PCR – LaCrosse virus</a:t>
            </a:r>
          </a:p>
        </p:txBody>
      </p:sp>
      <p:pic>
        <p:nvPicPr>
          <p:cNvPr id="12291" name="Picture 18" descr="2nd batch 10-10-2008 (CSF) Buny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495800"/>
            <a:ext cx="3021013" cy="2222500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cxnSp>
        <p:nvCxnSpPr>
          <p:cNvPr id="12292" name="Straight Arrow Connector 10"/>
          <p:cNvCxnSpPr>
            <a:cxnSpLocks noChangeShapeType="1"/>
          </p:cNvCxnSpPr>
          <p:nvPr/>
        </p:nvCxnSpPr>
        <p:spPr bwMode="auto">
          <a:xfrm rot="5400000">
            <a:off x="6020594" y="5104606"/>
            <a:ext cx="304800" cy="1588"/>
          </a:xfrm>
          <a:prstGeom prst="straightConnector1">
            <a:avLst/>
          </a:prstGeom>
          <a:noFill/>
          <a:ln w="12700" cap="sq" algn="ctr">
            <a:solidFill>
              <a:srgbClr val="CC33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3" name="Content Placeholder 11"/>
          <p:cNvSpPr>
            <a:spLocks noGrp="1"/>
          </p:cNvSpPr>
          <p:nvPr>
            <p:ph sz="quarter" idx="2"/>
          </p:nvPr>
        </p:nvSpPr>
        <p:spPr>
          <a:xfrm>
            <a:off x="0" y="1219200"/>
            <a:ext cx="3962400" cy="4572000"/>
          </a:xfrm>
        </p:spPr>
        <p:txBody>
          <a:bodyPr/>
          <a:lstStyle/>
          <a:p>
            <a:r>
              <a:rPr lang="en-US" altLang="zh-CN" sz="2400" smtClean="0">
                <a:ea typeface="宋体" charset="-122"/>
              </a:rPr>
              <a:t>CSF from 6/60 (10%) MUE cases positive on pan-bunyavirus PCR</a:t>
            </a:r>
          </a:p>
          <a:p>
            <a:r>
              <a:rPr lang="en-US" altLang="zh-CN" sz="2400" smtClean="0">
                <a:ea typeface="宋体" charset="-122"/>
              </a:rPr>
              <a:t>Sequences analysis disclosed 99% homology to LAC</a:t>
            </a:r>
          </a:p>
          <a:p>
            <a:r>
              <a:rPr lang="en-US" altLang="zh-CN" sz="2000" smtClean="0">
                <a:solidFill>
                  <a:srgbClr val="FFFF00"/>
                </a:solidFill>
                <a:ea typeface="宋体" charset="-122"/>
              </a:rPr>
              <a:t>Black et al. J Vet Diagn Invest. 1994 Apr;6(2):250-4. </a:t>
            </a:r>
          </a:p>
          <a:p>
            <a:r>
              <a:rPr lang="en-US" altLang="zh-CN" sz="2400" smtClean="0">
                <a:ea typeface="宋体" charset="-122"/>
              </a:rPr>
              <a:t>Specific LAC PCR underway</a:t>
            </a:r>
          </a:p>
          <a:p>
            <a:r>
              <a:rPr lang="en-US" altLang="zh-CN" sz="2400" smtClean="0">
                <a:ea typeface="宋体" charset="-122"/>
              </a:rPr>
              <a:t>Developing an Ab to LaCrosse to perform serology on CSF and serum in dog</a:t>
            </a:r>
          </a:p>
        </p:txBody>
      </p:sp>
      <p:cxnSp>
        <p:nvCxnSpPr>
          <p:cNvPr id="12294" name="Straight Arrow Connector 13"/>
          <p:cNvCxnSpPr>
            <a:cxnSpLocks noChangeShapeType="1"/>
          </p:cNvCxnSpPr>
          <p:nvPr/>
        </p:nvCxnSpPr>
        <p:spPr bwMode="auto">
          <a:xfrm rot="5400000">
            <a:off x="6172994" y="5104606"/>
            <a:ext cx="304800" cy="1588"/>
          </a:xfrm>
          <a:prstGeom prst="straightConnector1">
            <a:avLst/>
          </a:prstGeom>
          <a:noFill/>
          <a:ln w="12700" cap="sq" algn="ctr">
            <a:solidFill>
              <a:srgbClr val="CC33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Straight Arrow Connector 14"/>
          <p:cNvCxnSpPr>
            <a:cxnSpLocks noChangeShapeType="1"/>
          </p:cNvCxnSpPr>
          <p:nvPr/>
        </p:nvCxnSpPr>
        <p:spPr bwMode="auto">
          <a:xfrm rot="5400000">
            <a:off x="6401594" y="5104606"/>
            <a:ext cx="304800" cy="1588"/>
          </a:xfrm>
          <a:prstGeom prst="straightConnector1">
            <a:avLst/>
          </a:prstGeom>
          <a:noFill/>
          <a:ln w="12700" cap="sq" algn="ctr">
            <a:solidFill>
              <a:srgbClr val="CC33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038600" y="914400"/>
          <a:ext cx="4953000" cy="3502025"/>
        </p:xfrm>
        <a:graphic>
          <a:graphicData uri="http://schemas.openxmlformats.org/drawingml/2006/table">
            <a:tbl>
              <a:tblPr/>
              <a:tblGrid>
                <a:gridCol w="627063"/>
                <a:gridCol w="341312"/>
                <a:gridCol w="342900"/>
                <a:gridCol w="515938"/>
                <a:gridCol w="833437"/>
                <a:gridCol w="1254125"/>
                <a:gridCol w="1038225"/>
              </a:tblGrid>
              <a:tr h="160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Breed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Sex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Color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Weight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CSF 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MRI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Diagnosis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58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Shih Tzu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M/N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Wh/Tan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7.4kg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RBC=1963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WBC=12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TP=23.8  Mixed pleocytosis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normal brain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(brain)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177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Boxer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Fawn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37kg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RBC=87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WBC=9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 TP=17.0 Macro56%,Neut18%, Lymph16%, Eos10%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T2W hyperintensity cingulate gyrus 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brain tumor +/-meningitis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238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Pug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F/S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Black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8.25kg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RBC=0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WBC=3 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TP=38.7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T2W IM hyperintensity thoracic cord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(T/L)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397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Weimaraner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F/S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Gray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25.8kg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RBC=38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WBC=26 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TP=96.1  Lymph85%, Macro13%, neut2%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N/D</a:t>
                      </a:r>
                    </a:p>
                  </a:txBody>
                  <a:tcPr marL="8268" marR="8268" marT="826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(brain)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1779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Boston Terrier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Blk/Wh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9.3kg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 69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 20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TP 16.5; 2%% nondeg neut 19% lg mono 79% sm lymphs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normal brain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(brain)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1779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Chihuahua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F/S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Wh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3.8kg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 1 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TP 19.5 ;1% nondeg neut 26% lg mono 73% sm lymphs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T2W multifocal hyperintense lesions throughout brain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(brain)</a:t>
                      </a:r>
                    </a:p>
                  </a:txBody>
                  <a:tcPr marL="8268" marR="8268" marT="826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362" name="TextBox 16"/>
          <p:cNvSpPr txBox="1">
            <a:spLocks noChangeArrowheads="1"/>
          </p:cNvSpPr>
          <p:nvPr/>
        </p:nvSpPr>
        <p:spPr bwMode="auto">
          <a:xfrm>
            <a:off x="6858000" y="6400800"/>
            <a:ext cx="1325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CC3300"/>
                </a:solidFill>
                <a:ea typeface="宋体" charset="-122"/>
              </a:rPr>
              <a:t>Bunyavirus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4000" smtClean="0">
                <a:ea typeface="宋体" charset="-122"/>
              </a:rPr>
              <a:t>Pan-polyomavirus PCR – Merkel Cell Polyomavirus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24000"/>
            <a:ext cx="4267200" cy="4525963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charset="-122"/>
              </a:rPr>
              <a:t>CSF from 3/60 (5%) MUE cases positive on pan-polyomavirus PCR</a:t>
            </a:r>
          </a:p>
          <a:p>
            <a:pPr eaLnBrk="1" hangingPunct="1"/>
            <a:r>
              <a:rPr lang="en-US" altLang="zh-CN" sz="2400" smtClean="0">
                <a:ea typeface="宋体" charset="-122"/>
              </a:rPr>
              <a:t>Sequencing (320 bp) shows 98% homology to Merkel Cell Polyomavirus (MCV) </a:t>
            </a:r>
          </a:p>
          <a:p>
            <a:pPr eaLnBrk="1" hangingPunct="1"/>
            <a:r>
              <a:rPr lang="en-US" altLang="zh-CN" sz="2400" smtClean="0">
                <a:solidFill>
                  <a:srgbClr val="FFFF00"/>
                </a:solidFill>
                <a:ea typeface="宋体" charset="-122"/>
              </a:rPr>
              <a:t>Feng et al. Science. 2008 Feb 22;319(5866): 1096-100.</a:t>
            </a:r>
          </a:p>
          <a:p>
            <a:pPr eaLnBrk="1" hangingPunct="1"/>
            <a:r>
              <a:rPr lang="en-US" altLang="zh-CN" sz="2400" smtClean="0">
                <a:ea typeface="宋体" charset="-122"/>
              </a:rPr>
              <a:t>IHC on one case negative with human MCV Ab</a:t>
            </a:r>
          </a:p>
          <a:p>
            <a:pPr eaLnBrk="1" hangingPunct="1"/>
            <a:r>
              <a:rPr lang="en-US" altLang="zh-CN" sz="2400" smtClean="0">
                <a:ea typeface="宋体" charset="-122"/>
              </a:rPr>
              <a:t>Specific MCV  PCR underway</a:t>
            </a:r>
          </a:p>
          <a:p>
            <a:pPr eaLnBrk="1" hangingPunct="1"/>
            <a:r>
              <a:rPr lang="en-US" altLang="zh-CN" sz="2400" smtClean="0">
                <a:ea typeface="宋体" charset="-122"/>
              </a:rPr>
              <a:t>CSF antigen testing</a:t>
            </a:r>
          </a:p>
          <a:p>
            <a:pPr eaLnBrk="1" hangingPunct="1"/>
            <a:endParaRPr lang="en-US" altLang="zh-CN" sz="2400" smtClean="0">
              <a:ea typeface="宋体" charset="-122"/>
            </a:endParaRPr>
          </a:p>
        </p:txBody>
      </p:sp>
      <p:pic>
        <p:nvPicPr>
          <p:cNvPr id="13316" name="Picture 7" descr="2nd batch 10-10-2008 (CSF) poly and P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4038600"/>
            <a:ext cx="3581400" cy="2635250"/>
          </a:xfrm>
          <a:ln>
            <a:solidFill>
              <a:srgbClr val="FFFF00"/>
            </a:solidFill>
            <a:miter lim="800000"/>
            <a:headEnd/>
            <a:tailEnd/>
          </a:ln>
        </p:spPr>
      </p:pic>
      <p:cxnSp>
        <p:nvCxnSpPr>
          <p:cNvPr id="13317" name="Straight Arrow Connector 8"/>
          <p:cNvCxnSpPr>
            <a:cxnSpLocks noChangeShapeType="1"/>
          </p:cNvCxnSpPr>
          <p:nvPr/>
        </p:nvCxnSpPr>
        <p:spPr bwMode="auto">
          <a:xfrm rot="5400000">
            <a:off x="7430294" y="4456906"/>
            <a:ext cx="381000" cy="1588"/>
          </a:xfrm>
          <a:prstGeom prst="straightConnector1">
            <a:avLst/>
          </a:prstGeom>
          <a:noFill/>
          <a:ln w="12700" cap="sq" algn="ctr">
            <a:solidFill>
              <a:srgbClr val="CC33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95800" y="1828800"/>
          <a:ext cx="4495800" cy="1974850"/>
        </p:xfrm>
        <a:graphic>
          <a:graphicData uri="http://schemas.openxmlformats.org/drawingml/2006/table">
            <a:tbl>
              <a:tblPr/>
              <a:tblGrid>
                <a:gridCol w="704850"/>
                <a:gridCol w="304800"/>
                <a:gridCol w="376238"/>
                <a:gridCol w="376237"/>
                <a:gridCol w="727075"/>
                <a:gridCol w="1098550"/>
                <a:gridCol w="908050"/>
              </a:tblGrid>
              <a:tr h="8618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Labrador Retriever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F/I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Chocolate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26 kg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RBC=1263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WBC=11</a:t>
                      </a: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TP=19 16% Lymphs 10%Monos 73%Neuts 1%Eos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Normal cervical spine.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 (cervical)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55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Border Collie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M/N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Blk/Wht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18.2 kg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 = 30, </a:t>
                      </a:r>
                      <a:r>
                        <a:rPr kumimoji="0" lang="en-US" altLang="zh-CN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WBC = 139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TP 28 mixed pleocytosis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Hydrocephalus and syringohydromyelia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174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Great Dane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M/N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 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 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RBC 4 WBC 53 TP 56 17% monos 52% eos 31% lymphs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Syringohydromyelia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MUE</a:t>
                      </a:r>
                    </a:p>
                  </a:txBody>
                  <a:tcPr marL="7965" marR="7965" marT="796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7650"/>
            <a:ext cx="8361363" cy="627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462963" cy="634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>
          <a:xfrm>
            <a:off x="533400" y="2438400"/>
            <a:ext cx="8610600" cy="1470025"/>
          </a:xfrm>
        </p:spPr>
        <p:txBody>
          <a:bodyPr/>
          <a:lstStyle/>
          <a:p>
            <a:r>
              <a:rPr lang="en-US" altLang="zh-CN" sz="2800" b="1" smtClean="0">
                <a:ea typeface="宋体" charset="-122"/>
              </a:rPr>
              <a:t>BROADLY REACTIVE PAN-VIRAL PCR OF CEREBROSPINAL FLUID IN CANINE MENINGOENCEPHALITIS OF UNKNOWN ETIOLOGY</a:t>
            </a:r>
            <a:endParaRPr lang="zh-CN" altLang="en-US" sz="2800" b="1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470025"/>
          </a:xfrm>
        </p:spPr>
        <p:txBody>
          <a:bodyPr/>
          <a:lstStyle/>
          <a:p>
            <a:r>
              <a:rPr lang="en-US" altLang="zh-CN" sz="2800" b="1" smtClean="0">
                <a:ea typeface="宋体" charset="-122"/>
              </a:rPr>
              <a:t>The canine meningoencephalitides of unknown etiology (MUE)</a:t>
            </a:r>
            <a:endParaRPr lang="zh-CN" altLang="en-US" sz="2800" b="1" smtClean="0">
              <a:ea typeface="宋体" charset="-122"/>
            </a:endParaRPr>
          </a:p>
        </p:txBody>
      </p:sp>
      <p:sp>
        <p:nvSpPr>
          <p:cNvPr id="5123" name="Subtitle 3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391400" cy="2819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altLang="zh-CN" sz="2000" b="1" smtClean="0">
                <a:ea typeface="宋体" charset="-122"/>
              </a:rPr>
              <a:t>GME,NME,NLE</a:t>
            </a:r>
          </a:p>
          <a:p>
            <a:pPr algn="l">
              <a:buFontTx/>
              <a:buChar char="•"/>
            </a:pPr>
            <a:r>
              <a:rPr lang="en-US" altLang="zh-CN" sz="2000" b="1" smtClean="0">
                <a:ea typeface="宋体" charset="-122"/>
              </a:rPr>
              <a:t>Histopathologic lesions are similar to those present in human viral meningoencephalitis</a:t>
            </a:r>
          </a:p>
          <a:p>
            <a:pPr algn="l">
              <a:buFontTx/>
              <a:buChar char="•"/>
            </a:pPr>
            <a:r>
              <a:rPr lang="en-US" altLang="zh-CN" sz="2000" b="1" smtClean="0">
                <a:ea typeface="宋体" charset="-122"/>
              </a:rPr>
              <a:t>PCR method has demonstrated that 50-70% of human meningoencephalitides are caused by CNS viral infections.</a:t>
            </a:r>
            <a:endParaRPr lang="zh-CN" altLang="en-US" sz="2000" b="1" smtClean="0">
              <a:ea typeface="宋体" charset="-122"/>
            </a:endParaRPr>
          </a:p>
        </p:txBody>
      </p:sp>
      <p:pic>
        <p:nvPicPr>
          <p:cNvPr id="5124" name="Picture 4" descr="impression sm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19600"/>
            <a:ext cx="2743200" cy="20574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>
              <a:ea typeface="宋体" charset="-122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90800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 smtClean="0">
                <a:ea typeface="宋体" charset="-122"/>
              </a:rPr>
              <a:t>We hypothesize that a subset of canine MUE results from aberrant immune responses following infection of the CNS. </a:t>
            </a:r>
            <a:r>
              <a:rPr lang="en-US" altLang="zh-CN" sz="2000" b="1" smtClean="0">
                <a:ea typeface="宋体" charset="-122"/>
              </a:rPr>
              <a:t>Objective </a:t>
            </a:r>
            <a:r>
              <a:rPr lang="en-US" altLang="zh-CN" sz="2000" smtClean="0">
                <a:ea typeface="宋体" charset="-122"/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i="1" smtClean="0">
                <a:ea typeface="宋体" charset="-122"/>
              </a:rPr>
              <a:t>Objective </a:t>
            </a:r>
            <a:r>
              <a:rPr lang="en-US" altLang="zh-CN" sz="2400" i="1" smtClean="0">
                <a:ea typeface="宋体" charset="-122"/>
              </a:rPr>
              <a:t>:  To determine whether or not nucleic acids from infectious agents can be identified in cerebrospinal fluid (CSF) by applying degenerate viral PCR to 146 CSF samples, collected pre- and/or postmortem from dogs with MUE and control dog. </a:t>
            </a:r>
            <a:endParaRPr lang="en-US" altLang="zh-CN" sz="2400" b="1" i="1" smtClean="0"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400" i="1" smtClean="0">
              <a:ea typeface="宋体" charset="-122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8107363" cy="1219200"/>
          </a:xfrm>
          <a:prstGeom prst="rect">
            <a:avLst/>
          </a:prstGeom>
          <a:noFill/>
          <a:ln w="12700" cap="sq">
            <a:solidFill>
              <a:srgbClr val="FFC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4" descr="nav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74" b="7411"/>
          <a:stretch>
            <a:fillRect/>
          </a:stretch>
        </p:blipFill>
        <p:spPr bwMode="auto">
          <a:xfrm>
            <a:off x="0" y="228600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smtClean="0">
                <a:solidFill>
                  <a:srgbClr val="FFFF00"/>
                </a:solidFill>
                <a:ea typeface="宋体" charset="-122"/>
              </a:rPr>
              <a:t>Consensus Degenerate Primers</a:t>
            </a:r>
            <a:r>
              <a:rPr lang="en-US" altLang="zh-CN" sz="3600" smtClean="0">
                <a:solidFill>
                  <a:srgbClr val="FFFF00"/>
                </a:solidFill>
                <a:ea typeface="宋体" charset="-122"/>
              </a:rPr>
              <a:t> (CODEHOP)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914400" y="2819400"/>
            <a:ext cx="6781800" cy="3124200"/>
            <a:chOff x="576" y="1200"/>
            <a:chExt cx="4272" cy="1968"/>
          </a:xfrm>
        </p:grpSpPr>
        <p:sp>
          <p:nvSpPr>
            <p:cNvPr id="7175" name="Text Box 4"/>
            <p:cNvSpPr txBox="1">
              <a:spLocks noChangeArrowheads="1"/>
            </p:cNvSpPr>
            <p:nvPr/>
          </p:nvSpPr>
          <p:spPr bwMode="auto">
            <a:xfrm>
              <a:off x="3297" y="2956"/>
              <a:ext cx="12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600" b="1">
                  <a:ea typeface="宋体" charset="-122"/>
                </a:rPr>
                <a:t>3’ Degenerate Core </a:t>
              </a:r>
            </a:p>
          </p:txBody>
        </p:sp>
        <p:pic>
          <p:nvPicPr>
            <p:cNvPr id="7176" name="Picture 5" descr="SIIQAPSS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200"/>
              <a:ext cx="4272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7" name="Line 6"/>
            <p:cNvSpPr>
              <a:spLocks noChangeShapeType="1"/>
            </p:cNvSpPr>
            <p:nvPr/>
          </p:nvSpPr>
          <p:spPr bwMode="auto">
            <a:xfrm>
              <a:off x="3552" y="1296"/>
              <a:ext cx="768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7"/>
            <p:cNvSpPr txBox="1">
              <a:spLocks noChangeArrowheads="1"/>
            </p:cNvSpPr>
            <p:nvPr/>
          </p:nvSpPr>
          <p:spPr bwMode="auto">
            <a:xfrm>
              <a:off x="1872" y="2064"/>
              <a:ext cx="26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Courier New" pitchFamily="49" charset="0"/>
                  <a:ea typeface="MS Mincho" pitchFamily="49" charset="-128"/>
                </a:rPr>
                <a:t>S   I   I   Q   A   H    N    L     C </a:t>
              </a:r>
            </a:p>
          </p:txBody>
        </p:sp>
        <p:sp>
          <p:nvSpPr>
            <p:cNvPr id="7179" name="Text Box 8"/>
            <p:cNvSpPr txBox="1">
              <a:spLocks noChangeArrowheads="1"/>
            </p:cNvSpPr>
            <p:nvPr/>
          </p:nvSpPr>
          <p:spPr bwMode="auto">
            <a:xfrm>
              <a:off x="1296" y="2064"/>
              <a:ext cx="4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>
                  <a:ea typeface="宋体" charset="-122"/>
                </a:rPr>
                <a:t>Motif: </a:t>
              </a:r>
            </a:p>
          </p:txBody>
        </p:sp>
        <p:sp>
          <p:nvSpPr>
            <p:cNvPr id="7180" name="Line 9"/>
            <p:cNvSpPr>
              <a:spLocks noChangeShapeType="1"/>
            </p:cNvSpPr>
            <p:nvPr/>
          </p:nvSpPr>
          <p:spPr bwMode="auto">
            <a:xfrm flipH="1">
              <a:off x="1968" y="1824"/>
              <a:ext cx="153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0"/>
            <p:cNvSpPr>
              <a:spLocks noChangeShapeType="1"/>
            </p:cNvSpPr>
            <p:nvPr/>
          </p:nvSpPr>
          <p:spPr bwMode="auto">
            <a:xfrm>
              <a:off x="4320" y="182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Rectangle 11"/>
            <p:cNvSpPr>
              <a:spLocks noChangeArrowheads="1"/>
            </p:cNvSpPr>
            <p:nvPr/>
          </p:nvSpPr>
          <p:spPr bwMode="auto">
            <a:xfrm>
              <a:off x="4176" y="2160"/>
              <a:ext cx="96" cy="76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zh-CN">
                <a:ea typeface="宋体" charset="-122"/>
              </a:endParaRPr>
            </a:p>
          </p:txBody>
        </p:sp>
        <p:sp>
          <p:nvSpPr>
            <p:cNvPr id="7183" name="Text Box 12"/>
            <p:cNvSpPr txBox="1">
              <a:spLocks noChangeArrowheads="1"/>
            </p:cNvSpPr>
            <p:nvPr/>
          </p:nvSpPr>
          <p:spPr bwMode="auto">
            <a:xfrm>
              <a:off x="1680" y="2448"/>
              <a:ext cx="16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Courier New" pitchFamily="49" charset="0"/>
                  <a:ea typeface="MS Mincho" pitchFamily="49" charset="-128"/>
                </a:rPr>
                <a:t> 5’TCC ATC ATC CAG GCC </a:t>
              </a:r>
            </a:p>
          </p:txBody>
        </p:sp>
        <p:sp>
          <p:nvSpPr>
            <p:cNvPr id="7184" name="Text Box 13"/>
            <p:cNvSpPr txBox="1">
              <a:spLocks noChangeArrowheads="1"/>
            </p:cNvSpPr>
            <p:nvPr/>
          </p:nvSpPr>
          <p:spPr bwMode="auto">
            <a:xfrm>
              <a:off x="4128" y="2160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A</a:t>
              </a:r>
            </a:p>
          </p:txBody>
        </p:sp>
        <p:sp>
          <p:nvSpPr>
            <p:cNvPr id="7185" name="Text Box 14"/>
            <p:cNvSpPr txBox="1">
              <a:spLocks noChangeArrowheads="1"/>
            </p:cNvSpPr>
            <p:nvPr/>
          </p:nvSpPr>
          <p:spPr bwMode="auto">
            <a:xfrm>
              <a:off x="4128" y="2352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C</a:t>
              </a:r>
            </a:p>
          </p:txBody>
        </p:sp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4207" y="2503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zh-CN" sz="1400" b="1">
                <a:solidFill>
                  <a:srgbClr val="000000"/>
                </a:solidFill>
                <a:ea typeface="宋体" charset="-122"/>
              </a:endParaRPr>
            </a:p>
          </p:txBody>
        </p:sp>
        <p:sp>
          <p:nvSpPr>
            <p:cNvPr id="7187" name="Text Box 16"/>
            <p:cNvSpPr txBox="1">
              <a:spLocks noChangeArrowheads="1"/>
            </p:cNvSpPr>
            <p:nvPr/>
          </p:nvSpPr>
          <p:spPr bwMode="auto">
            <a:xfrm>
              <a:off x="4128" y="2544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G</a:t>
              </a:r>
            </a:p>
          </p:txBody>
        </p:sp>
        <p:sp>
          <p:nvSpPr>
            <p:cNvPr id="7188" name="Text Box 17"/>
            <p:cNvSpPr txBox="1">
              <a:spLocks noChangeArrowheads="1"/>
            </p:cNvSpPr>
            <p:nvPr/>
          </p:nvSpPr>
          <p:spPr bwMode="auto">
            <a:xfrm>
              <a:off x="4128" y="2736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T</a:t>
              </a:r>
            </a:p>
          </p:txBody>
        </p:sp>
        <p:sp>
          <p:nvSpPr>
            <p:cNvPr id="7189" name="Rectangle 18"/>
            <p:cNvSpPr>
              <a:spLocks noChangeArrowheads="1"/>
            </p:cNvSpPr>
            <p:nvPr/>
          </p:nvSpPr>
          <p:spPr bwMode="auto">
            <a:xfrm>
              <a:off x="3408" y="2352"/>
              <a:ext cx="96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zh-CN">
                <a:ea typeface="宋体" charset="-122"/>
              </a:endParaRPr>
            </a:p>
          </p:txBody>
        </p:sp>
        <p:sp>
          <p:nvSpPr>
            <p:cNvPr id="7190" name="Text Box 19"/>
            <p:cNvSpPr txBox="1">
              <a:spLocks noChangeArrowheads="1"/>
            </p:cNvSpPr>
            <p:nvPr/>
          </p:nvSpPr>
          <p:spPr bwMode="auto">
            <a:xfrm>
              <a:off x="3216" y="2448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1400" b="1">
                  <a:latin typeface="Courier New" pitchFamily="49" charset="0"/>
                  <a:ea typeface="宋体" charset="-122"/>
                </a:rPr>
                <a:t>CA</a:t>
              </a:r>
            </a:p>
          </p:txBody>
        </p:sp>
        <p:sp>
          <p:nvSpPr>
            <p:cNvPr id="7191" name="Text Box 20"/>
            <p:cNvSpPr txBox="1"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C</a:t>
              </a:r>
            </a:p>
          </p:txBody>
        </p:sp>
        <p:sp>
          <p:nvSpPr>
            <p:cNvPr id="7192" name="Text Box 21"/>
            <p:cNvSpPr txBox="1"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T</a:t>
              </a:r>
            </a:p>
          </p:txBody>
        </p:sp>
        <p:sp>
          <p:nvSpPr>
            <p:cNvPr id="7193" name="Line 22"/>
            <p:cNvSpPr>
              <a:spLocks noChangeShapeType="1"/>
            </p:cNvSpPr>
            <p:nvPr/>
          </p:nvSpPr>
          <p:spPr bwMode="auto">
            <a:xfrm>
              <a:off x="2160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3"/>
            <p:cNvSpPr>
              <a:spLocks noChangeShapeType="1"/>
            </p:cNvSpPr>
            <p:nvPr/>
          </p:nvSpPr>
          <p:spPr bwMode="auto">
            <a:xfrm>
              <a:off x="3264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Text Box 24"/>
            <p:cNvSpPr txBox="1">
              <a:spLocks noChangeArrowheads="1"/>
            </p:cNvSpPr>
            <p:nvPr/>
          </p:nvSpPr>
          <p:spPr bwMode="auto">
            <a:xfrm>
              <a:off x="1056" y="2448"/>
              <a:ext cx="8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>
                  <a:ea typeface="宋体" charset="-122"/>
                </a:rPr>
                <a:t>CODEHOP:</a:t>
              </a:r>
            </a:p>
          </p:txBody>
        </p:sp>
        <p:sp>
          <p:nvSpPr>
            <p:cNvPr id="7196" name="Text Box 25"/>
            <p:cNvSpPr txBox="1">
              <a:spLocks noChangeArrowheads="1"/>
            </p:cNvSpPr>
            <p:nvPr/>
          </p:nvSpPr>
          <p:spPr bwMode="auto">
            <a:xfrm>
              <a:off x="1872" y="2956"/>
              <a:ext cx="12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600" b="1">
                  <a:ea typeface="宋体" charset="-122"/>
                </a:rPr>
                <a:t>5’ Consensus Clamp</a:t>
              </a:r>
            </a:p>
          </p:txBody>
        </p:sp>
        <p:sp>
          <p:nvSpPr>
            <p:cNvPr id="7197" name="Line 26"/>
            <p:cNvSpPr>
              <a:spLocks noChangeShapeType="1"/>
            </p:cNvSpPr>
            <p:nvPr/>
          </p:nvSpPr>
          <p:spPr bwMode="auto">
            <a:xfrm>
              <a:off x="4320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27"/>
            <p:cNvSpPr>
              <a:spLocks noChangeShapeType="1"/>
            </p:cNvSpPr>
            <p:nvPr/>
          </p:nvSpPr>
          <p:spPr bwMode="auto">
            <a:xfrm>
              <a:off x="2688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28"/>
            <p:cNvSpPr>
              <a:spLocks noChangeShapeType="1"/>
            </p:cNvSpPr>
            <p:nvPr/>
          </p:nvSpPr>
          <p:spPr bwMode="auto">
            <a:xfrm>
              <a:off x="2448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9"/>
            <p:cNvSpPr>
              <a:spLocks noChangeShapeType="1"/>
            </p:cNvSpPr>
            <p:nvPr/>
          </p:nvSpPr>
          <p:spPr bwMode="auto">
            <a:xfrm>
              <a:off x="2976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Rectangle 30"/>
            <p:cNvSpPr>
              <a:spLocks noChangeArrowheads="1"/>
            </p:cNvSpPr>
            <p:nvPr/>
          </p:nvSpPr>
          <p:spPr bwMode="auto">
            <a:xfrm>
              <a:off x="3744" y="2352"/>
              <a:ext cx="96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zh-CN">
                <a:ea typeface="宋体" charset="-122"/>
              </a:endParaRPr>
            </a:p>
          </p:txBody>
        </p:sp>
        <p:sp>
          <p:nvSpPr>
            <p:cNvPr id="7202" name="Text Box 31"/>
            <p:cNvSpPr txBox="1">
              <a:spLocks noChangeArrowheads="1"/>
            </p:cNvSpPr>
            <p:nvPr/>
          </p:nvSpPr>
          <p:spPr bwMode="auto">
            <a:xfrm>
              <a:off x="3552" y="2448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1400" b="1">
                  <a:latin typeface="Courier New" pitchFamily="49" charset="0"/>
                  <a:ea typeface="宋体" charset="-122"/>
                </a:rPr>
                <a:t>AA</a:t>
              </a:r>
            </a:p>
          </p:txBody>
        </p:sp>
        <p:sp>
          <p:nvSpPr>
            <p:cNvPr id="7203" name="Text Box 32"/>
            <p:cNvSpPr txBox="1">
              <a:spLocks noChangeArrowheads="1"/>
            </p:cNvSpPr>
            <p:nvPr/>
          </p:nvSpPr>
          <p:spPr bwMode="auto">
            <a:xfrm>
              <a:off x="3696" y="2352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C</a:t>
              </a:r>
            </a:p>
          </p:txBody>
        </p:sp>
        <p:sp>
          <p:nvSpPr>
            <p:cNvPr id="7204" name="Text Box 33"/>
            <p:cNvSpPr txBox="1">
              <a:spLocks noChangeArrowheads="1"/>
            </p:cNvSpPr>
            <p:nvPr/>
          </p:nvSpPr>
          <p:spPr bwMode="auto">
            <a:xfrm>
              <a:off x="3696" y="2544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T</a:t>
              </a:r>
            </a:p>
          </p:txBody>
        </p:sp>
        <p:sp>
          <p:nvSpPr>
            <p:cNvPr id="7205" name="Rectangle 34"/>
            <p:cNvSpPr>
              <a:spLocks noChangeArrowheads="1"/>
            </p:cNvSpPr>
            <p:nvPr/>
          </p:nvSpPr>
          <p:spPr bwMode="auto">
            <a:xfrm>
              <a:off x="3936" y="2352"/>
              <a:ext cx="96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zh-CN" altLang="zh-CN">
                <a:ea typeface="宋体" charset="-122"/>
              </a:endParaRPr>
            </a:p>
          </p:txBody>
        </p:sp>
        <p:sp>
          <p:nvSpPr>
            <p:cNvPr id="7206" name="Text Box 35"/>
            <p:cNvSpPr txBox="1">
              <a:spLocks noChangeArrowheads="1"/>
            </p:cNvSpPr>
            <p:nvPr/>
          </p:nvSpPr>
          <p:spPr bwMode="auto">
            <a:xfrm>
              <a:off x="3984" y="2448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1400" b="1">
                  <a:latin typeface="Courier New" pitchFamily="49" charset="0"/>
                  <a:ea typeface="宋体" charset="-122"/>
                </a:rPr>
                <a:t>T</a:t>
              </a:r>
            </a:p>
          </p:txBody>
        </p:sp>
        <p:sp>
          <p:nvSpPr>
            <p:cNvPr id="7207" name="Text Box 36"/>
            <p:cNvSpPr txBox="1">
              <a:spLocks noChangeArrowheads="1"/>
            </p:cNvSpPr>
            <p:nvPr/>
          </p:nvSpPr>
          <p:spPr bwMode="auto">
            <a:xfrm>
              <a:off x="3888" y="2352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C</a:t>
              </a:r>
            </a:p>
          </p:txBody>
        </p:sp>
        <p:sp>
          <p:nvSpPr>
            <p:cNvPr id="7208" name="Text Box 37"/>
            <p:cNvSpPr txBox="1">
              <a:spLocks noChangeArrowheads="1"/>
            </p:cNvSpPr>
            <p:nvPr/>
          </p:nvSpPr>
          <p:spPr bwMode="auto">
            <a:xfrm>
              <a:off x="3888" y="2544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solidFill>
                    <a:srgbClr val="000000"/>
                  </a:solidFill>
                  <a:latin typeface="Courier New" pitchFamily="49" charset="0"/>
                  <a:ea typeface="宋体" charset="-122"/>
                </a:rPr>
                <a:t>T</a:t>
              </a:r>
            </a:p>
          </p:txBody>
        </p:sp>
        <p:sp>
          <p:nvSpPr>
            <p:cNvPr id="7209" name="Line 38"/>
            <p:cNvSpPr>
              <a:spLocks noChangeShapeType="1"/>
            </p:cNvSpPr>
            <p:nvPr/>
          </p:nvSpPr>
          <p:spPr bwMode="auto">
            <a:xfrm>
              <a:off x="3888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9"/>
            <p:cNvSpPr>
              <a:spLocks noChangeShapeType="1"/>
            </p:cNvSpPr>
            <p:nvPr/>
          </p:nvSpPr>
          <p:spPr bwMode="auto">
            <a:xfrm>
              <a:off x="3552" y="240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Text Box 40"/>
            <p:cNvSpPr txBox="1">
              <a:spLocks noChangeArrowheads="1"/>
            </p:cNvSpPr>
            <p:nvPr/>
          </p:nvSpPr>
          <p:spPr bwMode="auto">
            <a:xfrm>
              <a:off x="4320" y="2448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zh-CN" sz="1400" b="1">
                  <a:latin typeface="Courier New" pitchFamily="49" charset="0"/>
                  <a:ea typeface="宋体" charset="-122"/>
                </a:rPr>
                <a:t>TG</a:t>
              </a:r>
            </a:p>
          </p:txBody>
        </p:sp>
      </p:grpSp>
      <p:pic>
        <p:nvPicPr>
          <p:cNvPr id="7172" name="Picture 4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459538"/>
            <a:ext cx="685800" cy="398462"/>
          </a:xfrm>
        </p:spPr>
      </p:pic>
      <p:sp>
        <p:nvSpPr>
          <p:cNvPr id="7173" name="Rectangle 42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zh-CN">
              <a:ea typeface="宋体" charset="-122"/>
            </a:endParaRPr>
          </a:p>
        </p:txBody>
      </p:sp>
      <p:sp>
        <p:nvSpPr>
          <p:cNvPr id="7174" name="Text Box 45"/>
          <p:cNvSpPr txBox="1">
            <a:spLocks noChangeArrowheads="1"/>
          </p:cNvSpPr>
          <p:nvPr/>
        </p:nvSpPr>
        <p:spPr bwMode="auto">
          <a:xfrm>
            <a:off x="4038600" y="6324600"/>
            <a:ext cx="5580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2000">
                <a:solidFill>
                  <a:schemeClr val="tx2"/>
                </a:solidFill>
                <a:ea typeface="宋体" charset="-122"/>
              </a:rPr>
              <a:t>Rose et al., 1998, Nucl Acids Res 26:1628</a:t>
            </a:r>
          </a:p>
          <a:p>
            <a:pPr eaLnBrk="1" hangingPunct="1"/>
            <a:endParaRPr lang="en-US" altLang="zh-CN" sz="200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chemeClr val="tx2"/>
                </a:solidFill>
                <a:ea typeface="宋体" charset="-122"/>
              </a:rPr>
              <a:t>Viral Families:</a:t>
            </a:r>
            <a:r>
              <a:rPr lang="en-US" altLang="zh-CN" sz="2800" b="1" smtClean="0">
                <a:ea typeface="宋体" charset="-122"/>
              </a:rPr>
              <a:t>  </a:t>
            </a:r>
            <a:r>
              <a:rPr lang="en-US" altLang="zh-CN" sz="2800" smtClean="0">
                <a:ea typeface="宋体" charset="-122"/>
              </a:rPr>
              <a:t>Herpesviridae,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smtClean="0">
                <a:ea typeface="宋体" charset="-122"/>
              </a:rPr>
              <a:t>	Adenoviridae, Alphaviridae, Picornaviridae, Paramyxoviridae, Polyomaviridae, Flaviviridae, Bunyaviridae, Bornaviridae, Rhabdoviridae, Coronaviridae</a:t>
            </a:r>
          </a:p>
        </p:txBody>
      </p:sp>
      <p:pic>
        <p:nvPicPr>
          <p:cNvPr id="8195" name="Picture 7" descr="nav_01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563688"/>
          </a:xfrm>
        </p:spPr>
      </p:pic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3429000" cy="2624138"/>
          </a:xfrm>
          <a:prstGeom prst="rect">
            <a:avLst/>
          </a:prstGeom>
          <a:noFill/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8107363" cy="1219200"/>
          </a:xfrm>
          <a:prstGeom prst="rect">
            <a:avLst/>
          </a:prstGeom>
          <a:noFill/>
          <a:ln w="12700" cap="sq">
            <a:solidFill>
              <a:srgbClr val="FFC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Pan-Viral PCR Positive Controls</a:t>
            </a:r>
          </a:p>
        </p:txBody>
      </p:sp>
      <p:pic>
        <p:nvPicPr>
          <p:cNvPr id="9219" name="Picture 6" descr="QL 8-8-2008 positive control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66825" y="1254125"/>
            <a:ext cx="7115175" cy="4872038"/>
          </a:xfrm>
          <a:ln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Methods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DNA and RNA extracted from 146 CSF samples and non-neurological controls by standard methods (Qiagen and Invitrogen)</a:t>
            </a:r>
          </a:p>
          <a:p>
            <a:r>
              <a:rPr lang="en-US" altLang="zh-CN" smtClean="0">
                <a:ea typeface="宋体" charset="-122"/>
              </a:rPr>
              <a:t>Housekeeping PCR and RT PCR for GAPDH (DNA) and beta-actin to confirm DNA and RNA integrity</a:t>
            </a:r>
          </a:p>
          <a:p>
            <a:r>
              <a:rPr lang="en-US" altLang="zh-CN" smtClean="0">
                <a:ea typeface="宋体" charset="-122"/>
              </a:rPr>
              <a:t>PCR and RT PCR on ~ 5 µl of each sample in 20 various CODEHOP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Designs\Mountain.pot</Template>
  <TotalTime>24362</TotalTime>
  <Words>577</Words>
  <Application>Microsoft Office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宋体</vt:lpstr>
      <vt:lpstr>Courier New</vt:lpstr>
      <vt:lpstr>MS Mincho</vt:lpstr>
      <vt:lpstr>Default Design</vt:lpstr>
      <vt:lpstr>PowerPoint Presentation</vt:lpstr>
      <vt:lpstr>PowerPoint Presentation</vt:lpstr>
      <vt:lpstr>BROADLY REACTIVE PAN-VIRAL PCR OF CEREBROSPINAL FLUID IN CANINE MENINGOENCEPHALITIS OF UNKNOWN ETIOLOGY</vt:lpstr>
      <vt:lpstr>The canine meningoencephalitides of unknown etiology (MUE)</vt:lpstr>
      <vt:lpstr>PowerPoint Presentation</vt:lpstr>
      <vt:lpstr>Consensus Degenerate Primers (CODEHOP)</vt:lpstr>
      <vt:lpstr>PowerPoint Presentation</vt:lpstr>
      <vt:lpstr>Pan-Viral PCR Positive Controls</vt:lpstr>
      <vt:lpstr>Methods</vt:lpstr>
      <vt:lpstr>Broadly reactive pan-viral PCR on MUE CSF (146 cases)</vt:lpstr>
      <vt:lpstr>Pan-bunyavirus PCR – LaCrosse virus</vt:lpstr>
      <vt:lpstr>Pan-polyomavirus PCR – Merkel Cell Polyomavirus</vt:lpstr>
      <vt:lpstr>PowerPoint Presentation</vt:lpstr>
    </vt:vector>
  </TitlesOfParts>
  <Company>Cornell Vet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Canine Aspergillosis</dc:title>
  <dc:creator>scott</dc:creator>
  <cp:lastModifiedBy>Anchal Singh</cp:lastModifiedBy>
  <cp:revision>306</cp:revision>
  <dcterms:created xsi:type="dcterms:W3CDTF">2005-09-10T23:33:16Z</dcterms:created>
  <dcterms:modified xsi:type="dcterms:W3CDTF">2014-11-26T13:09:29Z</dcterms:modified>
</cp:coreProperties>
</file>