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91000" y="2754542"/>
            <a:ext cx="556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Qing Tan 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0" y="3352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Athabasca University</a:t>
            </a:r>
          </a:p>
          <a:p>
            <a:r>
              <a:rPr lang="en-US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Canada</a:t>
            </a:r>
          </a:p>
        </p:txBody>
      </p:sp>
      <p:pic>
        <p:nvPicPr>
          <p:cNvPr id="2" name="Picture 2" descr="G:\Girisha\EB-detalis\IJEMH\Qing tan\Dr.QingTa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57618"/>
            <a:ext cx="2895600" cy="379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152400"/>
            <a:ext cx="384070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  <p:pic>
        <p:nvPicPr>
          <p:cNvPr id="7" name="Picture 2" descr="OMICS Internat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429591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46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001000" cy="511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Dr. Qing Tan is an associate professor in School of Computing and Information Systems at Athabasca University.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earned his PhD in Cybernetics Engineering for Robotics from the Norwegian Institute of Technology in 1993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Japan Atomic Energy Research Institute invited him in 1994 as a foreign senior research fellow.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joined Athabasca University in 2007 with extensive IT industrial experience.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Tan is teaching and developing undergraduate and graduate courses including Mobile Computing, Computer Networking, E-Commerce, Enterprise Modeling, and Cloud Computing.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003012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Brief biography: 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1706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556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6764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Location-Based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Technologies</a:t>
            </a:r>
          </a:p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Mobile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Computing</a:t>
            </a:r>
          </a:p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Adaptive Mobile Learning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Commerce</a:t>
            </a:r>
          </a:p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Wireless Sensor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Networks</a:t>
            </a:r>
          </a:p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Computer Network and Cyber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Cloud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Computing</a:t>
            </a:r>
          </a:p>
          <a:p>
            <a:pPr marL="342900" indent="-342900">
              <a:lnSpc>
                <a:spcPct val="200000"/>
              </a:lnSpc>
              <a:buBlip>
                <a:blip r:embed="rId2"/>
              </a:buBlip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Telepresence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Robotics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21473" y="1226473"/>
            <a:ext cx="4569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RESEARCH INTERESTS :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7629" y="0"/>
            <a:ext cx="8001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185FA1"/>
                </a:solidFill>
                <a:latin typeface="Times New Roman"/>
              </a:rPr>
              <a:t>International Journal of Sensor Networks and Data Communications</a:t>
            </a:r>
            <a:endParaRPr lang="en-US" sz="3200" b="0" i="0" dirty="0">
              <a:solidFill>
                <a:srgbClr val="185FA1"/>
              </a:solidFill>
              <a:effectLst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843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2770"/>
            <a:ext cx="8686800" cy="650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Dr. Tan was one of the first people to introduce the location awareness of mobile devices into mobile learning applications.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has developed a research framework for his location-based mobile learning research. Dr. Tan has additionally proposed a 5R adaptation framework for mobile learning system.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Dr. Tan’s research studies the theoretic and academic problems, he also strives to solve the application issues. He is working on building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telepresence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robot for remote labs at Athabasca University to allow online students to conduct lab work via the Internet.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also collaborates on the development of a mobile fieldtrip system to assist online students with their fieldwork.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Dr. Tan’s pioneering research is greatly impacting distance education and learning.  Dr. Tan received many research grants and published many papers on International journals and conferences.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Achievements :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206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0"/>
            <a:ext cx="9191625" cy="695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3888" y="225425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185FA1"/>
                </a:solidFill>
                <a:latin typeface="Times New Roman"/>
              </a:rPr>
              <a:t>Sensor Networks and Data Communications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Related </a:t>
            </a:r>
            <a:r>
              <a:rPr lang="en-US" dirty="0" smtClean="0"/>
              <a:t>Journals</a:t>
            </a:r>
            <a:endParaRPr lang="en-US" dirty="0"/>
          </a:p>
        </p:txBody>
      </p:sp>
      <p:sp>
        <p:nvSpPr>
          <p:cNvPr id="7" name="Vertical Scroll 6"/>
          <p:cNvSpPr/>
          <p:nvPr/>
        </p:nvSpPr>
        <p:spPr>
          <a:xfrm>
            <a:off x="-47625" y="1471613"/>
            <a:ext cx="6940882" cy="54864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Information Management &amp; Computer Security	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Computers </a:t>
            </a:r>
            <a:r>
              <a:rPr lang="en-US" sz="2000" dirty="0"/>
              <a:t>&amp; Security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Industrial </a:t>
            </a:r>
            <a:r>
              <a:rPr lang="en-US" sz="2000" dirty="0"/>
              <a:t>Management and Data Systems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International </a:t>
            </a:r>
            <a:r>
              <a:rPr lang="en-US" sz="2000" dirty="0"/>
              <a:t>Journal of Medical Informatics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Online </a:t>
            </a:r>
            <a:r>
              <a:rPr lang="en-US" sz="2000" dirty="0"/>
              <a:t>Information Review 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 smtClean="0"/>
              <a:t>International </a:t>
            </a:r>
            <a:r>
              <a:rPr lang="en-US" sz="2000" dirty="0"/>
              <a:t>Journal of Sensor </a:t>
            </a:r>
            <a:r>
              <a:rPr lang="en-US" sz="2000" dirty="0" smtClean="0"/>
              <a:t>Networks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Computer Networks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Computer Communications</a:t>
            </a:r>
          </a:p>
          <a:p>
            <a:pPr marL="342900" indent="-342900">
              <a:buBlip>
                <a:blip r:embed="rId3"/>
              </a:buBlip>
              <a:defRPr/>
            </a:pPr>
            <a:r>
              <a:rPr lang="en-US" sz="2000" dirty="0"/>
              <a:t>International Journal of Computer Networks &amp; Communications</a:t>
            </a:r>
          </a:p>
          <a:p>
            <a:pPr marL="342900" indent="-342900">
              <a:buBlip>
                <a:blip r:embed="rId3"/>
              </a:buBlip>
              <a:defRPr/>
            </a:pPr>
            <a:endParaRPr lang="en-US" sz="2000" dirty="0">
              <a:solidFill>
                <a:schemeClr val="bg2">
                  <a:lumMod val="50000"/>
                </a:schemeClr>
              </a:solidFill>
              <a:latin typeface="Estrangelo Edessa" panose="03080600000000000000" pitchFamily="66" charset="0"/>
              <a:cs typeface="Estrangelo Edessa" panose="0308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02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C:\Users\rakesh-s\Desktop\spe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2400"/>
            <a:ext cx="9144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orizontal Scroll 5"/>
          <p:cNvSpPr/>
          <p:nvPr/>
        </p:nvSpPr>
        <p:spPr>
          <a:xfrm>
            <a:off x="346074" y="1125940"/>
            <a:ext cx="8797925" cy="342900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000" dirty="0"/>
              <a:t>Global Summit on Electronics and Electrical Engineering, November 03-05, 2015 Valencia, Spain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/>
              <a:t>4th International Conference and Exhibition on Biometrics &amp; Biostatistics, November 16-18, 2015 San Antonio, USA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/>
              <a:t>2ndInternational Conference on Big Data Analysis and Data Mining, November 30-December 02, 2015 San Antonio, USA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000" dirty="0"/>
              <a:t>2nd International Conference and Business Expo on Wireless &amp; Telecommunication April 21-22, 2016 Dubai, UAE</a:t>
            </a:r>
          </a:p>
        </p:txBody>
      </p:sp>
      <p:sp>
        <p:nvSpPr>
          <p:cNvPr id="7" name="Double Wave 6"/>
          <p:cNvSpPr/>
          <p:nvPr/>
        </p:nvSpPr>
        <p:spPr>
          <a:xfrm>
            <a:off x="187325" y="0"/>
            <a:ext cx="8777288" cy="1435100"/>
          </a:xfrm>
          <a:prstGeom prst="double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185FA1"/>
                </a:solidFill>
                <a:latin typeface="Times New Roman"/>
              </a:rPr>
              <a:t>Sensor Networks and Data Communications </a:t>
            </a:r>
            <a:r>
              <a:rPr lang="en-US" sz="3600" dirty="0" smtClean="0"/>
              <a:t>Related </a:t>
            </a:r>
            <a:r>
              <a:rPr lang="en-US" sz="3600" dirty="0"/>
              <a:t>Conferences</a:t>
            </a:r>
          </a:p>
        </p:txBody>
      </p:sp>
    </p:spTree>
    <p:extLst>
      <p:ext uri="{BB962C8B-B14F-4D97-AF65-F5344CB8AC3E}">
        <p14:creationId xmlns:p14="http://schemas.microsoft.com/office/powerpoint/2010/main" val="4083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7412" name="Picture 2" descr="C:\Users\rakesh-s\Desktop\2-2nd-d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34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3" descr="C:\Users\rakesh-s\Desktop\membershi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819400" y="30163"/>
            <a:ext cx="708660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OMICS </a:t>
            </a:r>
            <a:r>
              <a:rPr lang="en-US" sz="2400" dirty="0" smtClean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International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Open Access Membership</a:t>
            </a:r>
            <a:br>
              <a:rPr lang="en-US" sz="24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2400" dirty="0">
              <a:solidFill>
                <a:schemeClr val="accent5">
                  <a:lumMod val="1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Teardrop 6"/>
          <p:cNvSpPr/>
          <p:nvPr/>
        </p:nvSpPr>
        <p:spPr>
          <a:xfrm>
            <a:off x="1295400" y="630238"/>
            <a:ext cx="7696200" cy="3560762"/>
          </a:xfrm>
          <a:prstGeom prst="teardrop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OMICS </a:t>
            </a:r>
            <a:r>
              <a:rPr lang="en-US" dirty="0" smtClean="0">
                <a:latin typeface="Calisto MT" panose="02040603050505030304" pitchFamily="18" charset="0"/>
              </a:rPr>
              <a:t>International </a:t>
            </a:r>
            <a:r>
              <a:rPr lang="en-US" dirty="0">
                <a:latin typeface="Calisto MT" panose="02040603050505030304" pitchFamily="18" charset="0"/>
              </a:rPr>
              <a:t>Open Access Membership enables academic and research institutions, funders and corporations to actively encourage open access in scholarly communication and the dissemination of research published by their authors.</a:t>
            </a:r>
          </a:p>
          <a:p>
            <a:pPr>
              <a:defRPr/>
            </a:pP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</a:p>
          <a:p>
            <a:pPr>
              <a:defRPr/>
            </a:pP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23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408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Remya</dc:creator>
  <cp:lastModifiedBy>Rama Raju Kutcharlapati</cp:lastModifiedBy>
  <cp:revision>13</cp:revision>
  <dcterms:created xsi:type="dcterms:W3CDTF">2006-08-16T00:00:00Z</dcterms:created>
  <dcterms:modified xsi:type="dcterms:W3CDTF">2015-10-19T08:54:14Z</dcterms:modified>
</cp:coreProperties>
</file>