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70" r:id="rId2"/>
    <p:sldId id="271" r:id="rId3"/>
    <p:sldId id="256" r:id="rId4"/>
    <p:sldId id="258" r:id="rId5"/>
    <p:sldId id="259" r:id="rId6"/>
    <p:sldId id="267" r:id="rId7"/>
    <p:sldId id="260" r:id="rId8"/>
    <p:sldId id="263" r:id="rId9"/>
    <p:sldId id="269" r:id="rId10"/>
    <p:sldId id="264" r:id="rId11"/>
    <p:sldId id="265" r:id="rId12"/>
    <p:sldId id="262" r:id="rId13"/>
    <p:sldId id="274" r:id="rId14"/>
    <p:sldId id="273" r:id="rId15"/>
    <p:sldId id="272"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6" d="100"/>
          <a:sy n="76" d="100"/>
        </p:scale>
        <p:origin x="-1110"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6D6A22AB-5AB0-4A2F-9612-B78601A3766D}" type="datetimeFigureOut">
              <a:rPr lang="en-US" smtClean="0"/>
              <a:t>9/26/2014</a:t>
            </a:fld>
            <a:endParaRPr lang="en-US"/>
          </a:p>
        </p:txBody>
      </p:sp>
      <p:sp>
        <p:nvSpPr>
          <p:cNvPr id="2" name="Footer Placeholder 1"/>
          <p:cNvSpPr>
            <a:spLocks noGrp="1"/>
          </p:cNvSpPr>
          <p:nvPr>
            <p:ph type="ftr" sz="quarter" idx="11"/>
          </p:nvPr>
        </p:nvSpPr>
        <p:spPr/>
        <p:txBody>
          <a:bodyPr/>
          <a:lstStyle/>
          <a:p>
            <a:endParaRPr lang="en-US"/>
          </a:p>
        </p:txBody>
      </p:sp>
      <p:sp>
        <p:nvSpPr>
          <p:cNvPr id="15" name="Slide Number Placeholder 14"/>
          <p:cNvSpPr>
            <a:spLocks noGrp="1"/>
          </p:cNvSpPr>
          <p:nvPr>
            <p:ph type="sldNum" sz="quarter" idx="12"/>
          </p:nvPr>
        </p:nvSpPr>
        <p:spPr>
          <a:xfrm>
            <a:off x="8229600" y="6473952"/>
            <a:ext cx="758952" cy="246888"/>
          </a:xfrm>
        </p:spPr>
        <p:txBody>
          <a:bodyPr/>
          <a:lstStyle/>
          <a:p>
            <a:fld id="{3A1F9BAC-03C1-4CD0-B74D-455E103A2DB2}"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D6A22AB-5AB0-4A2F-9612-B78601A3766D}" type="datetimeFigureOut">
              <a:rPr lang="en-US" smtClean="0"/>
              <a:t>9/26/2014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1F9BAC-03C1-4CD0-B74D-455E103A2DB2}"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D6A22AB-5AB0-4A2F-9612-B78601A3766D}" type="datetimeFigureOut">
              <a:rPr lang="en-US" smtClean="0"/>
              <a:t>9/26/2014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1F9BAC-03C1-4CD0-B74D-455E103A2DB2}"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6D6A22AB-5AB0-4A2F-9612-B78601A3766D}" type="datetimeFigureOut">
              <a:rPr lang="en-US" smtClean="0"/>
              <a:t>9/26/2014</a:t>
            </a:fld>
            <a:endParaRPr lang="en-US"/>
          </a:p>
        </p:txBody>
      </p:sp>
      <p:sp>
        <p:nvSpPr>
          <p:cNvPr id="19" name="Footer Placeholder 18"/>
          <p:cNvSpPr>
            <a:spLocks noGrp="1"/>
          </p:cNvSpPr>
          <p:nvPr>
            <p:ph type="ftr" sz="quarter" idx="11"/>
          </p:nvPr>
        </p:nvSpPr>
        <p:spPr>
          <a:xfrm>
            <a:off x="3581400" y="76200"/>
            <a:ext cx="2895600" cy="288925"/>
          </a:xfrm>
        </p:spPr>
        <p:txBody>
          <a:bodyPr/>
          <a:lstStyle/>
          <a:p>
            <a:endParaRPr lang="en-US"/>
          </a:p>
        </p:txBody>
      </p:sp>
      <p:sp>
        <p:nvSpPr>
          <p:cNvPr id="16" name="Slide Number Placeholder 15"/>
          <p:cNvSpPr>
            <a:spLocks noGrp="1"/>
          </p:cNvSpPr>
          <p:nvPr>
            <p:ph type="sldNum" sz="quarter" idx="12"/>
          </p:nvPr>
        </p:nvSpPr>
        <p:spPr>
          <a:xfrm>
            <a:off x="8229600" y="6473952"/>
            <a:ext cx="758952" cy="246888"/>
          </a:xfrm>
        </p:spPr>
        <p:txBody>
          <a:bodyPr/>
          <a:lstStyle/>
          <a:p>
            <a:fld id="{3A1F9BAC-03C1-4CD0-B74D-455E103A2DB2}"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6D6A22AB-5AB0-4A2F-9612-B78601A3766D}" type="datetimeFigureOut">
              <a:rPr lang="en-US" smtClean="0"/>
              <a:t>9/26/2014</a:t>
            </a:fld>
            <a:endParaRPr lang="en-US"/>
          </a:p>
        </p:txBody>
      </p:sp>
      <p:sp>
        <p:nvSpPr>
          <p:cNvPr id="11" name="Footer Placeholder 10"/>
          <p:cNvSpPr>
            <a:spLocks noGrp="1"/>
          </p:cNvSpPr>
          <p:nvPr>
            <p:ph type="ftr" sz="quarter" idx="11"/>
          </p:nvPr>
        </p:nvSpPr>
        <p:spPr/>
        <p:txBody>
          <a:bodyPr/>
          <a:lstStyle/>
          <a:p>
            <a:endParaRPr lang="en-US"/>
          </a:p>
        </p:txBody>
      </p:sp>
      <p:sp>
        <p:nvSpPr>
          <p:cNvPr id="16" name="Slide Number Placeholder 15"/>
          <p:cNvSpPr>
            <a:spLocks noGrp="1"/>
          </p:cNvSpPr>
          <p:nvPr>
            <p:ph type="sldNum" sz="quarter" idx="12"/>
          </p:nvPr>
        </p:nvSpPr>
        <p:spPr/>
        <p:txBody>
          <a:bodyPr/>
          <a:lstStyle/>
          <a:p>
            <a:fld id="{3A1F9BAC-03C1-4CD0-B74D-455E103A2DB2}" type="slidenum">
              <a:rPr lang="en-US" smtClean="0"/>
              <a:t>‹#›</a:t>
            </a:fld>
            <a:endParaRPr lang="en-US"/>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6D6A22AB-5AB0-4A2F-9612-B78601A3766D}" type="datetimeFigureOut">
              <a:rPr lang="en-US" smtClean="0"/>
              <a:t>9/26/2014</a:t>
            </a:fld>
            <a:endParaRPr lang="en-US"/>
          </a:p>
        </p:txBody>
      </p:sp>
      <p:sp>
        <p:nvSpPr>
          <p:cNvPr id="10" name="Footer Placeholder 9"/>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3A1F9BAC-03C1-4CD0-B74D-455E103A2DB2}"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6D6A22AB-5AB0-4A2F-9612-B78601A3766D}" type="datetimeFigureOut">
              <a:rPr lang="en-US" smtClean="0"/>
              <a:t>9/26/2014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229600" y="6477000"/>
            <a:ext cx="762000" cy="246888"/>
          </a:xfrm>
        </p:spPr>
        <p:txBody>
          <a:bodyPr/>
          <a:lstStyle/>
          <a:p>
            <a:fld id="{3A1F9BAC-03C1-4CD0-B74D-455E103A2DB2}" type="slidenum">
              <a:rPr lang="en-US" smtClean="0"/>
              <a:t>‹#›</a:t>
            </a:fld>
            <a:endParaRPr lang="en-US"/>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6D6A22AB-5AB0-4A2F-9612-B78601A3766D}" type="datetimeFigureOut">
              <a:rPr lang="en-US" smtClean="0"/>
              <a:t>9/26/2014</a:t>
            </a:fld>
            <a:endParaRPr lang="en-US"/>
          </a:p>
        </p:txBody>
      </p:sp>
      <p:sp>
        <p:nvSpPr>
          <p:cNvPr id="21" name="Footer Placeholder 20"/>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1F9BAC-03C1-4CD0-B74D-455E103A2DB2}"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6D6A22AB-5AB0-4A2F-9612-B78601A3766D}" type="datetimeFigureOut">
              <a:rPr lang="en-US" smtClean="0"/>
              <a:t>9/26/2014</a:t>
            </a:fld>
            <a:endParaRPr lang="en-US"/>
          </a:p>
        </p:txBody>
      </p:sp>
      <p:sp>
        <p:nvSpPr>
          <p:cNvPr id="24" name="Footer Placeholder 23"/>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1F9BAC-03C1-4CD0-B74D-455E103A2DB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6D6A22AB-5AB0-4A2F-9612-B78601A3766D}" type="datetimeFigureOut">
              <a:rPr lang="en-US" smtClean="0"/>
              <a:t>9/26/2014</a:t>
            </a:fld>
            <a:endParaRPr lang="en-US"/>
          </a:p>
        </p:txBody>
      </p:sp>
      <p:sp>
        <p:nvSpPr>
          <p:cNvPr id="29" name="Footer Placeholder 28"/>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1F9BAC-03C1-4CD0-B74D-455E103A2DB2}"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6D6A22AB-5AB0-4A2F-9612-B78601A3766D}" type="datetimeFigureOut">
              <a:rPr lang="en-US" smtClean="0"/>
              <a:t>9/26/2014</a:t>
            </a:fld>
            <a:endParaRPr lang="en-US"/>
          </a:p>
        </p:txBody>
      </p:sp>
      <p:sp>
        <p:nvSpPr>
          <p:cNvPr id="5" name="Footer Placeholder 4"/>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3A1F9BAC-03C1-4CD0-B74D-455E103A2DB2}" type="slidenum">
              <a:rPr lang="en-US" smtClean="0"/>
              <a:t>‹#›</a:t>
            </a:fld>
            <a:endParaRPr lang="en-US"/>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6D6A22AB-5AB0-4A2F-9612-B78601A3766D}" type="datetimeFigureOut">
              <a:rPr lang="en-US" smtClean="0"/>
              <a:t>9/26/2014</a:t>
            </a:fld>
            <a:endParaRPr lang="en-US"/>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n-US"/>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3A1F9BAC-03C1-4CD0-B74D-455E103A2DB2}" type="slidenum">
              <a:rPr lang="en-US" smtClean="0"/>
              <a:t>‹#›</a:t>
            </a:fld>
            <a:endParaRPr lang="en-US"/>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omicsonline.org/membership.php" TargetMode="External"/><Relationship Id="rId2" Type="http://schemas.openxmlformats.org/officeDocument/2006/relationships/image" Target="../media/image9.jpe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2.xml.rels><?xml version="1.0" encoding="UTF-8" standalone="yes"?>
<Relationships xmlns="http://schemas.openxmlformats.org/package/2006/relationships"><Relationship Id="rId3" Type="http://schemas.openxmlformats.org/officeDocument/2006/relationships/hyperlink" Target="http://esciencecentral.org/journals/alternative-integrative-medicine.php" TargetMode="External"/><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rakesh-s\Desktop\spring-ppt-template-green-blue-nature-plants-backgrounds-wallpapers-960x35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668" y="-7938"/>
            <a:ext cx="9112332" cy="2849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Subtitle 2"/>
          <p:cNvSpPr txBox="1">
            <a:spLocks/>
          </p:cNvSpPr>
          <p:nvPr/>
        </p:nvSpPr>
        <p:spPr>
          <a:xfrm>
            <a:off x="2667000" y="903937"/>
            <a:ext cx="3505200" cy="1163638"/>
          </a:xfrm>
          <a:prstGeom prst="rect">
            <a:avLst/>
          </a:prstGeom>
        </p:spPr>
        <p:txBody>
          <a:bodyPr>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defRPr/>
            </a:pPr>
            <a:r>
              <a:rPr lang="en-US" sz="5400" b="1" dirty="0" smtClean="0">
                <a:solidFill>
                  <a:schemeClr val="bg1"/>
                </a:solidFill>
                <a:latin typeface="Stencil" panose="040409050D0802020404" pitchFamily="82" charset="0"/>
              </a:rPr>
              <a:t>OMICS Group</a:t>
            </a:r>
            <a:endParaRPr lang="en-US" sz="5400" b="1" dirty="0">
              <a:solidFill>
                <a:schemeClr val="bg1"/>
              </a:solidFill>
              <a:latin typeface="Stencil" panose="040409050D0802020404" pitchFamily="82" charset="0"/>
            </a:endParaRPr>
          </a:p>
        </p:txBody>
      </p:sp>
      <p:sp>
        <p:nvSpPr>
          <p:cNvPr id="3076" name="Rectangle 8"/>
          <p:cNvSpPr>
            <a:spLocks noChangeArrowheads="1"/>
          </p:cNvSpPr>
          <p:nvPr/>
        </p:nvSpPr>
        <p:spPr bwMode="auto">
          <a:xfrm>
            <a:off x="152400" y="6372225"/>
            <a:ext cx="57912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en-US" sz="2000" dirty="0">
                <a:solidFill>
                  <a:schemeClr val="bg1"/>
                </a:solidFill>
              </a:rPr>
              <a:t>Contact us at: contact.omics@omicsonline.org</a:t>
            </a:r>
          </a:p>
        </p:txBody>
      </p:sp>
      <p:pic>
        <p:nvPicPr>
          <p:cNvPr id="3077" name="Picture 3" descr="C:\Users\rakesh-s\Desktop\indexFG.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600" y="300594"/>
            <a:ext cx="1981200" cy="1992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Folded Corner 1"/>
          <p:cNvSpPr/>
          <p:nvPr/>
        </p:nvSpPr>
        <p:spPr>
          <a:xfrm>
            <a:off x="152400" y="2971800"/>
            <a:ext cx="8610600" cy="3400425"/>
          </a:xfrm>
          <a:prstGeom prst="foldedCorner">
            <a:avLst/>
          </a:prstGeom>
        </p:spPr>
        <p:style>
          <a:lnRef idx="1">
            <a:schemeClr val="accent5"/>
          </a:lnRef>
          <a:fillRef idx="2">
            <a:schemeClr val="accent5"/>
          </a:fillRef>
          <a:effectRef idx="1">
            <a:schemeClr val="accent5"/>
          </a:effectRef>
          <a:fontRef idx="minor">
            <a:schemeClr val="dk1"/>
          </a:fontRef>
        </p:style>
        <p:txBody>
          <a:bodyPr anchor="ctr"/>
          <a:lstStyle/>
          <a:p>
            <a:pPr>
              <a:defRPr/>
            </a:pPr>
            <a:endParaRPr lang="en-US" sz="2200" dirty="0" smtClean="0">
              <a:solidFill>
                <a:srgbClr val="0070C0"/>
              </a:solidFill>
              <a:latin typeface="Nyala" panose="02000504070300020003" pitchFamily="2" charset="0"/>
            </a:endParaRPr>
          </a:p>
          <a:p>
            <a:pPr>
              <a:defRPr/>
            </a:pPr>
            <a:endParaRPr lang="en-US" sz="2200" dirty="0">
              <a:solidFill>
                <a:srgbClr val="0070C0"/>
              </a:solidFill>
              <a:latin typeface="Nyala" panose="02000504070300020003" pitchFamily="2" charset="0"/>
            </a:endParaRPr>
          </a:p>
          <a:p>
            <a:pPr>
              <a:defRPr/>
            </a:pPr>
            <a:r>
              <a:rPr lang="en-US" sz="2200" dirty="0" smtClean="0">
                <a:solidFill>
                  <a:srgbClr val="0070C0"/>
                </a:solidFill>
                <a:latin typeface="Nyala" panose="02000504070300020003" pitchFamily="2" charset="0"/>
              </a:rPr>
              <a:t>OMICS </a:t>
            </a:r>
            <a:r>
              <a:rPr lang="en-US" sz="2200" dirty="0">
                <a:solidFill>
                  <a:srgbClr val="0070C0"/>
                </a:solidFill>
                <a:latin typeface="Nyala" panose="02000504070300020003" pitchFamily="2" charset="0"/>
              </a:rPr>
              <a:t>Group International through its Open Access Initiative is committed to make genuine and reliable contributions to the scientific community. OMICS Group hosts over </a:t>
            </a:r>
            <a:r>
              <a:rPr lang="en-US" sz="2200" b="1" dirty="0">
                <a:solidFill>
                  <a:srgbClr val="0070C0"/>
                </a:solidFill>
                <a:latin typeface="Nyala" panose="02000504070300020003" pitchFamily="2" charset="0"/>
              </a:rPr>
              <a:t>400</a:t>
            </a:r>
            <a:r>
              <a:rPr lang="en-US" sz="2200" dirty="0">
                <a:solidFill>
                  <a:srgbClr val="0070C0"/>
                </a:solidFill>
                <a:latin typeface="Nyala" panose="02000504070300020003" pitchFamily="2" charset="0"/>
              </a:rPr>
              <a:t> leading-edge peer reviewed Open Access Journals and organizes over </a:t>
            </a:r>
            <a:r>
              <a:rPr lang="en-US" sz="2200" b="1" dirty="0">
                <a:solidFill>
                  <a:srgbClr val="0070C0"/>
                </a:solidFill>
                <a:latin typeface="Nyala" panose="02000504070300020003" pitchFamily="2" charset="0"/>
              </a:rPr>
              <a:t>300</a:t>
            </a:r>
            <a:r>
              <a:rPr lang="en-US" sz="2200" dirty="0">
                <a:solidFill>
                  <a:srgbClr val="0070C0"/>
                </a:solidFill>
                <a:latin typeface="Nyala" panose="02000504070300020003" pitchFamily="2" charset="0"/>
              </a:rPr>
              <a:t> International Conferences annually all over the world. OMICS Publishing Group journals have over </a:t>
            </a:r>
            <a:r>
              <a:rPr lang="en-US" sz="2200" b="1" dirty="0">
                <a:solidFill>
                  <a:srgbClr val="0070C0"/>
                </a:solidFill>
                <a:latin typeface="Nyala" panose="02000504070300020003" pitchFamily="2" charset="0"/>
              </a:rPr>
              <a:t>3 million</a:t>
            </a:r>
            <a:r>
              <a:rPr lang="en-US" sz="2200" dirty="0">
                <a:solidFill>
                  <a:srgbClr val="0070C0"/>
                </a:solidFill>
                <a:latin typeface="Nyala" panose="02000504070300020003" pitchFamily="2" charset="0"/>
              </a:rPr>
              <a:t> readers and the fame and success of the same can be attributed to the strong editorial board which contains over </a:t>
            </a:r>
            <a:r>
              <a:rPr lang="en-US" sz="2200" b="1" dirty="0">
                <a:solidFill>
                  <a:srgbClr val="0070C0"/>
                </a:solidFill>
                <a:latin typeface="Nyala" panose="02000504070300020003" pitchFamily="2" charset="0"/>
              </a:rPr>
              <a:t>30000</a:t>
            </a:r>
            <a:r>
              <a:rPr lang="en-US" sz="2200" dirty="0">
                <a:solidFill>
                  <a:srgbClr val="0070C0"/>
                </a:solidFill>
                <a:latin typeface="Nyala" panose="02000504070300020003" pitchFamily="2" charset="0"/>
              </a:rPr>
              <a:t> eminent personalities that ensure a rapid, quality and quick review process. OMICS Group signed an agreement with more than </a:t>
            </a:r>
            <a:r>
              <a:rPr lang="en-US" sz="2200" b="1" dirty="0">
                <a:solidFill>
                  <a:srgbClr val="0070C0"/>
                </a:solidFill>
                <a:latin typeface="Nyala" panose="02000504070300020003" pitchFamily="2" charset="0"/>
              </a:rPr>
              <a:t>1000</a:t>
            </a:r>
            <a:r>
              <a:rPr lang="en-US" sz="2200" dirty="0">
                <a:solidFill>
                  <a:srgbClr val="0070C0"/>
                </a:solidFill>
                <a:latin typeface="Nyala" panose="02000504070300020003" pitchFamily="2" charset="0"/>
              </a:rPr>
              <a:t> International Societies to make healthcare information Open Access.</a:t>
            </a:r>
          </a:p>
        </p:txBody>
      </p:sp>
    </p:spTree>
    <p:extLst>
      <p:ext uri="{BB962C8B-B14F-4D97-AF65-F5344CB8AC3E}">
        <p14:creationId xmlns:p14="http://schemas.microsoft.com/office/powerpoint/2010/main" val="156686389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9100" y="1524000"/>
            <a:ext cx="8153400" cy="533400"/>
          </a:xfrm>
        </p:spPr>
        <p:txBody>
          <a:bodyPr>
            <a:normAutofit fontScale="90000"/>
          </a:bodyPr>
          <a:lstStyle/>
          <a:p>
            <a:pPr algn="ctr"/>
            <a:r>
              <a:rPr lang="en-US" sz="3200" dirty="0" smtClean="0">
                <a:solidFill>
                  <a:schemeClr val="tx1"/>
                </a:solidFill>
                <a:effectLst/>
              </a:rPr>
              <a:t>Selected Publications </a:t>
            </a:r>
            <a:r>
              <a:rPr lang="en-US" sz="3200" dirty="0" err="1" smtClean="0">
                <a:solidFill>
                  <a:schemeClr val="tx1"/>
                </a:solidFill>
                <a:effectLst/>
              </a:rPr>
              <a:t>cont</a:t>
            </a:r>
            <a:r>
              <a:rPr lang="en-US" sz="3200" dirty="0" smtClean="0">
                <a:solidFill>
                  <a:schemeClr val="tx1"/>
                </a:solidFill>
                <a:effectLst/>
              </a:rPr>
              <a:t>…</a:t>
            </a:r>
            <a:endParaRPr lang="en-US" sz="3200" dirty="0">
              <a:solidFill>
                <a:schemeClr val="tx1"/>
              </a:solidFill>
            </a:endParaRPr>
          </a:p>
        </p:txBody>
      </p:sp>
      <p:sp>
        <p:nvSpPr>
          <p:cNvPr id="3" name="Content Placeholder 2"/>
          <p:cNvSpPr>
            <a:spLocks noGrp="1"/>
          </p:cNvSpPr>
          <p:nvPr>
            <p:ph idx="1"/>
          </p:nvPr>
        </p:nvSpPr>
        <p:spPr>
          <a:xfrm>
            <a:off x="304800" y="2209800"/>
            <a:ext cx="8610600" cy="4495800"/>
          </a:xfrm>
        </p:spPr>
        <p:txBody>
          <a:bodyPr>
            <a:noAutofit/>
          </a:bodyPr>
          <a:lstStyle/>
          <a:p>
            <a:pPr marL="0" lvl="0" indent="0">
              <a:buNone/>
            </a:pPr>
            <a:endParaRPr lang="en-US" sz="1800" b="1" dirty="0" smtClean="0"/>
          </a:p>
          <a:p>
            <a:pPr>
              <a:buClrTx/>
              <a:buFont typeface="Wingdings" pitchFamily="2" charset="2"/>
              <a:buChar char="Ø"/>
            </a:pPr>
            <a:r>
              <a:rPr lang="en-US" sz="1600" dirty="0">
                <a:solidFill>
                  <a:schemeClr val="tx1"/>
                </a:solidFill>
              </a:rPr>
              <a:t>Dinesh </a:t>
            </a:r>
            <a:r>
              <a:rPr lang="en-US" sz="1600" dirty="0" err="1">
                <a:solidFill>
                  <a:schemeClr val="tx1"/>
                </a:solidFill>
              </a:rPr>
              <a:t>Thangavel</a:t>
            </a:r>
            <a:r>
              <a:rPr lang="en-US" sz="1600" dirty="0">
                <a:solidFill>
                  <a:schemeClr val="tx1"/>
                </a:solidFill>
              </a:rPr>
              <a:t>, </a:t>
            </a:r>
            <a:r>
              <a:rPr lang="en-US" sz="1600" dirty="0" err="1">
                <a:solidFill>
                  <a:schemeClr val="tx1"/>
                </a:solidFill>
              </a:rPr>
              <a:t>Girwar</a:t>
            </a:r>
            <a:r>
              <a:rPr lang="en-US" sz="1600" dirty="0">
                <a:solidFill>
                  <a:schemeClr val="tx1"/>
                </a:solidFill>
              </a:rPr>
              <a:t> Singh Gaur, </a:t>
            </a:r>
            <a:r>
              <a:rPr lang="en-US" sz="1600" dirty="0" err="1">
                <a:solidFill>
                  <a:schemeClr val="tx1"/>
                </a:solidFill>
              </a:rPr>
              <a:t>Vivek</a:t>
            </a:r>
            <a:r>
              <a:rPr lang="en-US" sz="1600" dirty="0">
                <a:solidFill>
                  <a:schemeClr val="tx1"/>
                </a:solidFill>
              </a:rPr>
              <a:t> Kumar Sharma, </a:t>
            </a:r>
            <a:r>
              <a:rPr lang="en-US" sz="1600" dirty="0" err="1">
                <a:solidFill>
                  <a:schemeClr val="tx1"/>
                </a:solidFill>
              </a:rPr>
              <a:t>Ananda</a:t>
            </a:r>
            <a:r>
              <a:rPr lang="en-US" sz="1600" dirty="0">
                <a:solidFill>
                  <a:schemeClr val="tx1"/>
                </a:solidFill>
              </a:rPr>
              <a:t> </a:t>
            </a:r>
            <a:r>
              <a:rPr lang="en-US" sz="1600" dirty="0" err="1" smtClean="0">
                <a:solidFill>
                  <a:schemeClr val="tx1"/>
                </a:solidFill>
              </a:rPr>
              <a:t>Balayogi</a:t>
            </a:r>
            <a:r>
              <a:rPr lang="en-US" sz="1600" dirty="0">
                <a:solidFill>
                  <a:schemeClr val="tx1"/>
                </a:solidFill>
              </a:rPr>
              <a:t> </a:t>
            </a:r>
            <a:r>
              <a:rPr lang="en-US" sz="1600" dirty="0" err="1" smtClean="0">
                <a:solidFill>
                  <a:schemeClr val="tx1"/>
                </a:solidFill>
              </a:rPr>
              <a:t>Bhavanani</a:t>
            </a:r>
            <a:r>
              <a:rPr lang="en-US" sz="1600" dirty="0">
                <a:solidFill>
                  <a:schemeClr val="tx1"/>
                </a:solidFill>
              </a:rPr>
              <a:t>, </a:t>
            </a:r>
            <a:r>
              <a:rPr lang="en-US" sz="1600" dirty="0" err="1">
                <a:solidFill>
                  <a:schemeClr val="tx1"/>
                </a:solidFill>
              </a:rPr>
              <a:t>Rajajeyakumar</a:t>
            </a:r>
            <a:r>
              <a:rPr lang="en-US" sz="1600" dirty="0">
                <a:solidFill>
                  <a:schemeClr val="tx1"/>
                </a:solidFill>
              </a:rPr>
              <a:t> M., </a:t>
            </a:r>
            <a:r>
              <a:rPr lang="en-US" sz="1600" dirty="0" err="1">
                <a:solidFill>
                  <a:schemeClr val="tx1"/>
                </a:solidFill>
              </a:rPr>
              <a:t>Syam</a:t>
            </a:r>
            <a:r>
              <a:rPr lang="en-US" sz="1600" dirty="0">
                <a:solidFill>
                  <a:schemeClr val="tx1"/>
                </a:solidFill>
              </a:rPr>
              <a:t> Sunder A. Effect of Slow and </a:t>
            </a:r>
            <a:r>
              <a:rPr lang="en-US" sz="1600" dirty="0" smtClean="0">
                <a:solidFill>
                  <a:schemeClr val="tx1"/>
                </a:solidFill>
              </a:rPr>
              <a:t>Fast Pranayama</a:t>
            </a:r>
            <a:r>
              <a:rPr lang="en-US" sz="1600" dirty="0">
                <a:solidFill>
                  <a:schemeClr val="tx1"/>
                </a:solidFill>
              </a:rPr>
              <a:t> </a:t>
            </a:r>
            <a:r>
              <a:rPr lang="en-US" sz="1600" dirty="0" smtClean="0">
                <a:solidFill>
                  <a:schemeClr val="tx1"/>
                </a:solidFill>
              </a:rPr>
              <a:t>Training </a:t>
            </a:r>
            <a:r>
              <a:rPr lang="en-US" sz="1600" dirty="0">
                <a:solidFill>
                  <a:schemeClr val="tx1"/>
                </a:solidFill>
              </a:rPr>
              <a:t>on Handgrip Strength and Endurance in Healthy Volunteers</a:t>
            </a:r>
            <a:r>
              <a:rPr lang="en-US" sz="1600" b="1" dirty="0">
                <a:solidFill>
                  <a:schemeClr val="tx1"/>
                </a:solidFill>
              </a:rPr>
              <a:t>. Journal </a:t>
            </a:r>
            <a:r>
              <a:rPr lang="en-US" sz="1600" b="1" dirty="0" smtClean="0">
                <a:solidFill>
                  <a:schemeClr val="tx1"/>
                </a:solidFill>
              </a:rPr>
              <a:t>of Clinical </a:t>
            </a:r>
            <a:r>
              <a:rPr lang="en-US" sz="1600" b="1" dirty="0">
                <a:solidFill>
                  <a:schemeClr val="tx1"/>
                </a:solidFill>
              </a:rPr>
              <a:t>and Diagnostic Research. 2014;8(5): BC01-BC03</a:t>
            </a:r>
            <a:r>
              <a:rPr lang="en-US" sz="1600" b="1" dirty="0" smtClean="0">
                <a:solidFill>
                  <a:schemeClr val="tx1"/>
                </a:solidFill>
              </a:rPr>
              <a:t>.</a:t>
            </a:r>
          </a:p>
          <a:p>
            <a:pPr>
              <a:buClrTx/>
              <a:buFont typeface="Wingdings" pitchFamily="2" charset="2"/>
              <a:buChar char="Ø"/>
            </a:pPr>
            <a:r>
              <a:rPr lang="en-US" sz="1600" b="1" dirty="0" smtClean="0">
                <a:solidFill>
                  <a:schemeClr val="tx1"/>
                </a:solidFill>
              </a:rPr>
              <a:t> </a:t>
            </a:r>
            <a:r>
              <a:rPr lang="en-US" sz="1600" b="1" dirty="0" err="1">
                <a:solidFill>
                  <a:schemeClr val="tx1"/>
                </a:solidFill>
              </a:rPr>
              <a:t>Rajajeyakumar</a:t>
            </a:r>
            <a:r>
              <a:rPr lang="en-US" sz="1600" b="1" dirty="0">
                <a:solidFill>
                  <a:schemeClr val="tx1"/>
                </a:solidFill>
              </a:rPr>
              <a:t> M, </a:t>
            </a:r>
            <a:r>
              <a:rPr lang="en-US" sz="1600" dirty="0" err="1">
                <a:solidFill>
                  <a:schemeClr val="tx1"/>
                </a:solidFill>
              </a:rPr>
              <a:t>Janitha</a:t>
            </a:r>
            <a:r>
              <a:rPr lang="en-US" sz="1600" dirty="0">
                <a:solidFill>
                  <a:schemeClr val="tx1"/>
                </a:solidFill>
              </a:rPr>
              <a:t> A, </a:t>
            </a:r>
            <a:r>
              <a:rPr lang="en-US" sz="1600" dirty="0" err="1">
                <a:solidFill>
                  <a:schemeClr val="tx1"/>
                </a:solidFill>
              </a:rPr>
              <a:t>Balachander</a:t>
            </a:r>
            <a:r>
              <a:rPr lang="en-US" sz="1600" dirty="0">
                <a:solidFill>
                  <a:schemeClr val="tx1"/>
                </a:solidFill>
              </a:rPr>
              <a:t> J, </a:t>
            </a:r>
            <a:r>
              <a:rPr lang="en-US" sz="1600" dirty="0" err="1">
                <a:solidFill>
                  <a:schemeClr val="tx1"/>
                </a:solidFill>
              </a:rPr>
              <a:t>Madanmohan</a:t>
            </a:r>
            <a:r>
              <a:rPr lang="en-US" sz="1600" dirty="0">
                <a:solidFill>
                  <a:schemeClr val="tx1"/>
                </a:solidFill>
              </a:rPr>
              <a:t>, and </a:t>
            </a:r>
            <a:r>
              <a:rPr lang="en-US" sz="1600" dirty="0" err="1" smtClean="0">
                <a:solidFill>
                  <a:schemeClr val="tx1"/>
                </a:solidFill>
              </a:rPr>
              <a:t>BhattacharjeeM</a:t>
            </a:r>
            <a:r>
              <a:rPr lang="en-US" sz="1600" dirty="0">
                <a:solidFill>
                  <a:schemeClr val="tx1"/>
                </a:solidFill>
              </a:rPr>
              <a:t>. Effect of Yogic Type of Breathing (</a:t>
            </a:r>
            <a:r>
              <a:rPr lang="en-US" sz="1600" dirty="0" err="1">
                <a:solidFill>
                  <a:schemeClr val="tx1"/>
                </a:solidFill>
              </a:rPr>
              <a:t>Pranayam</a:t>
            </a:r>
            <a:r>
              <a:rPr lang="en-US" sz="1600" dirty="0">
                <a:solidFill>
                  <a:schemeClr val="tx1"/>
                </a:solidFill>
              </a:rPr>
              <a:t>) on </a:t>
            </a:r>
            <a:r>
              <a:rPr lang="en-US" sz="1600" dirty="0" smtClean="0">
                <a:solidFill>
                  <a:schemeClr val="tx1"/>
                </a:solidFill>
              </a:rPr>
              <a:t>Different Grade </a:t>
            </a:r>
            <a:r>
              <a:rPr lang="en-US" sz="1600" dirty="0">
                <a:solidFill>
                  <a:schemeClr val="tx1"/>
                </a:solidFill>
              </a:rPr>
              <a:t>of Hand </a:t>
            </a:r>
            <a:r>
              <a:rPr lang="en-US" sz="1600" dirty="0" smtClean="0">
                <a:solidFill>
                  <a:schemeClr val="tx1"/>
                </a:solidFill>
              </a:rPr>
              <a:t>grip Strength </a:t>
            </a:r>
            <a:r>
              <a:rPr lang="en-US" sz="1600" dirty="0">
                <a:solidFill>
                  <a:schemeClr val="tx1"/>
                </a:solidFill>
              </a:rPr>
              <a:t>among Young Adults. </a:t>
            </a:r>
            <a:r>
              <a:rPr lang="en-US" sz="1600" b="1" i="1" dirty="0">
                <a:solidFill>
                  <a:schemeClr val="tx1"/>
                </a:solidFill>
              </a:rPr>
              <a:t>International Journal </a:t>
            </a:r>
            <a:r>
              <a:rPr lang="en-US" sz="1600" b="1" i="1" dirty="0" smtClean="0">
                <a:solidFill>
                  <a:schemeClr val="tx1"/>
                </a:solidFill>
              </a:rPr>
              <a:t>of Basic </a:t>
            </a:r>
            <a:r>
              <a:rPr lang="en-US" sz="1600" b="1" i="1" dirty="0">
                <a:solidFill>
                  <a:schemeClr val="tx1"/>
                </a:solidFill>
              </a:rPr>
              <a:t>and Applied </a:t>
            </a:r>
            <a:r>
              <a:rPr lang="en-US" sz="1600" b="1" i="1" dirty="0" smtClean="0">
                <a:solidFill>
                  <a:schemeClr val="tx1"/>
                </a:solidFill>
              </a:rPr>
              <a:t>Medical Sciences2014</a:t>
            </a:r>
            <a:r>
              <a:rPr lang="en-US" sz="1600" b="1" i="1" dirty="0">
                <a:solidFill>
                  <a:schemeClr val="tx1"/>
                </a:solidFill>
              </a:rPr>
              <a:t>; 4 (2):17-23</a:t>
            </a:r>
            <a:r>
              <a:rPr lang="en-US" sz="1600" b="1" i="1" dirty="0" smtClean="0">
                <a:solidFill>
                  <a:schemeClr val="tx1"/>
                </a:solidFill>
              </a:rPr>
              <a:t>.</a:t>
            </a:r>
          </a:p>
          <a:p>
            <a:pPr>
              <a:buClrTx/>
              <a:buFont typeface="Wingdings" pitchFamily="2" charset="2"/>
              <a:buChar char="Ø"/>
            </a:pPr>
            <a:r>
              <a:rPr lang="en-US" sz="1600" dirty="0" err="1" smtClean="0">
                <a:solidFill>
                  <a:schemeClr val="tx1"/>
                </a:solidFill>
              </a:rPr>
              <a:t>Nachal</a:t>
            </a:r>
            <a:r>
              <a:rPr lang="en-US" sz="1600" dirty="0" smtClean="0">
                <a:solidFill>
                  <a:schemeClr val="tx1"/>
                </a:solidFill>
              </a:rPr>
              <a:t> </a:t>
            </a:r>
            <a:r>
              <a:rPr lang="en-US" sz="1600" dirty="0" err="1">
                <a:solidFill>
                  <a:schemeClr val="tx1"/>
                </a:solidFill>
              </a:rPr>
              <a:t>Annamalai</a:t>
            </a:r>
            <a:r>
              <a:rPr lang="en-US" sz="1600" dirty="0">
                <a:solidFill>
                  <a:schemeClr val="tx1"/>
                </a:solidFill>
              </a:rPr>
              <a:t>, </a:t>
            </a:r>
            <a:r>
              <a:rPr lang="en-US" sz="1600" dirty="0" err="1">
                <a:solidFill>
                  <a:schemeClr val="tx1"/>
                </a:solidFill>
              </a:rPr>
              <a:t>Revathi</a:t>
            </a:r>
            <a:r>
              <a:rPr lang="en-US" sz="1600" dirty="0">
                <a:solidFill>
                  <a:schemeClr val="tx1"/>
                </a:solidFill>
              </a:rPr>
              <a:t> M, </a:t>
            </a:r>
            <a:r>
              <a:rPr lang="en-US" sz="1600" dirty="0" err="1">
                <a:solidFill>
                  <a:schemeClr val="tx1"/>
                </a:solidFill>
              </a:rPr>
              <a:t>Alamelu</a:t>
            </a:r>
            <a:r>
              <a:rPr lang="en-US" sz="1600" dirty="0">
                <a:solidFill>
                  <a:schemeClr val="tx1"/>
                </a:solidFill>
              </a:rPr>
              <a:t> </a:t>
            </a:r>
            <a:r>
              <a:rPr lang="en-US" sz="1600" dirty="0" err="1">
                <a:solidFill>
                  <a:schemeClr val="tx1"/>
                </a:solidFill>
              </a:rPr>
              <a:t>Palaniappan</a:t>
            </a:r>
            <a:r>
              <a:rPr lang="en-US" sz="1600" dirty="0">
                <a:solidFill>
                  <a:schemeClr val="tx1"/>
                </a:solidFill>
              </a:rPr>
              <a:t>, </a:t>
            </a:r>
            <a:r>
              <a:rPr lang="en-US" sz="1600" b="1" dirty="0" err="1">
                <a:solidFill>
                  <a:schemeClr val="tx1"/>
                </a:solidFill>
              </a:rPr>
              <a:t>Rajajeyakumar</a:t>
            </a:r>
            <a:r>
              <a:rPr lang="en-US" sz="1600" b="1" dirty="0">
                <a:solidFill>
                  <a:schemeClr val="tx1"/>
                </a:solidFill>
              </a:rPr>
              <a:t> M</a:t>
            </a:r>
            <a:r>
              <a:rPr lang="en-US" sz="1600" b="1" dirty="0" smtClean="0">
                <a:solidFill>
                  <a:schemeClr val="tx1"/>
                </a:solidFill>
              </a:rPr>
              <a:t>. </a:t>
            </a:r>
            <a:r>
              <a:rPr lang="en-US" sz="1600" dirty="0" smtClean="0">
                <a:solidFill>
                  <a:schemeClr val="tx1"/>
                </a:solidFill>
              </a:rPr>
              <a:t>‘</a:t>
            </a:r>
            <a:r>
              <a:rPr lang="en-US" sz="1600" dirty="0">
                <a:solidFill>
                  <a:schemeClr val="tx1"/>
                </a:solidFill>
              </a:rPr>
              <a:t>IMPACT OF AGE AND GENDER ON </a:t>
            </a:r>
            <a:r>
              <a:rPr lang="en-US" sz="1600" dirty="0" err="1">
                <a:solidFill>
                  <a:schemeClr val="tx1"/>
                </a:solidFill>
              </a:rPr>
              <a:t>QTc</a:t>
            </a:r>
            <a:r>
              <a:rPr lang="en-US" sz="1600" dirty="0">
                <a:solidFill>
                  <a:schemeClr val="tx1"/>
                </a:solidFill>
              </a:rPr>
              <a:t> INTERVAL- A RETROSPECTIVE </a:t>
            </a:r>
            <a:r>
              <a:rPr lang="en-US" sz="1600" dirty="0" err="1">
                <a:solidFill>
                  <a:schemeClr val="tx1"/>
                </a:solidFill>
              </a:rPr>
              <a:t>STUDY</a:t>
            </a:r>
            <a:r>
              <a:rPr lang="en-US" sz="1600" b="1" dirty="0" err="1">
                <a:solidFill>
                  <a:schemeClr val="tx1"/>
                </a:solidFill>
              </a:rPr>
              <a:t>.</a:t>
            </a:r>
            <a:r>
              <a:rPr lang="en-US" sz="1600" b="1" dirty="0" err="1" smtClean="0">
                <a:solidFill>
                  <a:schemeClr val="tx1"/>
                </a:solidFill>
              </a:rPr>
              <a:t>’</a:t>
            </a:r>
            <a:r>
              <a:rPr lang="en-US" sz="1600" b="1" i="1" dirty="0" err="1" smtClean="0">
                <a:solidFill>
                  <a:schemeClr val="tx1"/>
                </a:solidFill>
              </a:rPr>
              <a:t>International</a:t>
            </a:r>
            <a:r>
              <a:rPr lang="en-US" sz="1600" b="1" i="1" dirty="0" smtClean="0">
                <a:solidFill>
                  <a:schemeClr val="tx1"/>
                </a:solidFill>
              </a:rPr>
              <a:t> </a:t>
            </a:r>
            <a:r>
              <a:rPr lang="en-US" sz="1600" b="1" i="1" dirty="0">
                <a:solidFill>
                  <a:schemeClr val="tx1"/>
                </a:solidFill>
              </a:rPr>
              <a:t>Journal of Basic and Applied Medical Sciences. 2014: 4 (2); 308-312</a:t>
            </a:r>
            <a:r>
              <a:rPr lang="en-US" sz="1600" b="1" i="1" dirty="0" smtClean="0">
                <a:solidFill>
                  <a:schemeClr val="tx1"/>
                </a:solidFill>
              </a:rPr>
              <a:t>.</a:t>
            </a:r>
          </a:p>
          <a:p>
            <a:pPr>
              <a:buClrTx/>
              <a:buFont typeface="Wingdings" pitchFamily="2" charset="2"/>
              <a:buChar char="Ø"/>
            </a:pPr>
            <a:r>
              <a:rPr lang="en-US" sz="1600" dirty="0" err="1">
                <a:solidFill>
                  <a:schemeClr val="tx1"/>
                </a:solidFill>
              </a:rPr>
              <a:t>Gnanavelraja</a:t>
            </a:r>
            <a:r>
              <a:rPr lang="en-US" sz="1600" dirty="0">
                <a:solidFill>
                  <a:schemeClr val="tx1"/>
                </a:solidFill>
              </a:rPr>
              <a:t> C., </a:t>
            </a:r>
            <a:r>
              <a:rPr lang="en-US" sz="1600" dirty="0" err="1">
                <a:solidFill>
                  <a:schemeClr val="tx1"/>
                </a:solidFill>
              </a:rPr>
              <a:t>Senthilnathan</a:t>
            </a:r>
            <a:r>
              <a:rPr lang="en-US" sz="1600" dirty="0">
                <a:solidFill>
                  <a:schemeClr val="tx1"/>
                </a:solidFill>
              </a:rPr>
              <a:t> V., </a:t>
            </a:r>
            <a:r>
              <a:rPr lang="en-US" sz="1600" dirty="0" err="1">
                <a:solidFill>
                  <a:schemeClr val="tx1"/>
                </a:solidFill>
              </a:rPr>
              <a:t>Vijayakumar</a:t>
            </a:r>
            <a:r>
              <a:rPr lang="en-US" sz="1600" dirty="0">
                <a:solidFill>
                  <a:schemeClr val="tx1"/>
                </a:solidFill>
              </a:rPr>
              <a:t> M., </a:t>
            </a:r>
            <a:r>
              <a:rPr lang="en-US" sz="1600" b="1" dirty="0" err="1">
                <a:solidFill>
                  <a:schemeClr val="tx1"/>
                </a:solidFill>
              </a:rPr>
              <a:t>Rajajeyakumar</a:t>
            </a:r>
            <a:r>
              <a:rPr lang="en-US" sz="1600" b="1" dirty="0">
                <a:solidFill>
                  <a:schemeClr val="tx1"/>
                </a:solidFill>
              </a:rPr>
              <a:t> M</a:t>
            </a:r>
            <a:r>
              <a:rPr lang="en-US" sz="1600" b="1" dirty="0" smtClean="0">
                <a:solidFill>
                  <a:schemeClr val="tx1"/>
                </a:solidFill>
              </a:rPr>
              <a:t>.,</a:t>
            </a:r>
            <a:r>
              <a:rPr lang="en-US" sz="1600" dirty="0" err="1" smtClean="0">
                <a:solidFill>
                  <a:schemeClr val="tx1"/>
                </a:solidFill>
              </a:rPr>
              <a:t>Thirumalai</a:t>
            </a:r>
            <a:r>
              <a:rPr lang="en-US" sz="1600" dirty="0" smtClean="0">
                <a:solidFill>
                  <a:schemeClr val="tx1"/>
                </a:solidFill>
              </a:rPr>
              <a:t> </a:t>
            </a:r>
            <a:r>
              <a:rPr lang="en-US" sz="1600" dirty="0" err="1">
                <a:solidFill>
                  <a:schemeClr val="tx1"/>
                </a:solidFill>
              </a:rPr>
              <a:t>Kolundu</a:t>
            </a:r>
            <a:r>
              <a:rPr lang="en-US" sz="1600" dirty="0">
                <a:solidFill>
                  <a:schemeClr val="tx1"/>
                </a:solidFill>
              </a:rPr>
              <a:t> </a:t>
            </a:r>
            <a:r>
              <a:rPr lang="en-US" sz="1600" dirty="0" err="1">
                <a:solidFill>
                  <a:schemeClr val="tx1"/>
                </a:solidFill>
              </a:rPr>
              <a:t>Subramaniam</a:t>
            </a:r>
            <a:r>
              <a:rPr lang="en-US" sz="1600" dirty="0">
                <a:solidFill>
                  <a:schemeClr val="tx1"/>
                </a:solidFill>
              </a:rPr>
              <a:t>. Status of the </a:t>
            </a:r>
            <a:r>
              <a:rPr lang="en-US" sz="1600" dirty="0" err="1">
                <a:solidFill>
                  <a:schemeClr val="tx1"/>
                </a:solidFill>
              </a:rPr>
              <a:t>Uncinate</a:t>
            </a:r>
            <a:r>
              <a:rPr lang="en-US" sz="1600" dirty="0">
                <a:solidFill>
                  <a:schemeClr val="tx1"/>
                </a:solidFill>
              </a:rPr>
              <a:t> process in patients </a:t>
            </a:r>
            <a:r>
              <a:rPr lang="en-US" sz="1600" dirty="0" smtClean="0">
                <a:solidFill>
                  <a:schemeClr val="tx1"/>
                </a:solidFill>
              </a:rPr>
              <a:t>with sinusitis </a:t>
            </a:r>
            <a:r>
              <a:rPr lang="en-US" sz="1600" dirty="0">
                <a:solidFill>
                  <a:schemeClr val="tx1"/>
                </a:solidFill>
              </a:rPr>
              <a:t>in a south Indian population- CT scan assisted anatomical and </a:t>
            </a:r>
            <a:r>
              <a:rPr lang="en-US" sz="1600" dirty="0" err="1" smtClean="0">
                <a:solidFill>
                  <a:schemeClr val="tx1"/>
                </a:solidFill>
              </a:rPr>
              <a:t>clinicalstudy</a:t>
            </a:r>
            <a:r>
              <a:rPr lang="en-US" sz="1600" dirty="0">
                <a:solidFill>
                  <a:schemeClr val="tx1"/>
                </a:solidFill>
              </a:rPr>
              <a:t>. </a:t>
            </a:r>
            <a:r>
              <a:rPr lang="en-US" sz="1600" b="1" i="1" dirty="0" err="1">
                <a:solidFill>
                  <a:schemeClr val="tx1"/>
                </a:solidFill>
              </a:rPr>
              <a:t>MedPulse</a:t>
            </a:r>
            <a:r>
              <a:rPr lang="en-US" sz="1600" b="1" i="1" dirty="0">
                <a:solidFill>
                  <a:schemeClr val="tx1"/>
                </a:solidFill>
              </a:rPr>
              <a:t> – International Medical Journal.2014; 1(6): </a:t>
            </a:r>
            <a:r>
              <a:rPr lang="en-US" sz="1600" b="1" i="1" dirty="0" smtClean="0">
                <a:solidFill>
                  <a:schemeClr val="tx1"/>
                </a:solidFill>
              </a:rPr>
              <a:t>246-248</a:t>
            </a:r>
            <a:r>
              <a:rPr lang="en-US" sz="1600" b="1" i="1" dirty="0" smtClean="0"/>
              <a:t>.</a:t>
            </a:r>
          </a:p>
          <a:p>
            <a:pPr marL="0" lvl="0" indent="0">
              <a:buNone/>
            </a:pPr>
            <a:endParaRPr lang="en-US" sz="1800" b="1" dirty="0"/>
          </a:p>
        </p:txBody>
      </p:sp>
      <p:pic>
        <p:nvPicPr>
          <p:cNvPr id="11266" name="Picture 2" descr="C:\Users\bhargavi-k\Desktop\AIM.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1501" y="304800"/>
            <a:ext cx="8382000" cy="11334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145492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3526" y="1447800"/>
            <a:ext cx="8153400" cy="762000"/>
          </a:xfrm>
        </p:spPr>
        <p:txBody>
          <a:bodyPr>
            <a:normAutofit/>
          </a:bodyPr>
          <a:lstStyle/>
          <a:p>
            <a:pPr algn="ctr"/>
            <a:r>
              <a:rPr lang="en-US" b="1" dirty="0">
                <a:solidFill>
                  <a:schemeClr val="tx1"/>
                </a:solidFill>
              </a:rPr>
              <a:t>LIFE </a:t>
            </a:r>
            <a:r>
              <a:rPr lang="en-US" b="1" dirty="0" smtClean="0">
                <a:solidFill>
                  <a:schemeClr val="tx1"/>
                </a:solidFill>
              </a:rPr>
              <a:t>MEMBERSHIP</a:t>
            </a:r>
            <a:endParaRPr lang="en-US" dirty="0">
              <a:solidFill>
                <a:schemeClr val="tx1"/>
              </a:solidFill>
            </a:endParaRPr>
          </a:p>
        </p:txBody>
      </p:sp>
      <p:pic>
        <p:nvPicPr>
          <p:cNvPr id="13314" name="Picture 2" descr="C:\Users\bhargavi-k\Desktop\AIM.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3526" y="105427"/>
            <a:ext cx="8305800" cy="1133475"/>
          </a:xfrm>
          <a:prstGeom prst="rect">
            <a:avLst/>
          </a:prstGeom>
          <a:noFill/>
          <a:extLst>
            <a:ext uri="{909E8E84-426E-40DD-AFC4-6F175D3DCCD1}">
              <a14:hiddenFill xmlns:a14="http://schemas.microsoft.com/office/drawing/2010/main">
                <a:solidFill>
                  <a:srgbClr val="FFFFFF"/>
                </a:solidFill>
              </a14:hiddenFill>
            </a:ext>
          </a:extLst>
        </p:spPr>
      </p:pic>
      <p:sp>
        <p:nvSpPr>
          <p:cNvPr id="3" name="Content Placeholder 2"/>
          <p:cNvSpPr>
            <a:spLocks noGrp="1"/>
          </p:cNvSpPr>
          <p:nvPr>
            <p:ph idx="1"/>
          </p:nvPr>
        </p:nvSpPr>
        <p:spPr>
          <a:xfrm>
            <a:off x="304800" y="2514601"/>
            <a:ext cx="8394526" cy="4038600"/>
          </a:xfrm>
        </p:spPr>
        <p:txBody>
          <a:bodyPr>
            <a:normAutofit fontScale="77500" lnSpcReduction="20000"/>
          </a:bodyPr>
          <a:lstStyle/>
          <a:p>
            <a:pPr>
              <a:buClrTx/>
              <a:buFont typeface="Courier New" pitchFamily="49" charset="0"/>
              <a:buChar char="o"/>
            </a:pPr>
            <a:r>
              <a:rPr lang="en-US" dirty="0">
                <a:solidFill>
                  <a:schemeClr val="tx1"/>
                </a:solidFill>
              </a:rPr>
              <a:t>Indian Association of Biomedical Scientists (IABMS) – </a:t>
            </a:r>
            <a:r>
              <a:rPr lang="en-US" dirty="0" err="1">
                <a:solidFill>
                  <a:schemeClr val="tx1"/>
                </a:solidFill>
              </a:rPr>
              <a:t>Reg</a:t>
            </a:r>
            <a:r>
              <a:rPr lang="en-US" dirty="0">
                <a:solidFill>
                  <a:schemeClr val="tx1"/>
                </a:solidFill>
              </a:rPr>
              <a:t> No : 613 / 22/09/2007</a:t>
            </a:r>
          </a:p>
          <a:p>
            <a:pPr>
              <a:buClrTx/>
              <a:buFont typeface="Courier New" pitchFamily="49" charset="0"/>
              <a:buChar char="o"/>
            </a:pPr>
            <a:r>
              <a:rPr lang="en-US" dirty="0" smtClean="0">
                <a:solidFill>
                  <a:schemeClr val="tx1"/>
                </a:solidFill>
              </a:rPr>
              <a:t>The </a:t>
            </a:r>
            <a:r>
              <a:rPr lang="en-US" dirty="0">
                <a:solidFill>
                  <a:schemeClr val="tx1"/>
                </a:solidFill>
              </a:rPr>
              <a:t>Association of Physiologist &amp; Pharmacologists of India. </a:t>
            </a:r>
            <a:r>
              <a:rPr lang="en-US" dirty="0" err="1">
                <a:solidFill>
                  <a:schemeClr val="tx1"/>
                </a:solidFill>
              </a:rPr>
              <a:t>Reg</a:t>
            </a:r>
            <a:r>
              <a:rPr lang="en-US" dirty="0">
                <a:solidFill>
                  <a:schemeClr val="tx1"/>
                </a:solidFill>
              </a:rPr>
              <a:t> No: 5/1135 of 1957-58 </a:t>
            </a:r>
            <a:r>
              <a:rPr lang="en-US" dirty="0" smtClean="0">
                <a:solidFill>
                  <a:schemeClr val="tx1"/>
                </a:solidFill>
              </a:rPr>
              <a:t>/ 30/12/2008</a:t>
            </a:r>
            <a:r>
              <a:rPr lang="en-US" dirty="0">
                <a:solidFill>
                  <a:schemeClr val="tx1"/>
                </a:solidFill>
              </a:rPr>
              <a:t>.</a:t>
            </a:r>
          </a:p>
          <a:p>
            <a:pPr>
              <a:buClrTx/>
              <a:buFont typeface="Courier New" pitchFamily="49" charset="0"/>
              <a:buChar char="o"/>
            </a:pPr>
            <a:r>
              <a:rPr lang="en-US" b="1" dirty="0" smtClean="0">
                <a:solidFill>
                  <a:schemeClr val="tx1"/>
                </a:solidFill>
              </a:rPr>
              <a:t>Indian </a:t>
            </a:r>
            <a:r>
              <a:rPr lang="en-US" b="1" dirty="0">
                <a:solidFill>
                  <a:schemeClr val="tx1"/>
                </a:solidFill>
              </a:rPr>
              <a:t>Medical Association </a:t>
            </a:r>
            <a:r>
              <a:rPr lang="en-US" dirty="0">
                <a:solidFill>
                  <a:schemeClr val="tx1"/>
                </a:solidFill>
              </a:rPr>
              <a:t>TN/20295/45/854/162536/2011-12/L, </a:t>
            </a:r>
            <a:r>
              <a:rPr lang="en-US" dirty="0" smtClean="0">
                <a:solidFill>
                  <a:schemeClr val="tx1"/>
                </a:solidFill>
              </a:rPr>
              <a:t>TRICHIRAPALLI, </a:t>
            </a:r>
            <a:r>
              <a:rPr lang="en-US" dirty="0" err="1" smtClean="0">
                <a:solidFill>
                  <a:schemeClr val="tx1"/>
                </a:solidFill>
              </a:rPr>
              <a:t>Tamilnadu</a:t>
            </a:r>
            <a:r>
              <a:rPr lang="en-US" dirty="0" smtClean="0">
                <a:solidFill>
                  <a:schemeClr val="tx1"/>
                </a:solidFill>
              </a:rPr>
              <a:t> </a:t>
            </a:r>
            <a:r>
              <a:rPr lang="en-US" dirty="0">
                <a:solidFill>
                  <a:schemeClr val="tx1"/>
                </a:solidFill>
              </a:rPr>
              <a:t>–dated 01/04/2012.</a:t>
            </a:r>
          </a:p>
          <a:p>
            <a:pPr>
              <a:buClrTx/>
              <a:buFont typeface="Courier New" pitchFamily="49" charset="0"/>
              <a:buChar char="o"/>
            </a:pPr>
            <a:r>
              <a:rPr lang="en-US" dirty="0" smtClean="0">
                <a:solidFill>
                  <a:schemeClr val="tx1"/>
                </a:solidFill>
              </a:rPr>
              <a:t>Association </a:t>
            </a:r>
            <a:r>
              <a:rPr lang="en-US" dirty="0">
                <a:solidFill>
                  <a:schemeClr val="tx1"/>
                </a:solidFill>
              </a:rPr>
              <a:t>of Physiologist of </a:t>
            </a:r>
            <a:r>
              <a:rPr lang="en-US" dirty="0" err="1">
                <a:solidFill>
                  <a:schemeClr val="tx1"/>
                </a:solidFill>
              </a:rPr>
              <a:t>Tamilnadu</a:t>
            </a:r>
            <a:r>
              <a:rPr lang="en-US" dirty="0">
                <a:solidFill>
                  <a:schemeClr val="tx1"/>
                </a:solidFill>
              </a:rPr>
              <a:t> (Membership No – 286).</a:t>
            </a:r>
          </a:p>
          <a:p>
            <a:pPr>
              <a:buClrTx/>
              <a:buFont typeface="Courier New" pitchFamily="49" charset="0"/>
              <a:buChar char="o"/>
            </a:pPr>
            <a:r>
              <a:rPr lang="en-US" dirty="0" smtClean="0">
                <a:solidFill>
                  <a:schemeClr val="tx1"/>
                </a:solidFill>
              </a:rPr>
              <a:t>Life </a:t>
            </a:r>
            <a:r>
              <a:rPr lang="en-US" dirty="0">
                <a:solidFill>
                  <a:schemeClr val="tx1"/>
                </a:solidFill>
              </a:rPr>
              <a:t>Member of </a:t>
            </a:r>
            <a:r>
              <a:rPr lang="en-US" b="1" dirty="0">
                <a:solidFill>
                  <a:schemeClr val="tx1"/>
                </a:solidFill>
              </a:rPr>
              <a:t>ECG &amp; EHCO Club </a:t>
            </a:r>
            <a:r>
              <a:rPr lang="en-US" dirty="0">
                <a:solidFill>
                  <a:schemeClr val="tx1"/>
                </a:solidFill>
              </a:rPr>
              <a:t>-</a:t>
            </a:r>
            <a:r>
              <a:rPr lang="en-US" dirty="0" err="1">
                <a:solidFill>
                  <a:schemeClr val="tx1"/>
                </a:solidFill>
              </a:rPr>
              <a:t>Trichy</a:t>
            </a:r>
            <a:endParaRPr lang="en-US" dirty="0">
              <a:solidFill>
                <a:schemeClr val="tx1"/>
              </a:solidFill>
            </a:endParaRPr>
          </a:p>
          <a:p>
            <a:pPr>
              <a:buClrTx/>
              <a:buFont typeface="Courier New" pitchFamily="49" charset="0"/>
              <a:buChar char="o"/>
            </a:pPr>
            <a:r>
              <a:rPr lang="en-US" dirty="0" smtClean="0">
                <a:solidFill>
                  <a:schemeClr val="tx1"/>
                </a:solidFill>
              </a:rPr>
              <a:t>Life </a:t>
            </a:r>
            <a:r>
              <a:rPr lang="en-US" dirty="0">
                <a:solidFill>
                  <a:schemeClr val="tx1"/>
                </a:solidFill>
              </a:rPr>
              <a:t>Member of </a:t>
            </a:r>
            <a:r>
              <a:rPr lang="en-US" b="1" dirty="0">
                <a:solidFill>
                  <a:schemeClr val="tx1"/>
                </a:solidFill>
              </a:rPr>
              <a:t>Diabetic Associations</a:t>
            </a:r>
            <a:r>
              <a:rPr lang="en-US" dirty="0">
                <a:solidFill>
                  <a:schemeClr val="tx1"/>
                </a:solidFill>
              </a:rPr>
              <a:t>-</a:t>
            </a:r>
            <a:r>
              <a:rPr lang="en-US" dirty="0" err="1">
                <a:solidFill>
                  <a:schemeClr val="tx1"/>
                </a:solidFill>
              </a:rPr>
              <a:t>Trichy</a:t>
            </a:r>
            <a:r>
              <a:rPr lang="en-US" dirty="0"/>
              <a:t>.</a:t>
            </a:r>
            <a:endParaRPr lang="en-US" dirty="0"/>
          </a:p>
        </p:txBody>
      </p:sp>
    </p:spTree>
    <p:extLst>
      <p:ext uri="{BB962C8B-B14F-4D97-AF65-F5344CB8AC3E}">
        <p14:creationId xmlns:p14="http://schemas.microsoft.com/office/powerpoint/2010/main" val="85479775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676400"/>
            <a:ext cx="8001000" cy="914400"/>
          </a:xfrm>
        </p:spPr>
        <p:txBody>
          <a:bodyPr>
            <a:normAutofit/>
          </a:bodyPr>
          <a:lstStyle/>
          <a:p>
            <a:pPr algn="ctr"/>
            <a:r>
              <a:rPr lang="en-US" b="1" dirty="0" smtClean="0">
                <a:solidFill>
                  <a:schemeClr val="tx1"/>
                </a:solidFill>
                <a:effectLst/>
              </a:rPr>
              <a:t>Editorial Board Member</a:t>
            </a:r>
            <a:endParaRPr lang="en-US" b="1" dirty="0">
              <a:solidFill>
                <a:schemeClr val="tx1"/>
              </a:solidFill>
            </a:endParaRPr>
          </a:p>
        </p:txBody>
      </p:sp>
      <p:sp>
        <p:nvSpPr>
          <p:cNvPr id="3" name="Content Placeholder 2"/>
          <p:cNvSpPr>
            <a:spLocks noGrp="1"/>
          </p:cNvSpPr>
          <p:nvPr>
            <p:ph idx="1"/>
          </p:nvPr>
        </p:nvSpPr>
        <p:spPr>
          <a:xfrm>
            <a:off x="304800" y="2590800"/>
            <a:ext cx="8305800" cy="3810000"/>
          </a:xfrm>
        </p:spPr>
        <p:txBody>
          <a:bodyPr>
            <a:noAutofit/>
          </a:bodyPr>
          <a:lstStyle/>
          <a:p>
            <a:pPr>
              <a:buClrTx/>
              <a:buFont typeface="Wingdings" pitchFamily="2" charset="2"/>
              <a:buChar char="q"/>
            </a:pPr>
            <a:endParaRPr lang="en-US" sz="2400" dirty="0" smtClean="0">
              <a:solidFill>
                <a:schemeClr val="tx1"/>
              </a:solidFill>
            </a:endParaRPr>
          </a:p>
          <a:p>
            <a:pPr>
              <a:buClrTx/>
              <a:buFont typeface="Wingdings" pitchFamily="2" charset="2"/>
              <a:buChar char="q"/>
            </a:pPr>
            <a:r>
              <a:rPr lang="en-US" sz="2400" dirty="0" smtClean="0">
                <a:solidFill>
                  <a:schemeClr val="tx1"/>
                </a:solidFill>
              </a:rPr>
              <a:t>Assistant </a:t>
            </a:r>
            <a:r>
              <a:rPr lang="en-US" sz="2400" b="1" i="1" dirty="0">
                <a:solidFill>
                  <a:schemeClr val="tx1"/>
                </a:solidFill>
              </a:rPr>
              <a:t>Editor in Biomedicine International Journal</a:t>
            </a:r>
            <a:r>
              <a:rPr lang="en-US" sz="2400" dirty="0">
                <a:solidFill>
                  <a:schemeClr val="tx1"/>
                </a:solidFill>
              </a:rPr>
              <a:t>, Published by </a:t>
            </a:r>
            <a:r>
              <a:rPr lang="en-US" sz="2400" b="1" dirty="0">
                <a:solidFill>
                  <a:schemeClr val="tx1"/>
                </a:solidFill>
              </a:rPr>
              <a:t>INDIAN </a:t>
            </a:r>
            <a:r>
              <a:rPr lang="en-US" sz="2400" b="1" dirty="0" smtClean="0">
                <a:solidFill>
                  <a:schemeClr val="tx1"/>
                </a:solidFill>
              </a:rPr>
              <a:t>ASSOCIATION OF </a:t>
            </a:r>
            <a:r>
              <a:rPr lang="en-US" sz="2400" b="1" dirty="0">
                <a:solidFill>
                  <a:schemeClr val="tx1"/>
                </a:solidFill>
              </a:rPr>
              <a:t>BIOMEDICAL SCIENTISTS </a:t>
            </a:r>
            <a:r>
              <a:rPr lang="en-US" sz="2400" dirty="0">
                <a:solidFill>
                  <a:schemeClr val="tx1"/>
                </a:solidFill>
              </a:rPr>
              <a:t>(IABMS) from year 2007 to 2010</a:t>
            </a:r>
            <a:r>
              <a:rPr lang="en-US" sz="2400" dirty="0" smtClean="0">
                <a:solidFill>
                  <a:schemeClr val="tx1"/>
                </a:solidFill>
              </a:rPr>
              <a:t>.</a:t>
            </a:r>
          </a:p>
          <a:p>
            <a:pPr>
              <a:buClrTx/>
              <a:buFont typeface="Wingdings" pitchFamily="2" charset="2"/>
              <a:buChar char="q"/>
            </a:pPr>
            <a:r>
              <a:rPr lang="en-US" sz="2400" dirty="0">
                <a:solidFill>
                  <a:schemeClr val="tx1"/>
                </a:solidFill>
              </a:rPr>
              <a:t>International Journal of Health Sciences and Research (IJHSR) -2014</a:t>
            </a:r>
            <a:r>
              <a:rPr lang="en-US" sz="2400" dirty="0" smtClean="0">
                <a:solidFill>
                  <a:schemeClr val="tx1"/>
                </a:solidFill>
              </a:rPr>
              <a:t>.</a:t>
            </a:r>
          </a:p>
          <a:p>
            <a:pPr>
              <a:buClrTx/>
              <a:buFont typeface="Wingdings" pitchFamily="2" charset="2"/>
              <a:buChar char="q"/>
            </a:pPr>
            <a:r>
              <a:rPr lang="en-US" sz="2400" dirty="0">
                <a:solidFill>
                  <a:schemeClr val="tx1"/>
                </a:solidFill>
              </a:rPr>
              <a:t>International </a:t>
            </a:r>
            <a:r>
              <a:rPr lang="en-US" sz="2400" dirty="0" err="1">
                <a:solidFill>
                  <a:schemeClr val="tx1"/>
                </a:solidFill>
              </a:rPr>
              <a:t>Ayurvedic</a:t>
            </a:r>
            <a:r>
              <a:rPr lang="en-US" sz="2400" dirty="0">
                <a:solidFill>
                  <a:schemeClr val="tx1"/>
                </a:solidFill>
              </a:rPr>
              <a:t> Medical Journal (IAMJ) -</a:t>
            </a:r>
            <a:r>
              <a:rPr lang="en-US" sz="2400" dirty="0" smtClean="0">
                <a:solidFill>
                  <a:schemeClr val="tx1"/>
                </a:solidFill>
              </a:rPr>
              <a:t>2014</a:t>
            </a:r>
          </a:p>
          <a:p>
            <a:pPr>
              <a:buClrTx/>
              <a:buFont typeface="Wingdings" pitchFamily="2" charset="2"/>
              <a:buChar char="q"/>
            </a:pPr>
            <a:r>
              <a:rPr lang="en-US" sz="2400" dirty="0">
                <a:solidFill>
                  <a:schemeClr val="tx1"/>
                </a:solidFill>
              </a:rPr>
              <a:t>International Journal of Medical Research &amp; Health Sciences (IJMRHS)-2014.</a:t>
            </a:r>
            <a:endParaRPr lang="en-US" sz="2400" dirty="0">
              <a:solidFill>
                <a:schemeClr val="tx1"/>
              </a:solidFill>
            </a:endParaRPr>
          </a:p>
        </p:txBody>
      </p:sp>
      <p:pic>
        <p:nvPicPr>
          <p:cNvPr id="8194" name="Picture 2" descr="C:\Users\bhargavi-k\Desktop\AIM.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304800"/>
            <a:ext cx="8305800" cy="1219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241608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70052" y="1828800"/>
            <a:ext cx="4191000" cy="4648200"/>
          </a:xfrm>
        </p:spPr>
        <p:txBody>
          <a:bodyPr>
            <a:normAutofit fontScale="70000" lnSpcReduction="20000"/>
          </a:bodyPr>
          <a:lstStyle/>
          <a:p>
            <a:pPr>
              <a:buFont typeface="Wingdings" pitchFamily="2" charset="2"/>
              <a:buChar char="q"/>
              <a:defRPr/>
            </a:pPr>
            <a:endParaRPr lang="en-US" sz="2600" dirty="0" smtClean="0"/>
          </a:p>
          <a:p>
            <a:pPr>
              <a:buClrTx/>
              <a:buFont typeface="Wingdings" pitchFamily="2" charset="2"/>
              <a:buChar char="ü"/>
              <a:defRPr/>
            </a:pPr>
            <a:r>
              <a:rPr lang="en-US" sz="3300" b="1" dirty="0" smtClean="0">
                <a:solidFill>
                  <a:schemeClr val="tx1"/>
                </a:solidFill>
              </a:rPr>
              <a:t>Journal </a:t>
            </a:r>
            <a:r>
              <a:rPr lang="en-US" sz="3300" b="1" dirty="0">
                <a:solidFill>
                  <a:schemeClr val="tx1"/>
                </a:solidFill>
              </a:rPr>
              <a:t>of Community Medicine &amp; Health </a:t>
            </a:r>
            <a:r>
              <a:rPr lang="en-US" sz="3300" b="1" dirty="0" smtClean="0">
                <a:solidFill>
                  <a:schemeClr val="tx1"/>
                </a:solidFill>
              </a:rPr>
              <a:t>Education</a:t>
            </a:r>
          </a:p>
          <a:p>
            <a:pPr marL="594360" indent="-457200">
              <a:buClrTx/>
              <a:buFont typeface="Wingdings" pitchFamily="2" charset="2"/>
              <a:buChar char="ü"/>
              <a:defRPr/>
            </a:pPr>
            <a:endParaRPr lang="en-US" sz="3300" b="1" dirty="0">
              <a:solidFill>
                <a:schemeClr val="tx1"/>
              </a:solidFill>
            </a:endParaRPr>
          </a:p>
          <a:p>
            <a:pPr>
              <a:buClrTx/>
              <a:buFont typeface="Wingdings" pitchFamily="2" charset="2"/>
              <a:buChar char="ü"/>
              <a:defRPr/>
            </a:pPr>
            <a:r>
              <a:rPr lang="en-US" sz="3300" b="1" dirty="0">
                <a:solidFill>
                  <a:schemeClr val="tx1"/>
                </a:solidFill>
              </a:rPr>
              <a:t>Internal Medicine: Open </a:t>
            </a:r>
            <a:r>
              <a:rPr lang="en-US" sz="3300" b="1" dirty="0" smtClean="0">
                <a:solidFill>
                  <a:schemeClr val="tx1"/>
                </a:solidFill>
              </a:rPr>
              <a:t>Access</a:t>
            </a:r>
          </a:p>
          <a:p>
            <a:pPr>
              <a:buClrTx/>
              <a:buFont typeface="Wingdings" pitchFamily="2" charset="2"/>
              <a:buChar char="ü"/>
              <a:defRPr/>
            </a:pPr>
            <a:endParaRPr lang="en-US" sz="3300" b="1" dirty="0" smtClean="0">
              <a:solidFill>
                <a:schemeClr val="tx1"/>
              </a:solidFill>
            </a:endParaRPr>
          </a:p>
          <a:p>
            <a:pPr>
              <a:buClrTx/>
              <a:buFont typeface="Wingdings" pitchFamily="2" charset="2"/>
              <a:buChar char="ü"/>
              <a:defRPr/>
            </a:pPr>
            <a:r>
              <a:rPr lang="en-US" sz="3300" b="1" dirty="0" smtClean="0">
                <a:solidFill>
                  <a:schemeClr val="tx1"/>
                </a:solidFill>
              </a:rPr>
              <a:t>General </a:t>
            </a:r>
            <a:r>
              <a:rPr lang="en-US" sz="3300" b="1" dirty="0">
                <a:solidFill>
                  <a:schemeClr val="tx1"/>
                </a:solidFill>
              </a:rPr>
              <a:t>Medicine: Open </a:t>
            </a:r>
            <a:r>
              <a:rPr lang="en-US" sz="3300" b="1" dirty="0" smtClean="0">
                <a:solidFill>
                  <a:schemeClr val="tx1"/>
                </a:solidFill>
              </a:rPr>
              <a:t>Access</a:t>
            </a:r>
          </a:p>
          <a:p>
            <a:pPr marL="594360" indent="-457200">
              <a:buClrTx/>
              <a:buFont typeface="Wingdings" pitchFamily="2" charset="2"/>
              <a:buChar char="ü"/>
              <a:defRPr/>
            </a:pPr>
            <a:endParaRPr lang="en-US" sz="3300" b="1" dirty="0" smtClean="0">
              <a:solidFill>
                <a:schemeClr val="tx1"/>
              </a:solidFill>
            </a:endParaRPr>
          </a:p>
          <a:p>
            <a:pPr>
              <a:buClrTx/>
              <a:buFont typeface="Wingdings" pitchFamily="2" charset="2"/>
              <a:buChar char="ü"/>
              <a:defRPr/>
            </a:pPr>
            <a:r>
              <a:rPr lang="en-US" sz="3300" b="1" dirty="0">
                <a:solidFill>
                  <a:schemeClr val="tx1"/>
                </a:solidFill>
              </a:rPr>
              <a:t>Journal of Vascular Medicine &amp; Surgery</a:t>
            </a:r>
            <a:r>
              <a:rPr lang="en-US" b="1" dirty="0">
                <a:solidFill>
                  <a:schemeClr val="tx1"/>
                </a:solidFill>
              </a:rPr>
              <a:t/>
            </a:r>
            <a:br>
              <a:rPr lang="en-US" b="1" dirty="0">
                <a:solidFill>
                  <a:schemeClr val="tx1"/>
                </a:solidFill>
              </a:rPr>
            </a:br>
            <a:endParaRPr lang="en-US" dirty="0"/>
          </a:p>
        </p:txBody>
      </p:sp>
      <p:pic>
        <p:nvPicPr>
          <p:cNvPr id="15362" name="Picture 2" descr="C:\Users\bhargavi-k\Desktop\AIM.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7187" y="152400"/>
            <a:ext cx="8382000" cy="1133475"/>
          </a:xfrm>
          <a:prstGeom prst="rect">
            <a:avLst/>
          </a:prstGeom>
          <a:noFill/>
          <a:extLst>
            <a:ext uri="{909E8E84-426E-40DD-AFC4-6F175D3DCCD1}">
              <a14:hiddenFill xmlns:a14="http://schemas.microsoft.com/office/drawing/2010/main">
                <a:solidFill>
                  <a:srgbClr val="FFFFFF"/>
                </a:solidFill>
              </a14:hiddenFill>
            </a:ext>
          </a:extLst>
        </p:spPr>
      </p:pic>
      <p:pic>
        <p:nvPicPr>
          <p:cNvPr id="15363" name="Picture 3" descr="C:\Users\bhargavi-k\Desktop\alternative-integrative-medicine.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57800" y="2057400"/>
            <a:ext cx="3200400" cy="3581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7160072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C:\Users\bhargavi-k\Desktop\AIM.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304800"/>
            <a:ext cx="8305800" cy="1133475"/>
          </a:xfrm>
          <a:prstGeom prst="rect">
            <a:avLst/>
          </a:prstGeom>
          <a:noFill/>
          <a:extLst>
            <a:ext uri="{909E8E84-426E-40DD-AFC4-6F175D3DCCD1}">
              <a14:hiddenFill xmlns:a14="http://schemas.microsoft.com/office/drawing/2010/main">
                <a:solidFill>
                  <a:srgbClr val="FFFFFF"/>
                </a:solidFill>
              </a14:hiddenFill>
            </a:ext>
          </a:extLst>
        </p:spPr>
      </p:pic>
      <p:sp>
        <p:nvSpPr>
          <p:cNvPr id="5" name="Title 4"/>
          <p:cNvSpPr>
            <a:spLocks noGrp="1"/>
          </p:cNvSpPr>
          <p:nvPr>
            <p:ph type="title"/>
          </p:nvPr>
        </p:nvSpPr>
        <p:spPr>
          <a:xfrm>
            <a:off x="469204" y="1828800"/>
            <a:ext cx="8229600" cy="1143000"/>
          </a:xfrm>
        </p:spPr>
        <p:txBody>
          <a:bodyPr>
            <a:normAutofit/>
          </a:bodyPr>
          <a:lstStyle/>
          <a:p>
            <a:r>
              <a:rPr lang="en-US" b="1" dirty="0" smtClean="0">
                <a:solidFill>
                  <a:schemeClr val="tx1"/>
                </a:solidFill>
              </a:rPr>
              <a:t>Related Conferences </a:t>
            </a:r>
            <a:endParaRPr lang="en-US" b="1" dirty="0">
              <a:solidFill>
                <a:schemeClr val="tx1"/>
              </a:solidFill>
            </a:endParaRPr>
          </a:p>
        </p:txBody>
      </p:sp>
      <p:sp>
        <p:nvSpPr>
          <p:cNvPr id="8" name="Content Placeholder 7"/>
          <p:cNvSpPr>
            <a:spLocks noGrp="1"/>
          </p:cNvSpPr>
          <p:nvPr>
            <p:ph idx="1"/>
          </p:nvPr>
        </p:nvSpPr>
        <p:spPr>
          <a:xfrm>
            <a:off x="350729" y="3505200"/>
            <a:ext cx="5364271" cy="2286000"/>
          </a:xfrm>
        </p:spPr>
        <p:txBody>
          <a:bodyPr>
            <a:normAutofit fontScale="85000" lnSpcReduction="10000"/>
          </a:bodyPr>
          <a:lstStyle/>
          <a:p>
            <a:pPr marL="0" indent="0">
              <a:buNone/>
            </a:pPr>
            <a:endParaRPr lang="en-US" b="1" dirty="0" smtClean="0"/>
          </a:p>
          <a:p>
            <a:r>
              <a:rPr lang="en-US" dirty="0" smtClean="0">
                <a:solidFill>
                  <a:schemeClr val="tx1"/>
                </a:solidFill>
              </a:rPr>
              <a:t>2</a:t>
            </a:r>
            <a:r>
              <a:rPr lang="en-US" baseline="30000" dirty="0" smtClean="0">
                <a:solidFill>
                  <a:schemeClr val="tx1"/>
                </a:solidFill>
              </a:rPr>
              <a:t>nd</a:t>
            </a:r>
            <a:r>
              <a:rPr lang="en-US" dirty="0">
                <a:solidFill>
                  <a:schemeClr val="tx1"/>
                </a:solidFill>
              </a:rPr>
              <a:t> International Conference on</a:t>
            </a:r>
          </a:p>
          <a:p>
            <a:pPr marL="137160" indent="0">
              <a:buNone/>
            </a:pPr>
            <a:r>
              <a:rPr lang="en-US" dirty="0">
                <a:solidFill>
                  <a:schemeClr val="tx1"/>
                </a:solidFill>
              </a:rPr>
              <a:t>Predictive, Preventive and Personalized Medicine &amp; Molecular Diagnostics</a:t>
            </a:r>
          </a:p>
          <a:p>
            <a:pPr marL="137160" indent="0">
              <a:buNone/>
            </a:pPr>
            <a:endParaRPr lang="en-US" dirty="0"/>
          </a:p>
        </p:txBody>
      </p:sp>
      <p:pic>
        <p:nvPicPr>
          <p:cNvPr id="6" name="Picture 3" descr="C:\Users\rakesh-s\Desktop\indexFG.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6000" y="2667000"/>
            <a:ext cx="2349025" cy="236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2716989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905000"/>
            <a:ext cx="7391400" cy="665162"/>
          </a:xfrm>
        </p:spPr>
        <p:txBody>
          <a:bodyPr>
            <a:normAutofit fontScale="90000"/>
          </a:bodyPr>
          <a:lstStyle/>
          <a:p>
            <a:pPr algn="ctr">
              <a:defRPr/>
            </a:pPr>
            <a:r>
              <a:rPr lang="en-US" sz="4000" b="1" dirty="0">
                <a:solidFill>
                  <a:schemeClr val="accent5">
                    <a:lumMod val="10000"/>
                  </a:schemeClr>
                </a:solidFill>
                <a:latin typeface="Andalus" panose="02020603050405020304" pitchFamily="18" charset="-78"/>
                <a:cs typeface="Andalus" panose="02020603050405020304" pitchFamily="18" charset="-78"/>
              </a:rPr>
              <a:t>OMICS Group Open Access </a:t>
            </a:r>
            <a:r>
              <a:rPr lang="en-US" sz="4000" b="1" dirty="0" smtClean="0">
                <a:solidFill>
                  <a:schemeClr val="accent5">
                    <a:lumMod val="10000"/>
                  </a:schemeClr>
                </a:solidFill>
                <a:latin typeface="Andalus" panose="02020603050405020304" pitchFamily="18" charset="-78"/>
                <a:cs typeface="Andalus" panose="02020603050405020304" pitchFamily="18" charset="-78"/>
              </a:rPr>
              <a:t>Membership</a:t>
            </a:r>
            <a:r>
              <a:rPr lang="en-US" sz="4400" dirty="0" smtClean="0">
                <a:solidFill>
                  <a:schemeClr val="accent5">
                    <a:lumMod val="10000"/>
                  </a:schemeClr>
                </a:solidFill>
                <a:latin typeface="Andalus" panose="02020603050405020304" pitchFamily="18" charset="-78"/>
                <a:cs typeface="Andalus" panose="02020603050405020304" pitchFamily="18" charset="-78"/>
              </a:rPr>
              <a:t/>
            </a:r>
            <a:br>
              <a:rPr lang="en-US" sz="4400" dirty="0" smtClean="0">
                <a:solidFill>
                  <a:schemeClr val="accent5">
                    <a:lumMod val="10000"/>
                  </a:schemeClr>
                </a:solidFill>
                <a:latin typeface="Andalus" panose="02020603050405020304" pitchFamily="18" charset="-78"/>
                <a:cs typeface="Andalus" panose="02020603050405020304" pitchFamily="18" charset="-78"/>
              </a:rPr>
            </a:br>
            <a:endParaRPr lang="en-US" dirty="0"/>
          </a:p>
        </p:txBody>
      </p:sp>
      <p:pic>
        <p:nvPicPr>
          <p:cNvPr id="17413" name="Picture 3" descr="C:\Users\rakesh-s\Desktop\membership.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51" y="4724400"/>
            <a:ext cx="3160734" cy="1976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ardrop 6"/>
          <p:cNvSpPr/>
          <p:nvPr/>
        </p:nvSpPr>
        <p:spPr>
          <a:xfrm>
            <a:off x="2523995" y="2740818"/>
            <a:ext cx="6629400" cy="2971800"/>
          </a:xfrm>
          <a:prstGeom prst="teardrop">
            <a:avLst/>
          </a:prstGeom>
          <a:solidFill>
            <a:schemeClr val="accent3">
              <a:lumMod val="75000"/>
            </a:schemeClr>
          </a:solidFill>
        </p:spPr>
        <p:style>
          <a:lnRef idx="1">
            <a:schemeClr val="accent5"/>
          </a:lnRef>
          <a:fillRef idx="2">
            <a:schemeClr val="accent5"/>
          </a:fillRef>
          <a:effectRef idx="1">
            <a:schemeClr val="accent5"/>
          </a:effectRef>
          <a:fontRef idx="minor">
            <a:schemeClr val="dk1"/>
          </a:fontRef>
        </p:style>
        <p:txBody>
          <a:bodyPr anchor="ctr"/>
          <a:lstStyle/>
          <a:p>
            <a:pPr>
              <a:defRPr/>
            </a:pPr>
            <a:r>
              <a:rPr lang="en-US" dirty="0">
                <a:latin typeface="Calisto MT" panose="02040603050505030304" pitchFamily="18" charset="0"/>
              </a:rPr>
              <a:t>OMICS publishing Group Open Access Membership enables academic and research institutions, funders and corporations to actively encourage open access in scholarly communication and the dissemination of research published by their authors.</a:t>
            </a:r>
          </a:p>
          <a:p>
            <a:pPr>
              <a:defRPr/>
            </a:pPr>
            <a:r>
              <a:rPr lang="en-US" dirty="0">
                <a:latin typeface="Calisto MT" panose="02040603050505030304" pitchFamily="18" charset="0"/>
              </a:rPr>
              <a:t>For more details and benefits, click on the link below:</a:t>
            </a:r>
          </a:p>
          <a:p>
            <a:pPr>
              <a:defRPr/>
            </a:pPr>
            <a:r>
              <a:rPr lang="en-US" dirty="0">
                <a:solidFill>
                  <a:schemeClr val="accent4">
                    <a:lumMod val="10000"/>
                  </a:schemeClr>
                </a:solidFill>
                <a:latin typeface="Calisto MT" panose="02040603050505030304" pitchFamily="18" charset="0"/>
                <a:hlinkClick r:id="rId3"/>
              </a:rPr>
              <a:t>http://omicsonline.org/membership.php</a:t>
            </a:r>
            <a:r>
              <a:rPr lang="en-US" dirty="0">
                <a:solidFill>
                  <a:schemeClr val="accent4">
                    <a:lumMod val="10000"/>
                  </a:schemeClr>
                </a:solidFill>
                <a:latin typeface="Calisto MT" panose="02040603050505030304" pitchFamily="18" charset="0"/>
              </a:rPr>
              <a:t> </a:t>
            </a:r>
          </a:p>
        </p:txBody>
      </p:sp>
      <p:pic>
        <p:nvPicPr>
          <p:cNvPr id="1026" name="Picture 2" descr="C:\Users\bhargavi-k\Desktop\AIM.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1000" y="152400"/>
            <a:ext cx="8229600" cy="11334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0110923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rakesh-s\Desktop\blue_light_background_04_vector_181887.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3663"/>
            <a:ext cx="9144000" cy="692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Flowchart: Display 4"/>
          <p:cNvSpPr/>
          <p:nvPr/>
        </p:nvSpPr>
        <p:spPr>
          <a:xfrm>
            <a:off x="14288" y="831850"/>
            <a:ext cx="9129712" cy="4959350"/>
          </a:xfrm>
          <a:prstGeom prst="flowChartDisplay">
            <a:avLst/>
          </a:prstGeom>
        </p:spPr>
        <p:style>
          <a:lnRef idx="2">
            <a:schemeClr val="accent2"/>
          </a:lnRef>
          <a:fillRef idx="1">
            <a:schemeClr val="lt1"/>
          </a:fillRef>
          <a:effectRef idx="0">
            <a:schemeClr val="accent2"/>
          </a:effectRef>
          <a:fontRef idx="minor">
            <a:schemeClr val="dk1"/>
          </a:fontRef>
        </p:style>
        <p:txBody>
          <a:bodyPr anchor="ctr"/>
          <a:lstStyle/>
          <a:p>
            <a:pPr algn="ctr">
              <a:defRPr/>
            </a:pPr>
            <a:r>
              <a:rPr lang="en-IN" sz="2000" dirty="0">
                <a:solidFill>
                  <a:schemeClr val="bg2">
                    <a:lumMod val="10000"/>
                  </a:schemeClr>
                </a:solidFill>
                <a:latin typeface="Centaur" panose="02030504050205020304" pitchFamily="18" charset="0"/>
              </a:rPr>
              <a:t>OMICS Group welcomes submissions that are original and technically so as to serve both the developing world and developed countries in the best possible way.</a:t>
            </a:r>
          </a:p>
          <a:p>
            <a:pPr algn="ctr">
              <a:defRPr/>
            </a:pPr>
            <a:r>
              <a:rPr lang="en-US" sz="2000" dirty="0">
                <a:solidFill>
                  <a:schemeClr val="bg2">
                    <a:lumMod val="10000"/>
                  </a:schemeClr>
                </a:solidFill>
                <a:latin typeface="Centaur" panose="02030504050205020304" pitchFamily="18" charset="0"/>
              </a:rPr>
              <a:t>OMICS Journals  are poised in excellence by publishing high quality research. </a:t>
            </a:r>
            <a:r>
              <a:rPr lang="en-IN" sz="2000" dirty="0">
                <a:solidFill>
                  <a:schemeClr val="bg2">
                    <a:lumMod val="10000"/>
                  </a:schemeClr>
                </a:solidFill>
                <a:latin typeface="Centaur" panose="02030504050205020304" pitchFamily="18" charset="0"/>
              </a:rPr>
              <a:t>OMICS Group follows an Editorial Manager® System peer review process and boasts of a strong and active editorial board.</a:t>
            </a:r>
            <a:endParaRPr lang="en-US" sz="2000" dirty="0">
              <a:solidFill>
                <a:schemeClr val="bg2">
                  <a:lumMod val="10000"/>
                </a:schemeClr>
              </a:solidFill>
              <a:latin typeface="Centaur" panose="02030504050205020304" pitchFamily="18" charset="0"/>
            </a:endParaRPr>
          </a:p>
          <a:p>
            <a:pPr algn="ctr">
              <a:defRPr/>
            </a:pPr>
            <a:r>
              <a:rPr lang="en-US" sz="2000" dirty="0">
                <a:solidFill>
                  <a:schemeClr val="bg2">
                    <a:lumMod val="10000"/>
                  </a:schemeClr>
                </a:solidFill>
                <a:latin typeface="Centaur" panose="02030504050205020304" pitchFamily="18" charset="0"/>
              </a:rPr>
              <a:t>Editors and reviewers are experts in their field and provide anonymous, unbiased and detailed reviews of all submissions.</a:t>
            </a:r>
          </a:p>
          <a:p>
            <a:pPr algn="ctr">
              <a:defRPr/>
            </a:pPr>
            <a:r>
              <a:rPr lang="en-IN" sz="2000" dirty="0">
                <a:solidFill>
                  <a:schemeClr val="bg2">
                    <a:lumMod val="10000"/>
                  </a:schemeClr>
                </a:solidFill>
                <a:latin typeface="Centaur" panose="02030504050205020304" pitchFamily="18" charset="0"/>
              </a:rPr>
              <a:t>The journal gives the options of multiple language translations for all the articles and all archived articles are available in HTML, XML, PDF and audio formats. Also, all the published articles are archived in repositories and indexing services like DOAJ, CAS, Google Scholar, Scientific Commons, Index Copernicus, EBSCO, HINARI and GALE.</a:t>
            </a:r>
            <a:endParaRPr lang="en-US" sz="2000" dirty="0">
              <a:solidFill>
                <a:schemeClr val="bg2">
                  <a:lumMod val="10000"/>
                </a:schemeClr>
              </a:solidFill>
              <a:latin typeface="Centaur" panose="02030504050205020304" pitchFamily="18" charset="0"/>
            </a:endParaRPr>
          </a:p>
          <a:p>
            <a:pPr>
              <a:defRPr/>
            </a:pPr>
            <a:endParaRPr lang="en-US" sz="2000" dirty="0"/>
          </a:p>
        </p:txBody>
      </p:sp>
      <p:sp>
        <p:nvSpPr>
          <p:cNvPr id="6" name="Rectangle 5"/>
          <p:cNvSpPr/>
          <p:nvPr/>
        </p:nvSpPr>
        <p:spPr>
          <a:xfrm>
            <a:off x="319088" y="5910262"/>
            <a:ext cx="8534400" cy="923330"/>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a:defRPr/>
            </a:pPr>
            <a:r>
              <a:rPr lang="en-US" b="1" dirty="0">
                <a:solidFill>
                  <a:srgbClr val="0070C0"/>
                </a:solidFill>
                <a:latin typeface="Microsoft YaHei" panose="020B0503020204020204" pitchFamily="34" charset="-122"/>
                <a:ea typeface="Microsoft YaHei" panose="020B0503020204020204" pitchFamily="34" charset="-122"/>
              </a:rPr>
              <a:t>For more details please visit our website</a:t>
            </a:r>
            <a:r>
              <a:rPr lang="en-US" b="1" dirty="0" smtClean="0">
                <a:solidFill>
                  <a:srgbClr val="0070C0"/>
                </a:solidFill>
                <a:latin typeface="Microsoft YaHei" panose="020B0503020204020204" pitchFamily="34" charset="-122"/>
                <a:ea typeface="Microsoft YaHei" panose="020B0503020204020204" pitchFamily="34" charset="-122"/>
              </a:rPr>
              <a:t>:</a:t>
            </a:r>
          </a:p>
          <a:p>
            <a:pPr>
              <a:defRPr/>
            </a:pPr>
            <a:r>
              <a:rPr lang="en-US" b="1" dirty="0">
                <a:solidFill>
                  <a:schemeClr val="accent5">
                    <a:lumMod val="10000"/>
                  </a:schemeClr>
                </a:solidFill>
                <a:latin typeface="Microsoft YaHei" panose="020B0503020204020204" pitchFamily="34" charset="-122"/>
                <a:ea typeface="Microsoft YaHei" panose="020B0503020204020204" pitchFamily="34" charset="-122"/>
                <a:hlinkClick r:id="rId3"/>
              </a:rPr>
              <a:t>http://</a:t>
            </a:r>
            <a:r>
              <a:rPr lang="en-US" b="1" dirty="0" smtClean="0">
                <a:solidFill>
                  <a:schemeClr val="accent5">
                    <a:lumMod val="10000"/>
                  </a:schemeClr>
                </a:solidFill>
                <a:latin typeface="Microsoft YaHei" panose="020B0503020204020204" pitchFamily="34" charset="-122"/>
                <a:ea typeface="Microsoft YaHei" panose="020B0503020204020204" pitchFamily="34" charset="-122"/>
                <a:hlinkClick r:id="rId3"/>
              </a:rPr>
              <a:t>esciencecentral.org/journals/alternative-integrative-medicine.php</a:t>
            </a:r>
            <a:r>
              <a:rPr lang="en-US" b="1" dirty="0" smtClean="0">
                <a:solidFill>
                  <a:schemeClr val="accent5">
                    <a:lumMod val="10000"/>
                  </a:schemeClr>
                </a:solidFill>
                <a:latin typeface="Microsoft YaHei" panose="020B0503020204020204" pitchFamily="34" charset="-122"/>
                <a:ea typeface="Microsoft YaHei" panose="020B0503020204020204" pitchFamily="34" charset="-122"/>
              </a:rPr>
              <a:t> </a:t>
            </a:r>
            <a:endParaRPr lang="en-US" b="1" dirty="0">
              <a:solidFill>
                <a:schemeClr val="accent5">
                  <a:lumMod val="10000"/>
                </a:schemeClr>
              </a:solidFill>
              <a:latin typeface="Microsoft YaHei" panose="020B0503020204020204" pitchFamily="34" charset="-122"/>
              <a:ea typeface="Microsoft YaHei" panose="020B0503020204020204" pitchFamily="34" charset="-122"/>
            </a:endParaRPr>
          </a:p>
        </p:txBody>
      </p:sp>
      <p:sp>
        <p:nvSpPr>
          <p:cNvPr id="7" name="Title 1"/>
          <p:cNvSpPr txBox="1">
            <a:spLocks/>
          </p:cNvSpPr>
          <p:nvPr/>
        </p:nvSpPr>
        <p:spPr>
          <a:xfrm>
            <a:off x="228600" y="41275"/>
            <a:ext cx="8763000" cy="831850"/>
          </a:xfrm>
          <a:prstGeom prst="rect">
            <a:avLst/>
          </a:prstGeom>
        </p:spPr>
        <p:txBody>
          <a:bodyPr anchor="ctr">
            <a:normAutofit fontScale="9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r>
              <a:rPr lang="en-US" sz="3200" b="1" dirty="0" smtClean="0">
                <a:solidFill>
                  <a:schemeClr val="accent4">
                    <a:lumMod val="10000"/>
                  </a:schemeClr>
                </a:solidFill>
                <a:latin typeface="Baskerville Old Face" panose="02020602080505020303" pitchFamily="18" charset="0"/>
              </a:rPr>
              <a:t>OMICS Journals are welcoming Submissions</a:t>
            </a:r>
            <a:r>
              <a:rPr lang="en-US" sz="3200" b="1" dirty="0" smtClean="0">
                <a:solidFill>
                  <a:schemeClr val="accent4">
                    <a:lumMod val="10000"/>
                  </a:schemeClr>
                </a:solidFill>
              </a:rPr>
              <a:t/>
            </a:r>
            <a:br>
              <a:rPr lang="en-US" sz="3200" b="1" dirty="0" smtClean="0">
                <a:solidFill>
                  <a:schemeClr val="accent4">
                    <a:lumMod val="10000"/>
                  </a:schemeClr>
                </a:solidFill>
              </a:rPr>
            </a:br>
            <a:endParaRPr lang="en-US" sz="3200" dirty="0">
              <a:solidFill>
                <a:schemeClr val="accent4">
                  <a:lumMod val="10000"/>
                </a:schemeClr>
              </a:solidFill>
            </a:endParaRPr>
          </a:p>
        </p:txBody>
      </p:sp>
    </p:spTree>
    <p:extLst>
      <p:ext uri="{BB962C8B-B14F-4D97-AF65-F5344CB8AC3E}">
        <p14:creationId xmlns:p14="http://schemas.microsoft.com/office/powerpoint/2010/main" val="327582802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97772" y="2057400"/>
            <a:ext cx="7519856" cy="914400"/>
          </a:xfrm>
        </p:spPr>
        <p:txBody>
          <a:bodyPr>
            <a:noAutofit/>
          </a:bodyPr>
          <a:lstStyle/>
          <a:p>
            <a:r>
              <a:rPr lang="en-US" b="1" dirty="0" smtClean="0">
                <a:solidFill>
                  <a:schemeClr val="tx1"/>
                </a:solidFill>
              </a:rPr>
              <a:t>BIO-sketch </a:t>
            </a:r>
            <a:r>
              <a:rPr lang="en-US" b="1" dirty="0" smtClean="0">
                <a:solidFill>
                  <a:schemeClr val="tx1"/>
                </a:solidFill>
              </a:rPr>
              <a:t>of </a:t>
            </a:r>
            <a:r>
              <a:rPr lang="en-US" b="1" dirty="0" smtClean="0">
                <a:solidFill>
                  <a:schemeClr val="tx1"/>
                </a:solidFill>
              </a:rPr>
              <a:t>RAJAJEYAKUMAR.M</a:t>
            </a:r>
            <a:endParaRPr lang="en-US" b="1" dirty="0">
              <a:solidFill>
                <a:schemeClr val="tx1"/>
              </a:solidFill>
            </a:endParaRPr>
          </a:p>
        </p:txBody>
      </p:sp>
      <p:pic>
        <p:nvPicPr>
          <p:cNvPr id="14338" name="Picture 2" descr="C:\Users\bhargavi-k\Desktop\AIM.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457200"/>
            <a:ext cx="8153400" cy="1133475"/>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47950" y="3124201"/>
            <a:ext cx="3256450" cy="2819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0243923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7553" y="1447800"/>
            <a:ext cx="7696200" cy="685800"/>
          </a:xfrm>
        </p:spPr>
        <p:txBody>
          <a:bodyPr>
            <a:normAutofit/>
          </a:bodyPr>
          <a:lstStyle/>
          <a:p>
            <a:pPr algn="ctr"/>
            <a:r>
              <a:rPr lang="en-US" b="1" dirty="0">
                <a:solidFill>
                  <a:schemeClr val="tx1"/>
                </a:solidFill>
              </a:rPr>
              <a:t>SKILL BASE &amp; </a:t>
            </a:r>
            <a:r>
              <a:rPr lang="en-US" b="1" dirty="0" smtClean="0">
                <a:solidFill>
                  <a:schemeClr val="tx1"/>
                </a:solidFill>
              </a:rPr>
              <a:t>EXPERIENCE</a:t>
            </a:r>
            <a:endParaRPr lang="en-US" dirty="0">
              <a:solidFill>
                <a:schemeClr val="tx1"/>
              </a:solidFill>
            </a:endParaRPr>
          </a:p>
        </p:txBody>
      </p:sp>
      <p:sp>
        <p:nvSpPr>
          <p:cNvPr id="3" name="Content Placeholder 2"/>
          <p:cNvSpPr>
            <a:spLocks noGrp="1"/>
          </p:cNvSpPr>
          <p:nvPr>
            <p:ph idx="1"/>
          </p:nvPr>
        </p:nvSpPr>
        <p:spPr>
          <a:xfrm>
            <a:off x="258871" y="2057400"/>
            <a:ext cx="8633564" cy="4572000"/>
          </a:xfrm>
        </p:spPr>
        <p:txBody>
          <a:bodyPr>
            <a:noAutofit/>
          </a:bodyPr>
          <a:lstStyle/>
          <a:p>
            <a:pPr>
              <a:buFont typeface="Wingdings" pitchFamily="2" charset="2"/>
              <a:buChar char="q"/>
            </a:pPr>
            <a:endParaRPr lang="en-US" sz="1800" dirty="0" smtClean="0">
              <a:solidFill>
                <a:schemeClr val="tx1"/>
              </a:solidFill>
            </a:endParaRPr>
          </a:p>
          <a:p>
            <a:pPr>
              <a:buClr>
                <a:schemeClr val="tx1"/>
              </a:buClr>
              <a:buFont typeface="Wingdings" pitchFamily="2" charset="2"/>
              <a:buChar char="q"/>
            </a:pPr>
            <a:r>
              <a:rPr lang="en-US" sz="1800" dirty="0" smtClean="0">
                <a:solidFill>
                  <a:schemeClr val="tx1"/>
                </a:solidFill>
              </a:rPr>
              <a:t>Appropriate </a:t>
            </a:r>
            <a:r>
              <a:rPr lang="en-US" sz="1800" dirty="0">
                <a:solidFill>
                  <a:schemeClr val="tx1"/>
                </a:solidFill>
              </a:rPr>
              <a:t>conduct of tests of cardiovascular autonomic function including classic</a:t>
            </a:r>
          </a:p>
          <a:p>
            <a:pPr>
              <a:buClr>
                <a:schemeClr val="tx1"/>
              </a:buClr>
              <a:buFont typeface="Wingdings" pitchFamily="2" charset="2"/>
              <a:buChar char="q"/>
            </a:pPr>
            <a:r>
              <a:rPr lang="en-US" sz="1800" dirty="0">
                <a:solidFill>
                  <a:schemeClr val="tx1"/>
                </a:solidFill>
              </a:rPr>
              <a:t>Ewing’s tests of cardiovascular autonomic function; heart rate variability analysis; </a:t>
            </a:r>
            <a:r>
              <a:rPr lang="en-US" sz="1800" dirty="0" err="1" smtClean="0">
                <a:solidFill>
                  <a:schemeClr val="tx1"/>
                </a:solidFill>
              </a:rPr>
              <a:t>tilttable</a:t>
            </a:r>
            <a:r>
              <a:rPr lang="en-US" sz="1800" dirty="0">
                <a:solidFill>
                  <a:schemeClr val="tx1"/>
                </a:solidFill>
              </a:rPr>
              <a:t> </a:t>
            </a:r>
            <a:r>
              <a:rPr lang="en-US" sz="1800" dirty="0" smtClean="0">
                <a:solidFill>
                  <a:schemeClr val="tx1"/>
                </a:solidFill>
              </a:rPr>
              <a:t>test </a:t>
            </a:r>
            <a:r>
              <a:rPr lang="en-US" sz="1800" dirty="0">
                <a:solidFill>
                  <a:schemeClr val="tx1"/>
                </a:solidFill>
              </a:rPr>
              <a:t>on healthy volunteers; and patients (orthostatic intolerance, </a:t>
            </a:r>
            <a:r>
              <a:rPr lang="en-US" sz="1800" dirty="0" smtClean="0">
                <a:solidFill>
                  <a:schemeClr val="tx1"/>
                </a:solidFill>
              </a:rPr>
              <a:t>unexplained syncope</a:t>
            </a:r>
            <a:r>
              <a:rPr lang="en-US" sz="1800" dirty="0">
                <a:solidFill>
                  <a:schemeClr val="tx1"/>
                </a:solidFill>
              </a:rPr>
              <a:t>) referred for evaluation.</a:t>
            </a:r>
          </a:p>
          <a:p>
            <a:pPr>
              <a:buClr>
                <a:schemeClr val="tx1"/>
              </a:buClr>
              <a:buFont typeface="Wingdings" pitchFamily="2" charset="2"/>
              <a:buChar char="q"/>
            </a:pPr>
            <a:r>
              <a:rPr lang="en-US" sz="1800" dirty="0" smtClean="0">
                <a:solidFill>
                  <a:schemeClr val="tx1"/>
                </a:solidFill>
              </a:rPr>
              <a:t>Experience </a:t>
            </a:r>
            <a:r>
              <a:rPr lang="en-US" sz="1800" dirty="0">
                <a:solidFill>
                  <a:schemeClr val="tx1"/>
                </a:solidFill>
              </a:rPr>
              <a:t>of doing and reporting of pulmonary function test in hospital patients.</a:t>
            </a:r>
          </a:p>
          <a:p>
            <a:pPr>
              <a:buClr>
                <a:schemeClr val="tx1"/>
              </a:buClr>
              <a:buFont typeface="Wingdings" pitchFamily="2" charset="2"/>
              <a:buChar char="q"/>
            </a:pPr>
            <a:r>
              <a:rPr lang="en-US" sz="1800" dirty="0">
                <a:solidFill>
                  <a:schemeClr val="tx1"/>
                </a:solidFill>
              </a:rPr>
              <a:t>Standardization of laboratory protocols; preparation and responsibility for reports </a:t>
            </a:r>
            <a:r>
              <a:rPr lang="en-US" sz="1800" dirty="0" smtClean="0">
                <a:solidFill>
                  <a:schemeClr val="tx1"/>
                </a:solidFill>
              </a:rPr>
              <a:t>of testing</a:t>
            </a:r>
            <a:r>
              <a:rPr lang="en-US" sz="1800" dirty="0">
                <a:solidFill>
                  <a:schemeClr val="tx1"/>
                </a:solidFill>
              </a:rPr>
              <a:t>.</a:t>
            </a:r>
          </a:p>
          <a:p>
            <a:pPr>
              <a:buClr>
                <a:schemeClr val="tx1"/>
              </a:buClr>
              <a:buFont typeface="Wingdings" pitchFamily="2" charset="2"/>
              <a:buChar char="q"/>
            </a:pPr>
            <a:r>
              <a:rPr lang="en-US" sz="1800" dirty="0" smtClean="0">
                <a:solidFill>
                  <a:schemeClr val="tx1"/>
                </a:solidFill>
              </a:rPr>
              <a:t>Standardization </a:t>
            </a:r>
            <a:r>
              <a:rPr lang="en-US" sz="1800" dirty="0">
                <a:solidFill>
                  <a:schemeClr val="tx1"/>
                </a:solidFill>
              </a:rPr>
              <a:t>of laboratory protocols; preparation and responsibility for </a:t>
            </a:r>
            <a:r>
              <a:rPr lang="en-US" sz="1800" dirty="0" smtClean="0">
                <a:solidFill>
                  <a:schemeClr val="tx1"/>
                </a:solidFill>
              </a:rPr>
              <a:t>reports of </a:t>
            </a:r>
            <a:r>
              <a:rPr lang="en-US" sz="1800" dirty="0">
                <a:solidFill>
                  <a:schemeClr val="tx1"/>
                </a:solidFill>
              </a:rPr>
              <a:t>testing in Yoga research lab (ACYTER), JIPMER.</a:t>
            </a:r>
          </a:p>
          <a:p>
            <a:pPr>
              <a:buClr>
                <a:schemeClr val="tx1"/>
              </a:buClr>
              <a:buFont typeface="Wingdings" pitchFamily="2" charset="2"/>
              <a:buChar char="q"/>
            </a:pPr>
            <a:r>
              <a:rPr lang="en-US" sz="1800" dirty="0" smtClean="0">
                <a:solidFill>
                  <a:schemeClr val="tx1"/>
                </a:solidFill>
              </a:rPr>
              <a:t>Conception </a:t>
            </a:r>
            <a:r>
              <a:rPr lang="en-US" sz="1800" dirty="0">
                <a:solidFill>
                  <a:schemeClr val="tx1"/>
                </a:solidFill>
              </a:rPr>
              <a:t>and design of studies; preparation of protocols for presentation </a:t>
            </a:r>
            <a:r>
              <a:rPr lang="en-US" sz="1800" dirty="0" smtClean="0">
                <a:solidFill>
                  <a:schemeClr val="tx1"/>
                </a:solidFill>
              </a:rPr>
              <a:t>to research </a:t>
            </a:r>
            <a:r>
              <a:rPr lang="en-US" sz="1800" dirty="0">
                <a:solidFill>
                  <a:schemeClr val="tx1"/>
                </a:solidFill>
              </a:rPr>
              <a:t>and ethics committees; analysis of raw data, interpretation of data.</a:t>
            </a:r>
            <a:endParaRPr lang="en-US" sz="1800" dirty="0">
              <a:solidFill>
                <a:schemeClr val="tx1"/>
              </a:solidFill>
            </a:endParaRPr>
          </a:p>
        </p:txBody>
      </p:sp>
      <p:pic>
        <p:nvPicPr>
          <p:cNvPr id="2050" name="Picture 2" descr="C:\Users\bhargavi-k\Desktop\AIM.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2753" y="76200"/>
            <a:ext cx="8305800" cy="11334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5755364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1363065"/>
            <a:ext cx="7924801" cy="770536"/>
          </a:xfrm>
        </p:spPr>
        <p:txBody>
          <a:bodyPr>
            <a:normAutofit/>
          </a:bodyPr>
          <a:lstStyle/>
          <a:p>
            <a:pPr algn="ctr"/>
            <a:r>
              <a:rPr lang="en-US" b="1" dirty="0">
                <a:solidFill>
                  <a:schemeClr val="tx1"/>
                </a:solidFill>
              </a:rPr>
              <a:t>SPECIALIZATION</a:t>
            </a:r>
            <a:endParaRPr lang="en-US" dirty="0">
              <a:solidFill>
                <a:schemeClr val="tx1"/>
              </a:solidFill>
            </a:endParaRPr>
          </a:p>
        </p:txBody>
      </p:sp>
      <p:sp>
        <p:nvSpPr>
          <p:cNvPr id="3" name="Content Placeholder 2"/>
          <p:cNvSpPr>
            <a:spLocks noGrp="1"/>
          </p:cNvSpPr>
          <p:nvPr>
            <p:ph idx="1"/>
          </p:nvPr>
        </p:nvSpPr>
        <p:spPr>
          <a:xfrm>
            <a:off x="228600" y="2286000"/>
            <a:ext cx="8511436" cy="4267200"/>
          </a:xfrm>
        </p:spPr>
        <p:txBody>
          <a:bodyPr>
            <a:noAutofit/>
          </a:bodyPr>
          <a:lstStyle/>
          <a:p>
            <a:pPr>
              <a:buClrTx/>
              <a:buFont typeface="Courier New" pitchFamily="49" charset="0"/>
              <a:buChar char="o"/>
            </a:pPr>
            <a:r>
              <a:rPr lang="en-US" sz="1800" dirty="0">
                <a:solidFill>
                  <a:schemeClr val="tx1"/>
                </a:solidFill>
              </a:rPr>
              <a:t>AFT ( Autonomic function test)</a:t>
            </a:r>
          </a:p>
          <a:p>
            <a:pPr>
              <a:buClrTx/>
              <a:buFont typeface="Courier New" pitchFamily="49" charset="0"/>
              <a:buChar char="o"/>
            </a:pPr>
            <a:r>
              <a:rPr lang="en-US" sz="1800" dirty="0" smtClean="0">
                <a:solidFill>
                  <a:schemeClr val="tx1"/>
                </a:solidFill>
              </a:rPr>
              <a:t>Tilt </a:t>
            </a:r>
            <a:r>
              <a:rPr lang="en-US" sz="1800" dirty="0">
                <a:solidFill>
                  <a:schemeClr val="tx1"/>
                </a:solidFill>
              </a:rPr>
              <a:t>table test</a:t>
            </a:r>
          </a:p>
          <a:p>
            <a:pPr>
              <a:buClrTx/>
              <a:buFont typeface="Courier New" pitchFamily="49" charset="0"/>
              <a:buChar char="o"/>
            </a:pPr>
            <a:r>
              <a:rPr lang="en-US" sz="1800" dirty="0" smtClean="0">
                <a:solidFill>
                  <a:schemeClr val="tx1"/>
                </a:solidFill>
              </a:rPr>
              <a:t>HRV </a:t>
            </a:r>
            <a:r>
              <a:rPr lang="en-US" sz="1800" dirty="0">
                <a:solidFill>
                  <a:schemeClr val="tx1"/>
                </a:solidFill>
              </a:rPr>
              <a:t>( Heart rate variability)</a:t>
            </a:r>
          </a:p>
          <a:p>
            <a:pPr>
              <a:buClrTx/>
              <a:buFont typeface="Courier New" pitchFamily="49" charset="0"/>
              <a:buChar char="o"/>
            </a:pPr>
            <a:r>
              <a:rPr lang="en-US" sz="1800" dirty="0" smtClean="0">
                <a:solidFill>
                  <a:schemeClr val="tx1"/>
                </a:solidFill>
              </a:rPr>
              <a:t>EMG </a:t>
            </a:r>
            <a:r>
              <a:rPr lang="en-US" sz="1800" dirty="0">
                <a:solidFill>
                  <a:schemeClr val="tx1"/>
                </a:solidFill>
              </a:rPr>
              <a:t>( Electromyography)</a:t>
            </a:r>
          </a:p>
          <a:p>
            <a:pPr>
              <a:buClrTx/>
              <a:buFont typeface="Courier New" pitchFamily="49" charset="0"/>
              <a:buChar char="o"/>
            </a:pPr>
            <a:r>
              <a:rPr lang="en-US" sz="1800" dirty="0" smtClean="0">
                <a:solidFill>
                  <a:schemeClr val="tx1"/>
                </a:solidFill>
              </a:rPr>
              <a:t> </a:t>
            </a:r>
            <a:r>
              <a:rPr lang="en-US" sz="1800" dirty="0">
                <a:solidFill>
                  <a:schemeClr val="tx1"/>
                </a:solidFill>
              </a:rPr>
              <a:t>BERA, VEP &amp; AEP,</a:t>
            </a:r>
          </a:p>
          <a:p>
            <a:pPr>
              <a:buClrTx/>
              <a:buFont typeface="Courier New" pitchFamily="49" charset="0"/>
              <a:buChar char="o"/>
            </a:pPr>
            <a:r>
              <a:rPr lang="en-US" sz="1800" dirty="0" smtClean="0">
                <a:solidFill>
                  <a:schemeClr val="tx1"/>
                </a:solidFill>
              </a:rPr>
              <a:t>NCS </a:t>
            </a:r>
            <a:r>
              <a:rPr lang="en-US" sz="1800" dirty="0">
                <a:solidFill>
                  <a:schemeClr val="tx1"/>
                </a:solidFill>
              </a:rPr>
              <a:t>( Nerve conduction study)</a:t>
            </a:r>
          </a:p>
          <a:p>
            <a:pPr>
              <a:buClrTx/>
              <a:buFont typeface="Courier New" pitchFamily="49" charset="0"/>
              <a:buChar char="o"/>
            </a:pPr>
            <a:r>
              <a:rPr lang="en-US" sz="1800" dirty="0" smtClean="0">
                <a:solidFill>
                  <a:schemeClr val="tx1"/>
                </a:solidFill>
              </a:rPr>
              <a:t>PFT </a:t>
            </a:r>
            <a:r>
              <a:rPr lang="en-US" sz="1800" dirty="0">
                <a:solidFill>
                  <a:schemeClr val="tx1"/>
                </a:solidFill>
              </a:rPr>
              <a:t>( Pulmonary function test)</a:t>
            </a:r>
          </a:p>
          <a:p>
            <a:pPr>
              <a:buClrTx/>
              <a:buFont typeface="Courier New" pitchFamily="49" charset="0"/>
              <a:buChar char="o"/>
            </a:pPr>
            <a:r>
              <a:rPr lang="en-US" sz="1800" dirty="0" smtClean="0">
                <a:solidFill>
                  <a:schemeClr val="tx1"/>
                </a:solidFill>
              </a:rPr>
              <a:t>Yoga</a:t>
            </a:r>
            <a:endParaRPr lang="en-US" sz="1800" dirty="0">
              <a:solidFill>
                <a:schemeClr val="tx1"/>
              </a:solidFill>
            </a:endParaRPr>
          </a:p>
          <a:p>
            <a:pPr>
              <a:buClrTx/>
              <a:buFont typeface="Courier New" pitchFamily="49" charset="0"/>
              <a:buChar char="o"/>
            </a:pPr>
            <a:r>
              <a:rPr lang="en-US" sz="1800" dirty="0" smtClean="0">
                <a:solidFill>
                  <a:schemeClr val="tx1"/>
                </a:solidFill>
              </a:rPr>
              <a:t>Kin </a:t>
            </a:r>
            <a:r>
              <a:rPr lang="en-US" sz="1800" dirty="0">
                <a:solidFill>
                  <a:schemeClr val="tx1"/>
                </a:solidFill>
              </a:rPr>
              <a:t>anthropometry</a:t>
            </a:r>
          </a:p>
          <a:p>
            <a:pPr>
              <a:buClrTx/>
              <a:buFont typeface="Courier New" pitchFamily="49" charset="0"/>
              <a:buChar char="o"/>
            </a:pPr>
            <a:r>
              <a:rPr lang="en-US" sz="1800" dirty="0" smtClean="0">
                <a:solidFill>
                  <a:schemeClr val="tx1"/>
                </a:solidFill>
              </a:rPr>
              <a:t>Research </a:t>
            </a:r>
            <a:r>
              <a:rPr lang="en-US" sz="1800" dirty="0">
                <a:solidFill>
                  <a:schemeClr val="tx1"/>
                </a:solidFill>
              </a:rPr>
              <a:t>methodology &amp; statistics.</a:t>
            </a:r>
          </a:p>
          <a:p>
            <a:pPr>
              <a:buClrTx/>
              <a:buFont typeface="Courier New" pitchFamily="49" charset="0"/>
              <a:buChar char="o"/>
            </a:pPr>
            <a:r>
              <a:rPr lang="en-US" sz="1800" dirty="0" smtClean="0">
                <a:solidFill>
                  <a:schemeClr val="tx1"/>
                </a:solidFill>
              </a:rPr>
              <a:t>Biomedical </a:t>
            </a:r>
            <a:r>
              <a:rPr lang="en-US" sz="1800" dirty="0">
                <a:solidFill>
                  <a:schemeClr val="tx1"/>
                </a:solidFill>
              </a:rPr>
              <a:t>engineering</a:t>
            </a:r>
          </a:p>
          <a:p>
            <a:pPr>
              <a:buClrTx/>
              <a:buFont typeface="Courier New" pitchFamily="49" charset="0"/>
              <a:buChar char="o"/>
            </a:pPr>
            <a:r>
              <a:rPr lang="en-US" sz="1800" dirty="0" smtClean="0">
                <a:solidFill>
                  <a:schemeClr val="tx1"/>
                </a:solidFill>
              </a:rPr>
              <a:t>Medical </a:t>
            </a:r>
            <a:r>
              <a:rPr lang="en-US" sz="1800" dirty="0">
                <a:solidFill>
                  <a:schemeClr val="tx1"/>
                </a:solidFill>
              </a:rPr>
              <a:t>education</a:t>
            </a:r>
            <a:endParaRPr lang="en-US" sz="1800" dirty="0">
              <a:solidFill>
                <a:schemeClr val="tx1"/>
              </a:solidFill>
            </a:endParaRPr>
          </a:p>
        </p:txBody>
      </p:sp>
      <p:pic>
        <p:nvPicPr>
          <p:cNvPr id="5122" name="Picture 2" descr="C:\Users\bhargavi-k\Desktop\AIM.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8036" y="152400"/>
            <a:ext cx="8382000" cy="11334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097935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7471" y="1371600"/>
            <a:ext cx="7924800" cy="695325"/>
          </a:xfrm>
        </p:spPr>
        <p:txBody>
          <a:bodyPr>
            <a:normAutofit/>
          </a:bodyPr>
          <a:lstStyle/>
          <a:p>
            <a:pPr algn="ctr"/>
            <a:r>
              <a:rPr lang="en-US" sz="3200" b="1" dirty="0" smtClean="0">
                <a:solidFill>
                  <a:schemeClr val="tx1"/>
                </a:solidFill>
                <a:effectLst/>
              </a:rPr>
              <a:t>Research </a:t>
            </a:r>
            <a:r>
              <a:rPr lang="en-US" sz="3200" b="1" dirty="0">
                <a:solidFill>
                  <a:schemeClr val="tx1"/>
                </a:solidFill>
                <a:effectLst/>
              </a:rPr>
              <a:t>I</a:t>
            </a:r>
            <a:r>
              <a:rPr lang="en-US" sz="3200" b="1" dirty="0" smtClean="0">
                <a:solidFill>
                  <a:schemeClr val="tx1"/>
                </a:solidFill>
                <a:effectLst/>
              </a:rPr>
              <a:t>nterest</a:t>
            </a:r>
            <a:endParaRPr lang="en-US" sz="3200" b="1" dirty="0">
              <a:solidFill>
                <a:schemeClr val="tx1"/>
              </a:solidFill>
            </a:endParaRPr>
          </a:p>
        </p:txBody>
      </p:sp>
      <p:sp>
        <p:nvSpPr>
          <p:cNvPr id="3" name="Content Placeholder 2"/>
          <p:cNvSpPr>
            <a:spLocks noGrp="1"/>
          </p:cNvSpPr>
          <p:nvPr>
            <p:ph idx="1"/>
          </p:nvPr>
        </p:nvSpPr>
        <p:spPr>
          <a:xfrm>
            <a:off x="304800" y="2209800"/>
            <a:ext cx="8305800" cy="4495800"/>
          </a:xfrm>
        </p:spPr>
        <p:txBody>
          <a:bodyPr>
            <a:noAutofit/>
          </a:bodyPr>
          <a:lstStyle/>
          <a:p>
            <a:pPr>
              <a:buClr>
                <a:schemeClr val="tx1"/>
              </a:buClr>
              <a:buFont typeface="Wingdings" pitchFamily="2" charset="2"/>
              <a:buChar char="Ø"/>
            </a:pPr>
            <a:r>
              <a:rPr lang="en-US" sz="2000" dirty="0">
                <a:solidFill>
                  <a:schemeClr val="tx1"/>
                </a:solidFill>
              </a:rPr>
              <a:t>Neurophysiology.</a:t>
            </a:r>
          </a:p>
          <a:p>
            <a:pPr>
              <a:buClr>
                <a:schemeClr val="tx1"/>
              </a:buClr>
              <a:buFont typeface="Wingdings" pitchFamily="2" charset="2"/>
              <a:buChar char="Ø"/>
            </a:pPr>
            <a:r>
              <a:rPr lang="en-US" sz="2000" dirty="0" smtClean="0">
                <a:solidFill>
                  <a:schemeClr val="tx1"/>
                </a:solidFill>
              </a:rPr>
              <a:t>Cardio- </a:t>
            </a:r>
            <a:r>
              <a:rPr lang="en-US" sz="2000" dirty="0">
                <a:solidFill>
                  <a:schemeClr val="tx1"/>
                </a:solidFill>
              </a:rPr>
              <a:t>respiratory physiology.</a:t>
            </a:r>
          </a:p>
          <a:p>
            <a:pPr>
              <a:buClr>
                <a:schemeClr val="tx1"/>
              </a:buClr>
              <a:buFont typeface="Wingdings" pitchFamily="2" charset="2"/>
              <a:buChar char="Ø"/>
            </a:pPr>
            <a:r>
              <a:rPr lang="en-US" sz="2000" dirty="0" smtClean="0">
                <a:solidFill>
                  <a:schemeClr val="tx1"/>
                </a:solidFill>
              </a:rPr>
              <a:t>Exercise </a:t>
            </a:r>
            <a:r>
              <a:rPr lang="en-US" sz="2000" dirty="0">
                <a:solidFill>
                  <a:schemeClr val="tx1"/>
                </a:solidFill>
              </a:rPr>
              <a:t>physiology.</a:t>
            </a:r>
          </a:p>
          <a:p>
            <a:pPr>
              <a:buClr>
                <a:schemeClr val="tx1"/>
              </a:buClr>
              <a:buFont typeface="Wingdings" pitchFamily="2" charset="2"/>
              <a:buChar char="Ø"/>
            </a:pPr>
            <a:r>
              <a:rPr lang="en-US" sz="2000" dirty="0" smtClean="0">
                <a:solidFill>
                  <a:schemeClr val="tx1"/>
                </a:solidFill>
              </a:rPr>
              <a:t>Psycho-</a:t>
            </a:r>
            <a:r>
              <a:rPr lang="en-US" sz="2000" dirty="0" err="1" smtClean="0">
                <a:solidFill>
                  <a:schemeClr val="tx1"/>
                </a:solidFill>
              </a:rPr>
              <a:t>Neuro</a:t>
            </a:r>
            <a:r>
              <a:rPr lang="en-US" sz="2000" dirty="0" smtClean="0">
                <a:solidFill>
                  <a:schemeClr val="tx1"/>
                </a:solidFill>
              </a:rPr>
              <a:t>-immunology</a:t>
            </a:r>
            <a:r>
              <a:rPr lang="en-US" sz="2000" dirty="0">
                <a:solidFill>
                  <a:schemeClr val="tx1"/>
                </a:solidFill>
              </a:rPr>
              <a:t>.</a:t>
            </a:r>
          </a:p>
          <a:p>
            <a:pPr>
              <a:buClr>
                <a:schemeClr val="tx1"/>
              </a:buClr>
              <a:buFont typeface="Wingdings" pitchFamily="2" charset="2"/>
              <a:buChar char="Ø"/>
            </a:pPr>
            <a:r>
              <a:rPr lang="en-US" sz="2000" dirty="0" err="1" smtClean="0">
                <a:solidFill>
                  <a:schemeClr val="tx1"/>
                </a:solidFill>
              </a:rPr>
              <a:t>Neuro</a:t>
            </a:r>
            <a:r>
              <a:rPr lang="en-US" sz="2000" dirty="0" smtClean="0">
                <a:solidFill>
                  <a:schemeClr val="tx1"/>
                </a:solidFill>
              </a:rPr>
              <a:t>-endocrinology</a:t>
            </a:r>
            <a:r>
              <a:rPr lang="en-US" sz="2000" dirty="0">
                <a:solidFill>
                  <a:schemeClr val="tx1"/>
                </a:solidFill>
              </a:rPr>
              <a:t>.</a:t>
            </a:r>
          </a:p>
          <a:p>
            <a:pPr>
              <a:buClr>
                <a:schemeClr val="tx1"/>
              </a:buClr>
              <a:buFont typeface="Wingdings" pitchFamily="2" charset="2"/>
              <a:buChar char="Ø"/>
            </a:pPr>
            <a:r>
              <a:rPr lang="en-US" sz="2000" dirty="0" smtClean="0">
                <a:solidFill>
                  <a:schemeClr val="tx1"/>
                </a:solidFill>
              </a:rPr>
              <a:t>Yoga.</a:t>
            </a:r>
          </a:p>
          <a:p>
            <a:pPr>
              <a:buClrTx/>
              <a:buFont typeface="Wingdings" pitchFamily="2" charset="2"/>
              <a:buChar char="Ø"/>
            </a:pPr>
            <a:r>
              <a:rPr lang="en-US" sz="2000" dirty="0">
                <a:solidFill>
                  <a:schemeClr val="tx1"/>
                </a:solidFill>
              </a:rPr>
              <a:t>Psycho – cardiology.</a:t>
            </a:r>
          </a:p>
          <a:p>
            <a:pPr>
              <a:buClrTx/>
              <a:buFont typeface="Wingdings" pitchFamily="2" charset="2"/>
              <a:buChar char="Ø"/>
            </a:pPr>
            <a:r>
              <a:rPr lang="en-US" sz="2000" dirty="0">
                <a:solidFill>
                  <a:schemeClr val="tx1"/>
                </a:solidFill>
              </a:rPr>
              <a:t>Medical education</a:t>
            </a:r>
          </a:p>
          <a:p>
            <a:pPr>
              <a:buClrTx/>
              <a:buFont typeface="Wingdings" pitchFamily="2" charset="2"/>
              <a:buChar char="Ø"/>
            </a:pPr>
            <a:r>
              <a:rPr lang="en-US" sz="2000" dirty="0">
                <a:solidFill>
                  <a:schemeClr val="tx1"/>
                </a:solidFill>
              </a:rPr>
              <a:t>Sleep studies</a:t>
            </a:r>
          </a:p>
          <a:p>
            <a:pPr>
              <a:buClrTx/>
              <a:buFont typeface="Wingdings" pitchFamily="2" charset="2"/>
              <a:buChar char="Ø"/>
            </a:pPr>
            <a:r>
              <a:rPr lang="en-US" sz="2000" dirty="0">
                <a:solidFill>
                  <a:schemeClr val="tx1"/>
                </a:solidFill>
              </a:rPr>
              <a:t>Environmental Physiology</a:t>
            </a:r>
          </a:p>
          <a:p>
            <a:pPr>
              <a:buClrTx/>
              <a:buFont typeface="Wingdings" pitchFamily="2" charset="2"/>
              <a:buChar char="Ø"/>
            </a:pPr>
            <a:r>
              <a:rPr lang="en-US" sz="2000" dirty="0">
                <a:solidFill>
                  <a:schemeClr val="tx1"/>
                </a:solidFill>
              </a:rPr>
              <a:t>High altitude Physiology</a:t>
            </a:r>
          </a:p>
          <a:p>
            <a:pPr>
              <a:buClrTx/>
              <a:buFont typeface="Wingdings" pitchFamily="2" charset="2"/>
              <a:buChar char="Ø"/>
            </a:pPr>
            <a:r>
              <a:rPr lang="en-US" sz="2000" dirty="0">
                <a:solidFill>
                  <a:schemeClr val="tx1"/>
                </a:solidFill>
              </a:rPr>
              <a:t>Nutritional studies.</a:t>
            </a:r>
          </a:p>
          <a:p>
            <a:pPr>
              <a:buClr>
                <a:schemeClr val="tx1"/>
              </a:buClr>
              <a:buFont typeface="Wingdings" pitchFamily="2" charset="2"/>
              <a:buChar char="Ø"/>
            </a:pPr>
            <a:endParaRPr lang="en-US" sz="2000" dirty="0">
              <a:solidFill>
                <a:schemeClr val="tx1"/>
              </a:solidFill>
            </a:endParaRPr>
          </a:p>
        </p:txBody>
      </p:sp>
      <p:pic>
        <p:nvPicPr>
          <p:cNvPr id="3074" name="Picture 2" descr="C:\Users\bhargavi-k\Desktop\AIM.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152400"/>
            <a:ext cx="8305800" cy="11334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3065107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0"/>
            <a:ext cx="8458200" cy="762000"/>
          </a:xfrm>
        </p:spPr>
        <p:txBody>
          <a:bodyPr>
            <a:normAutofit/>
          </a:bodyPr>
          <a:lstStyle/>
          <a:p>
            <a:pPr algn="ctr"/>
            <a:r>
              <a:rPr lang="en-US" sz="3200" b="1" dirty="0" smtClean="0">
                <a:solidFill>
                  <a:schemeClr val="tx1"/>
                </a:solidFill>
                <a:effectLst/>
              </a:rPr>
              <a:t>Symposia/Conferences</a:t>
            </a:r>
            <a:endParaRPr lang="en-US" sz="3200" b="1" dirty="0">
              <a:solidFill>
                <a:schemeClr val="tx1"/>
              </a:solidFill>
            </a:endParaRPr>
          </a:p>
        </p:txBody>
      </p:sp>
      <p:sp>
        <p:nvSpPr>
          <p:cNvPr id="3" name="Content Placeholder 2"/>
          <p:cNvSpPr>
            <a:spLocks noGrp="1"/>
          </p:cNvSpPr>
          <p:nvPr>
            <p:ph idx="1"/>
          </p:nvPr>
        </p:nvSpPr>
        <p:spPr>
          <a:xfrm>
            <a:off x="228600" y="2286000"/>
            <a:ext cx="8686800" cy="4419600"/>
          </a:xfrm>
        </p:spPr>
        <p:txBody>
          <a:bodyPr>
            <a:noAutofit/>
          </a:bodyPr>
          <a:lstStyle/>
          <a:p>
            <a:pPr lvl="0">
              <a:buFont typeface="Wingdings" panose="05000000000000000000" pitchFamily="2" charset="2"/>
              <a:buChar char="Ø"/>
            </a:pPr>
            <a:endParaRPr lang="en-US" sz="1800" b="1" dirty="0" smtClean="0"/>
          </a:p>
          <a:p>
            <a:pPr>
              <a:buClrTx/>
              <a:buFont typeface="Wingdings" pitchFamily="2" charset="2"/>
              <a:buChar char="v"/>
            </a:pPr>
            <a:r>
              <a:rPr lang="en-US" sz="2800" dirty="0">
                <a:solidFill>
                  <a:schemeClr val="tx1"/>
                </a:solidFill>
              </a:rPr>
              <a:t>Participated in the Sixth indo-Australian biotechnology conference on Nutrition </a:t>
            </a:r>
            <a:r>
              <a:rPr lang="en-US" sz="2800" dirty="0" smtClean="0">
                <a:solidFill>
                  <a:schemeClr val="tx1"/>
                </a:solidFill>
              </a:rPr>
              <a:t>in National </a:t>
            </a:r>
            <a:r>
              <a:rPr lang="en-US" sz="2800" dirty="0">
                <a:solidFill>
                  <a:schemeClr val="tx1"/>
                </a:solidFill>
              </a:rPr>
              <a:t>Institute of Nutrition,(NIN) Hyderabad- </a:t>
            </a:r>
            <a:r>
              <a:rPr lang="en-US" sz="2800" dirty="0" smtClean="0">
                <a:solidFill>
                  <a:schemeClr val="tx1"/>
                </a:solidFill>
              </a:rPr>
              <a:t>2009</a:t>
            </a:r>
          </a:p>
          <a:p>
            <a:pPr>
              <a:buClrTx/>
              <a:buFont typeface="Wingdings" pitchFamily="2" charset="2"/>
              <a:buChar char="v"/>
            </a:pPr>
            <a:endParaRPr lang="en-US" sz="2800" dirty="0">
              <a:solidFill>
                <a:schemeClr val="tx1"/>
              </a:solidFill>
            </a:endParaRPr>
          </a:p>
          <a:p>
            <a:pPr>
              <a:buClrTx/>
              <a:buFont typeface="Wingdings" pitchFamily="2" charset="2"/>
              <a:buChar char="v"/>
            </a:pPr>
            <a:r>
              <a:rPr lang="en-US" sz="2800" dirty="0" smtClean="0">
                <a:solidFill>
                  <a:schemeClr val="tx1"/>
                </a:solidFill>
              </a:rPr>
              <a:t>Participated </a:t>
            </a:r>
            <a:r>
              <a:rPr lang="en-US" sz="2800" dirty="0">
                <a:solidFill>
                  <a:schemeClr val="tx1"/>
                </a:solidFill>
              </a:rPr>
              <a:t>in the International Conference on integrative physiology in </a:t>
            </a:r>
            <a:r>
              <a:rPr lang="en-US" sz="2800" dirty="0" smtClean="0">
                <a:solidFill>
                  <a:schemeClr val="tx1"/>
                </a:solidFill>
              </a:rPr>
              <a:t>Physiological Society </a:t>
            </a:r>
            <a:r>
              <a:rPr lang="en-US" sz="2800" dirty="0">
                <a:solidFill>
                  <a:schemeClr val="tx1"/>
                </a:solidFill>
              </a:rPr>
              <a:t>of India (PSI), Calcutta- 2009.</a:t>
            </a:r>
            <a:endParaRPr lang="en-US" sz="2800" dirty="0">
              <a:solidFill>
                <a:schemeClr val="tx1"/>
              </a:solidFill>
            </a:endParaRPr>
          </a:p>
        </p:txBody>
      </p:sp>
      <p:pic>
        <p:nvPicPr>
          <p:cNvPr id="6146" name="Picture 2" descr="C:\Users\bhargavi-k\Desktop\AIM.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152400"/>
            <a:ext cx="8305800" cy="127205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133068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260823"/>
            <a:ext cx="8229600" cy="685800"/>
          </a:xfrm>
        </p:spPr>
        <p:txBody>
          <a:bodyPr>
            <a:normAutofit/>
          </a:bodyPr>
          <a:lstStyle/>
          <a:p>
            <a:pPr algn="ctr"/>
            <a:r>
              <a:rPr lang="en-US" sz="3200" b="1" dirty="0" smtClean="0">
                <a:solidFill>
                  <a:schemeClr val="tx1"/>
                </a:solidFill>
                <a:effectLst/>
              </a:rPr>
              <a:t>Selected </a:t>
            </a:r>
            <a:r>
              <a:rPr lang="en-US" sz="3200" b="1" dirty="0">
                <a:solidFill>
                  <a:schemeClr val="tx1"/>
                </a:solidFill>
                <a:effectLst/>
              </a:rPr>
              <a:t>P</a:t>
            </a:r>
            <a:r>
              <a:rPr lang="en-US" sz="3200" b="1" dirty="0" smtClean="0">
                <a:solidFill>
                  <a:schemeClr val="tx1"/>
                </a:solidFill>
                <a:effectLst/>
              </a:rPr>
              <a:t>ublications</a:t>
            </a:r>
            <a:endParaRPr lang="en-US" sz="3200" b="1" dirty="0">
              <a:solidFill>
                <a:schemeClr val="tx1"/>
              </a:solidFill>
            </a:endParaRPr>
          </a:p>
        </p:txBody>
      </p:sp>
      <p:sp>
        <p:nvSpPr>
          <p:cNvPr id="3" name="Content Placeholder 2"/>
          <p:cNvSpPr>
            <a:spLocks noGrp="1"/>
          </p:cNvSpPr>
          <p:nvPr>
            <p:ph idx="1"/>
          </p:nvPr>
        </p:nvSpPr>
        <p:spPr>
          <a:xfrm>
            <a:off x="228600" y="1828800"/>
            <a:ext cx="8686800" cy="4953000"/>
          </a:xfrm>
        </p:spPr>
        <p:txBody>
          <a:bodyPr>
            <a:noAutofit/>
          </a:bodyPr>
          <a:lstStyle/>
          <a:p>
            <a:r>
              <a:rPr lang="en-US" sz="1800" b="1" dirty="0" err="1">
                <a:solidFill>
                  <a:schemeClr val="tx1"/>
                </a:solidFill>
              </a:rPr>
              <a:t>Rajajeyakumar</a:t>
            </a:r>
            <a:r>
              <a:rPr lang="en-US" sz="1800" b="1" dirty="0">
                <a:solidFill>
                  <a:schemeClr val="tx1"/>
                </a:solidFill>
              </a:rPr>
              <a:t> M*</a:t>
            </a:r>
            <a:r>
              <a:rPr lang="en-US" sz="1800" dirty="0">
                <a:solidFill>
                  <a:schemeClr val="tx1"/>
                </a:solidFill>
              </a:rPr>
              <a:t>, </a:t>
            </a:r>
            <a:r>
              <a:rPr lang="en-US" sz="1800" dirty="0" err="1">
                <a:solidFill>
                  <a:schemeClr val="tx1"/>
                </a:solidFill>
              </a:rPr>
              <a:t>Amudharaj</a:t>
            </a:r>
            <a:r>
              <a:rPr lang="en-US" sz="1800" dirty="0">
                <a:solidFill>
                  <a:schemeClr val="tx1"/>
                </a:solidFill>
              </a:rPr>
              <a:t> D </a:t>
            </a:r>
            <a:r>
              <a:rPr lang="en-US" sz="1800" dirty="0" err="1">
                <a:solidFill>
                  <a:schemeClr val="tx1"/>
                </a:solidFill>
              </a:rPr>
              <a:t>Bandi</a:t>
            </a:r>
            <a:r>
              <a:rPr lang="en-US" sz="1800" dirty="0">
                <a:solidFill>
                  <a:schemeClr val="tx1"/>
                </a:solidFill>
              </a:rPr>
              <a:t> </a:t>
            </a:r>
            <a:r>
              <a:rPr lang="en-US" sz="1800" dirty="0" err="1">
                <a:solidFill>
                  <a:schemeClr val="tx1"/>
                </a:solidFill>
              </a:rPr>
              <a:t>Harikrishna</a:t>
            </a:r>
            <a:r>
              <a:rPr lang="en-US" sz="1800" dirty="0">
                <a:solidFill>
                  <a:schemeClr val="tx1"/>
                </a:solidFill>
              </a:rPr>
              <a:t>, </a:t>
            </a:r>
            <a:r>
              <a:rPr lang="en-US" sz="1800" dirty="0" err="1">
                <a:solidFill>
                  <a:schemeClr val="tx1"/>
                </a:solidFill>
              </a:rPr>
              <a:t>Madanmohan</a:t>
            </a:r>
            <a:r>
              <a:rPr lang="en-US" sz="1800" dirty="0">
                <a:solidFill>
                  <a:schemeClr val="tx1"/>
                </a:solidFill>
              </a:rPr>
              <a:t> </a:t>
            </a:r>
            <a:r>
              <a:rPr lang="en-US" sz="1800" dirty="0" err="1" smtClean="0">
                <a:solidFill>
                  <a:schemeClr val="tx1"/>
                </a:solidFill>
              </a:rPr>
              <a:t>T,Jeyasettiseloune</a:t>
            </a:r>
            <a:r>
              <a:rPr lang="en-US" sz="1800" dirty="0">
                <a:solidFill>
                  <a:schemeClr val="tx1"/>
                </a:solidFill>
              </a:rPr>
              <a:t>, </a:t>
            </a:r>
            <a:r>
              <a:rPr lang="en-US" sz="1800" dirty="0" err="1">
                <a:solidFill>
                  <a:schemeClr val="tx1"/>
                </a:solidFill>
              </a:rPr>
              <a:t>Bavanani</a:t>
            </a:r>
            <a:r>
              <a:rPr lang="en-US" sz="1800" dirty="0">
                <a:solidFill>
                  <a:schemeClr val="tx1"/>
                </a:solidFill>
              </a:rPr>
              <a:t> AB. Immediate Effect of Different </a:t>
            </a:r>
            <a:r>
              <a:rPr lang="en-US" sz="1800" dirty="0" err="1">
                <a:solidFill>
                  <a:schemeClr val="tx1"/>
                </a:solidFill>
              </a:rPr>
              <a:t>Pranayam</a:t>
            </a:r>
            <a:r>
              <a:rPr lang="en-US" sz="1800" dirty="0">
                <a:solidFill>
                  <a:schemeClr val="tx1"/>
                </a:solidFill>
              </a:rPr>
              <a:t> on </a:t>
            </a:r>
            <a:r>
              <a:rPr lang="en-US" sz="1800" dirty="0" smtClean="0">
                <a:solidFill>
                  <a:schemeClr val="tx1"/>
                </a:solidFill>
              </a:rPr>
              <a:t>short term </a:t>
            </a:r>
            <a:r>
              <a:rPr lang="en-US" sz="1800" dirty="0">
                <a:solidFill>
                  <a:schemeClr val="tx1"/>
                </a:solidFill>
              </a:rPr>
              <a:t>Heart Rate Variability in Health Care Students. A preliminary </a:t>
            </a:r>
            <a:r>
              <a:rPr lang="en-US" sz="1800" dirty="0" err="1" smtClean="0">
                <a:solidFill>
                  <a:schemeClr val="tx1"/>
                </a:solidFill>
              </a:rPr>
              <a:t>study</a:t>
            </a:r>
            <a:r>
              <a:rPr lang="en-US" sz="1800" b="1" dirty="0" err="1" smtClean="0">
                <a:solidFill>
                  <a:schemeClr val="tx1"/>
                </a:solidFill>
              </a:rPr>
              <a:t>.International</a:t>
            </a:r>
            <a:r>
              <a:rPr lang="en-US" sz="1800" b="1" dirty="0" smtClean="0">
                <a:solidFill>
                  <a:schemeClr val="tx1"/>
                </a:solidFill>
              </a:rPr>
              <a:t> </a:t>
            </a:r>
            <a:r>
              <a:rPr lang="en-US" sz="1800" b="1" dirty="0">
                <a:solidFill>
                  <a:schemeClr val="tx1"/>
                </a:solidFill>
              </a:rPr>
              <a:t>Journal of Physiology: 2014;2(1): 39-43.</a:t>
            </a:r>
          </a:p>
          <a:p>
            <a:r>
              <a:rPr lang="en-US" sz="1800" b="1" dirty="0" err="1" smtClean="0">
                <a:solidFill>
                  <a:schemeClr val="tx1"/>
                </a:solidFill>
              </a:rPr>
              <a:t>Rajajeyakumar</a:t>
            </a:r>
            <a:r>
              <a:rPr lang="en-US" sz="1800" b="1" dirty="0" smtClean="0">
                <a:solidFill>
                  <a:schemeClr val="tx1"/>
                </a:solidFill>
              </a:rPr>
              <a:t> </a:t>
            </a:r>
            <a:r>
              <a:rPr lang="en-US" sz="1800" b="1" dirty="0">
                <a:solidFill>
                  <a:schemeClr val="tx1"/>
                </a:solidFill>
              </a:rPr>
              <a:t>M</a:t>
            </a:r>
            <a:r>
              <a:rPr lang="en-US" sz="1800" dirty="0">
                <a:solidFill>
                  <a:schemeClr val="tx1"/>
                </a:solidFill>
              </a:rPr>
              <a:t>*, </a:t>
            </a:r>
            <a:r>
              <a:rPr lang="en-US" sz="1800" dirty="0" err="1">
                <a:solidFill>
                  <a:schemeClr val="tx1"/>
                </a:solidFill>
              </a:rPr>
              <a:t>Prabhakar</a:t>
            </a:r>
            <a:r>
              <a:rPr lang="en-US" sz="1800" dirty="0">
                <a:solidFill>
                  <a:schemeClr val="tx1"/>
                </a:solidFill>
              </a:rPr>
              <a:t> P, </a:t>
            </a:r>
            <a:r>
              <a:rPr lang="en-US" sz="1800" dirty="0" err="1">
                <a:solidFill>
                  <a:schemeClr val="tx1"/>
                </a:solidFill>
              </a:rPr>
              <a:t>Bhattacharjee</a:t>
            </a:r>
            <a:r>
              <a:rPr lang="en-US" sz="1800" dirty="0">
                <a:solidFill>
                  <a:schemeClr val="tx1"/>
                </a:solidFill>
              </a:rPr>
              <a:t> M, </a:t>
            </a:r>
            <a:r>
              <a:rPr lang="en-US" sz="1800" dirty="0" err="1">
                <a:solidFill>
                  <a:schemeClr val="tx1"/>
                </a:solidFill>
              </a:rPr>
              <a:t>Madanmohan</a:t>
            </a:r>
            <a:r>
              <a:rPr lang="en-US" sz="1800" dirty="0">
                <a:solidFill>
                  <a:schemeClr val="tx1"/>
                </a:solidFill>
              </a:rPr>
              <a:t>, </a:t>
            </a:r>
            <a:r>
              <a:rPr lang="en-US" sz="1800" dirty="0" err="1" smtClean="0">
                <a:solidFill>
                  <a:schemeClr val="tx1"/>
                </a:solidFill>
              </a:rPr>
              <a:t>Balachander</a:t>
            </a:r>
            <a:r>
              <a:rPr lang="en-US" sz="1800" dirty="0">
                <a:solidFill>
                  <a:schemeClr val="tx1"/>
                </a:solidFill>
              </a:rPr>
              <a:t> </a:t>
            </a:r>
            <a:r>
              <a:rPr lang="en-US" sz="1800" dirty="0" smtClean="0">
                <a:solidFill>
                  <a:schemeClr val="tx1"/>
                </a:solidFill>
              </a:rPr>
              <a:t>J</a:t>
            </a:r>
            <a:r>
              <a:rPr lang="en-US" sz="1800" dirty="0">
                <a:solidFill>
                  <a:schemeClr val="tx1"/>
                </a:solidFill>
              </a:rPr>
              <a:t>. </a:t>
            </a:r>
            <a:r>
              <a:rPr lang="en-US" sz="1800" dirty="0" err="1">
                <a:solidFill>
                  <a:schemeClr val="tx1"/>
                </a:solidFill>
              </a:rPr>
              <a:t>Navasakthi</a:t>
            </a:r>
            <a:r>
              <a:rPr lang="en-US" sz="1800" dirty="0">
                <a:solidFill>
                  <a:schemeClr val="tx1"/>
                </a:solidFill>
              </a:rPr>
              <a:t>. Effect of single </a:t>
            </a:r>
            <a:r>
              <a:rPr lang="en-US" sz="1800" dirty="0" err="1">
                <a:solidFill>
                  <a:schemeClr val="tx1"/>
                </a:solidFill>
              </a:rPr>
              <a:t>pranayam</a:t>
            </a:r>
            <a:r>
              <a:rPr lang="en-US" sz="1800" dirty="0">
                <a:solidFill>
                  <a:schemeClr val="tx1"/>
                </a:solidFill>
              </a:rPr>
              <a:t> technique on cardio vascular </a:t>
            </a:r>
            <a:r>
              <a:rPr lang="en-US" sz="1800" dirty="0" smtClean="0">
                <a:solidFill>
                  <a:schemeClr val="tx1"/>
                </a:solidFill>
              </a:rPr>
              <a:t>parameters and </a:t>
            </a:r>
            <a:r>
              <a:rPr lang="en-US" sz="1800" dirty="0">
                <a:solidFill>
                  <a:schemeClr val="tx1"/>
                </a:solidFill>
              </a:rPr>
              <a:t>mental chronometry among medical students</a:t>
            </a:r>
            <a:r>
              <a:rPr lang="en-US" sz="1800" b="1" dirty="0">
                <a:solidFill>
                  <a:schemeClr val="tx1"/>
                </a:solidFill>
              </a:rPr>
              <a:t>. International Journal </a:t>
            </a:r>
            <a:r>
              <a:rPr lang="en-US" sz="1800" b="1" dirty="0" smtClean="0">
                <a:solidFill>
                  <a:schemeClr val="tx1"/>
                </a:solidFill>
              </a:rPr>
              <a:t>of Physiology</a:t>
            </a:r>
            <a:r>
              <a:rPr lang="en-US" sz="1800" b="1" dirty="0">
                <a:solidFill>
                  <a:schemeClr val="tx1"/>
                </a:solidFill>
              </a:rPr>
              <a:t>: 2014;2(1): 54-58.</a:t>
            </a:r>
          </a:p>
          <a:p>
            <a:r>
              <a:rPr lang="en-US" sz="1800" b="1" dirty="0" err="1" smtClean="0">
                <a:solidFill>
                  <a:schemeClr val="tx1"/>
                </a:solidFill>
              </a:rPr>
              <a:t>Rajajeyakumar</a:t>
            </a:r>
            <a:r>
              <a:rPr lang="en-US" sz="1800" b="1" dirty="0" smtClean="0">
                <a:solidFill>
                  <a:schemeClr val="tx1"/>
                </a:solidFill>
              </a:rPr>
              <a:t> </a:t>
            </a:r>
            <a:r>
              <a:rPr lang="en-US" sz="1800" b="1" dirty="0">
                <a:solidFill>
                  <a:schemeClr val="tx1"/>
                </a:solidFill>
              </a:rPr>
              <a:t>M*, </a:t>
            </a:r>
            <a:r>
              <a:rPr lang="en-US" sz="1800" dirty="0" err="1">
                <a:solidFill>
                  <a:schemeClr val="tx1"/>
                </a:solidFill>
              </a:rPr>
              <a:t>Bhattacharjee</a:t>
            </a:r>
            <a:r>
              <a:rPr lang="en-US" sz="1800" dirty="0">
                <a:solidFill>
                  <a:schemeClr val="tx1"/>
                </a:solidFill>
              </a:rPr>
              <a:t> M, </a:t>
            </a:r>
            <a:r>
              <a:rPr lang="en-US" sz="1800" dirty="0" err="1">
                <a:solidFill>
                  <a:schemeClr val="tx1"/>
                </a:solidFill>
              </a:rPr>
              <a:t>Amudharaj</a:t>
            </a:r>
            <a:r>
              <a:rPr lang="en-US" sz="1800" dirty="0">
                <a:solidFill>
                  <a:schemeClr val="tx1"/>
                </a:solidFill>
              </a:rPr>
              <a:t> D </a:t>
            </a:r>
            <a:r>
              <a:rPr lang="en-US" sz="1800" dirty="0" err="1">
                <a:solidFill>
                  <a:schemeClr val="tx1"/>
                </a:solidFill>
              </a:rPr>
              <a:t>Madanmohan</a:t>
            </a:r>
            <a:r>
              <a:rPr lang="en-US" sz="1800" dirty="0">
                <a:solidFill>
                  <a:schemeClr val="tx1"/>
                </a:solidFill>
              </a:rPr>
              <a:t>. </a:t>
            </a:r>
            <a:r>
              <a:rPr lang="en-US" sz="1800" dirty="0" err="1" smtClean="0">
                <a:solidFill>
                  <a:schemeClr val="tx1"/>
                </a:solidFill>
              </a:rPr>
              <a:t>Balachander</a:t>
            </a:r>
            <a:r>
              <a:rPr lang="en-US" sz="1800" dirty="0">
                <a:solidFill>
                  <a:schemeClr val="tx1"/>
                </a:solidFill>
              </a:rPr>
              <a:t> </a:t>
            </a:r>
            <a:r>
              <a:rPr lang="en-US" sz="1800" dirty="0" smtClean="0">
                <a:solidFill>
                  <a:schemeClr val="tx1"/>
                </a:solidFill>
              </a:rPr>
              <a:t>J</a:t>
            </a:r>
            <a:r>
              <a:rPr lang="en-US" sz="1800" dirty="0">
                <a:solidFill>
                  <a:schemeClr val="tx1"/>
                </a:solidFill>
              </a:rPr>
              <a:t>. Short term practice of </a:t>
            </a:r>
            <a:r>
              <a:rPr lang="en-US" sz="1800" dirty="0" err="1">
                <a:solidFill>
                  <a:schemeClr val="tx1"/>
                </a:solidFill>
              </a:rPr>
              <a:t>Kapalabhathi</a:t>
            </a:r>
            <a:r>
              <a:rPr lang="en-US" sz="1800" dirty="0">
                <a:solidFill>
                  <a:schemeClr val="tx1"/>
                </a:solidFill>
              </a:rPr>
              <a:t> </a:t>
            </a:r>
            <a:r>
              <a:rPr lang="en-US" sz="1800" dirty="0" err="1">
                <a:solidFill>
                  <a:schemeClr val="tx1"/>
                </a:solidFill>
              </a:rPr>
              <a:t>pranayam</a:t>
            </a:r>
            <a:r>
              <a:rPr lang="en-US" sz="1800" dirty="0">
                <a:solidFill>
                  <a:schemeClr val="tx1"/>
                </a:solidFill>
              </a:rPr>
              <a:t> on measurement of </a:t>
            </a:r>
            <a:r>
              <a:rPr lang="en-US" sz="1800" dirty="0" smtClean="0">
                <a:solidFill>
                  <a:schemeClr val="tx1"/>
                </a:solidFill>
              </a:rPr>
              <a:t>human cognitive </a:t>
            </a:r>
            <a:r>
              <a:rPr lang="en-US" sz="1800" dirty="0">
                <a:solidFill>
                  <a:schemeClr val="tx1"/>
                </a:solidFill>
              </a:rPr>
              <a:t>processing ability in healthy young volunteers. </a:t>
            </a:r>
            <a:r>
              <a:rPr lang="en-US" sz="1800" b="1" dirty="0">
                <a:solidFill>
                  <a:schemeClr val="tx1"/>
                </a:solidFill>
              </a:rPr>
              <a:t>Biomedicine</a:t>
            </a:r>
            <a:r>
              <a:rPr lang="en-US" sz="1800" dirty="0">
                <a:solidFill>
                  <a:schemeClr val="tx1"/>
                </a:solidFill>
              </a:rPr>
              <a:t>: </a:t>
            </a:r>
            <a:r>
              <a:rPr lang="en-US" sz="1800" dirty="0" smtClean="0">
                <a:solidFill>
                  <a:schemeClr val="tx1"/>
                </a:solidFill>
              </a:rPr>
              <a:t>2014; 34(1</a:t>
            </a:r>
            <a:r>
              <a:rPr lang="en-US" sz="1800" dirty="0">
                <a:solidFill>
                  <a:schemeClr val="tx1"/>
                </a:solidFill>
              </a:rPr>
              <a:t>):76-81.</a:t>
            </a:r>
          </a:p>
          <a:p>
            <a:r>
              <a:rPr lang="en-US" sz="1800" dirty="0" err="1" smtClean="0">
                <a:solidFill>
                  <a:schemeClr val="tx1"/>
                </a:solidFill>
              </a:rPr>
              <a:t>Vivek</a:t>
            </a:r>
            <a:r>
              <a:rPr lang="en-US" sz="1800" dirty="0" smtClean="0">
                <a:solidFill>
                  <a:schemeClr val="tx1"/>
                </a:solidFill>
              </a:rPr>
              <a:t> </a:t>
            </a:r>
            <a:r>
              <a:rPr lang="en-US" sz="1800" dirty="0">
                <a:solidFill>
                  <a:schemeClr val="tx1"/>
                </a:solidFill>
              </a:rPr>
              <a:t>Kumar Sharma, </a:t>
            </a:r>
            <a:r>
              <a:rPr lang="en-US" sz="1800" b="1" dirty="0" err="1">
                <a:solidFill>
                  <a:schemeClr val="tx1"/>
                </a:solidFill>
              </a:rPr>
              <a:t>Rajajeyakumar</a:t>
            </a:r>
            <a:r>
              <a:rPr lang="en-US" sz="1800" b="1" dirty="0">
                <a:solidFill>
                  <a:schemeClr val="tx1"/>
                </a:solidFill>
              </a:rPr>
              <a:t> M, </a:t>
            </a:r>
            <a:r>
              <a:rPr lang="en-US" sz="1800" dirty="0" err="1">
                <a:solidFill>
                  <a:schemeClr val="tx1"/>
                </a:solidFill>
              </a:rPr>
              <a:t>Velkumary</a:t>
            </a:r>
            <a:r>
              <a:rPr lang="en-US" sz="1800" dirty="0">
                <a:solidFill>
                  <a:schemeClr val="tx1"/>
                </a:solidFill>
              </a:rPr>
              <a:t> </a:t>
            </a:r>
            <a:r>
              <a:rPr lang="en-US" sz="1800" dirty="0" err="1">
                <a:solidFill>
                  <a:schemeClr val="tx1"/>
                </a:solidFill>
              </a:rPr>
              <a:t>S.Senthil</a:t>
            </a:r>
            <a:r>
              <a:rPr lang="en-US" sz="1800" dirty="0">
                <a:solidFill>
                  <a:schemeClr val="tx1"/>
                </a:solidFill>
              </a:rPr>
              <a:t> </a:t>
            </a:r>
            <a:r>
              <a:rPr lang="en-US" sz="1800" dirty="0" smtClean="0">
                <a:solidFill>
                  <a:schemeClr val="tx1"/>
                </a:solidFill>
              </a:rPr>
              <a:t>Kumar Subramanian, </a:t>
            </a:r>
            <a:r>
              <a:rPr lang="en-US" sz="1800" dirty="0" err="1" smtClean="0">
                <a:solidFill>
                  <a:schemeClr val="tx1"/>
                </a:solidFill>
              </a:rPr>
              <a:t>Ananda</a:t>
            </a:r>
            <a:r>
              <a:rPr lang="en-US" sz="1800" dirty="0" smtClean="0">
                <a:solidFill>
                  <a:schemeClr val="tx1"/>
                </a:solidFill>
              </a:rPr>
              <a:t> </a:t>
            </a:r>
            <a:r>
              <a:rPr lang="en-US" sz="1800" dirty="0">
                <a:solidFill>
                  <a:schemeClr val="tx1"/>
                </a:solidFill>
              </a:rPr>
              <a:t>B. </a:t>
            </a:r>
            <a:r>
              <a:rPr lang="en-US" sz="1800" dirty="0" err="1">
                <a:solidFill>
                  <a:schemeClr val="tx1"/>
                </a:solidFill>
              </a:rPr>
              <a:t>Bhavanani</a:t>
            </a:r>
            <a:r>
              <a:rPr lang="en-US" sz="1800" dirty="0">
                <a:solidFill>
                  <a:schemeClr val="tx1"/>
                </a:solidFill>
              </a:rPr>
              <a:t>, </a:t>
            </a:r>
            <a:r>
              <a:rPr lang="en-US" sz="1800" dirty="0" err="1">
                <a:solidFill>
                  <a:schemeClr val="tx1"/>
                </a:solidFill>
              </a:rPr>
              <a:t>Madanmohan</a:t>
            </a:r>
            <a:r>
              <a:rPr lang="en-US" sz="1800" dirty="0">
                <a:solidFill>
                  <a:schemeClr val="tx1"/>
                </a:solidFill>
              </a:rPr>
              <a:t>, </a:t>
            </a:r>
            <a:r>
              <a:rPr lang="en-US" sz="1800" dirty="0" err="1">
                <a:solidFill>
                  <a:schemeClr val="tx1"/>
                </a:solidFill>
              </a:rPr>
              <a:t>Ajit</a:t>
            </a:r>
            <a:r>
              <a:rPr lang="en-US" sz="1800" dirty="0">
                <a:solidFill>
                  <a:schemeClr val="tx1"/>
                </a:solidFill>
              </a:rPr>
              <a:t> </a:t>
            </a:r>
            <a:r>
              <a:rPr lang="en-US" sz="1800" dirty="0" err="1">
                <a:solidFill>
                  <a:schemeClr val="tx1"/>
                </a:solidFill>
              </a:rPr>
              <a:t>Sahai</a:t>
            </a:r>
            <a:r>
              <a:rPr lang="en-US" sz="1800" dirty="0">
                <a:solidFill>
                  <a:schemeClr val="tx1"/>
                </a:solidFill>
              </a:rPr>
              <a:t>, </a:t>
            </a:r>
            <a:r>
              <a:rPr lang="en-US" sz="1800" dirty="0" smtClean="0">
                <a:solidFill>
                  <a:schemeClr val="tx1"/>
                </a:solidFill>
              </a:rPr>
              <a:t>Dinesh </a:t>
            </a:r>
            <a:r>
              <a:rPr lang="en-US" sz="1800" dirty="0" err="1" smtClean="0">
                <a:solidFill>
                  <a:schemeClr val="tx1"/>
                </a:solidFill>
              </a:rPr>
              <a:t>Thangavel.Effect</a:t>
            </a:r>
            <a:r>
              <a:rPr lang="en-US" sz="1800" dirty="0" smtClean="0">
                <a:solidFill>
                  <a:schemeClr val="tx1"/>
                </a:solidFill>
              </a:rPr>
              <a:t> </a:t>
            </a:r>
            <a:r>
              <a:rPr lang="en-US" sz="1800" dirty="0">
                <a:solidFill>
                  <a:schemeClr val="tx1"/>
                </a:solidFill>
              </a:rPr>
              <a:t>of Fast </a:t>
            </a:r>
            <a:r>
              <a:rPr lang="en-US" sz="1800" dirty="0" smtClean="0">
                <a:solidFill>
                  <a:schemeClr val="tx1"/>
                </a:solidFill>
              </a:rPr>
              <a:t>and Slow </a:t>
            </a:r>
            <a:r>
              <a:rPr lang="en-US" sz="1800" dirty="0">
                <a:solidFill>
                  <a:schemeClr val="tx1"/>
                </a:solidFill>
              </a:rPr>
              <a:t>Pranayama Practice on Cognitive Functions </a:t>
            </a:r>
            <a:r>
              <a:rPr lang="en-US" sz="1800" dirty="0" smtClean="0">
                <a:solidFill>
                  <a:schemeClr val="tx1"/>
                </a:solidFill>
              </a:rPr>
              <a:t>in Healthy </a:t>
            </a:r>
            <a:r>
              <a:rPr lang="en-US" sz="1800" dirty="0">
                <a:solidFill>
                  <a:schemeClr val="tx1"/>
                </a:solidFill>
              </a:rPr>
              <a:t>Volunteers</a:t>
            </a:r>
            <a:r>
              <a:rPr lang="en-US" sz="1800" b="1" dirty="0">
                <a:solidFill>
                  <a:schemeClr val="tx1"/>
                </a:solidFill>
              </a:rPr>
              <a:t>. Journal </a:t>
            </a:r>
            <a:r>
              <a:rPr lang="en-US" sz="1800" b="1" dirty="0" smtClean="0">
                <a:solidFill>
                  <a:schemeClr val="tx1"/>
                </a:solidFill>
              </a:rPr>
              <a:t>of Clinical </a:t>
            </a:r>
            <a:r>
              <a:rPr lang="en-US" sz="1800" b="1" dirty="0">
                <a:solidFill>
                  <a:schemeClr val="tx1"/>
                </a:solidFill>
              </a:rPr>
              <a:t>and Diagnostic Research. 2014</a:t>
            </a:r>
            <a:r>
              <a:rPr lang="en-US" sz="1800" dirty="0">
                <a:solidFill>
                  <a:schemeClr val="tx1"/>
                </a:solidFill>
              </a:rPr>
              <a:t>;8(1): </a:t>
            </a:r>
            <a:r>
              <a:rPr lang="en-US" sz="1800" dirty="0" smtClean="0">
                <a:solidFill>
                  <a:schemeClr val="tx1"/>
                </a:solidFill>
              </a:rPr>
              <a:t>10-13</a:t>
            </a:r>
            <a:r>
              <a:rPr lang="en-US" sz="1800" dirty="0">
                <a:solidFill>
                  <a:schemeClr val="tx1"/>
                </a:solidFill>
              </a:rPr>
              <a:t>.</a:t>
            </a:r>
            <a:endParaRPr lang="en-US" sz="1800" dirty="0" smtClean="0">
              <a:solidFill>
                <a:schemeClr val="tx1"/>
              </a:solidFill>
            </a:endParaRPr>
          </a:p>
        </p:txBody>
      </p:sp>
      <p:pic>
        <p:nvPicPr>
          <p:cNvPr id="9218" name="Picture 2" descr="C:\Users\bhargavi-k\Desktop\AIM.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152400"/>
            <a:ext cx="8077200" cy="11334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815038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447800"/>
            <a:ext cx="8153400" cy="708895"/>
          </a:xfrm>
        </p:spPr>
        <p:txBody>
          <a:bodyPr>
            <a:normAutofit/>
          </a:bodyPr>
          <a:lstStyle/>
          <a:p>
            <a:pPr algn="ctr"/>
            <a:r>
              <a:rPr lang="en-US" b="1" dirty="0" smtClean="0">
                <a:solidFill>
                  <a:schemeClr val="tx1"/>
                </a:solidFill>
                <a:effectLst/>
              </a:rPr>
              <a:t>Selected </a:t>
            </a:r>
            <a:r>
              <a:rPr lang="en-US" b="1" dirty="0" smtClean="0">
                <a:solidFill>
                  <a:schemeClr val="tx1"/>
                </a:solidFill>
                <a:effectLst/>
              </a:rPr>
              <a:t>Publications</a:t>
            </a:r>
            <a:endParaRPr lang="en-US" b="1" dirty="0">
              <a:solidFill>
                <a:schemeClr val="tx1"/>
              </a:solidFill>
            </a:endParaRPr>
          </a:p>
        </p:txBody>
      </p:sp>
      <p:sp>
        <p:nvSpPr>
          <p:cNvPr id="3" name="Content Placeholder 2"/>
          <p:cNvSpPr>
            <a:spLocks noGrp="1"/>
          </p:cNvSpPr>
          <p:nvPr>
            <p:ph idx="1"/>
          </p:nvPr>
        </p:nvSpPr>
        <p:spPr>
          <a:xfrm>
            <a:off x="228600" y="2286000"/>
            <a:ext cx="8610600" cy="4495800"/>
          </a:xfrm>
        </p:spPr>
        <p:txBody>
          <a:bodyPr>
            <a:noAutofit/>
          </a:bodyPr>
          <a:lstStyle/>
          <a:p>
            <a:pPr>
              <a:buClr>
                <a:schemeClr val="tx1"/>
              </a:buClr>
              <a:buFont typeface="Wingdings" pitchFamily="2" charset="2"/>
              <a:buChar char="Ø"/>
            </a:pPr>
            <a:r>
              <a:rPr lang="en-US" sz="1800" dirty="0" err="1">
                <a:solidFill>
                  <a:schemeClr val="tx1"/>
                </a:solidFill>
              </a:rPr>
              <a:t>Arrthy</a:t>
            </a:r>
            <a:r>
              <a:rPr lang="en-US" sz="1800" dirty="0">
                <a:solidFill>
                  <a:schemeClr val="tx1"/>
                </a:solidFill>
              </a:rPr>
              <a:t> S, </a:t>
            </a:r>
            <a:r>
              <a:rPr lang="en-US" sz="1800" dirty="0" err="1">
                <a:solidFill>
                  <a:schemeClr val="tx1"/>
                </a:solidFill>
              </a:rPr>
              <a:t>Vinodha</a:t>
            </a:r>
            <a:r>
              <a:rPr lang="en-US" sz="1800" dirty="0">
                <a:solidFill>
                  <a:schemeClr val="tx1"/>
                </a:solidFill>
              </a:rPr>
              <a:t> R, </a:t>
            </a:r>
            <a:r>
              <a:rPr lang="en-US" sz="1800" dirty="0" err="1">
                <a:solidFill>
                  <a:schemeClr val="tx1"/>
                </a:solidFill>
              </a:rPr>
              <a:t>Saravanan</a:t>
            </a:r>
            <a:r>
              <a:rPr lang="en-US" sz="1800" dirty="0">
                <a:solidFill>
                  <a:schemeClr val="tx1"/>
                </a:solidFill>
              </a:rPr>
              <a:t> S , </a:t>
            </a:r>
            <a:r>
              <a:rPr lang="en-US" sz="1800" b="1" dirty="0" err="1">
                <a:solidFill>
                  <a:schemeClr val="tx1"/>
                </a:solidFill>
              </a:rPr>
              <a:t>Rajajeyakumar</a:t>
            </a:r>
            <a:r>
              <a:rPr lang="en-US" sz="1800" b="1" dirty="0">
                <a:solidFill>
                  <a:schemeClr val="tx1"/>
                </a:solidFill>
              </a:rPr>
              <a:t> M</a:t>
            </a:r>
            <a:r>
              <a:rPr lang="en-US" sz="1800" dirty="0">
                <a:solidFill>
                  <a:schemeClr val="tx1"/>
                </a:solidFill>
              </a:rPr>
              <a:t>. Evaluation of </a:t>
            </a:r>
            <a:r>
              <a:rPr lang="en-US" sz="1800" dirty="0" smtClean="0">
                <a:solidFill>
                  <a:schemeClr val="tx1"/>
                </a:solidFill>
              </a:rPr>
              <a:t>Peripheral and </a:t>
            </a:r>
            <a:r>
              <a:rPr lang="en-US" sz="1800" dirty="0">
                <a:solidFill>
                  <a:schemeClr val="tx1"/>
                </a:solidFill>
              </a:rPr>
              <a:t>Central Neuropathy in Type 2 Diabetes Mellitus Patients by </a:t>
            </a:r>
            <a:r>
              <a:rPr lang="en-US" sz="1800" dirty="0" smtClean="0">
                <a:solidFill>
                  <a:schemeClr val="tx1"/>
                </a:solidFill>
              </a:rPr>
              <a:t>using Somatosensory </a:t>
            </a:r>
            <a:r>
              <a:rPr lang="en-US" sz="1800" dirty="0">
                <a:solidFill>
                  <a:schemeClr val="tx1"/>
                </a:solidFill>
              </a:rPr>
              <a:t>Evoked Potential. </a:t>
            </a:r>
            <a:r>
              <a:rPr lang="en-US" sz="1800" b="1" dirty="0">
                <a:solidFill>
                  <a:schemeClr val="tx1"/>
                </a:solidFill>
              </a:rPr>
              <a:t>International Journal of Physiology2014;2(1</a:t>
            </a:r>
            <a:r>
              <a:rPr lang="en-US" sz="1800" b="1" dirty="0" smtClean="0">
                <a:solidFill>
                  <a:schemeClr val="tx1"/>
                </a:solidFill>
              </a:rPr>
              <a:t>): 50-53.</a:t>
            </a:r>
          </a:p>
          <a:p>
            <a:pPr>
              <a:buClr>
                <a:schemeClr val="tx1"/>
              </a:buClr>
              <a:buFont typeface="Wingdings" pitchFamily="2" charset="2"/>
              <a:buChar char="Ø"/>
            </a:pPr>
            <a:r>
              <a:rPr lang="en-US" sz="1800" b="1" dirty="0" err="1">
                <a:solidFill>
                  <a:schemeClr val="tx1"/>
                </a:solidFill>
              </a:rPr>
              <a:t>Rajajeyakumar</a:t>
            </a:r>
            <a:r>
              <a:rPr lang="en-US" sz="1800" b="1" dirty="0">
                <a:solidFill>
                  <a:schemeClr val="tx1"/>
                </a:solidFill>
              </a:rPr>
              <a:t> M*, </a:t>
            </a:r>
            <a:r>
              <a:rPr lang="en-US" sz="1800" dirty="0" err="1">
                <a:solidFill>
                  <a:schemeClr val="tx1"/>
                </a:solidFill>
              </a:rPr>
              <a:t>Bhattacharjee</a:t>
            </a:r>
            <a:r>
              <a:rPr lang="en-US" sz="1800" dirty="0">
                <a:solidFill>
                  <a:schemeClr val="tx1"/>
                </a:solidFill>
              </a:rPr>
              <a:t> M, </a:t>
            </a:r>
            <a:r>
              <a:rPr lang="en-US" sz="1800" dirty="0" err="1">
                <a:solidFill>
                  <a:schemeClr val="tx1"/>
                </a:solidFill>
              </a:rPr>
              <a:t>Madanmohan</a:t>
            </a:r>
            <a:r>
              <a:rPr lang="en-US" sz="1800" dirty="0">
                <a:solidFill>
                  <a:schemeClr val="tx1"/>
                </a:solidFill>
              </a:rPr>
              <a:t>. </a:t>
            </a:r>
            <a:r>
              <a:rPr lang="en-US" sz="1800" dirty="0" err="1">
                <a:solidFill>
                  <a:schemeClr val="tx1"/>
                </a:solidFill>
              </a:rPr>
              <a:t>Balachander</a:t>
            </a:r>
            <a:r>
              <a:rPr lang="en-US" sz="1800" dirty="0">
                <a:solidFill>
                  <a:schemeClr val="tx1"/>
                </a:solidFill>
              </a:rPr>
              <a:t> J. Effect </a:t>
            </a:r>
            <a:r>
              <a:rPr lang="en-US" sz="1800" dirty="0" smtClean="0">
                <a:solidFill>
                  <a:schemeClr val="tx1"/>
                </a:solidFill>
              </a:rPr>
              <a:t>of slow </a:t>
            </a:r>
            <a:r>
              <a:rPr lang="en-US" sz="1800" dirty="0">
                <a:solidFill>
                  <a:schemeClr val="tx1"/>
                </a:solidFill>
              </a:rPr>
              <a:t>and fast </a:t>
            </a:r>
            <a:r>
              <a:rPr lang="en-US" sz="1800" dirty="0" err="1">
                <a:solidFill>
                  <a:schemeClr val="tx1"/>
                </a:solidFill>
              </a:rPr>
              <a:t>pranayams</a:t>
            </a:r>
            <a:r>
              <a:rPr lang="en-US" sz="1800" dirty="0">
                <a:solidFill>
                  <a:schemeClr val="tx1"/>
                </a:solidFill>
              </a:rPr>
              <a:t> on gender specific difference in </a:t>
            </a:r>
            <a:r>
              <a:rPr lang="en-US" sz="1800" dirty="0" err="1">
                <a:solidFill>
                  <a:schemeClr val="tx1"/>
                </a:solidFill>
              </a:rPr>
              <a:t>QTc</a:t>
            </a:r>
            <a:r>
              <a:rPr lang="en-US" sz="1800" dirty="0">
                <a:solidFill>
                  <a:schemeClr val="tx1"/>
                </a:solidFill>
              </a:rPr>
              <a:t> interval of </a:t>
            </a:r>
            <a:r>
              <a:rPr lang="en-US" sz="1800" dirty="0" smtClean="0">
                <a:solidFill>
                  <a:schemeClr val="tx1"/>
                </a:solidFill>
              </a:rPr>
              <a:t>healthy young </a:t>
            </a:r>
            <a:r>
              <a:rPr lang="en-US" sz="1800" dirty="0">
                <a:solidFill>
                  <a:schemeClr val="tx1"/>
                </a:solidFill>
              </a:rPr>
              <a:t>adults. </a:t>
            </a:r>
            <a:r>
              <a:rPr lang="en-US" sz="1800" b="1" dirty="0">
                <a:solidFill>
                  <a:schemeClr val="tx1"/>
                </a:solidFill>
              </a:rPr>
              <a:t>Int. Res J Pharm. App Sci., 2013; 3(5): 266-270</a:t>
            </a:r>
            <a:r>
              <a:rPr lang="en-US" sz="1800" b="1" dirty="0" smtClean="0">
                <a:solidFill>
                  <a:schemeClr val="tx1"/>
                </a:solidFill>
              </a:rPr>
              <a:t>.</a:t>
            </a:r>
          </a:p>
          <a:p>
            <a:pPr>
              <a:buClr>
                <a:schemeClr val="tx1"/>
              </a:buClr>
              <a:buFont typeface="Wingdings" pitchFamily="2" charset="2"/>
              <a:buChar char="Ø"/>
            </a:pPr>
            <a:r>
              <a:rPr lang="en-US" sz="1800" dirty="0">
                <a:solidFill>
                  <a:schemeClr val="tx1"/>
                </a:solidFill>
              </a:rPr>
              <a:t>Dinesh T, Sharma V K, </a:t>
            </a:r>
            <a:r>
              <a:rPr lang="en-US" sz="1800" b="1" dirty="0" err="1">
                <a:solidFill>
                  <a:schemeClr val="tx1"/>
                </a:solidFill>
              </a:rPr>
              <a:t>Rajajeyakumar</a:t>
            </a:r>
            <a:r>
              <a:rPr lang="en-US" sz="1800" b="1" dirty="0">
                <a:solidFill>
                  <a:schemeClr val="tx1"/>
                </a:solidFill>
              </a:rPr>
              <a:t> M, </a:t>
            </a:r>
            <a:r>
              <a:rPr lang="en-US" sz="1800" dirty="0" err="1">
                <a:solidFill>
                  <a:schemeClr val="tx1"/>
                </a:solidFill>
              </a:rPr>
              <a:t>Syam</a:t>
            </a:r>
            <a:r>
              <a:rPr lang="en-US" sz="1800" dirty="0">
                <a:solidFill>
                  <a:schemeClr val="tx1"/>
                </a:solidFill>
              </a:rPr>
              <a:t> Sunder A, </a:t>
            </a:r>
            <a:r>
              <a:rPr lang="en-US" sz="1800" dirty="0" err="1">
                <a:solidFill>
                  <a:schemeClr val="tx1"/>
                </a:solidFill>
              </a:rPr>
              <a:t>Gopinath</a:t>
            </a:r>
            <a:r>
              <a:rPr lang="en-US" sz="1800" dirty="0">
                <a:solidFill>
                  <a:schemeClr val="tx1"/>
                </a:solidFill>
              </a:rPr>
              <a:t> M </a:t>
            </a:r>
            <a:r>
              <a:rPr lang="en-US" sz="1800" dirty="0" err="1" smtClean="0">
                <a:solidFill>
                  <a:schemeClr val="tx1"/>
                </a:solidFill>
              </a:rPr>
              <a:t>Ananda</a:t>
            </a:r>
            <a:r>
              <a:rPr lang="en-US" sz="1800" dirty="0">
                <a:solidFill>
                  <a:schemeClr val="tx1"/>
                </a:solidFill>
              </a:rPr>
              <a:t> </a:t>
            </a:r>
            <a:r>
              <a:rPr lang="en-US" sz="1800" dirty="0" err="1" smtClean="0">
                <a:solidFill>
                  <a:schemeClr val="tx1"/>
                </a:solidFill>
              </a:rPr>
              <a:t>Balayogi</a:t>
            </a:r>
            <a:r>
              <a:rPr lang="en-US" sz="1800" dirty="0" smtClean="0">
                <a:solidFill>
                  <a:schemeClr val="tx1"/>
                </a:solidFill>
              </a:rPr>
              <a:t> </a:t>
            </a:r>
            <a:r>
              <a:rPr lang="en-US" sz="1800" dirty="0" err="1">
                <a:solidFill>
                  <a:schemeClr val="tx1"/>
                </a:solidFill>
              </a:rPr>
              <a:t>Bhavanani</a:t>
            </a:r>
            <a:r>
              <a:rPr lang="en-US" sz="1800" dirty="0">
                <a:solidFill>
                  <a:schemeClr val="tx1"/>
                </a:solidFill>
              </a:rPr>
              <a:t>. Effect of 8 weeks of </a:t>
            </a:r>
            <a:r>
              <a:rPr lang="en-US" sz="1800" dirty="0" err="1">
                <a:solidFill>
                  <a:schemeClr val="tx1"/>
                </a:solidFill>
              </a:rPr>
              <a:t>Pranav</a:t>
            </a:r>
            <a:r>
              <a:rPr lang="en-US" sz="1800" dirty="0">
                <a:solidFill>
                  <a:schemeClr val="tx1"/>
                </a:solidFill>
              </a:rPr>
              <a:t> Pranayama Training </a:t>
            </a:r>
            <a:r>
              <a:rPr lang="en-US" sz="1800" dirty="0" smtClean="0">
                <a:solidFill>
                  <a:schemeClr val="tx1"/>
                </a:solidFill>
              </a:rPr>
              <a:t>on Pulmonary </a:t>
            </a:r>
            <a:r>
              <a:rPr lang="en-US" sz="1800" dirty="0">
                <a:solidFill>
                  <a:schemeClr val="tx1"/>
                </a:solidFill>
              </a:rPr>
              <a:t>Function Test Parameters in Young Healthy Volunteers of </a:t>
            </a:r>
            <a:r>
              <a:rPr lang="en-US" sz="1800" dirty="0" err="1" smtClean="0">
                <a:solidFill>
                  <a:schemeClr val="tx1"/>
                </a:solidFill>
              </a:rPr>
              <a:t>Jipmer</a:t>
            </a:r>
            <a:r>
              <a:rPr lang="en-US" sz="1800" dirty="0">
                <a:solidFill>
                  <a:schemeClr val="tx1"/>
                </a:solidFill>
              </a:rPr>
              <a:t> </a:t>
            </a:r>
            <a:r>
              <a:rPr lang="fr-FR" sz="1800" dirty="0" smtClean="0">
                <a:solidFill>
                  <a:schemeClr val="tx1"/>
                </a:solidFill>
              </a:rPr>
              <a:t>Population</a:t>
            </a:r>
            <a:r>
              <a:rPr lang="fr-FR" sz="1800" b="1" dirty="0">
                <a:solidFill>
                  <a:schemeClr val="tx1"/>
                </a:solidFill>
              </a:rPr>
              <a:t>. Int. </a:t>
            </a:r>
            <a:r>
              <a:rPr lang="fr-FR" sz="1800" b="1" dirty="0" err="1">
                <a:solidFill>
                  <a:schemeClr val="tx1"/>
                </a:solidFill>
              </a:rPr>
              <a:t>Res</a:t>
            </a:r>
            <a:r>
              <a:rPr lang="fr-FR" sz="1800" b="1" dirty="0">
                <a:solidFill>
                  <a:schemeClr val="tx1"/>
                </a:solidFill>
              </a:rPr>
              <a:t> J Pharm. App </a:t>
            </a:r>
            <a:r>
              <a:rPr lang="fr-FR" sz="1800" b="1" dirty="0" err="1">
                <a:solidFill>
                  <a:schemeClr val="tx1"/>
                </a:solidFill>
              </a:rPr>
              <a:t>Sci</a:t>
            </a:r>
            <a:r>
              <a:rPr lang="fr-FR" sz="1800" b="1" dirty="0">
                <a:solidFill>
                  <a:schemeClr val="tx1"/>
                </a:solidFill>
              </a:rPr>
              <a:t>., 2013; 3(4):116-118</a:t>
            </a:r>
            <a:r>
              <a:rPr lang="fr-FR" sz="1800" b="1" dirty="0" smtClean="0">
                <a:solidFill>
                  <a:schemeClr val="tx1"/>
                </a:solidFill>
              </a:rPr>
              <a:t>.</a:t>
            </a:r>
          </a:p>
          <a:p>
            <a:pPr>
              <a:buClr>
                <a:schemeClr val="tx1"/>
              </a:buClr>
              <a:buFont typeface="Wingdings" pitchFamily="2" charset="2"/>
              <a:buChar char="Ø"/>
            </a:pPr>
            <a:r>
              <a:rPr lang="en-US" sz="1800" dirty="0">
                <a:solidFill>
                  <a:schemeClr val="tx1"/>
                </a:solidFill>
              </a:rPr>
              <a:t>Sharma VK, </a:t>
            </a:r>
            <a:r>
              <a:rPr lang="en-US" sz="1800" dirty="0" err="1">
                <a:solidFill>
                  <a:schemeClr val="tx1"/>
                </a:solidFill>
              </a:rPr>
              <a:t>Trakroo</a:t>
            </a:r>
            <a:r>
              <a:rPr lang="en-US" sz="1800" dirty="0">
                <a:solidFill>
                  <a:schemeClr val="tx1"/>
                </a:solidFill>
              </a:rPr>
              <a:t> M, </a:t>
            </a:r>
            <a:r>
              <a:rPr lang="en-US" sz="1800" dirty="0" err="1">
                <a:solidFill>
                  <a:schemeClr val="tx1"/>
                </a:solidFill>
              </a:rPr>
              <a:t>Subramaniam</a:t>
            </a:r>
            <a:r>
              <a:rPr lang="en-US" sz="1800" dirty="0">
                <a:solidFill>
                  <a:schemeClr val="tx1"/>
                </a:solidFill>
              </a:rPr>
              <a:t> V</a:t>
            </a:r>
            <a:r>
              <a:rPr lang="en-US" sz="1800" b="1" dirty="0">
                <a:solidFill>
                  <a:schemeClr val="tx1"/>
                </a:solidFill>
              </a:rPr>
              <a:t>, </a:t>
            </a:r>
            <a:r>
              <a:rPr lang="en-US" sz="1800" b="1" dirty="0" err="1">
                <a:solidFill>
                  <a:schemeClr val="tx1"/>
                </a:solidFill>
              </a:rPr>
              <a:t>Rajajeyakumar</a:t>
            </a:r>
            <a:r>
              <a:rPr lang="en-US" sz="1800" b="1" dirty="0">
                <a:solidFill>
                  <a:schemeClr val="tx1"/>
                </a:solidFill>
              </a:rPr>
              <a:t> M</a:t>
            </a:r>
            <a:r>
              <a:rPr lang="en-US" sz="1800" dirty="0">
                <a:solidFill>
                  <a:schemeClr val="tx1"/>
                </a:solidFill>
              </a:rPr>
              <a:t>, </a:t>
            </a:r>
            <a:r>
              <a:rPr lang="en-US" sz="1800" dirty="0" err="1">
                <a:solidFill>
                  <a:schemeClr val="tx1"/>
                </a:solidFill>
              </a:rPr>
              <a:t>Bavavani</a:t>
            </a:r>
            <a:r>
              <a:rPr lang="en-US" sz="1800" dirty="0">
                <a:solidFill>
                  <a:schemeClr val="tx1"/>
                </a:solidFill>
              </a:rPr>
              <a:t> AB, </a:t>
            </a:r>
            <a:r>
              <a:rPr lang="en-US" sz="1800" dirty="0" err="1" smtClean="0">
                <a:solidFill>
                  <a:schemeClr val="tx1"/>
                </a:solidFill>
              </a:rPr>
              <a:t>Sahai</a:t>
            </a:r>
            <a:r>
              <a:rPr lang="en-US" sz="1800" dirty="0">
                <a:solidFill>
                  <a:schemeClr val="tx1"/>
                </a:solidFill>
              </a:rPr>
              <a:t> </a:t>
            </a:r>
            <a:r>
              <a:rPr lang="en-US" sz="1800" dirty="0" smtClean="0">
                <a:solidFill>
                  <a:schemeClr val="tx1"/>
                </a:solidFill>
              </a:rPr>
              <a:t>A</a:t>
            </a:r>
            <a:r>
              <a:rPr lang="en-US" sz="1800" dirty="0">
                <a:solidFill>
                  <a:schemeClr val="tx1"/>
                </a:solidFill>
              </a:rPr>
              <a:t>. Effect of fast and slow </a:t>
            </a:r>
            <a:r>
              <a:rPr lang="en-US" sz="1800" dirty="0" err="1">
                <a:solidFill>
                  <a:schemeClr val="tx1"/>
                </a:solidFill>
              </a:rPr>
              <a:t>pranayam</a:t>
            </a:r>
            <a:r>
              <a:rPr lang="en-US" sz="1800" dirty="0">
                <a:solidFill>
                  <a:schemeClr val="tx1"/>
                </a:solidFill>
              </a:rPr>
              <a:t> on perceived stress and </a:t>
            </a:r>
            <a:r>
              <a:rPr lang="en-US" sz="1800" dirty="0" smtClean="0">
                <a:solidFill>
                  <a:schemeClr val="tx1"/>
                </a:solidFill>
              </a:rPr>
              <a:t>cardiovascular parameters </a:t>
            </a:r>
            <a:r>
              <a:rPr lang="en-US" sz="1800" dirty="0">
                <a:solidFill>
                  <a:schemeClr val="tx1"/>
                </a:solidFill>
              </a:rPr>
              <a:t>in young health-care students. </a:t>
            </a:r>
            <a:r>
              <a:rPr lang="en-US" sz="1800" b="1" dirty="0" err="1">
                <a:solidFill>
                  <a:schemeClr val="tx1"/>
                </a:solidFill>
              </a:rPr>
              <a:t>Int</a:t>
            </a:r>
            <a:r>
              <a:rPr lang="en-US" sz="1800" b="1" dirty="0">
                <a:solidFill>
                  <a:schemeClr val="tx1"/>
                </a:solidFill>
              </a:rPr>
              <a:t> J Yoga 2013; 6:104-10.</a:t>
            </a:r>
            <a:endParaRPr lang="en-US" sz="1800" dirty="0" smtClean="0">
              <a:solidFill>
                <a:schemeClr val="tx1"/>
              </a:solidFill>
            </a:endParaRPr>
          </a:p>
        </p:txBody>
      </p:sp>
      <p:pic>
        <p:nvPicPr>
          <p:cNvPr id="10242" name="Picture 2" descr="C:\Users\bhargavi-k\Desktop\AIM.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152400"/>
            <a:ext cx="8305800" cy="11334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1266621"/>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4917</TotalTime>
  <Words>1230</Words>
  <Application>Microsoft Office PowerPoint</Application>
  <PresentationFormat>On-screen Show (4:3)</PresentationFormat>
  <Paragraphs>97</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Trek</vt:lpstr>
      <vt:lpstr>PowerPoint Presentation</vt:lpstr>
      <vt:lpstr>PowerPoint Presentation</vt:lpstr>
      <vt:lpstr>BIO-sketch of RAJAJEYAKUMAR.M</vt:lpstr>
      <vt:lpstr>SKILL BASE &amp; EXPERIENCE</vt:lpstr>
      <vt:lpstr>SPECIALIZATION</vt:lpstr>
      <vt:lpstr>Research Interest</vt:lpstr>
      <vt:lpstr>Symposia/Conferences</vt:lpstr>
      <vt:lpstr>Selected Publications</vt:lpstr>
      <vt:lpstr>Selected Publications</vt:lpstr>
      <vt:lpstr>Selected Publications cont…</vt:lpstr>
      <vt:lpstr>LIFE MEMBERSHIP</vt:lpstr>
      <vt:lpstr>Editorial Board Member</vt:lpstr>
      <vt:lpstr>PowerPoint Presentation</vt:lpstr>
      <vt:lpstr>Related Conferences </vt:lpstr>
      <vt:lpstr>OMICS Group Open Access Membership </vt:lpstr>
    </vt:vector>
  </TitlesOfParts>
  <Company>M. D. Anderson Cancer Center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Singh,Pankaj Kumar  (ro-whm6nnn1)</dc:creator>
  <cp:lastModifiedBy>Bhargavi Kancherla</cp:lastModifiedBy>
  <cp:revision>76</cp:revision>
  <dcterms:created xsi:type="dcterms:W3CDTF">2014-08-08T16:12:39Z</dcterms:created>
  <dcterms:modified xsi:type="dcterms:W3CDTF">2014-09-26T09:46:14Z</dcterms:modified>
</cp:coreProperties>
</file>