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56" r:id="rId4"/>
    <p:sldId id="257" r:id="rId5"/>
    <p:sldId id="269" r:id="rId6"/>
    <p:sldId id="258" r:id="rId7"/>
    <p:sldId id="259" r:id="rId8"/>
    <p:sldId id="260" r:id="rId9"/>
    <p:sldId id="261" r:id="rId10"/>
    <p:sldId id="262" r:id="rId11"/>
    <p:sldId id="263" r:id="rId12"/>
    <p:sldId id="264" r:id="rId13"/>
    <p:sldId id="265" r:id="rId14"/>
    <p:sldId id="266" r:id="rId15"/>
    <p:sldId id="267" r:id="rId16"/>
    <p:sldId id="272" r:id="rId17"/>
    <p:sldId id="268"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9/18/2015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9/18/2015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9/18/2015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omicsonline.com/open-access/chemical-engineering-process-technology.php" TargetMode="External"/><Relationship Id="rId2" Type="http://schemas.openxmlformats.org/officeDocument/2006/relationships/hyperlink" Target="http://www.omicsonline.com/open-access/chemical-sciences-journal.php"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 y="12"/>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609600" y="60960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rgbClr val="8AC4A7"/>
                </a:solidFill>
                <a:latin typeface="Stencil" panose="040409050D0802020404" pitchFamily="82" charset="0"/>
              </a:rPr>
              <a:t>OMICS International</a:t>
            </a:r>
            <a:endParaRPr lang="en-US" sz="5400" dirty="0">
              <a:solidFill>
                <a:srgbClr val="8AC4A7"/>
              </a:solidFill>
              <a:latin typeface="Stencil" panose="040409050D0802020404" pitchFamily="82" charset="0"/>
            </a:endParaRPr>
          </a:p>
        </p:txBody>
      </p:sp>
      <p:sp>
        <p:nvSpPr>
          <p:cNvPr id="3076" name="Rectangle 8"/>
          <p:cNvSpPr>
            <a:spLocks noChangeArrowheads="1"/>
          </p:cNvSpPr>
          <p:nvPr/>
        </p:nvSpPr>
        <p:spPr bwMode="auto">
          <a:xfrm>
            <a:off x="2209806"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sp>
        <p:nvSpPr>
          <p:cNvPr id="2" name="Folded Corner 1"/>
          <p:cNvSpPr/>
          <p:nvPr/>
        </p:nvSpPr>
        <p:spPr>
          <a:xfrm>
            <a:off x="6351"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a:t>
            </a:r>
            <a:r>
              <a:rPr lang="en-US" sz="2200" dirty="0" smtClean="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through its Open Access Initiative is committed to make genuine and reliable contributions to the scientific community. </a:t>
            </a:r>
            <a:r>
              <a:rPr lang="en-US" sz="2200" dirty="0" smtClean="0">
                <a:solidFill>
                  <a:srgbClr val="0070C0"/>
                </a:solidFill>
                <a:latin typeface="Nyala" panose="02000504070300020003" pitchFamily="2" charset="0"/>
              </a:rPr>
              <a:t>OMICS International signed </a:t>
            </a:r>
            <a:r>
              <a:rPr lang="en-US" sz="2200" dirty="0">
                <a:solidFill>
                  <a:srgbClr val="0070C0"/>
                </a:solidFill>
                <a:latin typeface="Nyala" panose="02000504070300020003" pitchFamily="2" charset="0"/>
              </a:rPr>
              <a:t>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3692319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397" y="533400"/>
            <a:ext cx="7696200" cy="2031325"/>
          </a:xfrm>
          <a:prstGeom prst="rect">
            <a:avLst/>
          </a:prstGeom>
        </p:spPr>
        <p:txBody>
          <a:bodyPr wrap="square">
            <a:spAutoFit/>
          </a:bodyPr>
          <a:lstStyle/>
          <a:p>
            <a:pPr marL="118872">
              <a:defRPr/>
            </a:pPr>
            <a:r>
              <a:rPr lang="en-US" dirty="0"/>
              <a:t>Electroplating can </a:t>
            </a:r>
            <a:r>
              <a:rPr lang="en-US" dirty="0">
                <a:solidFill>
                  <a:schemeClr val="accent2"/>
                </a:solidFill>
              </a:rPr>
              <a:t>enhance</a:t>
            </a:r>
            <a:r>
              <a:rPr lang="en-US" dirty="0"/>
              <a:t>;</a:t>
            </a:r>
          </a:p>
          <a:p>
            <a:pPr lvl="1">
              <a:defRPr/>
            </a:pPr>
            <a:endParaRPr lang="en-US" dirty="0" smtClean="0"/>
          </a:p>
          <a:p>
            <a:pPr lvl="1">
              <a:defRPr/>
            </a:pPr>
            <a:r>
              <a:rPr lang="en-US" dirty="0" smtClean="0"/>
              <a:t>Chemical </a:t>
            </a:r>
            <a:r>
              <a:rPr lang="en-US" dirty="0"/>
              <a:t>properties---increase corrosion resistance</a:t>
            </a:r>
          </a:p>
          <a:p>
            <a:pPr lvl="1">
              <a:defRPr/>
            </a:pPr>
            <a:endParaRPr lang="en-US" dirty="0" smtClean="0"/>
          </a:p>
          <a:p>
            <a:pPr lvl="1">
              <a:defRPr/>
            </a:pPr>
            <a:r>
              <a:rPr lang="en-US" dirty="0" smtClean="0"/>
              <a:t>Physical </a:t>
            </a:r>
            <a:r>
              <a:rPr lang="en-US" dirty="0"/>
              <a:t>properties---increase thickness of part</a:t>
            </a:r>
          </a:p>
          <a:p>
            <a:pPr lvl="1">
              <a:defRPr/>
            </a:pPr>
            <a:endParaRPr lang="en-US" dirty="0" smtClean="0"/>
          </a:p>
          <a:p>
            <a:pPr lvl="1">
              <a:defRPr/>
            </a:pPr>
            <a:r>
              <a:rPr lang="en-US" dirty="0" smtClean="0"/>
              <a:t>Mechanical </a:t>
            </a:r>
            <a:r>
              <a:rPr lang="en-US" dirty="0"/>
              <a:t>properties---increase tensile strength &amp; hardness  </a:t>
            </a:r>
          </a:p>
        </p:txBody>
      </p:sp>
      <p:sp>
        <p:nvSpPr>
          <p:cNvPr id="3" name="Rectangle 2"/>
          <p:cNvSpPr/>
          <p:nvPr/>
        </p:nvSpPr>
        <p:spPr>
          <a:xfrm>
            <a:off x="554502" y="3276600"/>
            <a:ext cx="8001000" cy="2482090"/>
          </a:xfrm>
          <a:prstGeom prst="rect">
            <a:avLst/>
          </a:prstGeom>
        </p:spPr>
        <p:txBody>
          <a:bodyPr wrap="square">
            <a:spAutoFit/>
          </a:bodyPr>
          <a:lstStyle/>
          <a:p>
            <a:pPr>
              <a:lnSpc>
                <a:spcPct val="125000"/>
              </a:lnSpc>
              <a:buSzPct val="80000"/>
            </a:pPr>
            <a:r>
              <a:rPr lang="en-US" altLang="zh-CN" dirty="0">
                <a:solidFill>
                  <a:schemeClr val="accent2"/>
                </a:solidFill>
              </a:rPr>
              <a:t>Limitations</a:t>
            </a:r>
          </a:p>
          <a:p>
            <a:pPr marL="803275" lvl="1">
              <a:lnSpc>
                <a:spcPct val="125000"/>
              </a:lnSpc>
              <a:buSzPct val="80000"/>
            </a:pPr>
            <a:r>
              <a:rPr lang="en-US" altLang="zh-CN" dirty="0"/>
              <a:t>Typically restricted to electrically conductive substrate </a:t>
            </a:r>
            <a:r>
              <a:rPr lang="en-US" altLang="zh-CN" dirty="0" smtClean="0"/>
              <a:t>materials</a:t>
            </a:r>
          </a:p>
          <a:p>
            <a:pPr marL="803275" lvl="1">
              <a:lnSpc>
                <a:spcPct val="125000"/>
              </a:lnSpc>
              <a:buSzPct val="80000"/>
            </a:pPr>
            <a:endParaRPr lang="en-US" altLang="zh-CN" dirty="0"/>
          </a:p>
          <a:p>
            <a:pPr marL="803275" lvl="1">
              <a:lnSpc>
                <a:spcPct val="125000"/>
              </a:lnSpc>
              <a:buSzPct val="80000"/>
            </a:pPr>
            <a:r>
              <a:rPr lang="en-US" altLang="zh-CN" dirty="0" smtClean="0"/>
              <a:t>Difficulties </a:t>
            </a:r>
            <a:r>
              <a:rPr lang="en-US" altLang="zh-CN" dirty="0"/>
              <a:t>in the preparation of desired templates.  </a:t>
            </a:r>
          </a:p>
          <a:p>
            <a:pPr marL="803275" lvl="1">
              <a:lnSpc>
                <a:spcPct val="125000"/>
              </a:lnSpc>
              <a:buSzPct val="80000"/>
            </a:pPr>
            <a:endParaRPr lang="en-US" altLang="zh-CN" dirty="0" smtClean="0"/>
          </a:p>
          <a:p>
            <a:pPr marL="803275" lvl="1">
              <a:lnSpc>
                <a:spcPct val="125000"/>
              </a:lnSpc>
              <a:buSzPct val="80000"/>
            </a:pPr>
            <a:r>
              <a:rPr lang="en-US" altLang="zh-CN" dirty="0" smtClean="0"/>
              <a:t>Additional </a:t>
            </a:r>
            <a:r>
              <a:rPr lang="en-US" altLang="zh-CN" dirty="0"/>
              <a:t>high temperature annealing steps are expensive and unsuitable for polymer substrates</a:t>
            </a:r>
          </a:p>
        </p:txBody>
      </p:sp>
    </p:spTree>
    <p:extLst>
      <p:ext uri="{BB962C8B-B14F-4D97-AF65-F5344CB8AC3E}">
        <p14:creationId xmlns:p14="http://schemas.microsoft.com/office/powerpoint/2010/main" val="3103667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sz="4000" dirty="0" smtClean="0"/>
              <a:t>Experimental Setup</a:t>
            </a:r>
            <a:endParaRPr lang="en-US" sz="4000" dirty="0"/>
          </a:p>
        </p:txBody>
      </p:sp>
      <p:pic>
        <p:nvPicPr>
          <p:cNvPr id="4" name="Content Placeholder 3" descr="Electroplating Diagram.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19951" y="1524001"/>
            <a:ext cx="3452726" cy="3581400"/>
          </a:xfrm>
        </p:spPr>
      </p:pic>
      <p:sp>
        <p:nvSpPr>
          <p:cNvPr id="5" name="Rectangle 4"/>
          <p:cNvSpPr/>
          <p:nvPr/>
        </p:nvSpPr>
        <p:spPr>
          <a:xfrm>
            <a:off x="-838200" y="3462218"/>
            <a:ext cx="4572000" cy="646331"/>
          </a:xfrm>
          <a:prstGeom prst="rect">
            <a:avLst/>
          </a:prstGeom>
        </p:spPr>
        <p:txBody>
          <a:bodyPr>
            <a:spAutoFit/>
          </a:bodyPr>
          <a:lstStyle/>
          <a:p>
            <a:pPr algn="ctr"/>
            <a:r>
              <a:rPr lang="en-US" b="1" dirty="0">
                <a:latin typeface="Corbel" pitchFamily="34" charset="0"/>
              </a:rPr>
              <a:t>Copper Cathode is reduced</a:t>
            </a:r>
          </a:p>
          <a:p>
            <a:pPr algn="ctr"/>
            <a:r>
              <a:rPr lang="en-US" b="1" dirty="0">
                <a:latin typeface="Corbel" pitchFamily="34" charset="0"/>
              </a:rPr>
              <a:t>(accepts electrons)</a:t>
            </a:r>
          </a:p>
        </p:txBody>
      </p:sp>
      <p:sp>
        <p:nvSpPr>
          <p:cNvPr id="6" name="Rectangle 5"/>
          <p:cNvSpPr/>
          <p:nvPr/>
        </p:nvSpPr>
        <p:spPr>
          <a:xfrm>
            <a:off x="5410200" y="3352800"/>
            <a:ext cx="4572000" cy="646331"/>
          </a:xfrm>
          <a:prstGeom prst="rect">
            <a:avLst/>
          </a:prstGeom>
        </p:spPr>
        <p:txBody>
          <a:bodyPr>
            <a:spAutoFit/>
          </a:bodyPr>
          <a:lstStyle/>
          <a:p>
            <a:pPr algn="ctr"/>
            <a:r>
              <a:rPr lang="en-US" b="1" dirty="0">
                <a:latin typeface="Corbel" pitchFamily="34" charset="0"/>
              </a:rPr>
              <a:t>Nickel Anode is oxidized</a:t>
            </a:r>
          </a:p>
          <a:p>
            <a:pPr algn="ctr"/>
            <a:r>
              <a:rPr lang="en-US" b="1" dirty="0">
                <a:latin typeface="Corbel" pitchFamily="34" charset="0"/>
              </a:rPr>
              <a:t>(gives us electrons)</a:t>
            </a:r>
          </a:p>
        </p:txBody>
      </p:sp>
      <p:sp>
        <p:nvSpPr>
          <p:cNvPr id="7" name="Rectangle 6"/>
          <p:cNvSpPr/>
          <p:nvPr/>
        </p:nvSpPr>
        <p:spPr>
          <a:xfrm>
            <a:off x="2514600" y="5562600"/>
            <a:ext cx="4572000" cy="646331"/>
          </a:xfrm>
          <a:prstGeom prst="rect">
            <a:avLst/>
          </a:prstGeom>
        </p:spPr>
        <p:txBody>
          <a:bodyPr>
            <a:spAutoFit/>
          </a:bodyPr>
          <a:lstStyle/>
          <a:p>
            <a:r>
              <a:rPr lang="en-US" b="1" dirty="0">
                <a:latin typeface="Corbel" pitchFamily="34" charset="0"/>
              </a:rPr>
              <a:t>Ni</a:t>
            </a:r>
            <a:r>
              <a:rPr lang="en-US" b="1" baseline="30000" dirty="0">
                <a:latin typeface="Corbel" pitchFamily="34" charset="0"/>
              </a:rPr>
              <a:t>2+ </a:t>
            </a:r>
            <a:r>
              <a:rPr lang="en-US" b="1" baseline="-25000" dirty="0">
                <a:latin typeface="Corbel" pitchFamily="34" charset="0"/>
              </a:rPr>
              <a:t> </a:t>
            </a:r>
            <a:r>
              <a:rPr lang="en-US" b="1" dirty="0">
                <a:latin typeface="Corbel" pitchFamily="34" charset="0"/>
              </a:rPr>
              <a:t>ions within solution become attracted to Copper cathode</a:t>
            </a:r>
          </a:p>
        </p:txBody>
      </p:sp>
    </p:spTree>
    <p:extLst>
      <p:ext uri="{BB962C8B-B14F-4D97-AF65-F5344CB8AC3E}">
        <p14:creationId xmlns:p14="http://schemas.microsoft.com/office/powerpoint/2010/main" val="2165371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517" y="1600200"/>
            <a:ext cx="8305800" cy="3139321"/>
          </a:xfrm>
          <a:prstGeom prst="rect">
            <a:avLst/>
          </a:prstGeom>
        </p:spPr>
        <p:txBody>
          <a:bodyPr wrap="square">
            <a:spAutoFit/>
          </a:bodyPr>
          <a:lstStyle/>
          <a:p>
            <a:r>
              <a:rPr lang="en-US" dirty="0"/>
              <a:t>A three-electrode electrochemical cell (a reference electrode, a specially designed cathode, and an anode or counter electrode)</a:t>
            </a:r>
          </a:p>
          <a:p>
            <a:endParaRPr lang="en-US" dirty="0" smtClean="0"/>
          </a:p>
          <a:p>
            <a:r>
              <a:rPr lang="en-US" dirty="0" smtClean="0"/>
              <a:t>Accessories </a:t>
            </a:r>
            <a:r>
              <a:rPr lang="en-US" dirty="0"/>
              <a:t>for applying controlled current at a certain voltage (dc or Ac power supply or potential stat)</a:t>
            </a:r>
          </a:p>
          <a:p>
            <a:endParaRPr lang="en-US" dirty="0" smtClean="0"/>
          </a:p>
          <a:p>
            <a:r>
              <a:rPr lang="en-US" dirty="0" smtClean="0"/>
              <a:t>The </a:t>
            </a:r>
            <a:r>
              <a:rPr lang="en-US" dirty="0"/>
              <a:t>template can be made of either nonmetallic or metallic materials</a:t>
            </a:r>
          </a:p>
          <a:p>
            <a:endParaRPr lang="en-US" dirty="0" smtClean="0"/>
          </a:p>
          <a:p>
            <a:r>
              <a:rPr lang="en-US" dirty="0" smtClean="0"/>
              <a:t>The </a:t>
            </a:r>
            <a:r>
              <a:rPr lang="en-US" dirty="0"/>
              <a:t>surface morphology of the deposits depends on the surface structure and chemical composition of the cathode substrate as well as other electrochemical parameters.</a:t>
            </a:r>
          </a:p>
        </p:txBody>
      </p:sp>
    </p:spTree>
    <p:extLst>
      <p:ext uri="{BB962C8B-B14F-4D97-AF65-F5344CB8AC3E}">
        <p14:creationId xmlns:p14="http://schemas.microsoft.com/office/powerpoint/2010/main" val="902041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1143000"/>
          </a:xfrm>
        </p:spPr>
        <p:txBody>
          <a:bodyPr>
            <a:normAutofit/>
          </a:bodyPr>
          <a:lstStyle/>
          <a:p>
            <a:r>
              <a:rPr lang="en-US" sz="3200" dirty="0"/>
              <a:t>Thermodynamic and Kinetics of Electrodeposition</a:t>
            </a:r>
          </a:p>
        </p:txBody>
      </p:sp>
      <p:sp>
        <p:nvSpPr>
          <p:cNvPr id="3" name="Content Placeholder 2"/>
          <p:cNvSpPr>
            <a:spLocks noGrp="1"/>
          </p:cNvSpPr>
          <p:nvPr>
            <p:ph idx="1"/>
          </p:nvPr>
        </p:nvSpPr>
        <p:spPr/>
        <p:txBody>
          <a:bodyPr>
            <a:normAutofit fontScale="40000" lnSpcReduction="20000"/>
          </a:bodyPr>
          <a:lstStyle/>
          <a:p>
            <a:pPr marL="36576" indent="0">
              <a:buNone/>
            </a:pPr>
            <a:r>
              <a:rPr lang="en-US" sz="4500" dirty="0"/>
              <a:t>The nucleation of nanostructures on the electrode substrate is influenced by the crystal structure of the substrate, specific free surface energy, adhesion energy, lattice orientation of the electrode surface, and crystallographic lattice mismatch at the nucleus-substrate interface boundary.</a:t>
            </a:r>
          </a:p>
          <a:p>
            <a:pPr marL="36576" indent="0">
              <a:buNone/>
            </a:pPr>
            <a:endParaRPr lang="en-US" sz="4500" dirty="0" smtClean="0"/>
          </a:p>
          <a:p>
            <a:pPr marL="36576" indent="0">
              <a:buNone/>
            </a:pPr>
            <a:r>
              <a:rPr lang="en-US" sz="4500" dirty="0" smtClean="0"/>
              <a:t>The </a:t>
            </a:r>
            <a:r>
              <a:rPr lang="en-US" sz="4500" dirty="0"/>
              <a:t>final size distribution of the electrodeposits strongly depends on the kinetics of the nucleation and growth:</a:t>
            </a:r>
          </a:p>
          <a:p>
            <a:pPr marL="36576" indent="0">
              <a:buNone/>
            </a:pPr>
            <a:endParaRPr lang="en-US" sz="4500" dirty="0" smtClean="0"/>
          </a:p>
          <a:p>
            <a:pPr marL="36576" indent="0">
              <a:buNone/>
            </a:pPr>
            <a:r>
              <a:rPr lang="en-US" sz="4500" dirty="0" smtClean="0">
                <a:solidFill>
                  <a:schemeClr val="accent2"/>
                </a:solidFill>
              </a:rPr>
              <a:t>Instantaneous </a:t>
            </a:r>
            <a:r>
              <a:rPr lang="en-US" sz="4500" dirty="0">
                <a:solidFill>
                  <a:schemeClr val="accent2"/>
                </a:solidFill>
              </a:rPr>
              <a:t>nucleation: </a:t>
            </a:r>
            <a:r>
              <a:rPr lang="en-US" sz="4500" dirty="0"/>
              <a:t>all the nuclei form instantaneously on the electrode substrate, and subsequently grow with the time of </a:t>
            </a:r>
            <a:r>
              <a:rPr lang="en-US" sz="4500" dirty="0" err="1"/>
              <a:t>electrodeposition</a:t>
            </a:r>
            <a:r>
              <a:rPr lang="en-US" sz="4500" dirty="0"/>
              <a:t>.</a:t>
            </a:r>
          </a:p>
          <a:p>
            <a:pPr marL="36576" indent="0">
              <a:buNone/>
            </a:pPr>
            <a:endParaRPr lang="en-US" sz="4500" dirty="0" smtClean="0"/>
          </a:p>
          <a:p>
            <a:pPr marL="36576" indent="0">
              <a:buNone/>
            </a:pPr>
            <a:r>
              <a:rPr lang="en-US" sz="4500" dirty="0" smtClean="0">
                <a:solidFill>
                  <a:schemeClr val="accent2"/>
                </a:solidFill>
              </a:rPr>
              <a:t>Progressive </a:t>
            </a:r>
            <a:r>
              <a:rPr lang="en-US" sz="4500" dirty="0">
                <a:solidFill>
                  <a:schemeClr val="accent2"/>
                </a:solidFill>
              </a:rPr>
              <a:t>nucleation: </a:t>
            </a:r>
            <a:r>
              <a:rPr lang="en-US" sz="4500" dirty="0"/>
              <a:t>the number of nuclei that are formed is a function of time of </a:t>
            </a:r>
            <a:r>
              <a:rPr lang="en-US" sz="4500" dirty="0" err="1"/>
              <a:t>electrodeposition</a:t>
            </a:r>
            <a:r>
              <a:rPr lang="en-US" sz="4500" dirty="0"/>
              <a:t>. These nuclei gradually grow and overlap, and therefore, the progressive nucleation process exhibits zones of reduced nucleation rate around the growing stable nuclei.</a:t>
            </a:r>
          </a:p>
          <a:p>
            <a:endParaRPr lang="en-US" dirty="0"/>
          </a:p>
        </p:txBody>
      </p:sp>
    </p:spTree>
    <p:extLst>
      <p:ext uri="{BB962C8B-B14F-4D97-AF65-F5344CB8AC3E}">
        <p14:creationId xmlns:p14="http://schemas.microsoft.com/office/powerpoint/2010/main" val="3361876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990600"/>
            <a:ext cx="7543800" cy="3785652"/>
          </a:xfrm>
          <a:prstGeom prst="rect">
            <a:avLst/>
          </a:prstGeom>
        </p:spPr>
        <p:txBody>
          <a:bodyPr wrap="square">
            <a:spAutoFit/>
          </a:bodyPr>
          <a:lstStyle/>
          <a:p>
            <a:r>
              <a:rPr lang="en-US" sz="2400" dirty="0">
                <a:solidFill>
                  <a:schemeClr val="accent2"/>
                </a:solidFill>
              </a:rPr>
              <a:t>Active template-assisted </a:t>
            </a:r>
            <a:r>
              <a:rPr lang="en-US" sz="2400" dirty="0" err="1">
                <a:solidFill>
                  <a:schemeClr val="accent2"/>
                </a:solidFill>
              </a:rPr>
              <a:t>electrodeposition</a:t>
            </a:r>
            <a:r>
              <a:rPr lang="en-US" sz="2400" dirty="0"/>
              <a:t>:</a:t>
            </a:r>
          </a:p>
          <a:p>
            <a:endParaRPr lang="en-US" sz="2400" dirty="0" smtClean="0"/>
          </a:p>
          <a:p>
            <a:r>
              <a:rPr lang="en-US" sz="2400" dirty="0" smtClean="0"/>
              <a:t>The </a:t>
            </a:r>
            <a:r>
              <a:rPr lang="en-US" sz="2400" dirty="0"/>
              <a:t>formation of nanostructures results from growth of the nuclei that invariably nucleate at the holes and defects of the electrode substrate. </a:t>
            </a:r>
          </a:p>
          <a:p>
            <a:endParaRPr lang="en-US" sz="2400" dirty="0" smtClean="0"/>
          </a:p>
          <a:p>
            <a:r>
              <a:rPr lang="en-US" sz="2400" dirty="0" smtClean="0"/>
              <a:t>Subsequent </a:t>
            </a:r>
            <a:r>
              <a:rPr lang="en-US" sz="2400" dirty="0"/>
              <a:t>growth of these nuclei at the template yields the desired surface morphology of the nanostructures, which can therefore be synthesized by choosing the appropriate surface of the electrode</a:t>
            </a:r>
          </a:p>
        </p:txBody>
      </p:sp>
    </p:spTree>
    <p:extLst>
      <p:ext uri="{BB962C8B-B14F-4D97-AF65-F5344CB8AC3E}">
        <p14:creationId xmlns:p14="http://schemas.microsoft.com/office/powerpoint/2010/main" val="3246631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314" y="1219200"/>
            <a:ext cx="6705600" cy="4154984"/>
          </a:xfrm>
          <a:prstGeom prst="rect">
            <a:avLst/>
          </a:prstGeom>
        </p:spPr>
        <p:txBody>
          <a:bodyPr wrap="square">
            <a:spAutoFit/>
          </a:bodyPr>
          <a:lstStyle/>
          <a:p>
            <a:r>
              <a:rPr lang="en-US" sz="2400" dirty="0">
                <a:solidFill>
                  <a:schemeClr val="accent2"/>
                </a:solidFill>
              </a:rPr>
              <a:t>Restrictive Template-Based Electrodeposition</a:t>
            </a:r>
          </a:p>
          <a:p>
            <a:endParaRPr lang="en-US" sz="2400" dirty="0" smtClean="0"/>
          </a:p>
          <a:p>
            <a:r>
              <a:rPr lang="en-US" sz="2400" dirty="0" smtClean="0"/>
              <a:t>It </a:t>
            </a:r>
            <a:r>
              <a:rPr lang="en-US" sz="2400" dirty="0"/>
              <a:t>involves the deposition of metal into the cylindrical pores or channels of an inert, nonconductive </a:t>
            </a:r>
            <a:r>
              <a:rPr lang="en-US" sz="2400" dirty="0" err="1"/>
              <a:t>nanoporous</a:t>
            </a:r>
            <a:r>
              <a:rPr lang="en-US" sz="2400" dirty="0"/>
              <a:t> substrate.</a:t>
            </a:r>
          </a:p>
          <a:p>
            <a:endParaRPr lang="en-US" sz="2400" dirty="0" smtClean="0"/>
          </a:p>
          <a:p>
            <a:r>
              <a:rPr lang="en-US" sz="2400" dirty="0" smtClean="0"/>
              <a:t>To </a:t>
            </a:r>
            <a:r>
              <a:rPr lang="en-US" sz="2400" dirty="0"/>
              <a:t>prepare nanometer-sized particles, fibrils/wires, rods, and tubules.</a:t>
            </a:r>
          </a:p>
          <a:p>
            <a:endParaRPr lang="en-US" sz="2400" dirty="0" smtClean="0"/>
          </a:p>
          <a:p>
            <a:r>
              <a:rPr lang="en-US" sz="2400" dirty="0" smtClean="0"/>
              <a:t>Examples</a:t>
            </a:r>
            <a:r>
              <a:rPr lang="en-US" sz="2400" dirty="0"/>
              <a:t>: </a:t>
            </a:r>
            <a:r>
              <a:rPr lang="en-US" sz="2400" dirty="0" err="1"/>
              <a:t>nanoindented</a:t>
            </a:r>
            <a:r>
              <a:rPr lang="en-US" sz="2400" dirty="0"/>
              <a:t> holes; </a:t>
            </a:r>
            <a:r>
              <a:rPr lang="en-US" sz="2400" dirty="0" err="1"/>
              <a:t>mesoporous</a:t>
            </a:r>
            <a:r>
              <a:rPr lang="en-US" sz="2400" dirty="0"/>
              <a:t> silica; </a:t>
            </a:r>
            <a:r>
              <a:rPr lang="en-US" sz="2400" dirty="0" err="1"/>
              <a:t>nanoporous</a:t>
            </a:r>
            <a:r>
              <a:rPr lang="en-US" sz="2400" dirty="0"/>
              <a:t> polymers; porous alumina</a:t>
            </a:r>
          </a:p>
        </p:txBody>
      </p:sp>
    </p:spTree>
    <p:extLst>
      <p:ext uri="{BB962C8B-B14F-4D97-AF65-F5344CB8AC3E}">
        <p14:creationId xmlns:p14="http://schemas.microsoft.com/office/powerpoint/2010/main" val="2740156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95399"/>
          </a:xfrm>
        </p:spPr>
        <p:txBody>
          <a:bodyPr/>
          <a:lstStyle/>
          <a:p>
            <a:r>
              <a:rPr lang="en-US" dirty="0" smtClean="0"/>
              <a:t>Related Journals</a:t>
            </a:r>
            <a:endParaRPr lang="en-US" dirty="0"/>
          </a:p>
        </p:txBody>
      </p:sp>
      <p:sp>
        <p:nvSpPr>
          <p:cNvPr id="3" name="Subtitle 2"/>
          <p:cNvSpPr>
            <a:spLocks noGrp="1"/>
          </p:cNvSpPr>
          <p:nvPr>
            <p:ph type="subTitle" idx="1"/>
          </p:nvPr>
        </p:nvSpPr>
        <p:spPr>
          <a:xfrm>
            <a:off x="838200" y="2438400"/>
            <a:ext cx="7543800" cy="1371600"/>
          </a:xfrm>
        </p:spPr>
        <p:txBody>
          <a:bodyPr/>
          <a:lstStyle/>
          <a:p>
            <a:r>
              <a:rPr lang="en-US" sz="2400" dirty="0">
                <a:hlinkClick r:id="rId2"/>
              </a:rPr>
              <a:t>Chemical Sciences </a:t>
            </a:r>
            <a:r>
              <a:rPr lang="en-US" sz="2400" dirty="0" smtClean="0">
                <a:hlinkClick r:id="rId2"/>
              </a:rPr>
              <a:t>Journal</a:t>
            </a:r>
            <a:endParaRPr lang="en-US" sz="2400" dirty="0" smtClean="0"/>
          </a:p>
          <a:p>
            <a:endParaRPr lang="en-US" sz="2400" dirty="0"/>
          </a:p>
          <a:p>
            <a:r>
              <a:rPr lang="en-US" sz="2400" dirty="0">
                <a:hlinkClick r:id="rId3"/>
              </a:rPr>
              <a:t>Chemical Engineering &amp; Process Technology</a:t>
            </a:r>
            <a:endParaRPr lang="en-US" sz="2400" dirty="0"/>
          </a:p>
        </p:txBody>
      </p:sp>
    </p:spTree>
    <p:extLst>
      <p:ext uri="{BB962C8B-B14F-4D97-AF65-F5344CB8AC3E}">
        <p14:creationId xmlns:p14="http://schemas.microsoft.com/office/powerpoint/2010/main" val="538982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470648" cy="1143000"/>
          </a:xfrm>
        </p:spPr>
        <p:txBody>
          <a:bodyPr>
            <a:normAutofit fontScale="90000"/>
          </a:bodyPr>
          <a:lstStyle/>
          <a:p>
            <a:r>
              <a:rPr lang="en-US" sz="4400" smtClean="0"/>
              <a:t>Signature</a:t>
            </a:r>
            <a:r>
              <a:rPr lang="en-US" sz="4400" dirty="0" smtClean="0"/>
              <a:t>: </a:t>
            </a:r>
            <a:br>
              <a:rPr lang="en-US" sz="4400" dirty="0" smtClean="0"/>
            </a:br>
            <a:r>
              <a:rPr lang="en-US" sz="4400" dirty="0"/>
              <a:t> </a:t>
            </a:r>
            <a:r>
              <a:rPr lang="en-US" sz="4400" dirty="0" smtClean="0"/>
              <a:t>                Raghu Bhattacharya</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653603" flipH="1">
            <a:off x="2086891" y="40914"/>
            <a:ext cx="107301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851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295400" y="30163"/>
            <a:ext cx="7086600" cy="830262"/>
          </a:xfrm>
          <a:prstGeom prst="rect">
            <a:avLst/>
          </a:prstGeom>
        </p:spPr>
        <p:txBody>
          <a:bodyPr>
            <a:spAutoFit/>
          </a:bodyPr>
          <a:lstStyle/>
          <a:p>
            <a:pPr>
              <a:defRPr/>
            </a:pPr>
            <a:r>
              <a:rPr lang="en-US" sz="2400" dirty="0">
                <a:solidFill>
                  <a:srgbClr val="63A0CC">
                    <a:lumMod val="10000"/>
                  </a:srgbClr>
                </a:solidFill>
                <a:latin typeface="Andalus" panose="02020603050405020304" pitchFamily="18" charset="-78"/>
                <a:cs typeface="Andalus" panose="02020603050405020304" pitchFamily="18" charset="-78"/>
              </a:rPr>
              <a:t>OMICS International </a:t>
            </a:r>
            <a:r>
              <a:rPr lang="en-US" sz="2400" b="1" dirty="0">
                <a:solidFill>
                  <a:srgbClr val="63A0CC">
                    <a:lumMod val="10000"/>
                  </a:srgbClr>
                </a:solidFill>
                <a:latin typeface="Andalus" panose="02020603050405020304" pitchFamily="18" charset="-78"/>
                <a:cs typeface="Andalus" panose="02020603050405020304" pitchFamily="18" charset="-78"/>
              </a:rPr>
              <a:t>Open Access Membership</a:t>
            </a:r>
            <a:br>
              <a:rPr lang="en-US" sz="2400" b="1" dirty="0">
                <a:solidFill>
                  <a:srgbClr val="63A0CC">
                    <a:lumMod val="10000"/>
                  </a:srgbClr>
                </a:solidFill>
                <a:latin typeface="Andalus" panose="02020603050405020304" pitchFamily="18" charset="-78"/>
                <a:cs typeface="Andalus" panose="02020603050405020304" pitchFamily="18" charset="-78"/>
              </a:rPr>
            </a:br>
            <a:endParaRPr lang="en-US" sz="2400" dirty="0">
              <a:solidFill>
                <a:srgbClr val="63A0CC">
                  <a:lumMod val="10000"/>
                </a:srgb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solidFill>
                  <a:prstClr val="black"/>
                </a:solidFill>
                <a:latin typeface="Calisto MT" panose="02040603050505030304" pitchFamily="18" charset="0"/>
              </a:rPr>
              <a:t>OMICS </a:t>
            </a:r>
            <a:r>
              <a:rPr lang="en-US" dirty="0" smtClean="0">
                <a:solidFill>
                  <a:prstClr val="black"/>
                </a:solidFill>
                <a:latin typeface="Calisto MT" panose="02040603050505030304" pitchFamily="18" charset="0"/>
              </a:rPr>
              <a:t>International’s </a:t>
            </a:r>
            <a:r>
              <a:rPr lang="en-US" dirty="0">
                <a:solidFill>
                  <a:prstClr val="black"/>
                </a:solidFill>
                <a:latin typeface="Calisto MT" panose="02040603050505030304" pitchFamily="18" charset="0"/>
              </a:rPr>
              <a:t>Open Access Membership enables academic and research institutions, funders and corporations to actively encourage open access in scholarly communication and the dissemination of research published by their authors.</a:t>
            </a:r>
          </a:p>
          <a:p>
            <a:pPr>
              <a:defRPr/>
            </a:pPr>
            <a:r>
              <a:rPr lang="en-US" dirty="0">
                <a:solidFill>
                  <a:prstClr val="black"/>
                </a:solidFill>
                <a:latin typeface="Calisto MT" panose="02040603050505030304" pitchFamily="18" charset="0"/>
              </a:rPr>
              <a:t>For more details and benefits, click on the link below:</a:t>
            </a:r>
          </a:p>
          <a:p>
            <a:pPr>
              <a:defRPr/>
            </a:pPr>
            <a:r>
              <a:rPr lang="en-US" dirty="0">
                <a:solidFill>
                  <a:srgbClr val="B258D3">
                    <a:lumMod val="10000"/>
                  </a:srgbClr>
                </a:solidFill>
                <a:latin typeface="Calisto MT" panose="02040603050505030304" pitchFamily="18" charset="0"/>
                <a:hlinkClick r:id="rId4"/>
              </a:rPr>
              <a:t>http://omicsonline.org/membership.php</a:t>
            </a:r>
            <a:r>
              <a:rPr lang="en-US" dirty="0">
                <a:solidFill>
                  <a:srgbClr val="B258D3">
                    <a:lumMod val="10000"/>
                  </a:srgbClr>
                </a:solidFill>
                <a:latin typeface="Calisto MT" panose="02040603050505030304" pitchFamily="18" charset="0"/>
              </a:rPr>
              <a:t> </a:t>
            </a:r>
          </a:p>
        </p:txBody>
      </p:sp>
    </p:spTree>
    <p:extLst>
      <p:ext uri="{BB962C8B-B14F-4D97-AF65-F5344CB8AC3E}">
        <p14:creationId xmlns:p14="http://schemas.microsoft.com/office/powerpoint/2010/main" val="3471411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9"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134770">
                    <a:lumMod val="10000"/>
                  </a:srgbClr>
                </a:solidFill>
                <a:latin typeface="Centaur" panose="02030504050205020304" pitchFamily="18" charset="0"/>
              </a:rPr>
              <a:t>OMICS </a:t>
            </a:r>
            <a:r>
              <a:rPr lang="en-IN" sz="2000" dirty="0" smtClean="0">
                <a:solidFill>
                  <a:srgbClr val="134770">
                    <a:lumMod val="10000"/>
                  </a:srgbClr>
                </a:solidFill>
                <a:latin typeface="Centaur" panose="02030504050205020304" pitchFamily="18" charset="0"/>
              </a:rPr>
              <a:t>International </a:t>
            </a:r>
            <a:r>
              <a:rPr lang="en-IN" sz="2000" dirty="0">
                <a:solidFill>
                  <a:srgbClr val="134770">
                    <a:lumMod val="10000"/>
                  </a:srgb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rgbClr val="134770">
                    <a:lumMod val="10000"/>
                  </a:srgbClr>
                </a:solidFill>
                <a:latin typeface="Centaur" panose="02030504050205020304" pitchFamily="18" charset="0"/>
              </a:rPr>
              <a:t>OMICS Journals </a:t>
            </a:r>
            <a:r>
              <a:rPr lang="en-US" sz="2000" dirty="0" smtClean="0">
                <a:solidFill>
                  <a:srgbClr val="134770">
                    <a:lumMod val="10000"/>
                  </a:srgbClr>
                </a:solidFill>
                <a:latin typeface="Centaur" panose="02030504050205020304" pitchFamily="18" charset="0"/>
              </a:rPr>
              <a:t>are </a:t>
            </a:r>
            <a:r>
              <a:rPr lang="en-US" sz="2000" dirty="0">
                <a:solidFill>
                  <a:srgbClr val="134770">
                    <a:lumMod val="10000"/>
                  </a:srgbClr>
                </a:solidFill>
                <a:latin typeface="Centaur" panose="02030504050205020304" pitchFamily="18" charset="0"/>
              </a:rPr>
              <a:t>poised in excellence by publishing high quality research. </a:t>
            </a:r>
            <a:r>
              <a:rPr lang="en-IN" sz="2000" dirty="0">
                <a:solidFill>
                  <a:srgbClr val="134770">
                    <a:lumMod val="10000"/>
                  </a:srgbClr>
                </a:solidFill>
                <a:latin typeface="Centaur" panose="02030504050205020304" pitchFamily="18" charset="0"/>
              </a:rPr>
              <a:t>OMICS International follows an Editorial Manager® System peer review process and boasts of a strong and active editorial board.</a:t>
            </a:r>
            <a:endParaRPr lang="en-US" sz="2000" dirty="0">
              <a:solidFill>
                <a:srgbClr val="134770">
                  <a:lumMod val="10000"/>
                </a:srgbClr>
              </a:solidFill>
              <a:latin typeface="Centaur" panose="02030504050205020304" pitchFamily="18" charset="0"/>
            </a:endParaRPr>
          </a:p>
          <a:p>
            <a:pPr algn="ctr">
              <a:defRPr/>
            </a:pPr>
            <a:r>
              <a:rPr lang="en-US" sz="2000" dirty="0">
                <a:solidFill>
                  <a:srgbClr val="134770">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134770">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134770">
                  <a:lumMod val="10000"/>
                </a:srgbClr>
              </a:solidFill>
              <a:latin typeface="Centaur" panose="02030504050205020304" pitchFamily="18" charset="0"/>
            </a:endParaRPr>
          </a:p>
          <a:p>
            <a:pPr>
              <a:defRPr/>
            </a:pPr>
            <a:endParaRPr lang="en-US" sz="2000" dirty="0">
              <a:solidFill>
                <a:prstClr val="black"/>
              </a:solidFill>
            </a:endParaRPr>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63A0CC">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63A0CC">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B258D3">
                    <a:lumMod val="10000"/>
                  </a:srgbClr>
                </a:solidFill>
                <a:latin typeface="Baskerville Old Face" panose="02020602080505020303" pitchFamily="18" charset="0"/>
              </a:rPr>
              <a:t>OMICS Journals are welcoming Submissions</a:t>
            </a:r>
            <a:r>
              <a:rPr lang="en-US" sz="3200" b="1" dirty="0" smtClean="0">
                <a:solidFill>
                  <a:srgbClr val="B258D3">
                    <a:lumMod val="10000"/>
                  </a:srgbClr>
                </a:solidFill>
              </a:rPr>
              <a:t/>
            </a:r>
            <a:br>
              <a:rPr lang="en-US" sz="3200" b="1" dirty="0" smtClean="0">
                <a:solidFill>
                  <a:srgbClr val="B258D3">
                    <a:lumMod val="10000"/>
                  </a:srgbClr>
                </a:solidFill>
              </a:rPr>
            </a:br>
            <a:endParaRPr lang="en-US" sz="3200" dirty="0">
              <a:solidFill>
                <a:srgbClr val="B258D3">
                  <a:lumMod val="10000"/>
                </a:srgbClr>
              </a:solidFill>
            </a:endParaRPr>
          </a:p>
        </p:txBody>
      </p:sp>
    </p:spTree>
    <p:extLst>
      <p:ext uri="{BB962C8B-B14F-4D97-AF65-F5344CB8AC3E}">
        <p14:creationId xmlns:p14="http://schemas.microsoft.com/office/powerpoint/2010/main" val="219093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00200" y="2133600"/>
            <a:ext cx="6629400" cy="1828800"/>
          </a:xfrm>
        </p:spPr>
        <p:txBody>
          <a:bodyPr/>
          <a:lstStyle/>
          <a:p>
            <a:r>
              <a:rPr lang="en-US" dirty="0" smtClean="0"/>
              <a:t/>
            </a:r>
            <a:br>
              <a:rPr lang="en-US" dirty="0" smtClean="0"/>
            </a:br>
            <a:r>
              <a:rPr lang="en-US" dirty="0" smtClean="0"/>
              <a:t>Raghu </a:t>
            </a:r>
            <a:r>
              <a:rPr lang="en-US" dirty="0"/>
              <a:t>N. Bhattacharya</a:t>
            </a:r>
          </a:p>
        </p:txBody>
      </p:sp>
      <p:sp>
        <p:nvSpPr>
          <p:cNvPr id="9" name="Text Placeholder 8"/>
          <p:cNvSpPr>
            <a:spLocks noGrp="1"/>
          </p:cNvSpPr>
          <p:nvPr>
            <p:ph type="body" idx="1"/>
          </p:nvPr>
        </p:nvSpPr>
        <p:spPr>
          <a:xfrm>
            <a:off x="5334000" y="3048000"/>
            <a:ext cx="6629400" cy="1066688"/>
          </a:xfrm>
        </p:spPr>
        <p:txBody>
          <a:bodyPr>
            <a:normAutofit/>
          </a:bodyPr>
          <a:lstStyle/>
          <a:p>
            <a:r>
              <a:rPr lang="en-US" sz="2400" dirty="0" smtClean="0"/>
              <a:t>Editor PPT</a:t>
            </a:r>
            <a:endParaRPr lang="en-US" sz="2400" dirty="0"/>
          </a:p>
        </p:txBody>
      </p:sp>
    </p:spTree>
    <p:extLst>
      <p:ext uri="{BB962C8B-B14F-4D97-AF65-F5344CB8AC3E}">
        <p14:creationId xmlns:p14="http://schemas.microsoft.com/office/powerpoint/2010/main" val="213451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Biography</a:t>
            </a:r>
            <a:endParaRPr lang="en-US" dirty="0"/>
          </a:p>
        </p:txBody>
      </p:sp>
      <p:sp>
        <p:nvSpPr>
          <p:cNvPr id="3" name="Content Placeholder 2"/>
          <p:cNvSpPr>
            <a:spLocks noGrp="1"/>
          </p:cNvSpPr>
          <p:nvPr>
            <p:ph idx="1"/>
          </p:nvPr>
        </p:nvSpPr>
        <p:spPr>
          <a:xfrm>
            <a:off x="457200" y="1219200"/>
            <a:ext cx="7467600" cy="4525963"/>
          </a:xfrm>
        </p:spPr>
        <p:txBody>
          <a:bodyPr>
            <a:noAutofit/>
          </a:bodyPr>
          <a:lstStyle/>
          <a:p>
            <a:r>
              <a:rPr lang="en-US" sz="1600" dirty="0"/>
              <a:t>Dr. Bhattacharya received his PhD degree from IIT, </a:t>
            </a:r>
            <a:r>
              <a:rPr lang="en-US" sz="1600" dirty="0" err="1"/>
              <a:t>Kharagpur</a:t>
            </a:r>
            <a:r>
              <a:rPr lang="en-US" sz="1600" dirty="0"/>
              <a:t>, India in the field of Electronic Materials in 1983.  Before joining NREL, he held several research positions at The Weizmann Institute of Technology, The University of Texas at Arlington and Brooklyn College of CUNY. Dr. Bhattacharya worked on a variety of thin film semiconductors that are important for energy conversion, storage and transportation.  Dr. Bhattacharya has published over one hundred and seventy technical papers in the field of processing PV materials and superconductors and has been awarded twenty patents.  Dr. Bhattacharya is the author of several book chapters.  Dr. Bhattacharya collaborated with several other National Laboratory (ORNL, LANL, and BNL) researchers and worked with several industrial groups [e.g., </a:t>
            </a:r>
            <a:r>
              <a:rPr lang="en-US" sz="1600" dirty="0" err="1"/>
              <a:t>SoloPower</a:t>
            </a:r>
            <a:r>
              <a:rPr lang="en-US" sz="1600" dirty="0"/>
              <a:t> (Board Member), </a:t>
            </a:r>
            <a:r>
              <a:rPr lang="en-US" sz="1600" dirty="0" err="1"/>
              <a:t>SuperPower</a:t>
            </a:r>
            <a:r>
              <a:rPr lang="en-US" sz="1600" dirty="0"/>
              <a:t> Inc. (CRADA), American Superconductor, Oxford Superconducting Technology, UES, Inc., and </a:t>
            </a:r>
            <a:r>
              <a:rPr lang="en-US" sz="1600" dirty="0" err="1"/>
              <a:t>Dasstech</a:t>
            </a:r>
            <a:r>
              <a:rPr lang="en-US" sz="1600" dirty="0"/>
              <a:t>. Inc. (CRADA)].  Dr. Bhattacharya served on various committees of technical conferences and delivered numerous invited lectures at national/international meetings.  Dr. Bhattacharya was an adjunct faculty member of University of Colorado at Boulder in 1996</a:t>
            </a:r>
            <a:r>
              <a:rPr lang="en-US" sz="1600" dirty="0" smtClean="0"/>
              <a:t>.</a:t>
            </a:r>
          </a:p>
          <a:p>
            <a:endParaRPr lang="en-US" sz="1600" dirty="0"/>
          </a:p>
        </p:txBody>
      </p:sp>
    </p:spTree>
    <p:extLst>
      <p:ext uri="{BB962C8B-B14F-4D97-AF65-F5344CB8AC3E}">
        <p14:creationId xmlns:p14="http://schemas.microsoft.com/office/powerpoint/2010/main" val="112803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Research interests</a:t>
            </a:r>
            <a:endParaRPr lang="en-US" dirty="0"/>
          </a:p>
        </p:txBody>
      </p:sp>
      <p:sp>
        <p:nvSpPr>
          <p:cNvPr id="3" name="Content Placeholder 2"/>
          <p:cNvSpPr>
            <a:spLocks noGrp="1"/>
          </p:cNvSpPr>
          <p:nvPr>
            <p:ph idx="1"/>
          </p:nvPr>
        </p:nvSpPr>
        <p:spPr>
          <a:xfrm>
            <a:off x="457200" y="2057400"/>
            <a:ext cx="7467600" cy="4525963"/>
          </a:xfrm>
        </p:spPr>
        <p:txBody>
          <a:bodyPr/>
          <a:lstStyle/>
          <a:p>
            <a:r>
              <a:rPr lang="en-US" sz="3200" dirty="0"/>
              <a:t>His Research interests include </a:t>
            </a:r>
            <a:r>
              <a:rPr lang="en-US" sz="3200" dirty="0" err="1"/>
              <a:t>Electrodeposition</a:t>
            </a:r>
            <a:r>
              <a:rPr lang="en-US" sz="3200" dirty="0"/>
              <a:t>, thin-film </a:t>
            </a:r>
            <a:r>
              <a:rPr lang="en-US" sz="3200" dirty="0" err="1"/>
              <a:t>photovoltaics</a:t>
            </a:r>
            <a:r>
              <a:rPr lang="en-US" sz="3200" dirty="0"/>
              <a:t>, focusing on the semiconductor based on copper indium gallium </a:t>
            </a:r>
            <a:r>
              <a:rPr lang="en-US" sz="3200" dirty="0" err="1"/>
              <a:t>diselenide</a:t>
            </a:r>
            <a:r>
              <a:rPr lang="en-US" sz="3200" dirty="0"/>
              <a:t> (CIGS)</a:t>
            </a:r>
          </a:p>
          <a:p>
            <a:endParaRPr lang="en-US" dirty="0"/>
          </a:p>
        </p:txBody>
      </p:sp>
    </p:spTree>
    <p:extLst>
      <p:ext uri="{BB962C8B-B14F-4D97-AF65-F5344CB8AC3E}">
        <p14:creationId xmlns:p14="http://schemas.microsoft.com/office/powerpoint/2010/main" val="73894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667000"/>
            <a:ext cx="7470648" cy="1143000"/>
          </a:xfrm>
        </p:spPr>
        <p:txBody>
          <a:bodyPr/>
          <a:lstStyle/>
          <a:p>
            <a:r>
              <a:rPr lang="en-US" dirty="0" smtClean="0"/>
              <a:t>Electrodeposition</a:t>
            </a:r>
            <a:endParaRPr lang="en-US" dirty="0"/>
          </a:p>
        </p:txBody>
      </p:sp>
    </p:spTree>
    <p:extLst>
      <p:ext uri="{BB962C8B-B14F-4D97-AF65-F5344CB8AC3E}">
        <p14:creationId xmlns:p14="http://schemas.microsoft.com/office/powerpoint/2010/main" val="52455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563" y="533400"/>
            <a:ext cx="7467600" cy="5632311"/>
          </a:xfrm>
          <a:prstGeom prst="rect">
            <a:avLst/>
          </a:prstGeom>
        </p:spPr>
        <p:txBody>
          <a:bodyPr wrap="square">
            <a:spAutoFit/>
          </a:bodyPr>
          <a:lstStyle/>
          <a:p>
            <a:pPr>
              <a:lnSpc>
                <a:spcPct val="125000"/>
              </a:lnSpc>
              <a:buSzPct val="80000"/>
            </a:pPr>
            <a:r>
              <a:rPr lang="en-US" altLang="zh-CN" sz="2400" dirty="0" smtClean="0">
                <a:solidFill>
                  <a:schemeClr val="accent2"/>
                </a:solidFill>
              </a:rPr>
              <a:t>Electrodeposition</a:t>
            </a:r>
            <a:r>
              <a:rPr lang="en-US" altLang="zh-CN" sz="2400" dirty="0" smtClean="0"/>
              <a:t> is the process </a:t>
            </a:r>
            <a:r>
              <a:rPr lang="en-US" altLang="zh-CN" sz="2400" dirty="0"/>
              <a:t>that exploits the creation of solid materials directly from electrochemical reactions in liquid compositions with substrate materials.</a:t>
            </a:r>
          </a:p>
          <a:p>
            <a:pPr>
              <a:lnSpc>
                <a:spcPct val="125000"/>
              </a:lnSpc>
              <a:buSzPct val="80000"/>
            </a:pPr>
            <a:endParaRPr lang="en-US" altLang="zh-CN" sz="2400" dirty="0" smtClean="0"/>
          </a:p>
          <a:p>
            <a:pPr>
              <a:lnSpc>
                <a:spcPct val="125000"/>
              </a:lnSpc>
              <a:buSzPct val="80000"/>
            </a:pPr>
            <a:r>
              <a:rPr lang="en-US" altLang="zh-CN" sz="2400" dirty="0" smtClean="0"/>
              <a:t>It is also known as Electroplating.</a:t>
            </a:r>
          </a:p>
          <a:p>
            <a:pPr>
              <a:lnSpc>
                <a:spcPct val="125000"/>
              </a:lnSpc>
              <a:buSzPct val="80000"/>
            </a:pPr>
            <a:r>
              <a:rPr lang="en-US" altLang="zh-CN" sz="2400" dirty="0"/>
              <a:t> </a:t>
            </a:r>
            <a:r>
              <a:rPr lang="en-US" altLang="zh-CN" sz="2400" dirty="0" smtClean="0"/>
              <a:t>     </a:t>
            </a:r>
          </a:p>
          <a:p>
            <a:pPr>
              <a:lnSpc>
                <a:spcPct val="125000"/>
              </a:lnSpc>
              <a:buSzPct val="80000"/>
            </a:pPr>
            <a:r>
              <a:rPr lang="en-US" altLang="zh-CN" sz="2400" dirty="0"/>
              <a:t>                                     An electrochemical process where metal ions are transferred from a solution and are deposited as a thin layer onto surface of a cathode.</a:t>
            </a:r>
          </a:p>
          <a:p>
            <a:pPr>
              <a:lnSpc>
                <a:spcPct val="125000"/>
              </a:lnSpc>
              <a:buSzPct val="80000"/>
            </a:pPr>
            <a:endParaRPr lang="en-US" altLang="zh-CN" sz="2400" dirty="0"/>
          </a:p>
        </p:txBody>
      </p:sp>
    </p:spTree>
    <p:extLst>
      <p:ext uri="{BB962C8B-B14F-4D97-AF65-F5344CB8AC3E}">
        <p14:creationId xmlns:p14="http://schemas.microsoft.com/office/powerpoint/2010/main" val="2227123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97871"/>
            <a:ext cx="7772400" cy="6560129"/>
          </a:xfrm>
          <a:prstGeom prst="rect">
            <a:avLst/>
          </a:prstGeom>
        </p:spPr>
        <p:txBody>
          <a:bodyPr wrap="square">
            <a:spAutoFit/>
          </a:bodyPr>
          <a:lstStyle/>
          <a:p>
            <a:pPr>
              <a:lnSpc>
                <a:spcPct val="125000"/>
              </a:lnSpc>
              <a:buSzPct val="80000"/>
            </a:pPr>
            <a:r>
              <a:rPr lang="en-US" sz="2000" dirty="0"/>
              <a:t>Two technologies for plating: </a:t>
            </a:r>
          </a:p>
          <a:p>
            <a:pPr>
              <a:lnSpc>
                <a:spcPct val="125000"/>
              </a:lnSpc>
              <a:buSzPct val="80000"/>
            </a:pPr>
            <a:endParaRPr lang="en-US" sz="2000" dirty="0" smtClean="0"/>
          </a:p>
          <a:p>
            <a:pPr>
              <a:lnSpc>
                <a:spcPct val="125000"/>
              </a:lnSpc>
              <a:buSzPct val="80000"/>
            </a:pPr>
            <a:r>
              <a:rPr lang="en-US" sz="2000" dirty="0" smtClean="0">
                <a:solidFill>
                  <a:schemeClr val="accent2"/>
                </a:solidFill>
              </a:rPr>
              <a:t>Electroplating</a:t>
            </a:r>
            <a:r>
              <a:rPr lang="en-US" sz="2000" dirty="0">
                <a:solidFill>
                  <a:schemeClr val="accent2"/>
                </a:solidFill>
              </a:rPr>
              <a:t>: </a:t>
            </a:r>
            <a:r>
              <a:rPr lang="en-US" sz="2000" dirty="0"/>
              <a:t>Substrate is placed in electrolyte. When an electrical potential is applied between a conducting area on the substrate and a counter electrode in the liquid, a chemical redox process takes place resulting in the formation of a layer of material on the substrate and usually some gas generation at the counter electrode.</a:t>
            </a:r>
          </a:p>
          <a:p>
            <a:pPr>
              <a:lnSpc>
                <a:spcPct val="125000"/>
              </a:lnSpc>
              <a:buSzPct val="80000"/>
            </a:pPr>
            <a:endParaRPr lang="en-US" sz="2000" dirty="0" smtClean="0"/>
          </a:p>
          <a:p>
            <a:pPr>
              <a:lnSpc>
                <a:spcPct val="125000"/>
              </a:lnSpc>
              <a:buSzPct val="80000"/>
            </a:pPr>
            <a:endParaRPr lang="en-US" sz="2000" dirty="0"/>
          </a:p>
          <a:p>
            <a:pPr>
              <a:lnSpc>
                <a:spcPct val="125000"/>
              </a:lnSpc>
              <a:buSzPct val="80000"/>
            </a:pPr>
            <a:r>
              <a:rPr lang="en-US" sz="2000" dirty="0" err="1" smtClean="0">
                <a:solidFill>
                  <a:schemeClr val="accent2"/>
                </a:solidFill>
              </a:rPr>
              <a:t>Electroless</a:t>
            </a:r>
            <a:r>
              <a:rPr lang="en-US" sz="2000" dirty="0" smtClean="0">
                <a:solidFill>
                  <a:schemeClr val="accent2"/>
                </a:solidFill>
              </a:rPr>
              <a:t> </a:t>
            </a:r>
            <a:r>
              <a:rPr lang="en-US" sz="2000" dirty="0">
                <a:solidFill>
                  <a:schemeClr val="accent2"/>
                </a:solidFill>
              </a:rPr>
              <a:t>plating: </a:t>
            </a:r>
            <a:r>
              <a:rPr lang="en-US" sz="2000" dirty="0"/>
              <a:t>Substrate is placed in a more complex chemical solution, in which deposition happens spontaneously on any surface which forms a sufficiently high electrochemical potential with the solution. No external electrical potential and contact to the substrate are required, but more difficult to control the thickness and uniformity of the </a:t>
            </a:r>
            <a:r>
              <a:rPr lang="en-US" sz="2000" dirty="0" smtClean="0"/>
              <a:t>deposits.</a:t>
            </a:r>
            <a:endParaRPr lang="en-US" sz="2000" dirty="0"/>
          </a:p>
          <a:p>
            <a:pPr>
              <a:lnSpc>
                <a:spcPct val="125000"/>
              </a:lnSpc>
              <a:buSzPct val="80000"/>
            </a:pPr>
            <a:endParaRPr lang="en-US" dirty="0"/>
          </a:p>
        </p:txBody>
      </p:sp>
    </p:spTree>
    <p:extLst>
      <p:ext uri="{BB962C8B-B14F-4D97-AF65-F5344CB8AC3E}">
        <p14:creationId xmlns:p14="http://schemas.microsoft.com/office/powerpoint/2010/main" val="168611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295" y="1143000"/>
            <a:ext cx="8305800" cy="4708981"/>
          </a:xfrm>
          <a:prstGeom prst="rect">
            <a:avLst/>
          </a:prstGeom>
        </p:spPr>
        <p:txBody>
          <a:bodyPr wrap="square">
            <a:spAutoFit/>
          </a:bodyPr>
          <a:lstStyle/>
          <a:p>
            <a:pPr>
              <a:lnSpc>
                <a:spcPct val="125000"/>
              </a:lnSpc>
              <a:buSzPct val="80000"/>
            </a:pPr>
            <a:r>
              <a:rPr lang="en-US" altLang="zh-CN" sz="2000" dirty="0">
                <a:solidFill>
                  <a:schemeClr val="accent2"/>
                </a:solidFill>
              </a:rPr>
              <a:t>Bulk </a:t>
            </a:r>
            <a:r>
              <a:rPr lang="en-US" altLang="zh-CN" sz="2000" dirty="0" err="1">
                <a:solidFill>
                  <a:schemeClr val="accent2"/>
                </a:solidFill>
              </a:rPr>
              <a:t>electrodeposition</a:t>
            </a:r>
            <a:r>
              <a:rPr lang="en-US" altLang="zh-CN" sz="2000" dirty="0"/>
              <a:t>: slow and leads to low-grade materials</a:t>
            </a:r>
          </a:p>
          <a:p>
            <a:pPr>
              <a:lnSpc>
                <a:spcPct val="125000"/>
              </a:lnSpc>
              <a:buSzPct val="80000"/>
            </a:pPr>
            <a:endParaRPr lang="en-US" altLang="zh-CN" sz="2000" dirty="0" smtClean="0"/>
          </a:p>
          <a:p>
            <a:pPr>
              <a:lnSpc>
                <a:spcPct val="125000"/>
              </a:lnSpc>
              <a:buSzPct val="80000"/>
            </a:pPr>
            <a:r>
              <a:rPr lang="en-US" altLang="zh-CN" sz="2000" dirty="0" smtClean="0">
                <a:solidFill>
                  <a:schemeClr val="accent2"/>
                </a:solidFill>
              </a:rPr>
              <a:t>Template-assisted/mold-guided </a:t>
            </a:r>
            <a:r>
              <a:rPr lang="en-US" altLang="zh-CN" sz="2000" dirty="0" err="1" smtClean="0">
                <a:solidFill>
                  <a:schemeClr val="accent2"/>
                </a:solidFill>
              </a:rPr>
              <a:t>electrodeposition</a:t>
            </a:r>
            <a:r>
              <a:rPr lang="en-US" altLang="zh-CN" sz="2000" dirty="0" smtClean="0">
                <a:solidFill>
                  <a:schemeClr val="accent2"/>
                </a:solidFill>
              </a:rPr>
              <a:t>:</a:t>
            </a:r>
            <a:endParaRPr lang="en-US" altLang="zh-CN" sz="2000" dirty="0">
              <a:solidFill>
                <a:schemeClr val="accent2"/>
              </a:solidFill>
            </a:endParaRPr>
          </a:p>
          <a:p>
            <a:pPr>
              <a:lnSpc>
                <a:spcPct val="125000"/>
              </a:lnSpc>
              <a:buSzPct val="80000"/>
            </a:pPr>
            <a:endParaRPr lang="en-US" altLang="zh-CN" sz="2000" dirty="0" smtClean="0"/>
          </a:p>
          <a:p>
            <a:pPr>
              <a:lnSpc>
                <a:spcPct val="125000"/>
              </a:lnSpc>
              <a:buSzPct val="80000"/>
            </a:pPr>
            <a:r>
              <a:rPr lang="en-US" altLang="zh-CN" sz="2000" dirty="0" smtClean="0"/>
              <a:t>Arrays </a:t>
            </a:r>
            <a:r>
              <a:rPr lang="en-US" altLang="zh-CN" sz="2000" dirty="0"/>
              <a:t>of nanostructured materials with specific arrangements </a:t>
            </a:r>
          </a:p>
          <a:p>
            <a:pPr>
              <a:lnSpc>
                <a:spcPct val="125000"/>
              </a:lnSpc>
              <a:buSzPct val="80000"/>
            </a:pPr>
            <a:endParaRPr lang="en-US" altLang="zh-CN" sz="2000" dirty="0" smtClean="0"/>
          </a:p>
          <a:p>
            <a:pPr>
              <a:lnSpc>
                <a:spcPct val="125000"/>
              </a:lnSpc>
              <a:buSzPct val="80000"/>
            </a:pPr>
            <a:r>
              <a:rPr lang="en-US" altLang="zh-CN" sz="2000" dirty="0" smtClean="0"/>
              <a:t>Employing </a:t>
            </a:r>
            <a:r>
              <a:rPr lang="en-US" altLang="zh-CN" sz="2000" dirty="0"/>
              <a:t>either an active or restrictive template as a cathode in an electrochemical cell </a:t>
            </a:r>
          </a:p>
          <a:p>
            <a:pPr>
              <a:lnSpc>
                <a:spcPct val="125000"/>
              </a:lnSpc>
              <a:buSzPct val="80000"/>
            </a:pPr>
            <a:endParaRPr lang="en-US" altLang="zh-CN" sz="2000" dirty="0" smtClean="0"/>
          </a:p>
          <a:p>
            <a:pPr>
              <a:lnSpc>
                <a:spcPct val="125000"/>
              </a:lnSpc>
              <a:buSzPct val="80000"/>
            </a:pPr>
            <a:r>
              <a:rPr lang="en-US" altLang="zh-CN" sz="2000" dirty="0" smtClean="0"/>
              <a:t>Important </a:t>
            </a:r>
            <a:r>
              <a:rPr lang="en-US" altLang="zh-CN" sz="2000" dirty="0"/>
              <a:t>technique for synthesizing metallic </a:t>
            </a:r>
            <a:r>
              <a:rPr lang="en-US" altLang="zh-CN" sz="2000" dirty="0" err="1"/>
              <a:t>nanomaterials</a:t>
            </a:r>
            <a:r>
              <a:rPr lang="en-US" altLang="zh-CN" sz="2000" dirty="0"/>
              <a:t> with controlled shape and size </a:t>
            </a:r>
          </a:p>
          <a:p>
            <a:pPr>
              <a:lnSpc>
                <a:spcPct val="125000"/>
              </a:lnSpc>
              <a:buSzPct val="80000"/>
            </a:pPr>
            <a:endParaRPr lang="en-US" altLang="zh-CN" sz="2000" dirty="0"/>
          </a:p>
        </p:txBody>
      </p:sp>
    </p:spTree>
    <p:extLst>
      <p:ext uri="{BB962C8B-B14F-4D97-AF65-F5344CB8AC3E}">
        <p14:creationId xmlns:p14="http://schemas.microsoft.com/office/powerpoint/2010/main" val="800842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83</TotalTime>
  <Words>890</Words>
  <Application>Microsoft Office PowerPoint</Application>
  <PresentationFormat>On-screen Show (4:3)</PresentationFormat>
  <Paragraphs>91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Technic</vt:lpstr>
      <vt:lpstr>PowerPoint Presentation</vt:lpstr>
      <vt:lpstr>PowerPoint Presentation</vt:lpstr>
      <vt:lpstr> Raghu N. Bhattacharya</vt:lpstr>
      <vt:lpstr>Biography</vt:lpstr>
      <vt:lpstr>Research interests</vt:lpstr>
      <vt:lpstr>Electrodeposition</vt:lpstr>
      <vt:lpstr>PowerPoint Presentation</vt:lpstr>
      <vt:lpstr>PowerPoint Presentation</vt:lpstr>
      <vt:lpstr>PowerPoint Presentation</vt:lpstr>
      <vt:lpstr>PowerPoint Presentation</vt:lpstr>
      <vt:lpstr>Experimental Setup</vt:lpstr>
      <vt:lpstr>PowerPoint Presentation</vt:lpstr>
      <vt:lpstr>Thermodynamic and Kinetics of Electrodeposition</vt:lpstr>
      <vt:lpstr>PowerPoint Presentation</vt:lpstr>
      <vt:lpstr>PowerPoint Presentation</vt:lpstr>
      <vt:lpstr>Related Journals</vt:lpstr>
      <vt:lpstr>Signature:                   Raghu Bhattacharya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Naga Divya Tirumalaraju</dc:creator>
  <cp:lastModifiedBy>Naga Divya Tirumalaraju</cp:lastModifiedBy>
  <cp:revision>21</cp:revision>
  <dcterms:created xsi:type="dcterms:W3CDTF">2006-08-16T00:00:00Z</dcterms:created>
  <dcterms:modified xsi:type="dcterms:W3CDTF">2015-09-18T12:13:34Z</dcterms:modified>
</cp:coreProperties>
</file>