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58" r:id="rId3"/>
    <p:sldId id="333" r:id="rId4"/>
    <p:sldId id="299" r:id="rId5"/>
    <p:sldId id="310" r:id="rId6"/>
    <p:sldId id="293" r:id="rId7"/>
    <p:sldId id="287" r:id="rId8"/>
    <p:sldId id="288" r:id="rId9"/>
    <p:sldId id="289" r:id="rId10"/>
    <p:sldId id="320" r:id="rId11"/>
    <p:sldId id="290" r:id="rId12"/>
    <p:sldId id="336" r:id="rId13"/>
    <p:sldId id="317" r:id="rId14"/>
    <p:sldId id="318" r:id="rId15"/>
    <p:sldId id="321" r:id="rId16"/>
    <p:sldId id="292" r:id="rId17"/>
    <p:sldId id="319" r:id="rId18"/>
    <p:sldId id="334" r:id="rId19"/>
    <p:sldId id="322" r:id="rId20"/>
    <p:sldId id="303" r:id="rId21"/>
    <p:sldId id="263" r:id="rId22"/>
    <p:sldId id="281" r:id="rId23"/>
    <p:sldId id="282" r:id="rId24"/>
    <p:sldId id="332" r:id="rId25"/>
    <p:sldId id="283" r:id="rId26"/>
    <p:sldId id="286" r:id="rId27"/>
    <p:sldId id="309" r:id="rId28"/>
    <p:sldId id="325" r:id="rId29"/>
    <p:sldId id="339" r:id="rId30"/>
    <p:sldId id="341" r:id="rId31"/>
    <p:sldId id="340" r:id="rId32"/>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02"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438D3-E2B8-4D15-BF96-F7DFBDF2CE9C}" type="doc">
      <dgm:prSet loTypeId="urn:microsoft.com/office/officeart/2005/8/layout/radial1" loCatId="relationship" qsTypeId="urn:microsoft.com/office/officeart/2005/8/quickstyle/simple1" qsCatId="simple" csTypeId="urn:microsoft.com/office/officeart/2005/8/colors/accent1_2" csCatId="accent1"/>
      <dgm:spPr/>
    </dgm:pt>
    <dgm:pt modelId="{7C12AFC5-09F5-4BEF-BCE2-1736AFE67B3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ANS Monitoring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Recommended By:</a:t>
          </a:r>
        </a:p>
      </dgm:t>
    </dgm:pt>
    <dgm:pt modelId="{87602159-E9F9-4AE7-A5E0-E8E6FE51A982}" type="parTrans" cxnId="{8A0F81F0-A477-4AAB-AAC7-D2EAD47ADDAC}">
      <dgm:prSet/>
      <dgm:spPr/>
    </dgm:pt>
    <dgm:pt modelId="{155B40A2-0348-484C-BA8E-4D415A1977CE}" type="sibTrans" cxnId="{8A0F81F0-A477-4AAB-AAC7-D2EAD47ADDAC}">
      <dgm:prSet/>
      <dgm:spPr/>
    </dgm:pt>
    <dgm:pt modelId="{EF900D7E-151E-4B18-964B-007C0C4890B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Heart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Association</a:t>
          </a:r>
        </a:p>
      </dgm:t>
    </dgm:pt>
    <dgm:pt modelId="{12AED938-BF46-41D0-B65D-55F5AE522961}" type="parTrans" cxnId="{1764B0CE-C245-4FA4-82F1-FF9F5FE1A015}">
      <dgm:prSet/>
      <dgm:spPr/>
      <dgm:t>
        <a:bodyPr/>
        <a:lstStyle/>
        <a:p>
          <a:endParaRPr lang="en-US"/>
        </a:p>
      </dgm:t>
    </dgm:pt>
    <dgm:pt modelId="{7F121D45-11D8-49DE-9E08-05EF002ED898}" type="sibTrans" cxnId="{1764B0CE-C245-4FA4-82F1-FF9F5FE1A015}">
      <dgm:prSet/>
      <dgm:spPr/>
    </dgm:pt>
    <dgm:pt modelId="{450035A7-C37E-4E96-8C87-8FBD84A487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Academy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Neurology</a:t>
          </a:r>
        </a:p>
      </dgm:t>
    </dgm:pt>
    <dgm:pt modelId="{9B1F3B9F-9251-4010-8C31-CDFFA700068D}" type="parTrans" cxnId="{30F13504-12EB-4963-A743-084E825059BB}">
      <dgm:prSet/>
      <dgm:spPr/>
      <dgm:t>
        <a:bodyPr/>
        <a:lstStyle/>
        <a:p>
          <a:endParaRPr lang="en-US"/>
        </a:p>
      </dgm:t>
    </dgm:pt>
    <dgm:pt modelId="{F2FE8BCC-48F1-4FB3-A921-AEE5351D8577}" type="sibTrans" cxnId="{30F13504-12EB-4963-A743-084E825059BB}">
      <dgm:prSet/>
      <dgm:spPr/>
    </dgm:pt>
    <dgm:pt modelId="{53CFCB6F-DBD5-4047-A94F-1D67496867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Diabetes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Association</a:t>
          </a:r>
        </a:p>
      </dgm:t>
    </dgm:pt>
    <dgm:pt modelId="{2F87CCEB-CC93-425A-BE8F-CF53EC5637DA}" type="parTrans" cxnId="{FE271338-A2F2-4FDC-9AE7-B0AE40F55641}">
      <dgm:prSet/>
      <dgm:spPr/>
      <dgm:t>
        <a:bodyPr/>
        <a:lstStyle/>
        <a:p>
          <a:endParaRPr lang="en-US"/>
        </a:p>
      </dgm:t>
    </dgm:pt>
    <dgm:pt modelId="{E871EA63-0AC7-4EB8-BB05-37F2D55D49AD}" type="sibTrans" cxnId="{FE271338-A2F2-4FDC-9AE7-B0AE40F55641}">
      <dgm:prSet/>
      <dgm:spPr/>
    </dgm:pt>
    <dgm:pt modelId="{212457BB-5CB0-49A8-820D-5EFD4B8E613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American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Academy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Family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Physicians</a:t>
          </a:r>
        </a:p>
      </dgm:t>
    </dgm:pt>
    <dgm:pt modelId="{2EF4E0DA-6BF0-4934-A9AA-BB2AC4593761}" type="parTrans" cxnId="{C87D5C94-5E21-4643-B5D1-07E273FC5A5E}">
      <dgm:prSet/>
      <dgm:spPr/>
      <dgm:t>
        <a:bodyPr/>
        <a:lstStyle/>
        <a:p>
          <a:endParaRPr lang="en-US"/>
        </a:p>
      </dgm:t>
    </dgm:pt>
    <dgm:pt modelId="{E8E5140E-6051-4D9F-AAB8-8F611F4DF434}" type="sibTrans" cxnId="{C87D5C94-5E21-4643-B5D1-07E273FC5A5E}">
      <dgm:prSet/>
      <dgm:spPr/>
    </dgm:pt>
    <dgm:pt modelId="{422E69A3-A76E-4771-9067-48CAFA6191D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Juvenile Diabetes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Association</a:t>
          </a:r>
        </a:p>
      </dgm:t>
    </dgm:pt>
    <dgm:pt modelId="{EC6581BB-9325-4E85-B8FA-E5B506E6CE91}" type="parTrans" cxnId="{8FCD2A1C-C073-4C8B-BA6A-7BDF054D1994}">
      <dgm:prSet/>
      <dgm:spPr/>
      <dgm:t>
        <a:bodyPr/>
        <a:lstStyle/>
        <a:p>
          <a:endParaRPr lang="en-US"/>
        </a:p>
      </dgm:t>
    </dgm:pt>
    <dgm:pt modelId="{92F2D8D6-CA09-4359-8838-44CD1BC6D7E2}" type="sibTrans" cxnId="{8FCD2A1C-C073-4C8B-BA6A-7BDF054D1994}">
      <dgm:prSet/>
      <dgm:spPr/>
    </dgm:pt>
    <dgm:pt modelId="{EEA1006F-9815-44FD-ADE0-8BAD030908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National Heart,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 Lung,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Blood Institute</a:t>
          </a:r>
        </a:p>
      </dgm:t>
    </dgm:pt>
    <dgm:pt modelId="{59F2CB38-8382-43F4-8B65-6F169D18FF1A}" type="parTrans" cxnId="{98A5AF99-DC72-4392-81ED-F5FF4426109F}">
      <dgm:prSet/>
      <dgm:spPr/>
      <dgm:t>
        <a:bodyPr/>
        <a:lstStyle/>
        <a:p>
          <a:endParaRPr lang="en-US"/>
        </a:p>
      </dgm:t>
    </dgm:pt>
    <dgm:pt modelId="{65F0F982-F9A6-4E1E-9062-F3323A5BA6D7}" type="sibTrans" cxnId="{98A5AF99-DC72-4392-81ED-F5FF4426109F}">
      <dgm:prSet/>
      <dgm:spPr/>
    </dgm:pt>
    <dgm:pt modelId="{360B94B3-ED5F-4CC9-8DE6-E4523EE83D7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National Diabetes,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Digestive,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Kidney Disease</a:t>
          </a:r>
        </a:p>
      </dgm:t>
    </dgm:pt>
    <dgm:pt modelId="{03B2815F-5493-4FB1-8869-33BDA721884E}" type="parTrans" cxnId="{14D27D7A-6063-462C-8934-A543BAAC7FFB}">
      <dgm:prSet/>
      <dgm:spPr/>
      <dgm:t>
        <a:bodyPr/>
        <a:lstStyle/>
        <a:p>
          <a:endParaRPr lang="en-US"/>
        </a:p>
      </dgm:t>
    </dgm:pt>
    <dgm:pt modelId="{89E5DED5-508E-4EFA-A883-82431541D3E7}" type="sibTrans" cxnId="{14D27D7A-6063-462C-8934-A543BAAC7FFB}">
      <dgm:prSet/>
      <dgm:spPr/>
    </dgm:pt>
    <dgm:pt modelId="{3F1826E7-13EE-447E-B38B-58725418A9E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National Institute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008000"/>
              </a:solidFill>
              <a:effectLst/>
              <a:cs typeface="Arial" charset="0"/>
            </a:rPr>
            <a:t>Of Health</a:t>
          </a:r>
        </a:p>
      </dgm:t>
    </dgm:pt>
    <dgm:pt modelId="{FCCFF6B9-2552-41B2-A3A9-C0B60B181F89}" type="parTrans" cxnId="{62C2A119-8E0E-43A6-9941-6BBA10F38AF5}">
      <dgm:prSet/>
      <dgm:spPr/>
      <dgm:t>
        <a:bodyPr/>
        <a:lstStyle/>
        <a:p>
          <a:endParaRPr lang="en-US"/>
        </a:p>
      </dgm:t>
    </dgm:pt>
    <dgm:pt modelId="{653F5C39-7E58-4C06-B526-435310EE8EB1}" type="sibTrans" cxnId="{62C2A119-8E0E-43A6-9941-6BBA10F38AF5}">
      <dgm:prSet/>
      <dgm:spPr/>
    </dgm:pt>
    <dgm:pt modelId="{2E0AFAEF-D81C-476B-AF5F-D2B781F35A3C}" type="pres">
      <dgm:prSet presAssocID="{3C5438D3-E2B8-4D15-BF96-F7DFBDF2CE9C}" presName="cycle" presStyleCnt="0">
        <dgm:presLayoutVars>
          <dgm:chMax val="1"/>
          <dgm:dir/>
          <dgm:animLvl val="ctr"/>
          <dgm:resizeHandles val="exact"/>
        </dgm:presLayoutVars>
      </dgm:prSet>
      <dgm:spPr/>
    </dgm:pt>
    <dgm:pt modelId="{16D2CF47-D32D-4372-8F99-F6B6BF53CCCC}" type="pres">
      <dgm:prSet presAssocID="{7C12AFC5-09F5-4BEF-BCE2-1736AFE67B34}" presName="centerShape" presStyleLbl="node0" presStyleIdx="0" presStyleCnt="1"/>
      <dgm:spPr/>
      <dgm:t>
        <a:bodyPr/>
        <a:lstStyle/>
        <a:p>
          <a:endParaRPr lang="en-US"/>
        </a:p>
      </dgm:t>
    </dgm:pt>
    <dgm:pt modelId="{3BDDE100-D006-4B86-87C6-0D7DCBC7BA3A}" type="pres">
      <dgm:prSet presAssocID="{12AED938-BF46-41D0-B65D-55F5AE522961}" presName="Name9" presStyleLbl="parChTrans1D2" presStyleIdx="0" presStyleCnt="8"/>
      <dgm:spPr/>
      <dgm:t>
        <a:bodyPr/>
        <a:lstStyle/>
        <a:p>
          <a:endParaRPr lang="en-US"/>
        </a:p>
      </dgm:t>
    </dgm:pt>
    <dgm:pt modelId="{2F934890-99D3-4FEE-9362-759086C1B537}" type="pres">
      <dgm:prSet presAssocID="{12AED938-BF46-41D0-B65D-55F5AE522961}" presName="connTx" presStyleLbl="parChTrans1D2" presStyleIdx="0" presStyleCnt="8"/>
      <dgm:spPr/>
      <dgm:t>
        <a:bodyPr/>
        <a:lstStyle/>
        <a:p>
          <a:endParaRPr lang="en-US"/>
        </a:p>
      </dgm:t>
    </dgm:pt>
    <dgm:pt modelId="{EC2F3CFB-2D2D-46FC-AEB4-AB11A8F96D7F}" type="pres">
      <dgm:prSet presAssocID="{EF900D7E-151E-4B18-964B-007C0C4890B2}" presName="node" presStyleLbl="node1" presStyleIdx="0" presStyleCnt="8">
        <dgm:presLayoutVars>
          <dgm:bulletEnabled val="1"/>
        </dgm:presLayoutVars>
      </dgm:prSet>
      <dgm:spPr/>
      <dgm:t>
        <a:bodyPr/>
        <a:lstStyle/>
        <a:p>
          <a:endParaRPr lang="en-US"/>
        </a:p>
      </dgm:t>
    </dgm:pt>
    <dgm:pt modelId="{8425E77F-2373-4266-894B-F3FD20A4E532}" type="pres">
      <dgm:prSet presAssocID="{9B1F3B9F-9251-4010-8C31-CDFFA700068D}" presName="Name9" presStyleLbl="parChTrans1D2" presStyleIdx="1" presStyleCnt="8"/>
      <dgm:spPr/>
      <dgm:t>
        <a:bodyPr/>
        <a:lstStyle/>
        <a:p>
          <a:endParaRPr lang="en-US"/>
        </a:p>
      </dgm:t>
    </dgm:pt>
    <dgm:pt modelId="{D7EE07D3-334A-4C9E-9816-3A822568D635}" type="pres">
      <dgm:prSet presAssocID="{9B1F3B9F-9251-4010-8C31-CDFFA700068D}" presName="connTx" presStyleLbl="parChTrans1D2" presStyleIdx="1" presStyleCnt="8"/>
      <dgm:spPr/>
      <dgm:t>
        <a:bodyPr/>
        <a:lstStyle/>
        <a:p>
          <a:endParaRPr lang="en-US"/>
        </a:p>
      </dgm:t>
    </dgm:pt>
    <dgm:pt modelId="{B3879589-A259-4C22-AB47-5EF2D8F10998}" type="pres">
      <dgm:prSet presAssocID="{450035A7-C37E-4E96-8C87-8FBD84A4876C}" presName="node" presStyleLbl="node1" presStyleIdx="1" presStyleCnt="8">
        <dgm:presLayoutVars>
          <dgm:bulletEnabled val="1"/>
        </dgm:presLayoutVars>
      </dgm:prSet>
      <dgm:spPr/>
      <dgm:t>
        <a:bodyPr/>
        <a:lstStyle/>
        <a:p>
          <a:endParaRPr lang="en-US"/>
        </a:p>
      </dgm:t>
    </dgm:pt>
    <dgm:pt modelId="{793854DF-44DC-4845-9D5C-B44EBBC5718A}" type="pres">
      <dgm:prSet presAssocID="{2F87CCEB-CC93-425A-BE8F-CF53EC5637DA}" presName="Name9" presStyleLbl="parChTrans1D2" presStyleIdx="2" presStyleCnt="8"/>
      <dgm:spPr/>
      <dgm:t>
        <a:bodyPr/>
        <a:lstStyle/>
        <a:p>
          <a:endParaRPr lang="en-US"/>
        </a:p>
      </dgm:t>
    </dgm:pt>
    <dgm:pt modelId="{20EEB743-43B3-4460-9C3A-6EA50862ED23}" type="pres">
      <dgm:prSet presAssocID="{2F87CCEB-CC93-425A-BE8F-CF53EC5637DA}" presName="connTx" presStyleLbl="parChTrans1D2" presStyleIdx="2" presStyleCnt="8"/>
      <dgm:spPr/>
      <dgm:t>
        <a:bodyPr/>
        <a:lstStyle/>
        <a:p>
          <a:endParaRPr lang="en-US"/>
        </a:p>
      </dgm:t>
    </dgm:pt>
    <dgm:pt modelId="{7A85A724-6CDD-4A14-A5A4-95883AB9E950}" type="pres">
      <dgm:prSet presAssocID="{53CFCB6F-DBD5-4047-A94F-1D674968678F}" presName="node" presStyleLbl="node1" presStyleIdx="2" presStyleCnt="8">
        <dgm:presLayoutVars>
          <dgm:bulletEnabled val="1"/>
        </dgm:presLayoutVars>
      </dgm:prSet>
      <dgm:spPr/>
      <dgm:t>
        <a:bodyPr/>
        <a:lstStyle/>
        <a:p>
          <a:endParaRPr lang="en-US"/>
        </a:p>
      </dgm:t>
    </dgm:pt>
    <dgm:pt modelId="{D48A677C-E304-4F7E-B345-086A4120DF32}" type="pres">
      <dgm:prSet presAssocID="{2EF4E0DA-6BF0-4934-A9AA-BB2AC4593761}" presName="Name9" presStyleLbl="parChTrans1D2" presStyleIdx="3" presStyleCnt="8"/>
      <dgm:spPr/>
      <dgm:t>
        <a:bodyPr/>
        <a:lstStyle/>
        <a:p>
          <a:endParaRPr lang="en-US"/>
        </a:p>
      </dgm:t>
    </dgm:pt>
    <dgm:pt modelId="{2FE547F4-BBF5-4B2B-9410-9B8BA92EF217}" type="pres">
      <dgm:prSet presAssocID="{2EF4E0DA-6BF0-4934-A9AA-BB2AC4593761}" presName="connTx" presStyleLbl="parChTrans1D2" presStyleIdx="3" presStyleCnt="8"/>
      <dgm:spPr/>
      <dgm:t>
        <a:bodyPr/>
        <a:lstStyle/>
        <a:p>
          <a:endParaRPr lang="en-US"/>
        </a:p>
      </dgm:t>
    </dgm:pt>
    <dgm:pt modelId="{A45F4BCF-9279-4397-8C33-94A25B206221}" type="pres">
      <dgm:prSet presAssocID="{212457BB-5CB0-49A8-820D-5EFD4B8E613F}" presName="node" presStyleLbl="node1" presStyleIdx="3" presStyleCnt="8">
        <dgm:presLayoutVars>
          <dgm:bulletEnabled val="1"/>
        </dgm:presLayoutVars>
      </dgm:prSet>
      <dgm:spPr/>
      <dgm:t>
        <a:bodyPr/>
        <a:lstStyle/>
        <a:p>
          <a:endParaRPr lang="en-US"/>
        </a:p>
      </dgm:t>
    </dgm:pt>
    <dgm:pt modelId="{92AD4A3E-C4C3-49E7-BBA7-E3CD51BAA2B7}" type="pres">
      <dgm:prSet presAssocID="{EC6581BB-9325-4E85-B8FA-E5B506E6CE91}" presName="Name9" presStyleLbl="parChTrans1D2" presStyleIdx="4" presStyleCnt="8"/>
      <dgm:spPr/>
      <dgm:t>
        <a:bodyPr/>
        <a:lstStyle/>
        <a:p>
          <a:endParaRPr lang="en-US"/>
        </a:p>
      </dgm:t>
    </dgm:pt>
    <dgm:pt modelId="{D4593535-1532-469A-87BE-AE6C9E7AD468}" type="pres">
      <dgm:prSet presAssocID="{EC6581BB-9325-4E85-B8FA-E5B506E6CE91}" presName="connTx" presStyleLbl="parChTrans1D2" presStyleIdx="4" presStyleCnt="8"/>
      <dgm:spPr/>
      <dgm:t>
        <a:bodyPr/>
        <a:lstStyle/>
        <a:p>
          <a:endParaRPr lang="en-US"/>
        </a:p>
      </dgm:t>
    </dgm:pt>
    <dgm:pt modelId="{5F76D3E7-ED79-4A39-B1CF-D01A8F24FE40}" type="pres">
      <dgm:prSet presAssocID="{422E69A3-A76E-4771-9067-48CAFA6191D3}" presName="node" presStyleLbl="node1" presStyleIdx="4" presStyleCnt="8">
        <dgm:presLayoutVars>
          <dgm:bulletEnabled val="1"/>
        </dgm:presLayoutVars>
      </dgm:prSet>
      <dgm:spPr/>
      <dgm:t>
        <a:bodyPr/>
        <a:lstStyle/>
        <a:p>
          <a:endParaRPr lang="en-US"/>
        </a:p>
      </dgm:t>
    </dgm:pt>
    <dgm:pt modelId="{DDEADE2D-69BE-4102-A829-BDE3488565C2}" type="pres">
      <dgm:prSet presAssocID="{59F2CB38-8382-43F4-8B65-6F169D18FF1A}" presName="Name9" presStyleLbl="parChTrans1D2" presStyleIdx="5" presStyleCnt="8"/>
      <dgm:spPr/>
      <dgm:t>
        <a:bodyPr/>
        <a:lstStyle/>
        <a:p>
          <a:endParaRPr lang="en-US"/>
        </a:p>
      </dgm:t>
    </dgm:pt>
    <dgm:pt modelId="{03E608E1-971E-4C85-9C52-36DFB914B38C}" type="pres">
      <dgm:prSet presAssocID="{59F2CB38-8382-43F4-8B65-6F169D18FF1A}" presName="connTx" presStyleLbl="parChTrans1D2" presStyleIdx="5" presStyleCnt="8"/>
      <dgm:spPr/>
      <dgm:t>
        <a:bodyPr/>
        <a:lstStyle/>
        <a:p>
          <a:endParaRPr lang="en-US"/>
        </a:p>
      </dgm:t>
    </dgm:pt>
    <dgm:pt modelId="{AB1CEDE0-D25D-4F95-8BBC-D35D7D16C274}" type="pres">
      <dgm:prSet presAssocID="{EEA1006F-9815-44FD-ADE0-8BAD0309089F}" presName="node" presStyleLbl="node1" presStyleIdx="5" presStyleCnt="8">
        <dgm:presLayoutVars>
          <dgm:bulletEnabled val="1"/>
        </dgm:presLayoutVars>
      </dgm:prSet>
      <dgm:spPr/>
      <dgm:t>
        <a:bodyPr/>
        <a:lstStyle/>
        <a:p>
          <a:endParaRPr lang="en-US"/>
        </a:p>
      </dgm:t>
    </dgm:pt>
    <dgm:pt modelId="{E465EBC2-AEC2-427A-8255-910901AD6A1C}" type="pres">
      <dgm:prSet presAssocID="{03B2815F-5493-4FB1-8869-33BDA721884E}" presName="Name9" presStyleLbl="parChTrans1D2" presStyleIdx="6" presStyleCnt="8"/>
      <dgm:spPr/>
      <dgm:t>
        <a:bodyPr/>
        <a:lstStyle/>
        <a:p>
          <a:endParaRPr lang="en-US"/>
        </a:p>
      </dgm:t>
    </dgm:pt>
    <dgm:pt modelId="{D9AE1977-2096-48C5-9C1C-4976D481E6FE}" type="pres">
      <dgm:prSet presAssocID="{03B2815F-5493-4FB1-8869-33BDA721884E}" presName="connTx" presStyleLbl="parChTrans1D2" presStyleIdx="6" presStyleCnt="8"/>
      <dgm:spPr/>
      <dgm:t>
        <a:bodyPr/>
        <a:lstStyle/>
        <a:p>
          <a:endParaRPr lang="en-US"/>
        </a:p>
      </dgm:t>
    </dgm:pt>
    <dgm:pt modelId="{7E0CF2DA-8097-4854-A5A1-1109CB6F906D}" type="pres">
      <dgm:prSet presAssocID="{360B94B3-ED5F-4CC9-8DE6-E4523EE83D7C}" presName="node" presStyleLbl="node1" presStyleIdx="6" presStyleCnt="8">
        <dgm:presLayoutVars>
          <dgm:bulletEnabled val="1"/>
        </dgm:presLayoutVars>
      </dgm:prSet>
      <dgm:spPr/>
      <dgm:t>
        <a:bodyPr/>
        <a:lstStyle/>
        <a:p>
          <a:endParaRPr lang="en-US"/>
        </a:p>
      </dgm:t>
    </dgm:pt>
    <dgm:pt modelId="{966165B5-535C-451A-95DC-3A1AD60A4D41}" type="pres">
      <dgm:prSet presAssocID="{FCCFF6B9-2552-41B2-A3A9-C0B60B181F89}" presName="Name9" presStyleLbl="parChTrans1D2" presStyleIdx="7" presStyleCnt="8"/>
      <dgm:spPr/>
      <dgm:t>
        <a:bodyPr/>
        <a:lstStyle/>
        <a:p>
          <a:endParaRPr lang="en-US"/>
        </a:p>
      </dgm:t>
    </dgm:pt>
    <dgm:pt modelId="{8A47136C-A269-4A55-864C-2C7A727FEBE5}" type="pres">
      <dgm:prSet presAssocID="{FCCFF6B9-2552-41B2-A3A9-C0B60B181F89}" presName="connTx" presStyleLbl="parChTrans1D2" presStyleIdx="7" presStyleCnt="8"/>
      <dgm:spPr/>
      <dgm:t>
        <a:bodyPr/>
        <a:lstStyle/>
        <a:p>
          <a:endParaRPr lang="en-US"/>
        </a:p>
      </dgm:t>
    </dgm:pt>
    <dgm:pt modelId="{7AC83092-5D34-40DC-BD20-432DFF2BCF80}" type="pres">
      <dgm:prSet presAssocID="{3F1826E7-13EE-447E-B38B-58725418A9ED}" presName="node" presStyleLbl="node1" presStyleIdx="7" presStyleCnt="8">
        <dgm:presLayoutVars>
          <dgm:bulletEnabled val="1"/>
        </dgm:presLayoutVars>
      </dgm:prSet>
      <dgm:spPr/>
      <dgm:t>
        <a:bodyPr/>
        <a:lstStyle/>
        <a:p>
          <a:endParaRPr lang="en-US"/>
        </a:p>
      </dgm:t>
    </dgm:pt>
  </dgm:ptLst>
  <dgm:cxnLst>
    <dgm:cxn modelId="{77123C32-7705-4214-811D-90CF525C88E0}" type="presOf" srcId="{2EF4E0DA-6BF0-4934-A9AA-BB2AC4593761}" destId="{D48A677C-E304-4F7E-B345-086A4120DF32}" srcOrd="0" destOrd="0" presId="urn:microsoft.com/office/officeart/2005/8/layout/radial1"/>
    <dgm:cxn modelId="{9B799315-3440-4BDB-A544-9EB22322505E}" type="presOf" srcId="{7C12AFC5-09F5-4BEF-BCE2-1736AFE67B34}" destId="{16D2CF47-D32D-4372-8F99-F6B6BF53CCCC}" srcOrd="0" destOrd="0" presId="urn:microsoft.com/office/officeart/2005/8/layout/radial1"/>
    <dgm:cxn modelId="{BEA4FA25-A6A0-4CA1-91EF-330CE0AAEC7C}" type="presOf" srcId="{422E69A3-A76E-4771-9067-48CAFA6191D3}" destId="{5F76D3E7-ED79-4A39-B1CF-D01A8F24FE40}" srcOrd="0" destOrd="0" presId="urn:microsoft.com/office/officeart/2005/8/layout/radial1"/>
    <dgm:cxn modelId="{4C7AA617-FD1C-44ED-9029-97D9B86D29F0}" type="presOf" srcId="{9B1F3B9F-9251-4010-8C31-CDFFA700068D}" destId="{8425E77F-2373-4266-894B-F3FD20A4E532}" srcOrd="0" destOrd="0" presId="urn:microsoft.com/office/officeart/2005/8/layout/radial1"/>
    <dgm:cxn modelId="{62C2A119-8E0E-43A6-9941-6BBA10F38AF5}" srcId="{7C12AFC5-09F5-4BEF-BCE2-1736AFE67B34}" destId="{3F1826E7-13EE-447E-B38B-58725418A9ED}" srcOrd="7" destOrd="0" parTransId="{FCCFF6B9-2552-41B2-A3A9-C0B60B181F89}" sibTransId="{653F5C39-7E58-4C06-B526-435310EE8EB1}"/>
    <dgm:cxn modelId="{1C071E39-467F-49FC-8951-4FE1FF5516B0}" type="presOf" srcId="{FCCFF6B9-2552-41B2-A3A9-C0B60B181F89}" destId="{966165B5-535C-451A-95DC-3A1AD60A4D41}" srcOrd="0" destOrd="0" presId="urn:microsoft.com/office/officeart/2005/8/layout/radial1"/>
    <dgm:cxn modelId="{FCEFE5FC-E739-462E-BEFC-242A16073218}" type="presOf" srcId="{EC6581BB-9325-4E85-B8FA-E5B506E6CE91}" destId="{92AD4A3E-C4C3-49E7-BBA7-E3CD51BAA2B7}" srcOrd="0" destOrd="0" presId="urn:microsoft.com/office/officeart/2005/8/layout/radial1"/>
    <dgm:cxn modelId="{A9CFF1FA-837C-42A1-B0E0-188CC8E3E1CD}" type="presOf" srcId="{03B2815F-5493-4FB1-8869-33BDA721884E}" destId="{D9AE1977-2096-48C5-9C1C-4976D481E6FE}" srcOrd="1" destOrd="0" presId="urn:microsoft.com/office/officeart/2005/8/layout/radial1"/>
    <dgm:cxn modelId="{98A5AF99-DC72-4392-81ED-F5FF4426109F}" srcId="{7C12AFC5-09F5-4BEF-BCE2-1736AFE67B34}" destId="{EEA1006F-9815-44FD-ADE0-8BAD0309089F}" srcOrd="5" destOrd="0" parTransId="{59F2CB38-8382-43F4-8B65-6F169D18FF1A}" sibTransId="{65F0F982-F9A6-4E1E-9062-F3323A5BA6D7}"/>
    <dgm:cxn modelId="{8FCD2A1C-C073-4C8B-BA6A-7BDF054D1994}" srcId="{7C12AFC5-09F5-4BEF-BCE2-1736AFE67B34}" destId="{422E69A3-A76E-4771-9067-48CAFA6191D3}" srcOrd="4" destOrd="0" parTransId="{EC6581BB-9325-4E85-B8FA-E5B506E6CE91}" sibTransId="{92F2D8D6-CA09-4359-8838-44CD1BC6D7E2}"/>
    <dgm:cxn modelId="{4516E019-7FE4-4165-8B1E-5FAC2834CB47}" type="presOf" srcId="{59F2CB38-8382-43F4-8B65-6F169D18FF1A}" destId="{03E608E1-971E-4C85-9C52-36DFB914B38C}" srcOrd="1" destOrd="0" presId="urn:microsoft.com/office/officeart/2005/8/layout/radial1"/>
    <dgm:cxn modelId="{6B117C4E-70FD-4EEE-B94C-88449F588A3B}" type="presOf" srcId="{3F1826E7-13EE-447E-B38B-58725418A9ED}" destId="{7AC83092-5D34-40DC-BD20-432DFF2BCF80}" srcOrd="0" destOrd="0" presId="urn:microsoft.com/office/officeart/2005/8/layout/radial1"/>
    <dgm:cxn modelId="{0D93CF09-29EE-4773-8203-82A6EEC130CF}" type="presOf" srcId="{53CFCB6F-DBD5-4047-A94F-1D674968678F}" destId="{7A85A724-6CDD-4A14-A5A4-95883AB9E950}" srcOrd="0" destOrd="0" presId="urn:microsoft.com/office/officeart/2005/8/layout/radial1"/>
    <dgm:cxn modelId="{EFC48514-650B-44A8-8405-06729D92939F}" type="presOf" srcId="{3C5438D3-E2B8-4D15-BF96-F7DFBDF2CE9C}" destId="{2E0AFAEF-D81C-476B-AF5F-D2B781F35A3C}" srcOrd="0" destOrd="0" presId="urn:microsoft.com/office/officeart/2005/8/layout/radial1"/>
    <dgm:cxn modelId="{32CED4AB-E354-4F1C-950F-B521BEB075FC}" type="presOf" srcId="{59F2CB38-8382-43F4-8B65-6F169D18FF1A}" destId="{DDEADE2D-69BE-4102-A829-BDE3488565C2}" srcOrd="0" destOrd="0" presId="urn:microsoft.com/office/officeart/2005/8/layout/radial1"/>
    <dgm:cxn modelId="{FE271338-A2F2-4FDC-9AE7-B0AE40F55641}" srcId="{7C12AFC5-09F5-4BEF-BCE2-1736AFE67B34}" destId="{53CFCB6F-DBD5-4047-A94F-1D674968678F}" srcOrd="2" destOrd="0" parTransId="{2F87CCEB-CC93-425A-BE8F-CF53EC5637DA}" sibTransId="{E871EA63-0AC7-4EB8-BB05-37F2D55D49AD}"/>
    <dgm:cxn modelId="{980F31D3-977B-4287-9C7A-C29BE56CB2BF}" type="presOf" srcId="{FCCFF6B9-2552-41B2-A3A9-C0B60B181F89}" destId="{8A47136C-A269-4A55-864C-2C7A727FEBE5}" srcOrd="1" destOrd="0" presId="urn:microsoft.com/office/officeart/2005/8/layout/radial1"/>
    <dgm:cxn modelId="{DB9090E8-3F39-4EDC-8CDD-CCA5BD82E81C}" type="presOf" srcId="{EF900D7E-151E-4B18-964B-007C0C4890B2}" destId="{EC2F3CFB-2D2D-46FC-AEB4-AB11A8F96D7F}" srcOrd="0" destOrd="0" presId="urn:microsoft.com/office/officeart/2005/8/layout/radial1"/>
    <dgm:cxn modelId="{C87D5C94-5E21-4643-B5D1-07E273FC5A5E}" srcId="{7C12AFC5-09F5-4BEF-BCE2-1736AFE67B34}" destId="{212457BB-5CB0-49A8-820D-5EFD4B8E613F}" srcOrd="3" destOrd="0" parTransId="{2EF4E0DA-6BF0-4934-A9AA-BB2AC4593761}" sibTransId="{E8E5140E-6051-4D9F-AAB8-8F611F4DF434}"/>
    <dgm:cxn modelId="{1764B0CE-C245-4FA4-82F1-FF9F5FE1A015}" srcId="{7C12AFC5-09F5-4BEF-BCE2-1736AFE67B34}" destId="{EF900D7E-151E-4B18-964B-007C0C4890B2}" srcOrd="0" destOrd="0" parTransId="{12AED938-BF46-41D0-B65D-55F5AE522961}" sibTransId="{7F121D45-11D8-49DE-9E08-05EF002ED898}"/>
    <dgm:cxn modelId="{53C4E536-A889-4693-AAA7-BE6F3B45ECD8}" type="presOf" srcId="{9B1F3B9F-9251-4010-8C31-CDFFA700068D}" destId="{D7EE07D3-334A-4C9E-9816-3A822568D635}" srcOrd="1" destOrd="0" presId="urn:microsoft.com/office/officeart/2005/8/layout/radial1"/>
    <dgm:cxn modelId="{30F13504-12EB-4963-A743-084E825059BB}" srcId="{7C12AFC5-09F5-4BEF-BCE2-1736AFE67B34}" destId="{450035A7-C37E-4E96-8C87-8FBD84A4876C}" srcOrd="1" destOrd="0" parTransId="{9B1F3B9F-9251-4010-8C31-CDFFA700068D}" sibTransId="{F2FE8BCC-48F1-4FB3-A921-AEE5351D8577}"/>
    <dgm:cxn modelId="{B8CF5D9D-5E15-49F7-9A72-51EFFCBA749E}" type="presOf" srcId="{03B2815F-5493-4FB1-8869-33BDA721884E}" destId="{E465EBC2-AEC2-427A-8255-910901AD6A1C}" srcOrd="0" destOrd="0" presId="urn:microsoft.com/office/officeart/2005/8/layout/radial1"/>
    <dgm:cxn modelId="{30AC4E3E-F3B5-4BCB-908D-88289A16B4CC}" type="presOf" srcId="{12AED938-BF46-41D0-B65D-55F5AE522961}" destId="{3BDDE100-D006-4B86-87C6-0D7DCBC7BA3A}" srcOrd="0" destOrd="0" presId="urn:microsoft.com/office/officeart/2005/8/layout/radial1"/>
    <dgm:cxn modelId="{602EDC47-BF2A-4DE5-90E6-E9FEA98CE369}" type="presOf" srcId="{2F87CCEB-CC93-425A-BE8F-CF53EC5637DA}" destId="{20EEB743-43B3-4460-9C3A-6EA50862ED23}" srcOrd="1" destOrd="0" presId="urn:microsoft.com/office/officeart/2005/8/layout/radial1"/>
    <dgm:cxn modelId="{F32975FB-9AC7-45EC-9E98-E0AE165CF536}" type="presOf" srcId="{2F87CCEB-CC93-425A-BE8F-CF53EC5637DA}" destId="{793854DF-44DC-4845-9D5C-B44EBBC5718A}" srcOrd="0" destOrd="0" presId="urn:microsoft.com/office/officeart/2005/8/layout/radial1"/>
    <dgm:cxn modelId="{14D27D7A-6063-462C-8934-A543BAAC7FFB}" srcId="{7C12AFC5-09F5-4BEF-BCE2-1736AFE67B34}" destId="{360B94B3-ED5F-4CC9-8DE6-E4523EE83D7C}" srcOrd="6" destOrd="0" parTransId="{03B2815F-5493-4FB1-8869-33BDA721884E}" sibTransId="{89E5DED5-508E-4EFA-A883-82431541D3E7}"/>
    <dgm:cxn modelId="{5F4B9B02-1DEC-49E8-B600-268D696434CC}" type="presOf" srcId="{450035A7-C37E-4E96-8C87-8FBD84A4876C}" destId="{B3879589-A259-4C22-AB47-5EF2D8F10998}" srcOrd="0" destOrd="0" presId="urn:microsoft.com/office/officeart/2005/8/layout/radial1"/>
    <dgm:cxn modelId="{799B437C-B134-471A-A465-EB908941F945}" type="presOf" srcId="{360B94B3-ED5F-4CC9-8DE6-E4523EE83D7C}" destId="{7E0CF2DA-8097-4854-A5A1-1109CB6F906D}" srcOrd="0" destOrd="0" presId="urn:microsoft.com/office/officeart/2005/8/layout/radial1"/>
    <dgm:cxn modelId="{849EAB79-4B6C-4497-B694-32AEB1B95BCF}" type="presOf" srcId="{EEA1006F-9815-44FD-ADE0-8BAD0309089F}" destId="{AB1CEDE0-D25D-4F95-8BBC-D35D7D16C274}" srcOrd="0" destOrd="0" presId="urn:microsoft.com/office/officeart/2005/8/layout/radial1"/>
    <dgm:cxn modelId="{CF78C018-DDFD-496E-8965-954B954DD0F7}" type="presOf" srcId="{12AED938-BF46-41D0-B65D-55F5AE522961}" destId="{2F934890-99D3-4FEE-9362-759086C1B537}" srcOrd="1" destOrd="0" presId="urn:microsoft.com/office/officeart/2005/8/layout/radial1"/>
    <dgm:cxn modelId="{627CBB17-A2DB-4BEA-9605-AA5201D413E8}" type="presOf" srcId="{212457BB-5CB0-49A8-820D-5EFD4B8E613F}" destId="{A45F4BCF-9279-4397-8C33-94A25B206221}" srcOrd="0" destOrd="0" presId="urn:microsoft.com/office/officeart/2005/8/layout/radial1"/>
    <dgm:cxn modelId="{8A0F81F0-A477-4AAB-AAC7-D2EAD47ADDAC}" srcId="{3C5438D3-E2B8-4D15-BF96-F7DFBDF2CE9C}" destId="{7C12AFC5-09F5-4BEF-BCE2-1736AFE67B34}" srcOrd="0" destOrd="0" parTransId="{87602159-E9F9-4AE7-A5E0-E8E6FE51A982}" sibTransId="{155B40A2-0348-484C-BA8E-4D415A1977CE}"/>
    <dgm:cxn modelId="{D661F90E-4071-44B4-B07B-824168DDE148}" type="presOf" srcId="{EC6581BB-9325-4E85-B8FA-E5B506E6CE91}" destId="{D4593535-1532-469A-87BE-AE6C9E7AD468}" srcOrd="1" destOrd="0" presId="urn:microsoft.com/office/officeart/2005/8/layout/radial1"/>
    <dgm:cxn modelId="{0C8BF15D-2860-48EB-AB92-89381144AFB2}" type="presOf" srcId="{2EF4E0DA-6BF0-4934-A9AA-BB2AC4593761}" destId="{2FE547F4-BBF5-4B2B-9410-9B8BA92EF217}" srcOrd="1" destOrd="0" presId="urn:microsoft.com/office/officeart/2005/8/layout/radial1"/>
    <dgm:cxn modelId="{763DB520-6CC3-4DC6-9FEF-819A414ABD4E}" type="presParOf" srcId="{2E0AFAEF-D81C-476B-AF5F-D2B781F35A3C}" destId="{16D2CF47-D32D-4372-8F99-F6B6BF53CCCC}" srcOrd="0" destOrd="0" presId="urn:microsoft.com/office/officeart/2005/8/layout/radial1"/>
    <dgm:cxn modelId="{6CA03C98-F2A2-4604-98DC-B99A9424FCBC}" type="presParOf" srcId="{2E0AFAEF-D81C-476B-AF5F-D2B781F35A3C}" destId="{3BDDE100-D006-4B86-87C6-0D7DCBC7BA3A}" srcOrd="1" destOrd="0" presId="urn:microsoft.com/office/officeart/2005/8/layout/radial1"/>
    <dgm:cxn modelId="{1E8FD467-74EB-4A6B-8AEC-FBD167C26040}" type="presParOf" srcId="{3BDDE100-D006-4B86-87C6-0D7DCBC7BA3A}" destId="{2F934890-99D3-4FEE-9362-759086C1B537}" srcOrd="0" destOrd="0" presId="urn:microsoft.com/office/officeart/2005/8/layout/radial1"/>
    <dgm:cxn modelId="{B275D245-5B3A-4469-9FCB-359D72A384A4}" type="presParOf" srcId="{2E0AFAEF-D81C-476B-AF5F-D2B781F35A3C}" destId="{EC2F3CFB-2D2D-46FC-AEB4-AB11A8F96D7F}" srcOrd="2" destOrd="0" presId="urn:microsoft.com/office/officeart/2005/8/layout/radial1"/>
    <dgm:cxn modelId="{C00308FC-BEB5-48C2-B10D-7A71C6263FDC}" type="presParOf" srcId="{2E0AFAEF-D81C-476B-AF5F-D2B781F35A3C}" destId="{8425E77F-2373-4266-894B-F3FD20A4E532}" srcOrd="3" destOrd="0" presId="urn:microsoft.com/office/officeart/2005/8/layout/radial1"/>
    <dgm:cxn modelId="{E9050F57-92D0-4CB7-9677-C4986F6B2E62}" type="presParOf" srcId="{8425E77F-2373-4266-894B-F3FD20A4E532}" destId="{D7EE07D3-334A-4C9E-9816-3A822568D635}" srcOrd="0" destOrd="0" presId="urn:microsoft.com/office/officeart/2005/8/layout/radial1"/>
    <dgm:cxn modelId="{D3EA74BC-365C-4575-9C18-0A000E96FE26}" type="presParOf" srcId="{2E0AFAEF-D81C-476B-AF5F-D2B781F35A3C}" destId="{B3879589-A259-4C22-AB47-5EF2D8F10998}" srcOrd="4" destOrd="0" presId="urn:microsoft.com/office/officeart/2005/8/layout/radial1"/>
    <dgm:cxn modelId="{3CD1DF92-224A-4011-943A-89C166EF9FAF}" type="presParOf" srcId="{2E0AFAEF-D81C-476B-AF5F-D2B781F35A3C}" destId="{793854DF-44DC-4845-9D5C-B44EBBC5718A}" srcOrd="5" destOrd="0" presId="urn:microsoft.com/office/officeart/2005/8/layout/radial1"/>
    <dgm:cxn modelId="{083A4E87-8EB5-4F1C-8911-E480073C2AE5}" type="presParOf" srcId="{793854DF-44DC-4845-9D5C-B44EBBC5718A}" destId="{20EEB743-43B3-4460-9C3A-6EA50862ED23}" srcOrd="0" destOrd="0" presId="urn:microsoft.com/office/officeart/2005/8/layout/radial1"/>
    <dgm:cxn modelId="{906BEEBA-FA67-4522-ADB7-0BFC205C7AA9}" type="presParOf" srcId="{2E0AFAEF-D81C-476B-AF5F-D2B781F35A3C}" destId="{7A85A724-6CDD-4A14-A5A4-95883AB9E950}" srcOrd="6" destOrd="0" presId="urn:microsoft.com/office/officeart/2005/8/layout/radial1"/>
    <dgm:cxn modelId="{B4F5A1FB-2B98-48B7-8573-412D107B4089}" type="presParOf" srcId="{2E0AFAEF-D81C-476B-AF5F-D2B781F35A3C}" destId="{D48A677C-E304-4F7E-B345-086A4120DF32}" srcOrd="7" destOrd="0" presId="urn:microsoft.com/office/officeart/2005/8/layout/radial1"/>
    <dgm:cxn modelId="{BA15D6BB-3630-435C-B562-2C0260834466}" type="presParOf" srcId="{D48A677C-E304-4F7E-B345-086A4120DF32}" destId="{2FE547F4-BBF5-4B2B-9410-9B8BA92EF217}" srcOrd="0" destOrd="0" presId="urn:microsoft.com/office/officeart/2005/8/layout/radial1"/>
    <dgm:cxn modelId="{CE436F71-846F-44A9-8034-DAB04068DACD}" type="presParOf" srcId="{2E0AFAEF-D81C-476B-AF5F-D2B781F35A3C}" destId="{A45F4BCF-9279-4397-8C33-94A25B206221}" srcOrd="8" destOrd="0" presId="urn:microsoft.com/office/officeart/2005/8/layout/radial1"/>
    <dgm:cxn modelId="{DEA627C7-9391-47A9-B605-D0C729279FDC}" type="presParOf" srcId="{2E0AFAEF-D81C-476B-AF5F-D2B781F35A3C}" destId="{92AD4A3E-C4C3-49E7-BBA7-E3CD51BAA2B7}" srcOrd="9" destOrd="0" presId="urn:microsoft.com/office/officeart/2005/8/layout/radial1"/>
    <dgm:cxn modelId="{B804E2EE-2DE9-451E-AB81-CEBB6BDADABA}" type="presParOf" srcId="{92AD4A3E-C4C3-49E7-BBA7-E3CD51BAA2B7}" destId="{D4593535-1532-469A-87BE-AE6C9E7AD468}" srcOrd="0" destOrd="0" presId="urn:microsoft.com/office/officeart/2005/8/layout/radial1"/>
    <dgm:cxn modelId="{813F3F24-0B3C-4809-A036-3191271E9DBA}" type="presParOf" srcId="{2E0AFAEF-D81C-476B-AF5F-D2B781F35A3C}" destId="{5F76D3E7-ED79-4A39-B1CF-D01A8F24FE40}" srcOrd="10" destOrd="0" presId="urn:microsoft.com/office/officeart/2005/8/layout/radial1"/>
    <dgm:cxn modelId="{62810FA5-2090-4D5F-B247-91637BD30F31}" type="presParOf" srcId="{2E0AFAEF-D81C-476B-AF5F-D2B781F35A3C}" destId="{DDEADE2D-69BE-4102-A829-BDE3488565C2}" srcOrd="11" destOrd="0" presId="urn:microsoft.com/office/officeart/2005/8/layout/radial1"/>
    <dgm:cxn modelId="{81DC2059-3AC3-4078-8E03-BAB65EE672B6}" type="presParOf" srcId="{DDEADE2D-69BE-4102-A829-BDE3488565C2}" destId="{03E608E1-971E-4C85-9C52-36DFB914B38C}" srcOrd="0" destOrd="0" presId="urn:microsoft.com/office/officeart/2005/8/layout/radial1"/>
    <dgm:cxn modelId="{3C04E17D-4DF2-4B37-853F-01C0C23F0AAA}" type="presParOf" srcId="{2E0AFAEF-D81C-476B-AF5F-D2B781F35A3C}" destId="{AB1CEDE0-D25D-4F95-8BBC-D35D7D16C274}" srcOrd="12" destOrd="0" presId="urn:microsoft.com/office/officeart/2005/8/layout/radial1"/>
    <dgm:cxn modelId="{A4A5D6B3-292B-4EB1-BA47-2F76D270BB23}" type="presParOf" srcId="{2E0AFAEF-D81C-476B-AF5F-D2B781F35A3C}" destId="{E465EBC2-AEC2-427A-8255-910901AD6A1C}" srcOrd="13" destOrd="0" presId="urn:microsoft.com/office/officeart/2005/8/layout/radial1"/>
    <dgm:cxn modelId="{05384B9D-FB31-416E-A1F0-B5DD54D5CFEC}" type="presParOf" srcId="{E465EBC2-AEC2-427A-8255-910901AD6A1C}" destId="{D9AE1977-2096-48C5-9C1C-4976D481E6FE}" srcOrd="0" destOrd="0" presId="urn:microsoft.com/office/officeart/2005/8/layout/radial1"/>
    <dgm:cxn modelId="{4074E03A-E1DA-4FA6-9511-8222C6B16980}" type="presParOf" srcId="{2E0AFAEF-D81C-476B-AF5F-D2B781F35A3C}" destId="{7E0CF2DA-8097-4854-A5A1-1109CB6F906D}" srcOrd="14" destOrd="0" presId="urn:microsoft.com/office/officeart/2005/8/layout/radial1"/>
    <dgm:cxn modelId="{B4D6FA80-E259-4243-BEB9-8B4337BE2F8E}" type="presParOf" srcId="{2E0AFAEF-D81C-476B-AF5F-D2B781F35A3C}" destId="{966165B5-535C-451A-95DC-3A1AD60A4D41}" srcOrd="15" destOrd="0" presId="urn:microsoft.com/office/officeart/2005/8/layout/radial1"/>
    <dgm:cxn modelId="{B6075207-2E8C-48E8-8B4F-2F4529742E83}" type="presParOf" srcId="{966165B5-535C-451A-95DC-3A1AD60A4D41}" destId="{8A47136C-A269-4A55-864C-2C7A727FEBE5}" srcOrd="0" destOrd="0" presId="urn:microsoft.com/office/officeart/2005/8/layout/radial1"/>
    <dgm:cxn modelId="{35A8F045-6F55-4062-AD46-EBF3B8897F78}" type="presParOf" srcId="{2E0AFAEF-D81C-476B-AF5F-D2B781F35A3C}" destId="{7AC83092-5D34-40DC-BD20-432DFF2BCF80}"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CF47-D32D-4372-8F99-F6B6BF53CCCC}">
      <dsp:nvSpPr>
        <dsp:cNvPr id="0" name=""/>
        <dsp:cNvSpPr/>
      </dsp:nvSpPr>
      <dsp:spPr>
        <a:xfrm>
          <a:off x="3572954" y="1972754"/>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tx1"/>
              </a:solidFill>
              <a:effectLst/>
              <a:cs typeface="Arial" charset="0"/>
            </a:rPr>
            <a:t>ANS Monitoring</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chemeClr val="tx1"/>
              </a:solidFill>
              <a:effectLst/>
              <a:cs typeface="Arial" charset="0"/>
            </a:rPr>
            <a:t>Recommended By:</a:t>
          </a:r>
        </a:p>
      </dsp:txBody>
      <dsp:txXfrm>
        <a:off x="3742816" y="2142616"/>
        <a:ext cx="820167" cy="820167"/>
      </dsp:txXfrm>
    </dsp:sp>
    <dsp:sp modelId="{3BDDE100-D006-4B86-87C6-0D7DCBC7BA3A}">
      <dsp:nvSpPr>
        <dsp:cNvPr id="0" name=""/>
        <dsp:cNvSpPr/>
      </dsp:nvSpPr>
      <dsp:spPr>
        <a:xfrm rot="16200000">
          <a:off x="3747454" y="1554740"/>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2627" y="1547036"/>
        <a:ext cx="40544" cy="40544"/>
      </dsp:txXfrm>
    </dsp:sp>
    <dsp:sp modelId="{EC2F3CFB-2D2D-46FC-AEB4-AB11A8F96D7F}">
      <dsp:nvSpPr>
        <dsp:cNvPr id="0" name=""/>
        <dsp:cNvSpPr/>
      </dsp:nvSpPr>
      <dsp:spPr>
        <a:xfrm>
          <a:off x="3572954" y="1971"/>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Heart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Association</a:t>
          </a:r>
        </a:p>
      </dsp:txBody>
      <dsp:txXfrm>
        <a:off x="3742816" y="171833"/>
        <a:ext cx="820167" cy="820167"/>
      </dsp:txXfrm>
    </dsp:sp>
    <dsp:sp modelId="{8425E77F-2373-4266-894B-F3FD20A4E532}">
      <dsp:nvSpPr>
        <dsp:cNvPr id="0" name=""/>
        <dsp:cNvSpPr/>
      </dsp:nvSpPr>
      <dsp:spPr>
        <a:xfrm rot="18900000">
          <a:off x="4444231" y="1843354"/>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9404" y="1835651"/>
        <a:ext cx="40544" cy="40544"/>
      </dsp:txXfrm>
    </dsp:sp>
    <dsp:sp modelId="{B3879589-A259-4C22-AB47-5EF2D8F10998}">
      <dsp:nvSpPr>
        <dsp:cNvPr id="0" name=""/>
        <dsp:cNvSpPr/>
      </dsp:nvSpPr>
      <dsp:spPr>
        <a:xfrm>
          <a:off x="4966507" y="579200"/>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Academy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Neurology</a:t>
          </a:r>
        </a:p>
      </dsp:txBody>
      <dsp:txXfrm>
        <a:off x="5136369" y="749062"/>
        <a:ext cx="820167" cy="820167"/>
      </dsp:txXfrm>
    </dsp:sp>
    <dsp:sp modelId="{793854DF-44DC-4845-9D5C-B44EBBC5718A}">
      <dsp:nvSpPr>
        <dsp:cNvPr id="0" name=""/>
        <dsp:cNvSpPr/>
      </dsp:nvSpPr>
      <dsp:spPr>
        <a:xfrm>
          <a:off x="4732845" y="2540131"/>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18018" y="2532427"/>
        <a:ext cx="40544" cy="40544"/>
      </dsp:txXfrm>
    </dsp:sp>
    <dsp:sp modelId="{7A85A724-6CDD-4A14-A5A4-95883AB9E950}">
      <dsp:nvSpPr>
        <dsp:cNvPr id="0" name=""/>
        <dsp:cNvSpPr/>
      </dsp:nvSpPr>
      <dsp:spPr>
        <a:xfrm>
          <a:off x="5543736" y="1972754"/>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American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Diabetes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Association</a:t>
          </a:r>
        </a:p>
      </dsp:txBody>
      <dsp:txXfrm>
        <a:off x="5713598" y="2142616"/>
        <a:ext cx="820167" cy="820167"/>
      </dsp:txXfrm>
    </dsp:sp>
    <dsp:sp modelId="{D48A677C-E304-4F7E-B345-086A4120DF32}">
      <dsp:nvSpPr>
        <dsp:cNvPr id="0" name=""/>
        <dsp:cNvSpPr/>
      </dsp:nvSpPr>
      <dsp:spPr>
        <a:xfrm rot="2700000">
          <a:off x="4444231" y="3236908"/>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9404" y="3229204"/>
        <a:ext cx="40544" cy="40544"/>
      </dsp:txXfrm>
    </dsp:sp>
    <dsp:sp modelId="{A45F4BCF-9279-4397-8C33-94A25B206221}">
      <dsp:nvSpPr>
        <dsp:cNvPr id="0" name=""/>
        <dsp:cNvSpPr/>
      </dsp:nvSpPr>
      <dsp:spPr>
        <a:xfrm>
          <a:off x="4966507" y="3366307"/>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American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Academy of</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Family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Physicians</a:t>
          </a:r>
        </a:p>
      </dsp:txBody>
      <dsp:txXfrm>
        <a:off x="5136369" y="3536169"/>
        <a:ext cx="820167" cy="820167"/>
      </dsp:txXfrm>
    </dsp:sp>
    <dsp:sp modelId="{92AD4A3E-C4C3-49E7-BBA7-E3CD51BAA2B7}">
      <dsp:nvSpPr>
        <dsp:cNvPr id="0" name=""/>
        <dsp:cNvSpPr/>
      </dsp:nvSpPr>
      <dsp:spPr>
        <a:xfrm rot="5400000">
          <a:off x="3747454" y="3525522"/>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132627" y="3517818"/>
        <a:ext cx="40544" cy="40544"/>
      </dsp:txXfrm>
    </dsp:sp>
    <dsp:sp modelId="{5F76D3E7-ED79-4A39-B1CF-D01A8F24FE40}">
      <dsp:nvSpPr>
        <dsp:cNvPr id="0" name=""/>
        <dsp:cNvSpPr/>
      </dsp:nvSpPr>
      <dsp:spPr>
        <a:xfrm>
          <a:off x="3572954" y="3943536"/>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Juvenile Diabetes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Association</a:t>
          </a:r>
        </a:p>
      </dsp:txBody>
      <dsp:txXfrm>
        <a:off x="3742816" y="4113398"/>
        <a:ext cx="820167" cy="820167"/>
      </dsp:txXfrm>
    </dsp:sp>
    <dsp:sp modelId="{DDEADE2D-69BE-4102-A829-BDE3488565C2}">
      <dsp:nvSpPr>
        <dsp:cNvPr id="0" name=""/>
        <dsp:cNvSpPr/>
      </dsp:nvSpPr>
      <dsp:spPr>
        <a:xfrm rot="8100000">
          <a:off x="3050678" y="3236908"/>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35851" y="3229204"/>
        <a:ext cx="40544" cy="40544"/>
      </dsp:txXfrm>
    </dsp:sp>
    <dsp:sp modelId="{AB1CEDE0-D25D-4F95-8BBC-D35D7D16C274}">
      <dsp:nvSpPr>
        <dsp:cNvPr id="0" name=""/>
        <dsp:cNvSpPr/>
      </dsp:nvSpPr>
      <dsp:spPr>
        <a:xfrm>
          <a:off x="2179400" y="3366307"/>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National Heart,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 Lung, and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Blood Institute</a:t>
          </a:r>
        </a:p>
      </dsp:txBody>
      <dsp:txXfrm>
        <a:off x="2349262" y="3536169"/>
        <a:ext cx="820167" cy="820167"/>
      </dsp:txXfrm>
    </dsp:sp>
    <dsp:sp modelId="{E465EBC2-AEC2-427A-8255-910901AD6A1C}">
      <dsp:nvSpPr>
        <dsp:cNvPr id="0" name=""/>
        <dsp:cNvSpPr/>
      </dsp:nvSpPr>
      <dsp:spPr>
        <a:xfrm rot="10800000">
          <a:off x="2762063" y="2540131"/>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47236" y="2532427"/>
        <a:ext cx="40544" cy="40544"/>
      </dsp:txXfrm>
    </dsp:sp>
    <dsp:sp modelId="{7E0CF2DA-8097-4854-A5A1-1109CB6F906D}">
      <dsp:nvSpPr>
        <dsp:cNvPr id="0" name=""/>
        <dsp:cNvSpPr/>
      </dsp:nvSpPr>
      <dsp:spPr>
        <a:xfrm>
          <a:off x="1602171" y="1972754"/>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National Diabetes,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Digestive,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Kidney Disease</a:t>
          </a:r>
        </a:p>
      </dsp:txBody>
      <dsp:txXfrm>
        <a:off x="1772033" y="2142616"/>
        <a:ext cx="820167" cy="820167"/>
      </dsp:txXfrm>
    </dsp:sp>
    <dsp:sp modelId="{966165B5-535C-451A-95DC-3A1AD60A4D41}">
      <dsp:nvSpPr>
        <dsp:cNvPr id="0" name=""/>
        <dsp:cNvSpPr/>
      </dsp:nvSpPr>
      <dsp:spPr>
        <a:xfrm rot="13500000">
          <a:off x="3050678" y="1843354"/>
          <a:ext cx="810890" cy="25136"/>
        </a:xfrm>
        <a:custGeom>
          <a:avLst/>
          <a:gdLst/>
          <a:ahLst/>
          <a:cxnLst/>
          <a:rect l="0" t="0" r="0" b="0"/>
          <a:pathLst>
            <a:path>
              <a:moveTo>
                <a:pt x="0" y="12568"/>
              </a:moveTo>
              <a:lnTo>
                <a:pt x="810890" y="12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435851" y="1835651"/>
        <a:ext cx="40544" cy="40544"/>
      </dsp:txXfrm>
    </dsp:sp>
    <dsp:sp modelId="{7AC83092-5D34-40DC-BD20-432DFF2BCF80}">
      <dsp:nvSpPr>
        <dsp:cNvPr id="0" name=""/>
        <dsp:cNvSpPr/>
      </dsp:nvSpPr>
      <dsp:spPr>
        <a:xfrm>
          <a:off x="2179400" y="579200"/>
          <a:ext cx="1159891" cy="11598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National Institute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kern="1200" cap="none" normalizeH="0" baseline="0" smtClean="0">
              <a:ln>
                <a:noFill/>
              </a:ln>
              <a:solidFill>
                <a:srgbClr val="008000"/>
              </a:solidFill>
              <a:effectLst/>
              <a:cs typeface="Arial" charset="0"/>
            </a:rPr>
            <a:t>Of Health</a:t>
          </a:r>
        </a:p>
      </dsp:txBody>
      <dsp:txXfrm>
        <a:off x="2349262" y="749062"/>
        <a:ext cx="820167" cy="820167"/>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5030BDFE-4A9D-4463-ADD2-2328C74D3CA8}" type="datetimeFigureOut">
              <a:rPr lang="en-US" smtClean="0"/>
              <a:pPr/>
              <a:t>10/16/2014</a:t>
            </a:fld>
            <a:endParaRPr lang="en-US"/>
          </a:p>
        </p:txBody>
      </p:sp>
      <p:sp>
        <p:nvSpPr>
          <p:cNvPr id="4" name="Footer Placeholder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059EE47D-AD3E-4576-B5DF-1D20468364C5}" type="slidenum">
              <a:rPr lang="en-US" smtClean="0"/>
              <a:pPr/>
              <a:t>‹#›</a:t>
            </a:fld>
            <a:endParaRPr lang="en-US"/>
          </a:p>
        </p:txBody>
      </p:sp>
    </p:spTree>
    <p:extLst>
      <p:ext uri="{BB962C8B-B14F-4D97-AF65-F5344CB8AC3E}">
        <p14:creationId xmlns:p14="http://schemas.microsoft.com/office/powerpoint/2010/main" val="299996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6581B2F6-1448-43CA-8965-B9D8C2FE0B47}" type="datetimeFigureOut">
              <a:rPr lang="en-US" smtClean="0"/>
              <a:pPr/>
              <a:t>10/16/2014</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B753AA4E-5CE8-4402-9059-221DC57FBFE3}" type="slidenum">
              <a:rPr lang="en-US" smtClean="0"/>
              <a:pPr/>
              <a:t>‹#›</a:t>
            </a:fld>
            <a:endParaRPr lang="en-US"/>
          </a:p>
        </p:txBody>
      </p:sp>
    </p:spTree>
    <p:extLst>
      <p:ext uri="{BB962C8B-B14F-4D97-AF65-F5344CB8AC3E}">
        <p14:creationId xmlns:p14="http://schemas.microsoft.com/office/powerpoint/2010/main" val="211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FFA2E8BA-4B50-4FD9-8803-D211661F8774}" type="slidenum">
              <a:rPr lang="en-US"/>
              <a:pPr/>
              <a:t>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2192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228600" y="1676400"/>
            <a:ext cx="8686800" cy="5029200"/>
          </a:xfrm>
        </p:spPr>
        <p:txBody>
          <a:bodyPr/>
          <a:lstStyle/>
          <a:p>
            <a:pPr lvl="0"/>
            <a:r>
              <a:rPr lang="en-US" noProof="0" smtClean="0"/>
              <a:t>Click icon to add SmartArt graphic</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8B6C93F4-A1FA-4916-9D6C-6F000B2B7251}" type="slidenum">
              <a:rPr lang="en-US"/>
              <a:pPr>
                <a:defRPr/>
              </a:pPr>
              <a:t>‹#›</a:t>
            </a:fld>
            <a:endParaRPr lang="en-US"/>
          </a:p>
        </p:txBody>
      </p:sp>
    </p:spTree>
  </p:cSld>
  <p:clrMapOvr>
    <a:masterClrMapping/>
  </p:clrMapOvr>
  <p:transition spd="med" advClick="0" advTm="1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32883"/>
            <a:ext cx="8022773" cy="648518"/>
          </a:xfrm>
        </p:spPr>
        <p:txBody>
          <a:bodyPr>
            <a:normAutofit fontScale="90000"/>
          </a:bodyPr>
          <a:lstStyle/>
          <a:p>
            <a:r>
              <a:rPr lang="en-US" sz="2800" b="1" dirty="0" smtClean="0"/>
              <a:t>CURRENT RESEARCH ON CARDIO VASCULAR AUTONOMIC FUNCTION TEST </a:t>
            </a:r>
            <a:endParaRPr lang="en-US" sz="2800" dirty="0"/>
          </a:p>
        </p:txBody>
      </p:sp>
      <p:sp>
        <p:nvSpPr>
          <p:cNvPr id="3" name="Subtitle 2"/>
          <p:cNvSpPr>
            <a:spLocks noGrp="1"/>
          </p:cNvSpPr>
          <p:nvPr>
            <p:ph type="subTitle" idx="1"/>
          </p:nvPr>
        </p:nvSpPr>
        <p:spPr>
          <a:xfrm>
            <a:off x="762000" y="4038600"/>
            <a:ext cx="8382000" cy="2743200"/>
          </a:xfrm>
        </p:spPr>
        <p:txBody>
          <a:bodyPr>
            <a:normAutofit fontScale="70000" lnSpcReduction="20000"/>
          </a:bodyPr>
          <a:lstStyle/>
          <a:p>
            <a:pPr algn="l">
              <a:lnSpc>
                <a:spcPct val="90000"/>
              </a:lnSpc>
              <a:defRPr/>
            </a:pPr>
            <a:r>
              <a:rPr lang="en-US" sz="2900" b="1" dirty="0" smtClean="0">
                <a:solidFill>
                  <a:schemeClr val="tx1"/>
                </a:solidFill>
              </a:rPr>
              <a:t>DR.M.RAJAJEYAKUMAR.MBBS,MD(JIPMER),MSc(YOGA),CCEBDM (PHFI) PhD̅</a:t>
            </a:r>
          </a:p>
          <a:p>
            <a:pPr algn="l">
              <a:lnSpc>
                <a:spcPct val="90000"/>
              </a:lnSpc>
              <a:defRPr/>
            </a:pPr>
            <a:r>
              <a:rPr lang="en-US" sz="2900" b="1" dirty="0" smtClean="0">
                <a:solidFill>
                  <a:schemeClr val="tx1"/>
                </a:solidFill>
              </a:rPr>
              <a:t>ASSISTANT PROFESSOR,</a:t>
            </a:r>
          </a:p>
          <a:p>
            <a:pPr algn="l">
              <a:lnSpc>
                <a:spcPct val="90000"/>
              </a:lnSpc>
              <a:defRPr/>
            </a:pPr>
            <a:r>
              <a:rPr lang="en-US" sz="2900" b="1" dirty="0" smtClean="0">
                <a:solidFill>
                  <a:schemeClr val="tx1"/>
                </a:solidFill>
              </a:rPr>
              <a:t>DEPARTMENT OF PHYSIOLOGY,</a:t>
            </a:r>
          </a:p>
          <a:p>
            <a:pPr algn="l">
              <a:lnSpc>
                <a:spcPct val="90000"/>
              </a:lnSpc>
              <a:defRPr/>
            </a:pPr>
            <a:r>
              <a:rPr lang="en-US" sz="2900" b="1" dirty="0" smtClean="0">
                <a:solidFill>
                  <a:schemeClr val="tx1"/>
                </a:solidFill>
              </a:rPr>
              <a:t>CHENNAI MEDICAL COLLEGE HOSPITAL &amp; RESEARCH CENTRE(SRM GROUP),</a:t>
            </a:r>
          </a:p>
          <a:p>
            <a:pPr algn="l">
              <a:lnSpc>
                <a:spcPct val="90000"/>
              </a:lnSpc>
              <a:defRPr/>
            </a:pPr>
            <a:r>
              <a:rPr lang="en-US" sz="2900" b="1" dirty="0" smtClean="0">
                <a:solidFill>
                  <a:schemeClr val="tx1"/>
                </a:solidFill>
              </a:rPr>
              <a:t>TRICHY-621105,</a:t>
            </a:r>
          </a:p>
          <a:p>
            <a:pPr algn="l">
              <a:lnSpc>
                <a:spcPct val="90000"/>
              </a:lnSpc>
              <a:defRPr/>
            </a:pPr>
            <a:r>
              <a:rPr lang="en-US" sz="2900" b="1" dirty="0" smtClean="0">
                <a:solidFill>
                  <a:schemeClr val="tx1"/>
                </a:solidFill>
              </a:rPr>
              <a:t>TAMILNADU, INDIA</a:t>
            </a:r>
            <a:r>
              <a:rPr lang="en-US" b="1" dirty="0" smtClean="0">
                <a:solidFill>
                  <a:schemeClr val="tx1"/>
                </a:solidFill>
              </a:rPr>
              <a:t>.</a:t>
            </a:r>
          </a:p>
          <a:p>
            <a:pPr>
              <a:lnSpc>
                <a:spcPct val="90000"/>
              </a:lnSpc>
              <a:defRPr/>
            </a:pPr>
            <a:endParaRPr lang="en-US" b="1" dirty="0" smtClean="0">
              <a:solidFill>
                <a:schemeClr val="tx1"/>
              </a:solidFill>
            </a:endParaRPr>
          </a:p>
          <a:p>
            <a:pPr>
              <a:lnSpc>
                <a:spcPct val="90000"/>
              </a:lnSpc>
              <a:defRPr/>
            </a:pPr>
            <a:r>
              <a:rPr lang="en-US" b="1" dirty="0" smtClean="0">
                <a:solidFill>
                  <a:srgbClr val="FFFF00"/>
                </a:solidFill>
              </a:rPr>
              <a:t>		.</a:t>
            </a:r>
            <a:endParaRPr lang="en-US" dirty="0"/>
          </a:p>
        </p:txBody>
      </p:sp>
      <p:pic>
        <p:nvPicPr>
          <p:cNvPr id="26626" name="Picture 2" descr="C:\Users\Dr .Raja\Desktop\8-9-2014\SR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3450" y="381000"/>
            <a:ext cx="12827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Dr .Raja\Desktop\8-9-2014\CMCH&amp; 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828800" cy="16002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341099" y="2609718"/>
            <a:ext cx="6477000" cy="646331"/>
          </a:xfrm>
          <a:prstGeom prst="rect">
            <a:avLst/>
          </a:prstGeom>
        </p:spPr>
        <p:txBody>
          <a:bodyPr wrap="square">
            <a:spAutoFit/>
          </a:bodyPr>
          <a:lstStyle/>
          <a:p>
            <a:r>
              <a:rPr lang="en-US" dirty="0"/>
              <a:t/>
            </a:r>
            <a:br>
              <a:rPr lang="en-US" dirty="0"/>
            </a:br>
            <a:endParaRPr lang="en-US" dirty="0"/>
          </a:p>
        </p:txBody>
      </p:sp>
      <p:sp>
        <p:nvSpPr>
          <p:cNvPr id="4" name="Rectangle 3"/>
          <p:cNvSpPr/>
          <p:nvPr/>
        </p:nvSpPr>
        <p:spPr>
          <a:xfrm>
            <a:off x="3709810" y="1852136"/>
            <a:ext cx="1739579" cy="369332"/>
          </a:xfrm>
          <a:prstGeom prst="rect">
            <a:avLst/>
          </a:prstGeom>
        </p:spPr>
        <p:txBody>
          <a:bodyPr wrap="none">
            <a:spAutoFit/>
          </a:bodyPr>
          <a:lstStyle/>
          <a:p>
            <a:r>
              <a:rPr lang="en-US" b="1" dirty="0"/>
              <a:t>ISSN: 2155-9538</a:t>
            </a:r>
            <a:endParaRPr lang="en-US" dirty="0"/>
          </a:p>
        </p:txBody>
      </p:sp>
      <p:pic>
        <p:nvPicPr>
          <p:cNvPr id="9" name="Picture 3" descr="C:\Users\rakesh-s\Desktop\indexF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940" y="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981200" y="2221675"/>
            <a:ext cx="5029200" cy="369332"/>
          </a:xfrm>
          <a:prstGeom prst="rect">
            <a:avLst/>
          </a:prstGeom>
        </p:spPr>
        <p:txBody>
          <a:bodyPr wrap="square">
            <a:spAutoFit/>
          </a:bodyPr>
          <a:lstStyle/>
          <a:p>
            <a:r>
              <a:rPr lang="en-US" b="1" dirty="0"/>
              <a:t>Journal of Bioengineering and Biomedical Sciences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Text Box 6"/>
          <p:cNvSpPr txBox="1">
            <a:spLocks noChangeArrowheads="1"/>
          </p:cNvSpPr>
          <p:nvPr/>
        </p:nvSpPr>
        <p:spPr bwMode="auto">
          <a:xfrm>
            <a:off x="517525" y="1285875"/>
            <a:ext cx="3201988" cy="519113"/>
          </a:xfrm>
          <a:prstGeom prst="rect">
            <a:avLst/>
          </a:prstGeom>
          <a:noFill/>
          <a:ln w="9525">
            <a:noFill/>
            <a:miter lim="800000"/>
            <a:headEnd/>
            <a:tailEnd/>
          </a:ln>
          <a:effectLst/>
        </p:spPr>
        <p:txBody>
          <a:bodyPr wrap="none">
            <a:spAutoFit/>
          </a:bodyPr>
          <a:lstStyle/>
          <a:p>
            <a:r>
              <a:rPr lang="en-US" sz="2800" u="sng">
                <a:solidFill>
                  <a:schemeClr val="tx2"/>
                </a:solidFill>
              </a:rPr>
              <a:t>Response to standing</a:t>
            </a:r>
            <a:endParaRPr lang="en-US" sz="2800" u="sng">
              <a:solidFill>
                <a:srgbClr val="FF0066"/>
              </a:solidFill>
            </a:endParaRPr>
          </a:p>
        </p:txBody>
      </p:sp>
      <p:sp>
        <p:nvSpPr>
          <p:cNvPr id="11271" name="Text Box 7"/>
          <p:cNvSpPr txBox="1">
            <a:spLocks noChangeArrowheads="1"/>
          </p:cNvSpPr>
          <p:nvPr/>
        </p:nvSpPr>
        <p:spPr bwMode="auto">
          <a:xfrm>
            <a:off x="1584325" y="2251075"/>
            <a:ext cx="184150" cy="457200"/>
          </a:xfrm>
          <a:prstGeom prst="rect">
            <a:avLst/>
          </a:prstGeom>
          <a:noFill/>
          <a:ln w="9525">
            <a:noFill/>
            <a:miter lim="800000"/>
            <a:headEnd/>
            <a:tailEnd/>
          </a:ln>
          <a:effectLst/>
        </p:spPr>
        <p:txBody>
          <a:bodyPr wrap="none">
            <a:spAutoFit/>
          </a:bodyPr>
          <a:lstStyle/>
          <a:p>
            <a:endParaRPr lang="en-US"/>
          </a:p>
        </p:txBody>
      </p:sp>
      <p:sp>
        <p:nvSpPr>
          <p:cNvPr id="11272" name="Text Box 8"/>
          <p:cNvSpPr txBox="1">
            <a:spLocks noChangeArrowheads="1"/>
          </p:cNvSpPr>
          <p:nvPr/>
        </p:nvSpPr>
        <p:spPr bwMode="auto">
          <a:xfrm>
            <a:off x="1965325" y="2403475"/>
            <a:ext cx="184150" cy="457200"/>
          </a:xfrm>
          <a:prstGeom prst="rect">
            <a:avLst/>
          </a:prstGeom>
          <a:noFill/>
          <a:ln w="9525">
            <a:noFill/>
            <a:miter lim="800000"/>
            <a:headEnd/>
            <a:tailEnd/>
          </a:ln>
          <a:effectLst/>
        </p:spPr>
        <p:txBody>
          <a:bodyPr wrap="none">
            <a:spAutoFit/>
          </a:bodyPr>
          <a:lstStyle/>
          <a:p>
            <a:endParaRPr lang="en-US"/>
          </a:p>
        </p:txBody>
      </p:sp>
      <p:sp>
        <p:nvSpPr>
          <p:cNvPr id="11275" name="Text Box 11"/>
          <p:cNvSpPr txBox="1">
            <a:spLocks noChangeArrowheads="1"/>
          </p:cNvSpPr>
          <p:nvPr/>
        </p:nvSpPr>
        <p:spPr bwMode="auto">
          <a:xfrm>
            <a:off x="1066800" y="1752600"/>
            <a:ext cx="7315200" cy="523220"/>
          </a:xfrm>
          <a:prstGeom prst="rect">
            <a:avLst/>
          </a:prstGeom>
          <a:noFill/>
          <a:ln w="9525">
            <a:noFill/>
            <a:miter lim="800000"/>
            <a:headEnd/>
            <a:tailEnd/>
          </a:ln>
          <a:effectLst/>
        </p:spPr>
        <p:txBody>
          <a:bodyPr wrap="square">
            <a:spAutoFit/>
          </a:bodyPr>
          <a:lstStyle/>
          <a:p>
            <a:pPr algn="ctr"/>
            <a:r>
              <a:rPr lang="en-US" sz="2800" b="1" dirty="0" smtClean="0">
                <a:solidFill>
                  <a:srgbClr val="FF0000"/>
                </a:solidFill>
              </a:rPr>
              <a:t>		Autonomic </a:t>
            </a:r>
            <a:r>
              <a:rPr lang="en-US" sz="2800" b="1" dirty="0">
                <a:solidFill>
                  <a:srgbClr val="FF0000"/>
                </a:solidFill>
              </a:rPr>
              <a:t>Reflex Arc</a:t>
            </a:r>
          </a:p>
        </p:txBody>
      </p:sp>
      <p:sp>
        <p:nvSpPr>
          <p:cNvPr id="11276" name="Text Box 12"/>
          <p:cNvSpPr txBox="1">
            <a:spLocks noChangeArrowheads="1"/>
          </p:cNvSpPr>
          <p:nvPr/>
        </p:nvSpPr>
        <p:spPr bwMode="auto">
          <a:xfrm>
            <a:off x="381000" y="2362201"/>
            <a:ext cx="8610600" cy="4450449"/>
          </a:xfrm>
          <a:prstGeom prst="rect">
            <a:avLst/>
          </a:prstGeom>
          <a:noFill/>
          <a:ln w="9525">
            <a:noFill/>
            <a:miter lim="800000"/>
            <a:headEnd/>
            <a:tailEnd/>
          </a:ln>
          <a:effectLst/>
        </p:spPr>
        <p:txBody>
          <a:bodyPr wrap="square">
            <a:spAutoFit/>
          </a:bodyPr>
          <a:lstStyle/>
          <a:p>
            <a:pPr>
              <a:lnSpc>
                <a:spcPct val="120000"/>
              </a:lnSpc>
              <a:buClr>
                <a:srgbClr val="CC0066"/>
              </a:buClr>
              <a:buFont typeface="Symbol" pitchFamily="18" charset="2"/>
              <a:buNone/>
            </a:pPr>
            <a:r>
              <a:rPr lang="en-US" sz="2800" dirty="0"/>
              <a:t>  </a:t>
            </a:r>
            <a:r>
              <a:rPr lang="en-US" sz="3200" b="1" dirty="0">
                <a:solidFill>
                  <a:schemeClr val="folHlink"/>
                </a:solidFill>
              </a:rPr>
              <a:t>Blood Pressure</a:t>
            </a:r>
            <a:r>
              <a:rPr lang="en-US" sz="2800" dirty="0">
                <a:solidFill>
                  <a:srgbClr val="99FF33"/>
                </a:solidFill>
              </a:rPr>
              <a:t> </a:t>
            </a:r>
            <a:r>
              <a:rPr lang="en-US" sz="2800" dirty="0" smtClean="0">
                <a:solidFill>
                  <a:srgbClr val="99FF33"/>
                </a:solidFill>
              </a:rPr>
              <a:t> </a:t>
            </a:r>
            <a:r>
              <a:rPr lang="en-US" sz="2800" dirty="0" smtClean="0">
                <a:solidFill>
                  <a:srgbClr val="FF0000"/>
                </a:solidFill>
              </a:rPr>
              <a:t>Immediate standing</a:t>
            </a:r>
            <a:r>
              <a:rPr lang="en-US" sz="2800" dirty="0">
                <a:solidFill>
                  <a:srgbClr val="99FF33"/>
                </a:solidFill>
              </a:rPr>
              <a:t>	</a:t>
            </a:r>
            <a:r>
              <a:rPr lang="en-US" sz="2800" dirty="0" smtClean="0">
                <a:solidFill>
                  <a:srgbClr val="FF0000"/>
                </a:solidFill>
              </a:rPr>
              <a:t>Abnormal</a:t>
            </a:r>
            <a:endParaRPr lang="en-US" sz="2800" dirty="0">
              <a:solidFill>
                <a:srgbClr val="FF0000"/>
              </a:solidFill>
            </a:endParaRPr>
          </a:p>
          <a:p>
            <a:pPr>
              <a:lnSpc>
                <a:spcPct val="120000"/>
              </a:lnSpc>
              <a:buFont typeface="Symbol" pitchFamily="18" charset="2"/>
              <a:buNone/>
            </a:pPr>
            <a:r>
              <a:rPr lang="en-US" sz="2800" dirty="0">
                <a:solidFill>
                  <a:srgbClr val="CC0066"/>
                </a:solidFill>
              </a:rPr>
              <a:t>  </a:t>
            </a:r>
            <a:r>
              <a:rPr lang="en-US" sz="2800" dirty="0" smtClean="0">
                <a:solidFill>
                  <a:srgbClr val="CC0066"/>
                </a:solidFill>
              </a:rPr>
              <a:t>Orthostatic hypotension:   </a:t>
            </a:r>
            <a:r>
              <a:rPr lang="en-US" sz="2800" dirty="0" smtClean="0">
                <a:solidFill>
                  <a:schemeClr val="folHlink"/>
                </a:solidFill>
              </a:rPr>
              <a:t>Fall </a:t>
            </a:r>
            <a:r>
              <a:rPr lang="en-US" sz="2800" dirty="0">
                <a:solidFill>
                  <a:schemeClr val="folHlink"/>
                </a:solidFill>
              </a:rPr>
              <a:t>in BP</a:t>
            </a:r>
            <a:r>
              <a:rPr lang="en-US" sz="2800" dirty="0">
                <a:solidFill>
                  <a:srgbClr val="CC0066"/>
                </a:solidFill>
              </a:rPr>
              <a:t> </a:t>
            </a:r>
            <a:r>
              <a:rPr lang="en-US" sz="2800" dirty="0" smtClean="0">
                <a:solidFill>
                  <a:srgbClr val="CC0066"/>
                </a:solidFill>
              </a:rPr>
              <a:t>        	</a:t>
            </a:r>
            <a:r>
              <a:rPr lang="en-US" sz="3200" b="1" dirty="0" smtClean="0">
                <a:solidFill>
                  <a:srgbClr val="FF0000"/>
                </a:solidFill>
                <a:sym typeface="Symbol" pitchFamily="18" charset="2"/>
              </a:rPr>
              <a:t></a:t>
            </a:r>
            <a:r>
              <a:rPr lang="en-US" sz="3200" b="1" dirty="0" smtClean="0">
                <a:solidFill>
                  <a:srgbClr val="FF0000"/>
                </a:solidFill>
              </a:rPr>
              <a:t> </a:t>
            </a:r>
            <a:r>
              <a:rPr lang="en-US" sz="2800" b="1" dirty="0" smtClean="0">
                <a:solidFill>
                  <a:srgbClr val="FF0000"/>
                </a:solidFill>
              </a:rPr>
              <a:t> 20/10</a:t>
            </a:r>
          </a:p>
          <a:p>
            <a:pPr>
              <a:lnSpc>
                <a:spcPct val="120000"/>
              </a:lnSpc>
              <a:buFont typeface="Symbol" pitchFamily="18" charset="2"/>
              <a:buNone/>
            </a:pPr>
            <a:r>
              <a:rPr lang="en-US" sz="2800" b="1" dirty="0" smtClean="0">
                <a:solidFill>
                  <a:srgbClr val="FF0000"/>
                </a:solidFill>
              </a:rPr>
              <a:t>	Heart rate : normally increases  10-20 beats.</a:t>
            </a:r>
            <a:r>
              <a:rPr lang="en-US" sz="2800" dirty="0" smtClean="0"/>
              <a:t>  </a:t>
            </a:r>
            <a:endParaRPr lang="en-US" sz="2800" dirty="0"/>
          </a:p>
          <a:p>
            <a:pPr>
              <a:lnSpc>
                <a:spcPct val="120000"/>
              </a:lnSpc>
              <a:buFont typeface="Symbol" pitchFamily="18" charset="2"/>
              <a:buNone/>
            </a:pPr>
            <a:endParaRPr lang="en-US" sz="2800" dirty="0">
              <a:solidFill>
                <a:srgbClr val="99FF33"/>
              </a:solidFill>
            </a:endParaRPr>
          </a:p>
          <a:p>
            <a:pPr>
              <a:lnSpc>
                <a:spcPct val="120000"/>
              </a:lnSpc>
            </a:pPr>
            <a:r>
              <a:rPr lang="en-US" sz="3200" b="1" dirty="0">
                <a:solidFill>
                  <a:schemeClr val="folHlink"/>
                </a:solidFill>
              </a:rPr>
              <a:t>  Heart Rate</a:t>
            </a:r>
            <a:r>
              <a:rPr lang="en-US" sz="2800" dirty="0">
                <a:solidFill>
                  <a:srgbClr val="99FF33"/>
                </a:solidFill>
                <a:sym typeface="Symbol" pitchFamily="18" charset="2"/>
              </a:rPr>
              <a:t>    		Record ECG</a:t>
            </a:r>
          </a:p>
          <a:p>
            <a:pPr>
              <a:lnSpc>
                <a:spcPct val="120000"/>
              </a:lnSpc>
            </a:pPr>
            <a:r>
              <a:rPr lang="en-US" sz="2800" dirty="0">
                <a:solidFill>
                  <a:srgbClr val="99FF33"/>
                </a:solidFill>
                <a:sym typeface="Symbol" pitchFamily="18" charset="2"/>
              </a:rPr>
              <a:t>  		                     </a:t>
            </a:r>
            <a:r>
              <a:rPr lang="en-US" sz="2800" dirty="0">
                <a:solidFill>
                  <a:schemeClr val="folHlink"/>
                </a:solidFill>
                <a:sym typeface="Symbol" pitchFamily="18" charset="2"/>
              </a:rPr>
              <a:t>30 s : 15 s ( RR )</a:t>
            </a:r>
            <a:r>
              <a:rPr lang="en-US" sz="2800" dirty="0">
                <a:solidFill>
                  <a:srgbClr val="CC0066"/>
                </a:solidFill>
                <a:sym typeface="Symbol" pitchFamily="18" charset="2"/>
              </a:rPr>
              <a:t>  </a:t>
            </a:r>
            <a:r>
              <a:rPr lang="en-US" sz="2800" dirty="0" smtClean="0">
                <a:solidFill>
                  <a:srgbClr val="CC0066"/>
                </a:solidFill>
                <a:sym typeface="Symbol" pitchFamily="18" charset="2"/>
              </a:rPr>
              <a:t>	  </a:t>
            </a:r>
            <a:r>
              <a:rPr lang="en-US" sz="2800" dirty="0" smtClean="0">
                <a:solidFill>
                  <a:srgbClr val="FF0000"/>
                </a:solidFill>
                <a:sym typeface="Symbol" pitchFamily="18" charset="2"/>
              </a:rPr>
              <a:t>&lt; 1.04 </a:t>
            </a:r>
          </a:p>
          <a:p>
            <a:pPr>
              <a:lnSpc>
                <a:spcPct val="120000"/>
              </a:lnSpc>
            </a:pPr>
            <a:r>
              <a:rPr lang="en-US" sz="2800" dirty="0" smtClean="0">
                <a:solidFill>
                  <a:srgbClr val="FF0000"/>
                </a:solidFill>
                <a:sym typeface="Symbol" pitchFamily="18" charset="2"/>
              </a:rPr>
              <a:t>This ratio decreases with age.</a:t>
            </a:r>
            <a:endParaRPr lang="en-US" sz="2800" dirty="0">
              <a:solidFill>
                <a:srgbClr val="FF0000"/>
              </a:solidFill>
              <a:sym typeface="Symbol" pitchFamily="18" charset="2"/>
            </a:endParaRPr>
          </a:p>
          <a:p>
            <a:pPr>
              <a:lnSpc>
                <a:spcPct val="120000"/>
              </a:lnSpc>
            </a:pPr>
            <a:r>
              <a:rPr lang="en-US" sz="2800" dirty="0">
                <a:solidFill>
                  <a:srgbClr val="99FF33"/>
                </a:solidFill>
                <a:sym typeface="Symbol" pitchFamily="18" charset="2"/>
              </a:rPr>
              <a:t>		</a:t>
            </a:r>
          </a:p>
        </p:txBody>
      </p:sp>
      <p:grpSp>
        <p:nvGrpSpPr>
          <p:cNvPr id="2" name="Group 13"/>
          <p:cNvGrpSpPr>
            <a:grpSpLocks/>
          </p:cNvGrpSpPr>
          <p:nvPr/>
        </p:nvGrpSpPr>
        <p:grpSpPr bwMode="auto">
          <a:xfrm>
            <a:off x="381000" y="152400"/>
            <a:ext cx="8763000" cy="579438"/>
            <a:chOff x="240" y="96"/>
            <a:chExt cx="5520" cy="365"/>
          </a:xfrm>
        </p:grpSpPr>
        <p:sp>
          <p:nvSpPr>
            <p:cNvPr id="11278" name="Text Box 14"/>
            <p:cNvSpPr txBox="1">
              <a:spLocks noChangeArrowheads="1"/>
            </p:cNvSpPr>
            <p:nvPr/>
          </p:nvSpPr>
          <p:spPr bwMode="auto">
            <a:xfrm>
              <a:off x="2400" y="96"/>
              <a:ext cx="3360" cy="365"/>
            </a:xfrm>
            <a:prstGeom prst="rect">
              <a:avLst/>
            </a:prstGeom>
            <a:noFill/>
            <a:ln w="9525">
              <a:noFill/>
              <a:miter lim="800000"/>
              <a:headEnd/>
              <a:tailEnd/>
            </a:ln>
            <a:effectLst/>
          </p:spPr>
          <p:txBody>
            <a:bodyPr>
              <a:spAutoFit/>
            </a:bodyPr>
            <a:lstStyle/>
            <a:p>
              <a:pPr algn="r"/>
              <a:r>
                <a:rPr lang="en-US" sz="3200" b="1" i="1" dirty="0">
                  <a:solidFill>
                    <a:srgbClr val="FF0000"/>
                  </a:solidFill>
                  <a:latin typeface="Arial Narrow" pitchFamily="34" charset="0"/>
                </a:rPr>
                <a:t>Cardiac Autonomic Neuropathy</a:t>
              </a:r>
            </a:p>
          </p:txBody>
        </p:sp>
        <p:sp>
          <p:nvSpPr>
            <p:cNvPr id="11279" name="Line 15"/>
            <p:cNvSpPr>
              <a:spLocks noChangeShapeType="1"/>
            </p:cNvSpPr>
            <p:nvPr/>
          </p:nvSpPr>
          <p:spPr bwMode="auto">
            <a:xfrm flipH="1">
              <a:off x="240" y="432"/>
              <a:ext cx="5520" cy="0"/>
            </a:xfrm>
            <a:prstGeom prst="line">
              <a:avLst/>
            </a:prstGeom>
            <a:noFill/>
            <a:ln w="9525">
              <a:solidFill>
                <a:srgbClr val="99FF33"/>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buNone/>
            </a:pPr>
            <a:r>
              <a:rPr lang="en-US" b="1" dirty="0" smtClean="0"/>
              <a:t>3. Heart rate variation during deep breathing: </a:t>
            </a:r>
            <a:r>
              <a:rPr lang="en-US" dirty="0" smtClean="0"/>
              <a:t>With the subject lying down comfortably on a couch, we instructed him to breathe slowly and deeply (following my count – “Breathe in, 1 – 2 – 3 – 4 – 5, breathe out, – 1 – 2 –3 – 4 – 5 and so on)  at  about  six  breaths  per  minute,  5  seconds  each  for  inspiration  and expiration.	</a:t>
            </a:r>
          </a:p>
          <a:p>
            <a:pPr>
              <a:buNone/>
            </a:pPr>
            <a:r>
              <a:rPr lang="en-US" dirty="0" smtClean="0"/>
              <a:t>	RSA:</a:t>
            </a:r>
          </a:p>
          <a:p>
            <a:pPr>
              <a:buNone/>
            </a:pPr>
            <a:r>
              <a:rPr lang="en-US" dirty="0" smtClean="0"/>
              <a:t>	 The maximum of six HR  differences  (maximum  HR  minus  minimum  HR  during  a  deep  breathing cycle) was taken as the deep breathing difference.</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639762"/>
          </a:xfrm>
        </p:spPr>
        <p:txBody>
          <a:bodyPr>
            <a:normAutofit fontScale="90000"/>
          </a:bodyPr>
          <a:lstStyle/>
          <a:p>
            <a:r>
              <a:rPr lang="en-US" smtClean="0"/>
              <a:t>Deep breathing test</a:t>
            </a:r>
          </a:p>
        </p:txBody>
      </p:sp>
      <p:pic>
        <p:nvPicPr>
          <p:cNvPr id="18435" name="Picture 2" descr="C:\Users\RAJA\Desktop\PRESENTATION\AFT POTOS\POTOS\DSC01162.JPG"/>
          <p:cNvPicPr>
            <a:picLocks noGrp="1" noChangeAspect="1" noChangeArrowheads="1"/>
          </p:cNvPicPr>
          <p:nvPr>
            <p:ph idx="1"/>
          </p:nvPr>
        </p:nvPicPr>
        <p:blipFill>
          <a:blip r:embed="rId2" cstate="print"/>
          <a:srcRect/>
          <a:stretch>
            <a:fillRect/>
          </a:stretch>
        </p:blipFill>
        <p:spPr>
          <a:xfrm>
            <a:off x="1143000" y="990600"/>
            <a:ext cx="7010400" cy="5135563"/>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breathing test(DBD)</a:t>
            </a:r>
            <a:endParaRPr lang="en-US" dirty="0"/>
          </a:p>
        </p:txBody>
      </p:sp>
      <p:pic>
        <p:nvPicPr>
          <p:cNvPr id="63490" name="Picture 2" descr="C:\Users\RAJA\Desktop\PRESENTATION\AFT POTOS\DSCF2470.JPG"/>
          <p:cNvPicPr>
            <a:picLocks noGrp="1" noChangeAspect="1" noChangeArrowheads="1"/>
          </p:cNvPicPr>
          <p:nvPr>
            <p:ph idx="1"/>
          </p:nvPr>
        </p:nvPicPr>
        <p:blipFill>
          <a:blip r:embed="rId2" cstate="print"/>
          <a:srcRect/>
          <a:stretch>
            <a:fillRect/>
          </a:stretch>
        </p:blipFill>
        <p:spPr bwMode="auto">
          <a:xfrm>
            <a:off x="1295400" y="1295400"/>
            <a:ext cx="6781799" cy="483076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breathing test(DBD)</a:t>
            </a:r>
            <a:endParaRPr lang="en-US" dirty="0"/>
          </a:p>
        </p:txBody>
      </p:sp>
      <p:pic>
        <p:nvPicPr>
          <p:cNvPr id="67586" name="Picture 2" descr="C:\Users\RAJA\Desktop\PRESENTATION\AFT POTOS\DSCF2503 (2).JPG"/>
          <p:cNvPicPr>
            <a:picLocks noGrp="1" noChangeAspect="1" noChangeArrowheads="1"/>
          </p:cNvPicPr>
          <p:nvPr>
            <p:ph idx="1"/>
          </p:nvPr>
        </p:nvPicPr>
        <p:blipFill>
          <a:blip r:embed="rId2" cstate="print"/>
          <a:srcRect/>
          <a:stretch>
            <a:fillRect/>
          </a:stretch>
        </p:blipFill>
        <p:spPr bwMode="auto">
          <a:xfrm>
            <a:off x="1295400" y="1447800"/>
            <a:ext cx="6705599" cy="4953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 Box 6"/>
          <p:cNvSpPr txBox="1">
            <a:spLocks noChangeArrowheads="1"/>
          </p:cNvSpPr>
          <p:nvPr/>
        </p:nvSpPr>
        <p:spPr bwMode="auto">
          <a:xfrm>
            <a:off x="304800" y="1004888"/>
            <a:ext cx="5502275" cy="519112"/>
          </a:xfrm>
          <a:prstGeom prst="rect">
            <a:avLst/>
          </a:prstGeom>
          <a:noFill/>
          <a:ln w="9525">
            <a:noFill/>
            <a:miter lim="800000"/>
            <a:headEnd/>
            <a:tailEnd/>
          </a:ln>
          <a:effectLst/>
        </p:spPr>
        <p:txBody>
          <a:bodyPr wrap="none">
            <a:spAutoFit/>
          </a:bodyPr>
          <a:lstStyle/>
          <a:p>
            <a:r>
              <a:rPr lang="en-US" sz="2800" u="sng">
                <a:solidFill>
                  <a:schemeClr val="tx2"/>
                </a:solidFill>
              </a:rPr>
              <a:t>RR - Variation during deep breathing</a:t>
            </a:r>
            <a:endParaRPr lang="en-US" sz="2800" u="sng">
              <a:solidFill>
                <a:srgbClr val="FF0066"/>
              </a:solidFill>
            </a:endParaRPr>
          </a:p>
        </p:txBody>
      </p:sp>
      <p:sp>
        <p:nvSpPr>
          <p:cNvPr id="12295" name="Text Box 7"/>
          <p:cNvSpPr txBox="1">
            <a:spLocks noChangeArrowheads="1"/>
          </p:cNvSpPr>
          <p:nvPr/>
        </p:nvSpPr>
        <p:spPr bwMode="auto">
          <a:xfrm>
            <a:off x="1066800" y="1828800"/>
            <a:ext cx="7315200" cy="519113"/>
          </a:xfrm>
          <a:prstGeom prst="rect">
            <a:avLst/>
          </a:prstGeom>
          <a:noFill/>
          <a:ln w="9525">
            <a:noFill/>
            <a:miter lim="800000"/>
            <a:headEnd/>
            <a:tailEnd/>
          </a:ln>
          <a:effectLst/>
        </p:spPr>
        <p:txBody>
          <a:bodyPr>
            <a:spAutoFit/>
          </a:bodyPr>
          <a:lstStyle/>
          <a:p>
            <a:pPr algn="ctr"/>
            <a:r>
              <a:rPr lang="en-US" sz="2800" b="1" dirty="0">
                <a:solidFill>
                  <a:srgbClr val="FF0000"/>
                </a:solidFill>
              </a:rPr>
              <a:t>Parasympathetic Influence on heart</a:t>
            </a:r>
          </a:p>
        </p:txBody>
      </p:sp>
      <p:sp>
        <p:nvSpPr>
          <p:cNvPr id="12296" name="Text Box 8"/>
          <p:cNvSpPr txBox="1">
            <a:spLocks noChangeArrowheads="1"/>
          </p:cNvSpPr>
          <p:nvPr/>
        </p:nvSpPr>
        <p:spPr bwMode="auto">
          <a:xfrm>
            <a:off x="381000" y="2514600"/>
            <a:ext cx="8610600" cy="2505301"/>
          </a:xfrm>
          <a:prstGeom prst="rect">
            <a:avLst/>
          </a:prstGeom>
          <a:noFill/>
          <a:ln w="9525">
            <a:noFill/>
            <a:miter lim="800000"/>
            <a:headEnd/>
            <a:tailEnd/>
          </a:ln>
          <a:effectLst/>
        </p:spPr>
        <p:txBody>
          <a:bodyPr wrap="square">
            <a:spAutoFit/>
          </a:bodyPr>
          <a:lstStyle/>
          <a:p>
            <a:pPr>
              <a:lnSpc>
                <a:spcPct val="140000"/>
              </a:lnSpc>
              <a:buClr>
                <a:schemeClr val="tx1"/>
              </a:buClr>
              <a:buFont typeface="Symbol" pitchFamily="18" charset="2"/>
              <a:buChar char="¨"/>
            </a:pPr>
            <a:r>
              <a:rPr lang="en-US" sz="2800" dirty="0" smtClean="0">
                <a:solidFill>
                  <a:srgbClr val="002060"/>
                </a:solidFill>
              </a:rPr>
              <a:t>Maximum- </a:t>
            </a:r>
            <a:r>
              <a:rPr lang="en-US" sz="2800" dirty="0">
                <a:solidFill>
                  <a:srgbClr val="002060"/>
                </a:solidFill>
              </a:rPr>
              <a:t>Minimum heart </a:t>
            </a:r>
            <a:r>
              <a:rPr lang="en-US" sz="2800" dirty="0" smtClean="0">
                <a:solidFill>
                  <a:srgbClr val="002060"/>
                </a:solidFill>
              </a:rPr>
              <a:t>rate &lt; </a:t>
            </a:r>
            <a:r>
              <a:rPr lang="en-US" sz="2800" dirty="0" smtClean="0">
                <a:solidFill>
                  <a:srgbClr val="FF0000"/>
                </a:solidFill>
              </a:rPr>
              <a:t>10 </a:t>
            </a:r>
            <a:r>
              <a:rPr lang="en-US" sz="2800" dirty="0" smtClean="0">
                <a:solidFill>
                  <a:srgbClr val="FF0000"/>
                </a:solidFill>
                <a:sym typeface="Symbol" pitchFamily="18" charset="2"/>
              </a:rPr>
              <a:t>beats </a:t>
            </a:r>
            <a:r>
              <a:rPr lang="en-US" sz="2800" dirty="0">
                <a:solidFill>
                  <a:srgbClr val="FF0000"/>
                </a:solidFill>
                <a:sym typeface="Symbol" pitchFamily="18" charset="2"/>
              </a:rPr>
              <a:t>/min </a:t>
            </a:r>
            <a:r>
              <a:rPr lang="en-US" sz="2800" dirty="0" smtClean="0">
                <a:solidFill>
                  <a:srgbClr val="FF0000"/>
                </a:solidFill>
                <a:sym typeface="Symbol" pitchFamily="18" charset="2"/>
              </a:rPr>
              <a:t>								(Abnormal)  </a:t>
            </a:r>
            <a:endParaRPr lang="en-US" sz="2800" dirty="0">
              <a:solidFill>
                <a:srgbClr val="FF0000"/>
              </a:solidFill>
              <a:sym typeface="Symbol" pitchFamily="18" charset="2"/>
            </a:endParaRPr>
          </a:p>
          <a:p>
            <a:pPr>
              <a:lnSpc>
                <a:spcPct val="140000"/>
              </a:lnSpc>
              <a:buFontTx/>
              <a:buChar char="•"/>
            </a:pPr>
            <a:r>
              <a:rPr lang="en-US" sz="2800" dirty="0">
                <a:solidFill>
                  <a:srgbClr val="002060"/>
                </a:solidFill>
                <a:sym typeface="Symbol" pitchFamily="18" charset="2"/>
              </a:rPr>
              <a:t>  Ratio of longest RR interval ( Expiration ) :    Shortest  </a:t>
            </a:r>
          </a:p>
          <a:p>
            <a:pPr>
              <a:lnSpc>
                <a:spcPct val="140000"/>
              </a:lnSpc>
            </a:pPr>
            <a:r>
              <a:rPr lang="en-US" sz="2800" dirty="0">
                <a:solidFill>
                  <a:srgbClr val="002060"/>
                </a:solidFill>
                <a:sym typeface="Symbol" pitchFamily="18" charset="2"/>
              </a:rPr>
              <a:t>    RR interval ( Inspiration ) { E:I} </a:t>
            </a:r>
            <a:r>
              <a:rPr lang="en-US" sz="2800" dirty="0" smtClean="0">
                <a:solidFill>
                  <a:srgbClr val="FF0000"/>
                </a:solidFill>
                <a:sym typeface="Symbol" pitchFamily="18" charset="2"/>
              </a:rPr>
              <a:t>&gt; 1.17 (Abnormal) </a:t>
            </a:r>
            <a:endParaRPr lang="en-US" sz="2800" dirty="0">
              <a:solidFill>
                <a:srgbClr val="FF0000"/>
              </a:solidFill>
            </a:endParaRPr>
          </a:p>
        </p:txBody>
      </p:sp>
      <p:grpSp>
        <p:nvGrpSpPr>
          <p:cNvPr id="2" name="Group 9"/>
          <p:cNvGrpSpPr>
            <a:grpSpLocks/>
          </p:cNvGrpSpPr>
          <p:nvPr/>
        </p:nvGrpSpPr>
        <p:grpSpPr bwMode="auto">
          <a:xfrm>
            <a:off x="381000" y="152400"/>
            <a:ext cx="8763000" cy="579438"/>
            <a:chOff x="240" y="96"/>
            <a:chExt cx="5520" cy="365"/>
          </a:xfrm>
        </p:grpSpPr>
        <p:sp>
          <p:nvSpPr>
            <p:cNvPr id="12298" name="Text Box 10"/>
            <p:cNvSpPr txBox="1">
              <a:spLocks noChangeArrowheads="1"/>
            </p:cNvSpPr>
            <p:nvPr/>
          </p:nvSpPr>
          <p:spPr bwMode="auto">
            <a:xfrm>
              <a:off x="2400" y="96"/>
              <a:ext cx="3360" cy="365"/>
            </a:xfrm>
            <a:prstGeom prst="rect">
              <a:avLst/>
            </a:prstGeom>
            <a:noFill/>
            <a:ln w="9525">
              <a:noFill/>
              <a:miter lim="800000"/>
              <a:headEnd/>
              <a:tailEnd/>
            </a:ln>
            <a:effectLst/>
          </p:spPr>
          <p:txBody>
            <a:bodyPr>
              <a:spAutoFit/>
            </a:bodyPr>
            <a:lstStyle/>
            <a:p>
              <a:pPr algn="r"/>
              <a:r>
                <a:rPr lang="en-US" sz="3200" b="1" i="1" dirty="0">
                  <a:solidFill>
                    <a:srgbClr val="FF0000"/>
                  </a:solidFill>
                  <a:latin typeface="Arial Narrow" pitchFamily="34" charset="0"/>
                </a:rPr>
                <a:t>Cardiac Autonomic Neuropathy</a:t>
              </a:r>
            </a:p>
          </p:txBody>
        </p:sp>
        <p:sp>
          <p:nvSpPr>
            <p:cNvPr id="12299" name="Line 11"/>
            <p:cNvSpPr>
              <a:spLocks noChangeShapeType="1"/>
            </p:cNvSpPr>
            <p:nvPr/>
          </p:nvSpPr>
          <p:spPr bwMode="auto">
            <a:xfrm flipH="1">
              <a:off x="240" y="432"/>
              <a:ext cx="5520" cy="0"/>
            </a:xfrm>
            <a:prstGeom prst="line">
              <a:avLst/>
            </a:prstGeom>
            <a:noFill/>
            <a:ln w="9525">
              <a:solidFill>
                <a:srgbClr val="99FF33"/>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5. BP and HR changes during sustained isometric handgrip: </a:t>
            </a:r>
          </a:p>
          <a:p>
            <a:r>
              <a:rPr lang="en-US" dirty="0" smtClean="0"/>
              <a:t> we asked the subject to maintain 30% of maximum voluntary contraction (MVC) for at least 60 seconds.</a:t>
            </a:r>
          </a:p>
          <a:p>
            <a:r>
              <a:rPr lang="en-US" dirty="0" smtClean="0"/>
              <a:t> BP was monitored in the non-exercising arm after 1 minute of sustained handgrip. After that  we asked the subject to discontinue the exercise and recorded BP at once. </a:t>
            </a:r>
          </a:p>
          <a:p>
            <a:r>
              <a:rPr lang="en-US" dirty="0" smtClean="0"/>
              <a:t>Normal response increase DBP &gt; 15mm of Hg and HR (30%).</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HANDGRIPDYNAMOMETER</a:t>
            </a:r>
            <a:endParaRPr lang="en-US" dirty="0"/>
          </a:p>
        </p:txBody>
      </p:sp>
      <p:pic>
        <p:nvPicPr>
          <p:cNvPr id="65538" name="Picture 2" descr="C:\Users\RAJA\Desktop\PRESENTATION\AFT POTOS\DSCF2497.JPG"/>
          <p:cNvPicPr>
            <a:picLocks noGrp="1" noChangeAspect="1" noChangeArrowheads="1"/>
          </p:cNvPicPr>
          <p:nvPr>
            <p:ph idx="1"/>
          </p:nvPr>
        </p:nvPicPr>
        <p:blipFill>
          <a:blip r:embed="rId2" cstate="print"/>
          <a:srcRect/>
          <a:stretch>
            <a:fillRect/>
          </a:stretch>
        </p:blipFill>
        <p:spPr bwMode="auto">
          <a:xfrm>
            <a:off x="1554691" y="1600200"/>
            <a:ext cx="6034617" cy="45259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10000"/>
          </a:bodyPr>
          <a:lstStyle/>
          <a:p>
            <a:pPr>
              <a:buNone/>
            </a:pPr>
            <a:r>
              <a:rPr lang="en-US" b="1" dirty="0" smtClean="0"/>
              <a:t>4. BP and HR changes during immersion of right hand in cold water: </a:t>
            </a:r>
          </a:p>
          <a:p>
            <a:pPr algn="just"/>
            <a:r>
              <a:rPr lang="en-US" dirty="0" smtClean="0"/>
              <a:t>The cold  pressor  test  was  performed  by  having  the  comfortably  seated  subject immerse  his  right  hand  in  cold  water  at 4 degrees  Celsius  and  then measuring BP after 1 minute of immersion and immediately after taking the hand out of the water.</a:t>
            </a:r>
          </a:p>
          <a:p>
            <a:pPr algn="just"/>
            <a:r>
              <a:rPr lang="en-US" dirty="0" smtClean="0"/>
              <a:t>Response is increased BP &gt;20/10 for normal subjects.</a:t>
            </a:r>
          </a:p>
          <a:p>
            <a:pPr algn="just"/>
            <a:r>
              <a:rPr lang="en-US" dirty="0" smtClean="0"/>
              <a:t>This test is not consistent in all subjects.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p:txBody>
          <a:bodyPr/>
          <a:lstStyle/>
          <a:p>
            <a:pPr>
              <a:buNone/>
            </a:pPr>
            <a:r>
              <a:rPr lang="en-US" b="1" dirty="0" smtClean="0"/>
              <a:t>6.HR, BP response to Valsalva maneuver:</a:t>
            </a:r>
          </a:p>
          <a:p>
            <a:r>
              <a:rPr lang="en-US" dirty="0" smtClean="0"/>
              <a:t>Forced expiration against open glottis.</a:t>
            </a:r>
          </a:p>
          <a:p>
            <a:pPr algn="just"/>
            <a:r>
              <a:rPr lang="en-US" dirty="0" smtClean="0"/>
              <a:t>Exhale forcefully  in to the manometer with close the nostrils with nose clips and maintain the pressure at 40mm of Hg for 10 to 15 sec.</a:t>
            </a:r>
          </a:p>
          <a:p>
            <a:pPr algn="just"/>
            <a:r>
              <a:rPr lang="en-US" dirty="0" smtClean="0"/>
              <a:t>Record the ECG 30 sec  before and after the procedure.</a:t>
            </a:r>
          </a:p>
          <a:p>
            <a:pPr algn="just">
              <a:buNone/>
            </a:pPr>
            <a:endParaRPr lang="en-US" b="1" dirty="0" smtClean="0"/>
          </a:p>
          <a:p>
            <a:pPr algn="just"/>
            <a:endParaRPr lang="en-US" b="1"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Introduction</a:t>
            </a:r>
            <a:endParaRPr lang="en-US" sz="3200" dirty="0"/>
          </a:p>
        </p:txBody>
      </p:sp>
      <p:sp>
        <p:nvSpPr>
          <p:cNvPr id="3" name="Content Placeholder 2"/>
          <p:cNvSpPr>
            <a:spLocks noGrp="1"/>
          </p:cNvSpPr>
          <p:nvPr>
            <p:ph idx="1"/>
          </p:nvPr>
        </p:nvSpPr>
        <p:spPr>
          <a:xfrm>
            <a:off x="457200" y="1295400"/>
            <a:ext cx="8229600" cy="5181600"/>
          </a:xfrm>
        </p:spPr>
        <p:txBody>
          <a:bodyPr>
            <a:normAutofit/>
          </a:bodyPr>
          <a:lstStyle/>
          <a:p>
            <a:pPr algn="just"/>
            <a:r>
              <a:rPr lang="en-US" sz="2800" dirty="0" smtClean="0"/>
              <a:t>Simple bedside tests of cardiovascular autonomic function (Ewing’s tests) have been developed  for  clinical  evaluation  of  patients  suspected  to  have  generalized autonomic  dysfunction.</a:t>
            </a:r>
          </a:p>
          <a:p>
            <a:pPr algn="just">
              <a:buNone/>
            </a:pPr>
            <a:r>
              <a:rPr lang="en-US" sz="2800" dirty="0" smtClean="0"/>
              <a:t>                                             ANS</a:t>
            </a:r>
          </a:p>
          <a:p>
            <a:pPr algn="just">
              <a:buNone/>
            </a:pPr>
            <a:endParaRPr lang="en-US" sz="2000" dirty="0" smtClean="0"/>
          </a:p>
          <a:p>
            <a:pPr algn="just">
              <a:buNone/>
            </a:pPr>
            <a:r>
              <a:rPr lang="en-US" sz="2800" dirty="0" smtClean="0"/>
              <a:t>	    PSNS						SNS</a:t>
            </a:r>
            <a:endParaRPr lang="en-US" sz="2800" dirty="0"/>
          </a:p>
        </p:txBody>
      </p:sp>
      <p:sp>
        <p:nvSpPr>
          <p:cNvPr id="6" name="AutoShape 16"/>
          <p:cNvSpPr>
            <a:spLocks noChangeArrowheads="1"/>
          </p:cNvSpPr>
          <p:nvPr/>
        </p:nvSpPr>
        <p:spPr bwMode="auto">
          <a:xfrm>
            <a:off x="3429000" y="3810000"/>
            <a:ext cx="2057400" cy="990600"/>
          </a:xfrm>
          <a:prstGeom prst="triangle">
            <a:avLst>
              <a:gd name="adj" fmla="val 50000"/>
            </a:avLst>
          </a:prstGeom>
          <a:solidFill>
            <a:srgbClr val="333333"/>
          </a:solidFill>
          <a:ln w="12700" cap="sq">
            <a:solidFill>
              <a:schemeClr val="tx1"/>
            </a:solidFill>
            <a:miter lim="800000"/>
            <a:headEnd type="none" w="sm" len="sm"/>
            <a:tailEnd type="none" w="sm" len="sm"/>
          </a:ln>
          <a:effectLst/>
        </p:spPr>
        <p:txBody>
          <a:bodyPr wrap="none" anchor="ctr"/>
          <a:lstStyle/>
          <a:p>
            <a:endParaRPr lang="en-US"/>
          </a:p>
        </p:txBody>
      </p:sp>
      <p:sp>
        <p:nvSpPr>
          <p:cNvPr id="7" name="Rectangle 17"/>
          <p:cNvSpPr>
            <a:spLocks noChangeArrowheads="1"/>
          </p:cNvSpPr>
          <p:nvPr/>
        </p:nvSpPr>
        <p:spPr bwMode="auto">
          <a:xfrm>
            <a:off x="457200" y="4800600"/>
            <a:ext cx="8229600" cy="228600"/>
          </a:xfrm>
          <a:prstGeom prst="rect">
            <a:avLst/>
          </a:prstGeom>
          <a:solidFill>
            <a:srgbClr val="006600"/>
          </a:solidFill>
          <a:ln w="12700" cap="sq">
            <a:solidFill>
              <a:schemeClr val="tx1"/>
            </a:solidFill>
            <a:miter lim="800000"/>
            <a:headEnd type="none" w="sm" len="sm"/>
            <a:tailEnd type="none" w="sm" len="sm"/>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Clr clrSpc="rgb" dir="cw">
                                      <p:cBhvr override="childStyle">
                                        <p:cTn id="6" dur="100" fill="hold"/>
                                        <p:tgtEl>
                                          <p:spTgt spid="7"/>
                                        </p:tgtEl>
                                        <p:attrNameLst>
                                          <p:attrName>style.color</p:attrName>
                                        </p:attrNameLst>
                                      </p:cBhvr>
                                      <p:to>
                                        <a:schemeClr val="accent2"/>
                                      </p:to>
                                    </p:animClr>
                                    <p:animClr clrSpc="rgb" dir="cw">
                                      <p:cBhvr>
                                        <p:cTn id="7" dur="100" fill="hold"/>
                                        <p:tgtEl>
                                          <p:spTgt spid="7"/>
                                        </p:tgtEl>
                                        <p:attrNameLst>
                                          <p:attrName>fillcolor</p:attrName>
                                        </p:attrNameLst>
                                      </p:cBhvr>
                                      <p:to>
                                        <a:schemeClr val="accent2"/>
                                      </p:to>
                                    </p:animClr>
                                    <p:set>
                                      <p:cBhvr>
                                        <p:cTn id="8" dur="100" fill="hold"/>
                                        <p:tgtEl>
                                          <p:spTgt spid="7"/>
                                        </p:tgtEl>
                                        <p:attrNameLst>
                                          <p:attrName>fill.type</p:attrName>
                                        </p:attrNameLst>
                                      </p:cBhvr>
                                      <p:to>
                                        <p:strVal val="solid"/>
                                      </p:to>
                                    </p:set>
                                    <p:set>
                                      <p:cBhvr>
                                        <p:cTn id="9" dur="100" fill="hold"/>
                                        <p:tgtEl>
                                          <p:spTgt spid="7"/>
                                        </p:tgtEl>
                                        <p:attrNameLst>
                                          <p:attrName>fill.on</p:attrName>
                                        </p:attrNameLst>
                                      </p:cBhvr>
                                      <p:to>
                                        <p:strVal val="true"/>
                                      </p:to>
                                    </p:set>
                                    <p:animRot by="120000">
                                      <p:cBhvr>
                                        <p:cTn id="10" dur="100" fill="hold">
                                          <p:stCondLst>
                                            <p:cond delay="0"/>
                                          </p:stCondLst>
                                        </p:cTn>
                                        <p:tgtEl>
                                          <p:spTgt spid="7"/>
                                        </p:tgtEl>
                                        <p:attrNameLst>
                                          <p:attrName>r</p:attrName>
                                        </p:attrNameLst>
                                      </p:cBhvr>
                                    </p:animRot>
                                    <p:animRot by="-240000">
                                      <p:cBhvr>
                                        <p:cTn id="11" dur="200" fill="hold">
                                          <p:stCondLst>
                                            <p:cond delay="200"/>
                                          </p:stCondLst>
                                        </p:cTn>
                                        <p:tgtEl>
                                          <p:spTgt spid="7"/>
                                        </p:tgtEl>
                                        <p:attrNameLst>
                                          <p:attrName>r</p:attrName>
                                        </p:attrNameLst>
                                      </p:cBhvr>
                                    </p:animRot>
                                    <p:animRot by="240000">
                                      <p:cBhvr>
                                        <p:cTn id="12" dur="200" fill="hold">
                                          <p:stCondLst>
                                            <p:cond delay="400"/>
                                          </p:stCondLst>
                                        </p:cTn>
                                        <p:tgtEl>
                                          <p:spTgt spid="7"/>
                                        </p:tgtEl>
                                        <p:attrNameLst>
                                          <p:attrName>r</p:attrName>
                                        </p:attrNameLst>
                                      </p:cBhvr>
                                    </p:animRot>
                                    <p:animRot by="-240000">
                                      <p:cBhvr>
                                        <p:cTn id="13" dur="200" fill="hold">
                                          <p:stCondLst>
                                            <p:cond delay="600"/>
                                          </p:stCondLst>
                                        </p:cTn>
                                        <p:tgtEl>
                                          <p:spTgt spid="7"/>
                                        </p:tgtEl>
                                        <p:attrNameLst>
                                          <p:attrName>r</p:attrName>
                                        </p:attrNameLst>
                                      </p:cBhvr>
                                    </p:animRot>
                                    <p:animRot by="120000">
                                      <p:cBhvr>
                                        <p:cTn id="14"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p:cNvSpPr txBox="1">
            <a:spLocks noChangeArrowheads="1"/>
          </p:cNvSpPr>
          <p:nvPr/>
        </p:nvSpPr>
        <p:spPr bwMode="auto">
          <a:xfrm>
            <a:off x="152400" y="838200"/>
            <a:ext cx="8763000" cy="6297108"/>
          </a:xfrm>
          <a:prstGeom prst="rect">
            <a:avLst/>
          </a:prstGeom>
          <a:noFill/>
          <a:ln w="9525">
            <a:noFill/>
            <a:miter lim="800000"/>
            <a:headEnd/>
            <a:tailEnd/>
          </a:ln>
          <a:effectLst/>
        </p:spPr>
        <p:txBody>
          <a:bodyPr wrap="square">
            <a:spAutoFit/>
          </a:bodyPr>
          <a:lstStyle/>
          <a:p>
            <a:pPr>
              <a:lnSpc>
                <a:spcPct val="140000"/>
              </a:lnSpc>
              <a:buClr>
                <a:srgbClr val="CC0066"/>
              </a:buClr>
              <a:buFont typeface="Symbol" pitchFamily="18" charset="2"/>
              <a:buChar char="¨"/>
            </a:pPr>
            <a:r>
              <a:rPr lang="en-US" sz="2400" dirty="0" smtClean="0">
                <a:solidFill>
                  <a:srgbClr val="CC0066"/>
                </a:solidFill>
              </a:rPr>
              <a:t>Phase </a:t>
            </a:r>
            <a:r>
              <a:rPr lang="en-US" sz="2400" dirty="0">
                <a:solidFill>
                  <a:srgbClr val="CC0066"/>
                </a:solidFill>
              </a:rPr>
              <a:t>I 	 Rise in </a:t>
            </a:r>
            <a:r>
              <a:rPr lang="en-US" sz="2400" dirty="0" smtClean="0">
                <a:solidFill>
                  <a:srgbClr val="CC0066"/>
                </a:solidFill>
              </a:rPr>
              <a:t>BP, </a:t>
            </a:r>
            <a:r>
              <a:rPr lang="en-US" sz="2400" dirty="0" smtClean="0">
                <a:solidFill>
                  <a:srgbClr val="CC0066"/>
                </a:solidFill>
                <a:sym typeface="Symbol" pitchFamily="18" charset="2"/>
              </a:rPr>
              <a:t> HR.</a:t>
            </a:r>
            <a:endParaRPr lang="en-US" sz="2400" dirty="0">
              <a:solidFill>
                <a:srgbClr val="CC0066"/>
              </a:solidFill>
            </a:endParaRPr>
          </a:p>
          <a:p>
            <a:pPr>
              <a:lnSpc>
                <a:spcPct val="140000"/>
              </a:lnSpc>
              <a:buFont typeface="Symbol" pitchFamily="18" charset="2"/>
              <a:buChar char="¨"/>
            </a:pPr>
            <a:r>
              <a:rPr lang="en-US" sz="2400" dirty="0">
                <a:solidFill>
                  <a:srgbClr val="CC0066"/>
                </a:solidFill>
              </a:rPr>
              <a:t> Phase II	 </a:t>
            </a:r>
            <a:r>
              <a:rPr lang="en-US" sz="2400" dirty="0">
                <a:solidFill>
                  <a:srgbClr val="CC0066"/>
                </a:solidFill>
                <a:sym typeface="Symbol" pitchFamily="18" charset="2"/>
              </a:rPr>
              <a:t> in BP ; Tachycardia</a:t>
            </a:r>
            <a:r>
              <a:rPr lang="en-US" sz="2400" dirty="0" smtClean="0">
                <a:solidFill>
                  <a:srgbClr val="FF0000"/>
                </a:solidFill>
                <a:sym typeface="Symbol" pitchFamily="18" charset="2"/>
              </a:rPr>
              <a:t>.(</a:t>
            </a:r>
            <a:r>
              <a:rPr lang="en-US" sz="2400" dirty="0" smtClean="0">
                <a:solidFill>
                  <a:srgbClr val="FF0000"/>
                </a:solidFill>
              </a:rPr>
              <a:t>Shortest RR)</a:t>
            </a:r>
            <a:endParaRPr lang="en-US" sz="2400" dirty="0">
              <a:solidFill>
                <a:srgbClr val="FF0000"/>
              </a:solidFill>
              <a:sym typeface="Symbol" pitchFamily="18" charset="2"/>
            </a:endParaRPr>
          </a:p>
          <a:p>
            <a:pPr>
              <a:lnSpc>
                <a:spcPct val="140000"/>
              </a:lnSpc>
              <a:buFont typeface="Symbol" pitchFamily="18" charset="2"/>
              <a:buChar char="¨"/>
            </a:pPr>
            <a:r>
              <a:rPr lang="en-US" sz="2400" dirty="0">
                <a:solidFill>
                  <a:srgbClr val="CC0066"/>
                </a:solidFill>
              </a:rPr>
              <a:t> Phase III	  Fall in BP</a:t>
            </a:r>
          </a:p>
          <a:p>
            <a:pPr>
              <a:lnSpc>
                <a:spcPct val="140000"/>
              </a:lnSpc>
              <a:buFont typeface="Symbol" pitchFamily="18" charset="2"/>
              <a:buChar char="¨"/>
            </a:pPr>
            <a:r>
              <a:rPr lang="en-US" sz="2400" dirty="0">
                <a:solidFill>
                  <a:srgbClr val="CC0066"/>
                </a:solidFill>
              </a:rPr>
              <a:t> Phase IV	   Overshoot of BP; Bradycardia</a:t>
            </a:r>
            <a:r>
              <a:rPr lang="en-US" sz="2400" dirty="0" smtClean="0">
                <a:solidFill>
                  <a:srgbClr val="FF0000"/>
                </a:solidFill>
              </a:rPr>
              <a:t>.(longest RR)</a:t>
            </a:r>
          </a:p>
          <a:p>
            <a:pPr>
              <a:lnSpc>
                <a:spcPct val="140000"/>
              </a:lnSpc>
              <a:buClr>
                <a:srgbClr val="CC0066"/>
              </a:buClr>
              <a:buFont typeface="Symbol" pitchFamily="18" charset="2"/>
              <a:buNone/>
            </a:pPr>
            <a:r>
              <a:rPr lang="en-US" sz="2400" dirty="0" smtClean="0"/>
              <a:t>	Valsalva Ratio 	Longest RR :  Shortest RR</a:t>
            </a:r>
          </a:p>
          <a:p>
            <a:pPr>
              <a:lnSpc>
                <a:spcPct val="140000"/>
              </a:lnSpc>
              <a:buClr>
                <a:srgbClr val="CC0066"/>
              </a:buClr>
              <a:buFont typeface="Symbol" pitchFamily="18" charset="2"/>
              <a:buNone/>
            </a:pPr>
            <a:r>
              <a:rPr lang="en-US" sz="2400" dirty="0" smtClean="0">
                <a:solidFill>
                  <a:srgbClr val="CC0066"/>
                </a:solidFill>
              </a:rPr>
              <a:t> 					</a:t>
            </a:r>
            <a:r>
              <a:rPr lang="en-US" sz="2400" b="1" dirty="0" smtClean="0">
                <a:solidFill>
                  <a:srgbClr val="FF0000"/>
                </a:solidFill>
                <a:sym typeface="Symbol" pitchFamily="18" charset="2"/>
              </a:rPr>
              <a:t>&lt;</a:t>
            </a:r>
            <a:r>
              <a:rPr lang="en-US" sz="2400" b="1" dirty="0" smtClean="0">
                <a:solidFill>
                  <a:srgbClr val="FF0000"/>
                </a:solidFill>
              </a:rPr>
              <a:t> 1.2.</a:t>
            </a:r>
          </a:p>
          <a:p>
            <a:pPr>
              <a:lnSpc>
                <a:spcPct val="140000"/>
              </a:lnSpc>
              <a:buClr>
                <a:srgbClr val="CC0066"/>
              </a:buClr>
              <a:buFont typeface="Symbol" pitchFamily="18" charset="2"/>
              <a:buNone/>
            </a:pPr>
            <a:r>
              <a:rPr lang="en-US" sz="2400" b="1" dirty="0" smtClean="0">
                <a:solidFill>
                  <a:srgbClr val="FF0000"/>
                </a:solidFill>
              </a:rPr>
              <a:t>In normal persons as age increases the VR ratio will decrease.</a:t>
            </a:r>
          </a:p>
          <a:p>
            <a:pPr>
              <a:lnSpc>
                <a:spcPct val="140000"/>
              </a:lnSpc>
              <a:buClr>
                <a:srgbClr val="CC0066"/>
              </a:buClr>
              <a:buFont typeface="Symbol" pitchFamily="18" charset="2"/>
              <a:buNone/>
            </a:pPr>
            <a:r>
              <a:rPr lang="en-US" sz="2400" b="1" dirty="0" smtClean="0">
                <a:solidFill>
                  <a:srgbClr val="FF0000"/>
                </a:solidFill>
              </a:rPr>
              <a:t>TR= Shortest RR interval during the procedure: Shortest RR interval before the maneuver.</a:t>
            </a:r>
          </a:p>
          <a:p>
            <a:pPr>
              <a:lnSpc>
                <a:spcPct val="140000"/>
              </a:lnSpc>
              <a:buClr>
                <a:srgbClr val="CC0066"/>
              </a:buClr>
              <a:buFont typeface="Symbol" pitchFamily="18" charset="2"/>
              <a:buNone/>
            </a:pPr>
            <a:r>
              <a:rPr lang="en-US" sz="2400" b="1" dirty="0" smtClean="0">
                <a:solidFill>
                  <a:srgbClr val="FF0000"/>
                </a:solidFill>
              </a:rPr>
              <a:t>BR = Longest RR interval during the procedure: longest RR interval before the maneuver.</a:t>
            </a:r>
            <a:endParaRPr lang="en-US" sz="2400" dirty="0" smtClean="0">
              <a:solidFill>
                <a:srgbClr val="FF0000"/>
              </a:solidFill>
            </a:endParaRPr>
          </a:p>
          <a:p>
            <a:pPr>
              <a:lnSpc>
                <a:spcPct val="140000"/>
              </a:lnSpc>
              <a:buFont typeface="Symbol" pitchFamily="18" charset="2"/>
              <a:buChar char="¨"/>
            </a:pPr>
            <a:endParaRPr lang="en-US" sz="2400" dirty="0"/>
          </a:p>
        </p:txBody>
      </p:sp>
      <p:grpSp>
        <p:nvGrpSpPr>
          <p:cNvPr id="2" name="Group 11"/>
          <p:cNvGrpSpPr>
            <a:grpSpLocks/>
          </p:cNvGrpSpPr>
          <p:nvPr/>
        </p:nvGrpSpPr>
        <p:grpSpPr bwMode="auto">
          <a:xfrm>
            <a:off x="381000" y="152400"/>
            <a:ext cx="8763000" cy="579438"/>
            <a:chOff x="240" y="96"/>
            <a:chExt cx="5520" cy="365"/>
          </a:xfrm>
        </p:grpSpPr>
        <p:sp>
          <p:nvSpPr>
            <p:cNvPr id="13324" name="Text Box 12"/>
            <p:cNvSpPr txBox="1">
              <a:spLocks noChangeArrowheads="1"/>
            </p:cNvSpPr>
            <p:nvPr/>
          </p:nvSpPr>
          <p:spPr bwMode="auto">
            <a:xfrm>
              <a:off x="2400" y="96"/>
              <a:ext cx="3360" cy="365"/>
            </a:xfrm>
            <a:prstGeom prst="rect">
              <a:avLst/>
            </a:prstGeom>
            <a:noFill/>
            <a:ln w="9525">
              <a:noFill/>
              <a:miter lim="800000"/>
              <a:headEnd/>
              <a:tailEnd/>
            </a:ln>
            <a:effectLst/>
          </p:spPr>
          <p:txBody>
            <a:bodyPr>
              <a:spAutoFit/>
            </a:bodyPr>
            <a:lstStyle/>
            <a:p>
              <a:pPr algn="r"/>
              <a:r>
                <a:rPr lang="en-US" sz="3200" b="1" i="1" dirty="0">
                  <a:solidFill>
                    <a:srgbClr val="002060"/>
                  </a:solidFill>
                  <a:latin typeface="Arial Narrow" pitchFamily="34" charset="0"/>
                </a:rPr>
                <a:t>Cardiac Autonomic Neuropathy</a:t>
              </a:r>
            </a:p>
          </p:txBody>
        </p:sp>
        <p:sp>
          <p:nvSpPr>
            <p:cNvPr id="13325" name="Line 13"/>
            <p:cNvSpPr>
              <a:spLocks noChangeShapeType="1"/>
            </p:cNvSpPr>
            <p:nvPr/>
          </p:nvSpPr>
          <p:spPr bwMode="auto">
            <a:xfrm flipH="1">
              <a:off x="240" y="432"/>
              <a:ext cx="5520" cy="0"/>
            </a:xfrm>
            <a:prstGeom prst="line">
              <a:avLst/>
            </a:prstGeom>
            <a:noFill/>
            <a:ln w="9525">
              <a:solidFill>
                <a:srgbClr val="99FF33"/>
              </a:solidFill>
              <a:round/>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Heart rate variability analysis</a:t>
            </a:r>
            <a:endParaRPr lang="en-US" dirty="0"/>
          </a:p>
        </p:txBody>
      </p:sp>
      <p:sp>
        <p:nvSpPr>
          <p:cNvPr id="3" name="Content Placeholder 2"/>
          <p:cNvSpPr>
            <a:spLocks noGrp="1"/>
          </p:cNvSpPr>
          <p:nvPr>
            <p:ph idx="1"/>
          </p:nvPr>
        </p:nvSpPr>
        <p:spPr>
          <a:xfrm>
            <a:off x="381000" y="1371600"/>
            <a:ext cx="8229600" cy="4525963"/>
          </a:xfrm>
        </p:spPr>
        <p:txBody>
          <a:bodyPr>
            <a:normAutofit/>
          </a:bodyPr>
          <a:lstStyle/>
          <a:p>
            <a:pPr algn="just"/>
            <a:r>
              <a:rPr lang="en-US" dirty="0" smtClean="0"/>
              <a:t>Heart rate variability has come to be widely used  as  a  noninvasive  tool  to  assess  autonomic  function  in  a  variety  of physiologic  as  well  as  disease  states.</a:t>
            </a:r>
          </a:p>
          <a:p>
            <a:pPr algn="just"/>
            <a:r>
              <a:rPr lang="en-US" dirty="0" smtClean="0"/>
              <a:t> A  detailed  account  of techniques of heart rate variability analysis is mentioned in the Task force report of the European Society of Cardiology, 1996.</a:t>
            </a:r>
          </a:p>
          <a:p>
            <a:pPr algn="just"/>
            <a:endParaRPr lang="en-US" dirty="0" smtClean="0"/>
          </a:p>
          <a:p>
            <a:pPr algn="just">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b="1" i="1" dirty="0" smtClean="0"/>
              <a:t>Techniques  of  heart  rate  variability  analysis:</a:t>
            </a:r>
            <a:endParaRPr lang="en-US" dirty="0"/>
          </a:p>
        </p:txBody>
      </p:sp>
      <p:sp>
        <p:nvSpPr>
          <p:cNvPr id="3" name="Content Placeholder 2"/>
          <p:cNvSpPr>
            <a:spLocks noGrp="1"/>
          </p:cNvSpPr>
          <p:nvPr>
            <p:ph idx="1"/>
          </p:nvPr>
        </p:nvSpPr>
        <p:spPr>
          <a:xfrm>
            <a:off x="381000" y="1371600"/>
            <a:ext cx="8305800" cy="4876800"/>
          </a:xfrm>
        </p:spPr>
        <p:txBody>
          <a:bodyPr>
            <a:normAutofit fontScale="92500"/>
          </a:bodyPr>
          <a:lstStyle/>
          <a:p>
            <a:pPr algn="just"/>
            <a:r>
              <a:rPr lang="en-US" dirty="0" smtClean="0"/>
              <a:t>Briefly, ECG was acquired at a rate of 1000 samples per second using the BIOPAC MP 100 system (BIOPAC Inc., USA) and the BIOPAC AcqKnowledge software 3.7.1 (BIOPAC Inc., USA) for at least 330 seconds during supine rest.</a:t>
            </a:r>
          </a:p>
          <a:p>
            <a:pPr algn="just"/>
            <a:r>
              <a:rPr lang="en-US" dirty="0" smtClean="0"/>
              <a:t>To check the ECG for artifacts and ectopic then  edited them out and joined the preceding and successive noise-free segments by linear interpolation with NN intervals (i.e. normal-to-normal RR intervals).</a:t>
            </a:r>
          </a:p>
          <a:p>
            <a:pPr algn="just">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Techniques  of  heart  rate  variability  analysis</a:t>
            </a:r>
            <a:endParaRPr lang="en-US" dirty="0"/>
          </a:p>
        </p:txBody>
      </p:sp>
      <p:sp>
        <p:nvSpPr>
          <p:cNvPr id="3" name="Content Placeholder 2"/>
          <p:cNvSpPr>
            <a:spLocks noGrp="1"/>
          </p:cNvSpPr>
          <p:nvPr>
            <p:ph idx="1"/>
          </p:nvPr>
        </p:nvSpPr>
        <p:spPr/>
        <p:txBody>
          <a:bodyPr>
            <a:normAutofit/>
          </a:bodyPr>
          <a:lstStyle/>
          <a:p>
            <a:pPr algn="just"/>
            <a:r>
              <a:rPr lang="en-US" dirty="0" smtClean="0"/>
              <a:t>The edited ECG was processed using an R-wave detector to obtain an RR interval tachogram. </a:t>
            </a:r>
          </a:p>
          <a:p>
            <a:pPr algn="just"/>
            <a:r>
              <a:rPr lang="en-US" dirty="0" smtClean="0"/>
              <a:t>Heart rate variability analysis by time- and frequency-domain methods was done using the AcqKnowledge 3.7.1 software (BIOPAC Inc., USA).</a:t>
            </a:r>
            <a:endParaRPr lang="en-US" b="1" i="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CMC - VELLORE</a:t>
            </a:r>
            <a:endParaRPr lang="en-US" dirty="0"/>
          </a:p>
        </p:txBody>
      </p:sp>
      <p:pic>
        <p:nvPicPr>
          <p:cNvPr id="53250" name="Picture 2" descr="C:\Users\RAJA\Desktop\ANS-09-09-2013\potos\DSC04946.JPG"/>
          <p:cNvPicPr>
            <a:picLocks noGrp="1" noChangeAspect="1" noChangeArrowheads="1"/>
          </p:cNvPicPr>
          <p:nvPr>
            <p:ph idx="1"/>
          </p:nvPr>
        </p:nvPicPr>
        <p:blipFill>
          <a:blip r:embed="rId2" cstate="print"/>
          <a:srcRect/>
          <a:stretch>
            <a:fillRect/>
          </a:stretch>
        </p:blipFill>
        <p:spPr bwMode="auto">
          <a:xfrm>
            <a:off x="4572000" y="1219200"/>
            <a:ext cx="4038600" cy="2362200"/>
          </a:xfrm>
          <a:prstGeom prst="rect">
            <a:avLst/>
          </a:prstGeom>
          <a:noFill/>
        </p:spPr>
      </p:pic>
      <p:pic>
        <p:nvPicPr>
          <p:cNvPr id="4" name="Picture 2" descr="C:\Users\RAJA\Desktop\ANS-09-09-2013\potos\2011-08-03 17.52.40.jpg"/>
          <p:cNvPicPr>
            <a:picLocks noChangeAspect="1" noChangeArrowheads="1"/>
          </p:cNvPicPr>
          <p:nvPr/>
        </p:nvPicPr>
        <p:blipFill>
          <a:blip r:embed="rId3" cstate="print"/>
          <a:srcRect/>
          <a:stretch>
            <a:fillRect/>
          </a:stretch>
        </p:blipFill>
        <p:spPr bwMode="auto">
          <a:xfrm>
            <a:off x="4572000" y="3886200"/>
            <a:ext cx="3733800" cy="2209800"/>
          </a:xfrm>
          <a:prstGeom prst="rect">
            <a:avLst/>
          </a:prstGeom>
          <a:noFill/>
        </p:spPr>
      </p:pic>
      <p:pic>
        <p:nvPicPr>
          <p:cNvPr id="6" name="Picture 2" descr="C:\Users\RAJA\Desktop\ANS-09-09-2013\potos\DSC04910.JPG"/>
          <p:cNvPicPr>
            <a:picLocks noChangeAspect="1" noChangeArrowheads="1"/>
          </p:cNvPicPr>
          <p:nvPr/>
        </p:nvPicPr>
        <p:blipFill>
          <a:blip r:embed="rId4" cstate="print"/>
          <a:srcRect/>
          <a:stretch>
            <a:fillRect/>
          </a:stretch>
        </p:blipFill>
        <p:spPr bwMode="auto">
          <a:xfrm>
            <a:off x="457200" y="1905000"/>
            <a:ext cx="4038600" cy="274320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Techniques  of  heart  rate  variability  analysis</a:t>
            </a:r>
            <a:endParaRPr lang="en-US" dirty="0"/>
          </a:p>
        </p:txBody>
      </p:sp>
      <p:pic>
        <p:nvPicPr>
          <p:cNvPr id="1026" name="Picture 2" descr="C:\Users\RAJA\Desktop\Capture-1.jpg"/>
          <p:cNvPicPr>
            <a:picLocks noGrp="1" noChangeAspect="1" noChangeArrowheads="1"/>
          </p:cNvPicPr>
          <p:nvPr>
            <p:ph idx="1"/>
          </p:nvPr>
        </p:nvPicPr>
        <p:blipFill>
          <a:blip r:embed="rId2"/>
          <a:srcRect/>
          <a:stretch>
            <a:fillRect/>
          </a:stretch>
        </p:blipFill>
        <p:spPr bwMode="auto">
          <a:xfrm>
            <a:off x="381000" y="1676400"/>
            <a:ext cx="8305800"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Frequency -domain analysis</a:t>
            </a:r>
            <a:endParaRPr lang="en-US" dirty="0"/>
          </a:p>
        </p:txBody>
      </p:sp>
      <p:pic>
        <p:nvPicPr>
          <p:cNvPr id="1026" name="Picture 2" descr="C:\Users\RAJA\Desktop\Capture-1.jpg"/>
          <p:cNvPicPr>
            <a:picLocks noGrp="1" noChangeAspect="1" noChangeArrowheads="1"/>
          </p:cNvPicPr>
          <p:nvPr>
            <p:ph idx="1"/>
          </p:nvPr>
        </p:nvPicPr>
        <p:blipFill>
          <a:blip r:embed="rId2"/>
          <a:srcRect/>
          <a:stretch>
            <a:fillRect/>
          </a:stretch>
        </p:blipFill>
        <p:spPr bwMode="auto">
          <a:xfrm>
            <a:off x="1371600" y="1600200"/>
            <a:ext cx="6477000" cy="3962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2438400" y="381000"/>
          <a:ext cx="4724400" cy="6248400"/>
        </p:xfrm>
        <a:graphic>
          <a:graphicData uri="http://schemas.openxmlformats.org/presentationml/2006/ole">
            <mc:AlternateContent xmlns:mc="http://schemas.openxmlformats.org/markup-compatibility/2006">
              <mc:Choice xmlns:v="urn:schemas-microsoft-com:vml" Requires="v">
                <p:oleObj spid="_x0000_s25678" name="Acrobat Document" r:id="rId3" imgW="5667122" imgH="8019915" progId="AcroExch.Document.11">
                  <p:embed/>
                </p:oleObj>
              </mc:Choice>
              <mc:Fallback>
                <p:oleObj name="Acrobat Document" r:id="rId3" imgW="5667122" imgH="8019915" progId="AcroExch.Document.1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81000"/>
                        <a:ext cx="47244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RAJA\Desktop\Capture-1.jpg"/>
          <p:cNvPicPr>
            <a:picLocks noGrp="1" noChangeAspect="1" noChangeArrowheads="1"/>
          </p:cNvPicPr>
          <p:nvPr>
            <p:ph idx="1"/>
          </p:nvPr>
        </p:nvPicPr>
        <p:blipFill>
          <a:blip r:embed="rId2"/>
          <a:srcRect/>
          <a:stretch>
            <a:fillRect/>
          </a:stretch>
        </p:blipFill>
        <p:spPr bwMode="auto">
          <a:xfrm>
            <a:off x="1904999" y="304800"/>
            <a:ext cx="4724401" cy="6019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References</a:t>
            </a:r>
            <a:endParaRPr lang="en-US" dirty="0"/>
          </a:p>
        </p:txBody>
      </p:sp>
      <p:sp>
        <p:nvSpPr>
          <p:cNvPr id="3" name="Content Placeholder 2"/>
          <p:cNvSpPr>
            <a:spLocks noGrp="1"/>
          </p:cNvSpPr>
          <p:nvPr>
            <p:ph idx="1"/>
          </p:nvPr>
        </p:nvSpPr>
        <p:spPr>
          <a:xfrm>
            <a:off x="457200" y="1143000"/>
            <a:ext cx="8153400" cy="4648200"/>
          </a:xfrm>
        </p:spPr>
        <p:txBody>
          <a:bodyPr>
            <a:normAutofit/>
          </a:bodyPr>
          <a:lstStyle/>
          <a:p>
            <a:pPr marL="0" indent="0" algn="just">
              <a:buNone/>
            </a:pPr>
            <a:r>
              <a:rPr lang="en-US" sz="2000" b="1" dirty="0" smtClean="0"/>
              <a:t>1. </a:t>
            </a:r>
            <a:r>
              <a:rPr lang="en-US" sz="2000" b="1" dirty="0" err="1"/>
              <a:t>Berntson</a:t>
            </a:r>
            <a:r>
              <a:rPr lang="en-US" sz="2000" b="1" dirty="0"/>
              <a:t> GG, Bigger JT, </a:t>
            </a:r>
            <a:r>
              <a:rPr lang="en-US" sz="2000" b="1" dirty="0" err="1"/>
              <a:t>Eckberg</a:t>
            </a:r>
            <a:r>
              <a:rPr lang="en-US" sz="2000" b="1" dirty="0"/>
              <a:t> DL, Grossman P, Kaufmann PG, Malik M, </a:t>
            </a:r>
            <a:r>
              <a:rPr lang="en-US" sz="2000" b="1" dirty="0" err="1"/>
              <a:t>Nagaraja</a:t>
            </a:r>
            <a:r>
              <a:rPr lang="en-US" sz="2000" b="1" dirty="0"/>
              <a:t> HN, </a:t>
            </a:r>
            <a:r>
              <a:rPr lang="en-US" sz="2000" b="1" dirty="0" err="1" smtClean="0"/>
              <a:t>Porges</a:t>
            </a:r>
            <a:r>
              <a:rPr lang="en-US" sz="2000" b="1" dirty="0" smtClean="0"/>
              <a:t> SW</a:t>
            </a:r>
            <a:r>
              <a:rPr lang="en-US" sz="2000" b="1" dirty="0"/>
              <a:t>, Saul JP, Stone PH, van der </a:t>
            </a:r>
            <a:r>
              <a:rPr lang="en-US" sz="2000" b="1" dirty="0" err="1"/>
              <a:t>Molen</a:t>
            </a:r>
            <a:r>
              <a:rPr lang="en-US" sz="2000" b="1" dirty="0"/>
              <a:t> MW (1997) Heart rate variability: origins, methods, </a:t>
            </a:r>
            <a:r>
              <a:rPr lang="en-US" sz="2000" b="1" dirty="0" smtClean="0"/>
              <a:t>and </a:t>
            </a:r>
            <a:r>
              <a:rPr lang="fr-FR" sz="2000" b="1" dirty="0" err="1" smtClean="0"/>
              <a:t>interpretive</a:t>
            </a:r>
            <a:r>
              <a:rPr lang="fr-FR" sz="2000" b="1" dirty="0" smtClean="0"/>
              <a:t> </a:t>
            </a:r>
            <a:r>
              <a:rPr lang="fr-FR" sz="2000" b="1" dirty="0" err="1" smtClean="0"/>
              <a:t>caveats.B</a:t>
            </a:r>
            <a:r>
              <a:rPr lang="fr-FR" sz="2000" b="1" dirty="0" smtClean="0"/>
              <a:t> </a:t>
            </a:r>
            <a:r>
              <a:rPr lang="fr-FR" sz="2000" b="1" dirty="0" err="1" smtClean="0"/>
              <a:t>Psychophysiology</a:t>
            </a:r>
            <a:r>
              <a:rPr lang="fr-FR" sz="2000" b="1" dirty="0" smtClean="0"/>
              <a:t> </a:t>
            </a:r>
            <a:r>
              <a:rPr lang="fr-FR" sz="2000" b="1" dirty="0"/>
              <a:t>34: </a:t>
            </a:r>
            <a:r>
              <a:rPr lang="fr-FR" sz="2000" b="1" dirty="0" smtClean="0"/>
              <a:t>623-648.</a:t>
            </a:r>
          </a:p>
          <a:p>
            <a:pPr marL="0" indent="0" algn="just">
              <a:buNone/>
            </a:pPr>
            <a:endParaRPr lang="fr-FR" sz="2000" b="1" dirty="0" smtClean="0"/>
          </a:p>
          <a:p>
            <a:pPr marL="0" indent="0" algn="just">
              <a:buNone/>
            </a:pPr>
            <a:r>
              <a:rPr lang="fr-FR" sz="2000" b="1" dirty="0"/>
              <a:t>2</a:t>
            </a:r>
            <a:r>
              <a:rPr lang="fr-FR" sz="2000" b="1" dirty="0" smtClean="0"/>
              <a:t>.</a:t>
            </a:r>
            <a:r>
              <a:rPr lang="en-US" sz="2000" b="1" dirty="0" smtClean="0"/>
              <a:t> </a:t>
            </a:r>
            <a:r>
              <a:rPr lang="en-US" sz="2000" b="1" dirty="0"/>
              <a:t>Ewing DJ (1992) Analysis of heart rate variability and other non-invasive tests with </a:t>
            </a:r>
            <a:r>
              <a:rPr lang="en-US" sz="2000" b="1" dirty="0" smtClean="0"/>
              <a:t>special reference </a:t>
            </a:r>
            <a:r>
              <a:rPr lang="en-US" sz="2000" b="1" dirty="0"/>
              <a:t>to diabetic mellitus. In: Bannister R, Mathias CJ, (</a:t>
            </a:r>
            <a:r>
              <a:rPr lang="en-US" sz="2000" b="1" dirty="0" err="1"/>
              <a:t>eds</a:t>
            </a:r>
            <a:r>
              <a:rPr lang="en-US" sz="2000" b="1" dirty="0"/>
              <a:t>) Autonomic failure. A </a:t>
            </a:r>
            <a:r>
              <a:rPr lang="en-US" sz="2000" b="1" dirty="0" smtClean="0"/>
              <a:t>textbook of </a:t>
            </a:r>
            <a:r>
              <a:rPr lang="en-US" sz="2000" b="1" dirty="0"/>
              <a:t>clinical disorders of the autonomic nervous system. 3rd edition. Oxford University Press, </a:t>
            </a:r>
            <a:r>
              <a:rPr lang="en-US" sz="2000" b="1" dirty="0" smtClean="0"/>
              <a:t>NY, p 312-333.</a:t>
            </a:r>
          </a:p>
          <a:p>
            <a:pPr marL="0" indent="0" algn="just">
              <a:buNone/>
            </a:pPr>
            <a:endParaRPr lang="en-US" sz="2000" b="1" dirty="0" smtClean="0"/>
          </a:p>
          <a:p>
            <a:pPr marL="0" indent="0" algn="just">
              <a:buNone/>
            </a:pPr>
            <a:r>
              <a:rPr lang="en-US" sz="2000" b="1" dirty="0"/>
              <a:t>3. Task Force. Heart rate variability: Standards of </a:t>
            </a:r>
            <a:r>
              <a:rPr lang="en-US" sz="2000" b="1" dirty="0" smtClean="0"/>
              <a:t>measurement, physiological </a:t>
            </a:r>
            <a:r>
              <a:rPr lang="en-US" sz="2000" b="1" dirty="0"/>
              <a:t>interpretation and clinical use. Task Force of </a:t>
            </a:r>
            <a:r>
              <a:rPr lang="en-US" sz="2000" b="1" dirty="0" smtClean="0"/>
              <a:t>the European </a:t>
            </a:r>
            <a:r>
              <a:rPr lang="en-US" sz="2000" b="1" dirty="0"/>
              <a:t>Society of Cardiology and the North American </a:t>
            </a:r>
            <a:r>
              <a:rPr lang="en-US" sz="2000" b="1" dirty="0" smtClean="0"/>
              <a:t>Society of </a:t>
            </a:r>
            <a:r>
              <a:rPr lang="en-US" sz="2000" b="1" dirty="0"/>
              <a:t>Pacing and Electrophysiology. Circulation 1996; 93:1043–1065.</a:t>
            </a:r>
          </a:p>
        </p:txBody>
      </p:sp>
    </p:spTree>
    <p:extLst>
      <p:ext uri="{BB962C8B-B14F-4D97-AF65-F5344CB8AC3E}">
        <p14:creationId xmlns:p14="http://schemas.microsoft.com/office/powerpoint/2010/main" val="2305283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AFT</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Primary autonomic failure</a:t>
            </a:r>
          </a:p>
          <a:p>
            <a:r>
              <a:rPr lang="en-US" dirty="0" smtClean="0"/>
              <a:t>Secondary autonomic failure</a:t>
            </a:r>
          </a:p>
          <a:p>
            <a:pPr>
              <a:buNone/>
            </a:pPr>
            <a:r>
              <a:rPr lang="en-US" dirty="0" smtClean="0"/>
              <a:t>		1.DM</a:t>
            </a:r>
          </a:p>
          <a:p>
            <a:pPr>
              <a:buNone/>
            </a:pPr>
            <a:r>
              <a:rPr lang="en-US" dirty="0" smtClean="0"/>
              <a:t>		2.HT</a:t>
            </a:r>
          </a:p>
          <a:p>
            <a:pPr>
              <a:buNone/>
            </a:pPr>
            <a:r>
              <a:rPr lang="en-US" dirty="0" smtClean="0"/>
              <a:t>		3.Alcoholism</a:t>
            </a:r>
          </a:p>
          <a:p>
            <a:pPr>
              <a:buNone/>
            </a:pPr>
            <a:r>
              <a:rPr lang="en-US" dirty="0" smtClean="0"/>
              <a:t>		4.Others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4001372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11603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93" name="Rectangle 2"/>
          <p:cNvSpPr>
            <a:spLocks noGrp="1" noChangeArrowheads="1"/>
          </p:cNvSpPr>
          <p:nvPr>
            <p:ph type="title"/>
          </p:nvPr>
        </p:nvSpPr>
        <p:spPr>
          <a:xfrm>
            <a:off x="228600" y="152400"/>
            <a:ext cx="8686800" cy="990600"/>
          </a:xfrm>
        </p:spPr>
        <p:txBody>
          <a:bodyPr/>
          <a:lstStyle/>
          <a:p>
            <a:pPr algn="ctr"/>
            <a:r>
              <a:rPr lang="en-US" sz="2400" u="sng" dirty="0" smtClean="0">
                <a:solidFill>
                  <a:srgbClr val="336600"/>
                </a:solidFill>
              </a:rPr>
              <a:t>Who is Recommending ANS Testing?</a:t>
            </a:r>
          </a:p>
        </p:txBody>
      </p:sp>
      <p:graphicFrame>
        <p:nvGraphicFramePr>
          <p:cNvPr id="2" name="Diagram 1"/>
          <p:cNvGraphicFramePr/>
          <p:nvPr/>
        </p:nvGraphicFramePr>
        <p:xfrm>
          <a:off x="381000" y="1219200"/>
          <a:ext cx="83058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Click="0" advTm="14922"/>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AFT- LAB (Physiology, JIPMER)</a:t>
            </a:r>
            <a:endParaRPr lang="en-US" dirty="0"/>
          </a:p>
        </p:txBody>
      </p:sp>
      <p:pic>
        <p:nvPicPr>
          <p:cNvPr id="61442" name="Picture 2" descr="C:\Users\RAJA\Desktop\PRESENTATION\AFT POTOS\POTOS\DSC01130.JPG"/>
          <p:cNvPicPr>
            <a:picLocks noGrp="1" noChangeAspect="1" noChangeArrowheads="1"/>
          </p:cNvPicPr>
          <p:nvPr>
            <p:ph idx="1"/>
          </p:nvPr>
        </p:nvPicPr>
        <p:blipFill>
          <a:blip r:embed="rId2" cstate="print"/>
          <a:srcRect/>
          <a:stretch>
            <a:fillRect/>
          </a:stretch>
        </p:blipFill>
        <p:spPr bwMode="auto">
          <a:xfrm>
            <a:off x="1066800" y="1371600"/>
            <a:ext cx="7106709" cy="4953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Procedure</a:t>
            </a:r>
            <a:endParaRPr lang="en-US" dirty="0"/>
          </a:p>
        </p:txBody>
      </p:sp>
      <p:sp>
        <p:nvSpPr>
          <p:cNvPr id="3" name="Content Placeholder 2"/>
          <p:cNvSpPr>
            <a:spLocks noGrp="1"/>
          </p:cNvSpPr>
          <p:nvPr>
            <p:ph idx="1"/>
          </p:nvPr>
        </p:nvSpPr>
        <p:spPr/>
        <p:txBody>
          <a:bodyPr>
            <a:normAutofit lnSpcReduction="10000"/>
          </a:bodyPr>
          <a:lstStyle/>
          <a:p>
            <a:pPr algn="just"/>
            <a:r>
              <a:rPr lang="en-US" sz="2800" dirty="0" smtClean="0"/>
              <a:t>The  tests  were  carried  out  in  the  Polygraph laboratory of the Department of Physiology between 9.30 am and 12.30 pm, 1-3 hr after a light breakfast. </a:t>
            </a:r>
          </a:p>
          <a:p>
            <a:pPr algn="just"/>
            <a:r>
              <a:rPr lang="en-US" sz="2800" dirty="0" smtClean="0"/>
              <a:t>The laboratory environment was quiet, the temperature between 30 – 35 degrees Celsius and the lighting subdued. </a:t>
            </a:r>
          </a:p>
          <a:p>
            <a:pPr algn="just"/>
            <a:r>
              <a:rPr lang="en-US" sz="2800" dirty="0" smtClean="0"/>
              <a:t>Subjects were asked to empty their bladder before the tests. The tests did not involve intravascular instrumentation or administration of drugs at any stage.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a:xfrm>
            <a:off x="304800" y="1600200"/>
            <a:ext cx="8610600" cy="4800600"/>
          </a:xfrm>
        </p:spPr>
        <p:txBody>
          <a:bodyPr>
            <a:normAutofit lnSpcReduction="10000"/>
          </a:bodyPr>
          <a:lstStyle/>
          <a:p>
            <a:pPr algn="just"/>
            <a:r>
              <a:rPr lang="en-US" dirty="0" smtClean="0"/>
              <a:t>After 10 minutes adaptation in the laboratory,BP was	measured	in	the	lying 	position using	a	mercury sphygmomanometer.</a:t>
            </a:r>
          </a:p>
          <a:p>
            <a:pPr algn="just"/>
            <a:r>
              <a:rPr lang="en-US" dirty="0" smtClean="0"/>
              <a:t>For a detailed account of the methods of autonomic testing, given in consult Mathias CJ and Bannister R (1992). </a:t>
            </a:r>
          </a:p>
          <a:p>
            <a:pPr algn="just"/>
            <a:r>
              <a:rPr lang="en-US" dirty="0" smtClean="0"/>
              <a:t>During each of the following tests, a bipolar chest lead ECG was recorded continuously and BP was measured using a noninvasive automated BP monitor.</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a:xfrm>
            <a:off x="457200" y="1676400"/>
            <a:ext cx="8229600" cy="4449763"/>
          </a:xfrm>
        </p:spPr>
        <p:txBody>
          <a:bodyPr>
            <a:noAutofit/>
          </a:bodyPr>
          <a:lstStyle/>
          <a:p>
            <a:pPr>
              <a:buNone/>
            </a:pPr>
            <a:r>
              <a:rPr lang="en-US" sz="2400" dirty="0" smtClean="0"/>
              <a:t>The following tests were then performed in the order mentioned below.</a:t>
            </a:r>
          </a:p>
          <a:p>
            <a:pPr>
              <a:buNone/>
            </a:pPr>
            <a:r>
              <a:rPr lang="en-US" sz="2400" dirty="0" smtClean="0">
                <a:solidFill>
                  <a:srgbClr val="FF0000"/>
                </a:solidFill>
              </a:rPr>
              <a:t>1.  Baseline BP, HR and HRV in the supine position. (SVB)</a:t>
            </a:r>
          </a:p>
          <a:p>
            <a:pPr>
              <a:buNone/>
            </a:pPr>
            <a:r>
              <a:rPr lang="en-US" sz="2400" dirty="0" smtClean="0">
                <a:solidFill>
                  <a:srgbClr val="FF0000"/>
                </a:solidFill>
              </a:rPr>
              <a:t>2.  BP, HR and HRV during standing. (BOTH)</a:t>
            </a:r>
          </a:p>
          <a:p>
            <a:pPr>
              <a:buNone/>
            </a:pPr>
            <a:r>
              <a:rPr lang="en-US" sz="2400" dirty="0" smtClean="0">
                <a:solidFill>
                  <a:srgbClr val="FF0000"/>
                </a:solidFill>
              </a:rPr>
              <a:t>3.  Heart rate variation during deep breathing. (PS)</a:t>
            </a:r>
          </a:p>
          <a:p>
            <a:pPr marL="457200" indent="-457200">
              <a:buNone/>
            </a:pPr>
            <a:r>
              <a:rPr lang="en-US" sz="2400" dirty="0" smtClean="0">
                <a:solidFill>
                  <a:srgbClr val="FF0000"/>
                </a:solidFill>
              </a:rPr>
              <a:t>4.  BP, HR  during sustained isometric handgrip.(SYM)</a:t>
            </a:r>
          </a:p>
          <a:p>
            <a:pPr marL="457200" indent="-457200">
              <a:buFont typeface="Arial" pitchFamily="34" charset="0"/>
              <a:buAutoNum type="arabicPeriod" startAt="5"/>
            </a:pPr>
            <a:r>
              <a:rPr lang="en-US" sz="2400" dirty="0" smtClean="0"/>
              <a:t>BP, HR  during immersion of right hand in cold water.(SYM)</a:t>
            </a:r>
          </a:p>
          <a:p>
            <a:pPr marL="457200" indent="-457200">
              <a:buFont typeface="Arial" pitchFamily="34" charset="0"/>
              <a:buAutoNum type="arabicPeriod" startAt="5"/>
            </a:pPr>
            <a:r>
              <a:rPr lang="en-US" sz="2400" dirty="0" smtClean="0"/>
              <a:t>HR, BP response to Valsalva maneuver.(BOTH)</a:t>
            </a:r>
          </a:p>
          <a:p>
            <a:pPr marL="457200" indent="-457200">
              <a:buNone/>
            </a:pPr>
            <a:r>
              <a:rPr lang="en-US" sz="2400" dirty="0" smtClean="0">
                <a:solidFill>
                  <a:srgbClr val="FF0000"/>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Cardiovascular autonomic function tests</a:t>
            </a:r>
            <a:endParaRPr lang="en-US" dirty="0"/>
          </a:p>
        </p:txBody>
      </p:sp>
      <p:sp>
        <p:nvSpPr>
          <p:cNvPr id="3" name="Content Placeholder 2"/>
          <p:cNvSpPr>
            <a:spLocks noGrp="1"/>
          </p:cNvSpPr>
          <p:nvPr>
            <p:ph idx="1"/>
          </p:nvPr>
        </p:nvSpPr>
        <p:spPr/>
        <p:txBody>
          <a:bodyPr>
            <a:normAutofit fontScale="92500" lnSpcReduction="20000"/>
          </a:bodyPr>
          <a:lstStyle/>
          <a:p>
            <a:pPr marL="514350" indent="-514350" algn="just">
              <a:buAutoNum type="arabicPeriod"/>
            </a:pPr>
            <a:r>
              <a:rPr lang="en-US" b="1" dirty="0" smtClean="0"/>
              <a:t>Baseline BP, HR and HRV: </a:t>
            </a:r>
            <a:r>
              <a:rPr lang="en-US" dirty="0" smtClean="0"/>
              <a:t>ECG was recorded for at least 330 seconds to determine resting heart rate variability. Baseline BP was recorded in the left arm after 10 minutes of rest in the supine position.</a:t>
            </a:r>
          </a:p>
          <a:p>
            <a:pPr marL="514350" indent="-514350" algn="just">
              <a:buNone/>
            </a:pPr>
            <a:r>
              <a:rPr lang="en-US" dirty="0" smtClean="0"/>
              <a:t>	HR &gt; 100, BP- &gt;140/90 is abnormal.</a:t>
            </a:r>
          </a:p>
          <a:p>
            <a:pPr algn="just">
              <a:buNone/>
            </a:pPr>
            <a:r>
              <a:rPr lang="en-US" b="1" dirty="0" smtClean="0"/>
              <a:t>2. BP, HR and HRV response to standing: </a:t>
            </a:r>
            <a:r>
              <a:rPr lang="en-US" dirty="0" smtClean="0"/>
              <a:t>The subject was asked to stand for at least 330 seconds. 	BP and HR were recorded immediately, 2 minutes and 5 minutes after the standing position.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R.RAJAJEYAKUMAR HRV &amp; AF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DR.RAJAJEYAKUMAR HRV &amp; AFT </Template>
  <TotalTime>272</TotalTime>
  <Words>1139</Words>
  <Application>Microsoft Office PowerPoint</Application>
  <PresentationFormat>On-screen Show (4:3)</PresentationFormat>
  <Paragraphs>150</Paragraphs>
  <Slides>31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DR.RAJAJEYAKUMAR HRV &amp; AFT </vt:lpstr>
      <vt:lpstr>Acrobat Document</vt:lpstr>
      <vt:lpstr>CURRENT RESEARCH ON CARDIO VASCULAR AUTONOMIC FUNCTION TEST </vt:lpstr>
      <vt:lpstr>Introduction</vt:lpstr>
      <vt:lpstr>Indications for AFT</vt:lpstr>
      <vt:lpstr>Who is Recommending ANS Testing?</vt:lpstr>
      <vt:lpstr>AFT- LAB (Physiology, JIPMER)</vt:lpstr>
      <vt:lpstr>Procedure</vt:lpstr>
      <vt:lpstr>Cardiovascular autonomic function tests</vt:lpstr>
      <vt:lpstr>Cardiovascular autonomic function tests</vt:lpstr>
      <vt:lpstr>Cardiovascular autonomic function tests</vt:lpstr>
      <vt:lpstr>PowerPoint Presentation</vt:lpstr>
      <vt:lpstr>Cardiovascular autonomic function tests</vt:lpstr>
      <vt:lpstr>Deep breathing test</vt:lpstr>
      <vt:lpstr>Deep breathing test(DBD)</vt:lpstr>
      <vt:lpstr>Deep breathing test(DBD)</vt:lpstr>
      <vt:lpstr>PowerPoint Presentation</vt:lpstr>
      <vt:lpstr>Cardiovascular autonomic function tests</vt:lpstr>
      <vt:lpstr>HANDGRIPDYNAMOMETER</vt:lpstr>
      <vt:lpstr>Cardiovascular autonomic function tests</vt:lpstr>
      <vt:lpstr>Cardiovascular autonomic function tests</vt:lpstr>
      <vt:lpstr>PowerPoint Presentation</vt:lpstr>
      <vt:lpstr>Heart rate variability analysis</vt:lpstr>
      <vt:lpstr>Techniques  of  heart  rate  variability  analysis:</vt:lpstr>
      <vt:lpstr>Techniques  of  heart  rate  variability  analysis</vt:lpstr>
      <vt:lpstr>CMC - VELLORE</vt:lpstr>
      <vt:lpstr>Techniques  of  heart  rate  variability  analysis</vt:lpstr>
      <vt:lpstr>Frequency -domain analysis</vt:lpstr>
      <vt:lpstr>PowerPoint Presentation</vt:lpstr>
      <vt:lpstr>PowerPoint Presentation</vt:lpstr>
      <vt:lpstr>References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RAJA</dc:creator>
  <cp:lastModifiedBy>Vinay Chandra Vipperla</cp:lastModifiedBy>
  <cp:revision>128</cp:revision>
  <dcterms:created xsi:type="dcterms:W3CDTF">2013-09-06T06:44:00Z</dcterms:created>
  <dcterms:modified xsi:type="dcterms:W3CDTF">2014-10-16T04:12:22Z</dcterms:modified>
</cp:coreProperties>
</file>