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7800"/>
            <a:ext cx="8077200" cy="3785652"/>
          </a:xfrm>
          <a:prstGeom prst="rect">
            <a:avLst/>
          </a:prstGeom>
        </p:spPr>
        <p:txBody>
          <a:bodyPr wrap="square">
            <a:spAutoFit/>
          </a:bodyPr>
          <a:lstStyle/>
          <a:p>
            <a:r>
              <a:rPr lang="en-IN" sz="2400" b="1" dirty="0"/>
              <a:t>Innate immune response and disease resistance in </a:t>
            </a:r>
            <a:r>
              <a:rPr lang="en-IN" sz="2400" b="1" dirty="0" err="1"/>
              <a:t>Carassius</a:t>
            </a:r>
            <a:r>
              <a:rPr lang="en-IN" sz="2400" b="1" dirty="0"/>
              <a:t> </a:t>
            </a:r>
            <a:r>
              <a:rPr lang="en-IN" sz="2400" b="1" dirty="0" err="1"/>
              <a:t>auratus</a:t>
            </a:r>
            <a:r>
              <a:rPr lang="en-IN" sz="2400" b="1" dirty="0"/>
              <a:t> by </a:t>
            </a:r>
            <a:r>
              <a:rPr lang="en-IN" sz="2400" b="1" dirty="0" err="1"/>
              <a:t>triherbal</a:t>
            </a:r>
            <a:r>
              <a:rPr lang="en-IN" sz="2400" b="1" dirty="0"/>
              <a:t> solvent </a:t>
            </a:r>
            <a:r>
              <a:rPr lang="en-IN" sz="2400" b="1" dirty="0" smtClean="0"/>
              <a:t>extracts</a:t>
            </a:r>
          </a:p>
          <a:p>
            <a:r>
              <a:rPr lang="en-US" sz="2400" dirty="0" err="1"/>
              <a:t>Ramasamy</a:t>
            </a:r>
            <a:r>
              <a:rPr lang="en-US" sz="2400" dirty="0"/>
              <a:t> </a:t>
            </a:r>
            <a:r>
              <a:rPr lang="en-US" sz="2400" dirty="0" err="1" smtClean="0"/>
              <a:t>Harikrishnana</a:t>
            </a:r>
            <a:r>
              <a:rPr lang="en-US" sz="2400" dirty="0" smtClean="0"/>
              <a:t>, </a:t>
            </a:r>
            <a:r>
              <a:rPr lang="en-US" sz="2400" dirty="0" err="1" smtClean="0"/>
              <a:t>Chellam</a:t>
            </a:r>
            <a:r>
              <a:rPr lang="en-US" sz="2400" dirty="0" smtClean="0"/>
              <a:t> </a:t>
            </a:r>
            <a:r>
              <a:rPr lang="en-US" sz="2400" dirty="0" err="1"/>
              <a:t>Balasundaramb</a:t>
            </a:r>
            <a:r>
              <a:rPr lang="en-US" sz="2400" dirty="0"/>
              <a:t>, Man-</a:t>
            </a:r>
            <a:r>
              <a:rPr lang="en-US" sz="2400" dirty="0" err="1"/>
              <a:t>Chul</a:t>
            </a:r>
            <a:r>
              <a:rPr lang="en-US" sz="2400" dirty="0"/>
              <a:t> </a:t>
            </a:r>
            <a:r>
              <a:rPr lang="en-US" sz="2400" dirty="0" err="1"/>
              <a:t>Kima</a:t>
            </a:r>
            <a:r>
              <a:rPr lang="en-US" sz="2400" dirty="0"/>
              <a:t>, </a:t>
            </a:r>
            <a:r>
              <a:rPr lang="en-US" sz="2400" dirty="0" err="1"/>
              <a:t>Ju</a:t>
            </a:r>
            <a:r>
              <a:rPr lang="en-US" sz="2400" dirty="0"/>
              <a:t>-Sang </a:t>
            </a:r>
            <a:r>
              <a:rPr lang="en-US" sz="2400" dirty="0" err="1"/>
              <a:t>Kima</a:t>
            </a:r>
            <a:r>
              <a:rPr lang="en-US" sz="2400" dirty="0"/>
              <a:t>, Yong-Jae Hana, Moon-</a:t>
            </a:r>
            <a:r>
              <a:rPr lang="en-US" sz="2400" dirty="0" err="1"/>
              <a:t>Soo</a:t>
            </a:r>
            <a:r>
              <a:rPr lang="en-US" sz="2400" dirty="0"/>
              <a:t> </a:t>
            </a:r>
            <a:r>
              <a:rPr lang="en-US" sz="2400" dirty="0" err="1" smtClean="0"/>
              <a:t>Heoa</a:t>
            </a:r>
            <a:r>
              <a:rPr lang="en-US" sz="2400" dirty="0"/>
              <a:t>.</a:t>
            </a:r>
            <a:endParaRPr lang="en-US" sz="2400" dirty="0"/>
          </a:p>
          <a:p>
            <a:endParaRPr lang="en-US" sz="2400" b="1" dirty="0" smtClean="0"/>
          </a:p>
          <a:p>
            <a:r>
              <a:rPr lang="en-IN" sz="2400" b="1" dirty="0"/>
              <a:t>Herbal supplementation diets on </a:t>
            </a:r>
            <a:r>
              <a:rPr lang="en-IN" sz="2400" b="1" dirty="0" err="1"/>
              <a:t>hematology</a:t>
            </a:r>
            <a:r>
              <a:rPr lang="en-IN" sz="2400" b="1" dirty="0"/>
              <a:t> and innate immunity in goldfish against </a:t>
            </a:r>
            <a:r>
              <a:rPr lang="en-IN" sz="2400" b="1" dirty="0" err="1"/>
              <a:t>Aeromonas</a:t>
            </a:r>
            <a:r>
              <a:rPr lang="en-IN" sz="2400" b="1" dirty="0"/>
              <a:t> </a:t>
            </a:r>
            <a:r>
              <a:rPr lang="en-IN" sz="2400" b="1" dirty="0" err="1" smtClean="0"/>
              <a:t>hydrophila</a:t>
            </a:r>
            <a:endParaRPr lang="en-IN" sz="2400" b="1" dirty="0" smtClean="0"/>
          </a:p>
          <a:p>
            <a:r>
              <a:rPr lang="en-US" sz="2400" dirty="0" err="1"/>
              <a:t>Ramasamy</a:t>
            </a:r>
            <a:r>
              <a:rPr lang="en-US" sz="2400" dirty="0"/>
              <a:t> </a:t>
            </a:r>
            <a:r>
              <a:rPr lang="en-US" sz="2400" dirty="0" err="1" smtClean="0"/>
              <a:t>Harikrishnana</a:t>
            </a:r>
            <a:r>
              <a:rPr lang="en-US" sz="2400" dirty="0" smtClean="0"/>
              <a:t>, </a:t>
            </a:r>
            <a:r>
              <a:rPr lang="en-US" sz="2400" dirty="0" err="1" smtClean="0"/>
              <a:t>Chellam</a:t>
            </a:r>
            <a:r>
              <a:rPr lang="en-US" sz="2400" dirty="0" smtClean="0"/>
              <a:t> </a:t>
            </a:r>
            <a:r>
              <a:rPr lang="en-US" sz="2400" dirty="0" err="1"/>
              <a:t>Balasundaramb</a:t>
            </a:r>
            <a:r>
              <a:rPr lang="en-US" sz="2400" dirty="0"/>
              <a:t>, Moon-</a:t>
            </a:r>
            <a:r>
              <a:rPr lang="en-US" sz="2400" dirty="0" err="1"/>
              <a:t>Soo</a:t>
            </a:r>
            <a:r>
              <a:rPr lang="en-US" sz="2400" dirty="0"/>
              <a:t> </a:t>
            </a:r>
            <a:r>
              <a:rPr lang="en-US" sz="2400" dirty="0" err="1" smtClean="0"/>
              <a:t>Heoa</a:t>
            </a:r>
            <a:r>
              <a:rPr lang="en-US" sz="2400" dirty="0"/>
              <a:t>.</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5262979"/>
          </a:xfrm>
          <a:prstGeom prst="rect">
            <a:avLst/>
          </a:prstGeom>
        </p:spPr>
        <p:txBody>
          <a:bodyPr wrap="square">
            <a:spAutoFit/>
          </a:bodyPr>
          <a:lstStyle/>
          <a:p>
            <a:r>
              <a:rPr lang="en-US" sz="2400" b="1" dirty="0"/>
              <a:t>Effect of traditional Korean medicinal (TKM) </a:t>
            </a:r>
            <a:r>
              <a:rPr lang="en-US" sz="2400" b="1" dirty="0" err="1"/>
              <a:t>triherbal</a:t>
            </a:r>
            <a:r>
              <a:rPr lang="en-US" sz="2400" b="1" dirty="0"/>
              <a:t> extract on the innate immune system and disease resistance in </a:t>
            </a:r>
            <a:r>
              <a:rPr lang="en-US" sz="2400" b="1" dirty="0" err="1"/>
              <a:t>Paralichthys</a:t>
            </a:r>
            <a:r>
              <a:rPr lang="en-US" sz="2400" b="1" dirty="0"/>
              <a:t> </a:t>
            </a:r>
            <a:r>
              <a:rPr lang="en-US" sz="2400" b="1" dirty="0" err="1"/>
              <a:t>olivaceus</a:t>
            </a:r>
            <a:r>
              <a:rPr lang="en-US" sz="2400" b="1" dirty="0"/>
              <a:t> against </a:t>
            </a:r>
            <a:r>
              <a:rPr lang="en-US" sz="2400" b="1" dirty="0" err="1"/>
              <a:t>Uronema</a:t>
            </a:r>
            <a:r>
              <a:rPr lang="en-US" sz="2400" b="1" dirty="0"/>
              <a:t> </a:t>
            </a:r>
            <a:r>
              <a:rPr lang="en-US" sz="2400" b="1" dirty="0" err="1" smtClean="0"/>
              <a:t>marinum</a:t>
            </a:r>
            <a:endParaRPr lang="en-US" sz="2400" b="1" dirty="0" smtClean="0"/>
          </a:p>
          <a:p>
            <a:r>
              <a:rPr lang="en-US" sz="2400" dirty="0" err="1"/>
              <a:t>Ramasamy</a:t>
            </a:r>
            <a:r>
              <a:rPr lang="en-US" sz="2400" dirty="0"/>
              <a:t> </a:t>
            </a:r>
            <a:r>
              <a:rPr lang="en-US" sz="2400" dirty="0" err="1" smtClean="0"/>
              <a:t>Harikrishnana</a:t>
            </a:r>
            <a:r>
              <a:rPr lang="en-US" sz="2400" dirty="0" smtClean="0"/>
              <a:t>, </a:t>
            </a:r>
            <a:r>
              <a:rPr lang="en-US" sz="2400" dirty="0" err="1" smtClean="0"/>
              <a:t>Jaehyun</a:t>
            </a:r>
            <a:r>
              <a:rPr lang="en-US" sz="2400" dirty="0" smtClean="0"/>
              <a:t> </a:t>
            </a:r>
            <a:r>
              <a:rPr lang="en-US" sz="2400" dirty="0" err="1"/>
              <a:t>Heoa</a:t>
            </a:r>
            <a:r>
              <a:rPr lang="en-US" sz="2400" dirty="0"/>
              <a:t>, </a:t>
            </a:r>
            <a:r>
              <a:rPr lang="en-US" sz="2400" dirty="0" err="1"/>
              <a:t>Chellam</a:t>
            </a:r>
            <a:r>
              <a:rPr lang="en-US" sz="2400" dirty="0"/>
              <a:t> </a:t>
            </a:r>
            <a:r>
              <a:rPr lang="en-US" sz="2400" dirty="0" err="1"/>
              <a:t>Balasundaramb</a:t>
            </a:r>
            <a:r>
              <a:rPr lang="en-US" sz="2400" dirty="0"/>
              <a:t>, Man-</a:t>
            </a:r>
            <a:r>
              <a:rPr lang="en-US" sz="2400" dirty="0" err="1"/>
              <a:t>Chul</a:t>
            </a:r>
            <a:r>
              <a:rPr lang="en-US" sz="2400" dirty="0"/>
              <a:t> </a:t>
            </a:r>
            <a:r>
              <a:rPr lang="en-US" sz="2400" dirty="0" err="1"/>
              <a:t>Kima</a:t>
            </a:r>
            <a:r>
              <a:rPr lang="en-US" sz="2400" dirty="0"/>
              <a:t>, </a:t>
            </a:r>
            <a:r>
              <a:rPr lang="en-US" sz="2400" dirty="0" err="1"/>
              <a:t>Ju</a:t>
            </a:r>
            <a:r>
              <a:rPr lang="en-US" sz="2400" dirty="0"/>
              <a:t>-Sang </a:t>
            </a:r>
            <a:r>
              <a:rPr lang="en-US" sz="2400" dirty="0" err="1"/>
              <a:t>Kima</a:t>
            </a:r>
            <a:r>
              <a:rPr lang="en-US" sz="2400" dirty="0"/>
              <a:t>, Yong-Jae Hana, Moon-</a:t>
            </a:r>
            <a:r>
              <a:rPr lang="en-US" sz="2400" dirty="0" err="1"/>
              <a:t>Soo</a:t>
            </a:r>
            <a:r>
              <a:rPr lang="en-US" sz="2400" dirty="0"/>
              <a:t> </a:t>
            </a:r>
            <a:r>
              <a:rPr lang="en-US" sz="2400" dirty="0" err="1" smtClean="0"/>
              <a:t>Heoa</a:t>
            </a:r>
            <a:r>
              <a:rPr lang="en-US" sz="2400" dirty="0" smtClean="0"/>
              <a:t>.</a:t>
            </a:r>
          </a:p>
          <a:p>
            <a:endParaRPr lang="en-US" sz="2400" b="1" dirty="0" smtClean="0"/>
          </a:p>
          <a:p>
            <a:r>
              <a:rPr lang="en-IN" sz="2400" b="1" dirty="0" err="1"/>
              <a:t>Lactuca</a:t>
            </a:r>
            <a:r>
              <a:rPr lang="en-IN" sz="2400" b="1" dirty="0"/>
              <a:t> </a:t>
            </a:r>
            <a:r>
              <a:rPr lang="en-IN" sz="2400" b="1" dirty="0" err="1"/>
              <a:t>indica</a:t>
            </a:r>
            <a:r>
              <a:rPr lang="en-IN" sz="2400" b="1" dirty="0"/>
              <a:t> extract as feed additive enhances immunological parameters and disease resistance in </a:t>
            </a:r>
            <a:r>
              <a:rPr lang="en-IN" sz="2400" b="1" dirty="0" err="1"/>
              <a:t>Epinephelus</a:t>
            </a:r>
            <a:r>
              <a:rPr lang="en-IN" sz="2400" b="1" dirty="0"/>
              <a:t> </a:t>
            </a:r>
            <a:r>
              <a:rPr lang="en-IN" sz="2400" b="1" dirty="0" err="1"/>
              <a:t>bruneus</a:t>
            </a:r>
            <a:r>
              <a:rPr lang="en-IN" sz="2400" b="1" dirty="0"/>
              <a:t> to Streptococcus </a:t>
            </a:r>
            <a:r>
              <a:rPr lang="en-IN" sz="2400" b="1" dirty="0" err="1" smtClean="0"/>
              <a:t>iniae</a:t>
            </a:r>
            <a:endParaRPr lang="en-IN" sz="2400" b="1" dirty="0" smtClean="0"/>
          </a:p>
          <a:p>
            <a:r>
              <a:rPr lang="en-US" sz="2400" dirty="0" err="1"/>
              <a:t>Ramasamy</a:t>
            </a:r>
            <a:r>
              <a:rPr lang="en-US" sz="2400" dirty="0"/>
              <a:t> </a:t>
            </a:r>
            <a:r>
              <a:rPr lang="en-US" sz="2400" dirty="0" err="1" smtClean="0"/>
              <a:t>Harikrishnana</a:t>
            </a:r>
            <a:r>
              <a:rPr lang="en-US" sz="2400" dirty="0" smtClean="0"/>
              <a:t>, </a:t>
            </a:r>
            <a:r>
              <a:rPr lang="en-US" sz="2400" dirty="0" err="1" smtClean="0"/>
              <a:t>Ju</a:t>
            </a:r>
            <a:r>
              <a:rPr lang="en-US" sz="2400" dirty="0" smtClean="0"/>
              <a:t>-Sang </a:t>
            </a:r>
            <a:r>
              <a:rPr lang="en-US" sz="2400" dirty="0" err="1"/>
              <a:t>Kima</a:t>
            </a:r>
            <a:r>
              <a:rPr lang="en-US" sz="2400" dirty="0"/>
              <a:t>, Man-</a:t>
            </a:r>
            <a:r>
              <a:rPr lang="en-US" sz="2400" dirty="0" err="1"/>
              <a:t>Chul</a:t>
            </a:r>
            <a:r>
              <a:rPr lang="en-US" sz="2400" dirty="0"/>
              <a:t> </a:t>
            </a:r>
            <a:r>
              <a:rPr lang="en-US" sz="2400" dirty="0" err="1"/>
              <a:t>Kima</a:t>
            </a:r>
            <a:r>
              <a:rPr lang="en-US" sz="2400" dirty="0"/>
              <a:t>, </a:t>
            </a:r>
            <a:r>
              <a:rPr lang="en-US" sz="2400" dirty="0" err="1"/>
              <a:t>Chellam</a:t>
            </a:r>
            <a:r>
              <a:rPr lang="en-US" sz="2400" dirty="0"/>
              <a:t> </a:t>
            </a:r>
            <a:r>
              <a:rPr lang="en-US" sz="2400" dirty="0" err="1"/>
              <a:t>Balasundaramb</a:t>
            </a:r>
            <a:r>
              <a:rPr lang="en-US" sz="2400" dirty="0"/>
              <a:t>, Moon-</a:t>
            </a:r>
            <a:r>
              <a:rPr lang="en-US" sz="2400" dirty="0" err="1"/>
              <a:t>Soo</a:t>
            </a:r>
            <a:r>
              <a:rPr lang="en-US" sz="2400" dirty="0"/>
              <a:t> </a:t>
            </a:r>
            <a:r>
              <a:rPr lang="en-US" sz="2400" dirty="0" err="1" smtClean="0"/>
              <a:t>Heoa</a:t>
            </a:r>
            <a:r>
              <a:rPr lang="en-US" sz="2400" dirty="0"/>
              <a:t>.</a:t>
            </a:r>
            <a:endParaRPr lang="en-US" sz="2400" b="1" dirty="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2758" y="1595021"/>
            <a:ext cx="5210503" cy="5262979"/>
          </a:xfrm>
          <a:prstGeom prst="rect">
            <a:avLst/>
          </a:prstGeom>
        </p:spPr>
        <p:txBody>
          <a:bodyPr wrap="square">
            <a:spAutoFit/>
          </a:bodyPr>
          <a:lstStyle/>
          <a:p>
            <a:pPr>
              <a:lnSpc>
                <a:spcPct val="150000"/>
              </a:lnSpc>
            </a:pPr>
            <a:r>
              <a:rPr lang="en-US" sz="2800" b="1" dirty="0" err="1"/>
              <a:t>Ramasamy</a:t>
            </a:r>
            <a:r>
              <a:rPr lang="en-US" sz="2800" b="1" dirty="0"/>
              <a:t> </a:t>
            </a:r>
            <a:r>
              <a:rPr lang="en-US" sz="2800" b="1" dirty="0" err="1"/>
              <a:t>Harikrishnan</a:t>
            </a:r>
            <a:endParaRPr lang="en-US" sz="2800" b="1" dirty="0"/>
          </a:p>
          <a:p>
            <a:pPr>
              <a:lnSpc>
                <a:spcPct val="150000"/>
              </a:lnSpc>
            </a:pPr>
            <a:r>
              <a:rPr lang="en-US" sz="2800" b="1" dirty="0" smtClean="0"/>
              <a:t>Professor</a:t>
            </a:r>
          </a:p>
          <a:p>
            <a:pPr>
              <a:lnSpc>
                <a:spcPct val="150000"/>
              </a:lnSpc>
            </a:pPr>
            <a:r>
              <a:rPr lang="en-US" sz="2800" b="1" dirty="0" smtClean="0"/>
              <a:t>Department </a:t>
            </a:r>
            <a:r>
              <a:rPr lang="en-US" sz="2800" b="1" dirty="0"/>
              <a:t>of </a:t>
            </a:r>
            <a:r>
              <a:rPr lang="en-US" sz="2800" b="1" dirty="0" smtClean="0"/>
              <a:t>Aquatic Biomedical </a:t>
            </a:r>
            <a:r>
              <a:rPr lang="en-US" sz="2800" b="1" dirty="0"/>
              <a:t>Sciences</a:t>
            </a:r>
          </a:p>
          <a:p>
            <a:pPr>
              <a:lnSpc>
                <a:spcPct val="150000"/>
              </a:lnSpc>
            </a:pPr>
            <a:r>
              <a:rPr lang="en-US" sz="2800" b="1" dirty="0" err="1"/>
              <a:t>Jeju</a:t>
            </a:r>
            <a:r>
              <a:rPr lang="en-US" sz="2800" b="1" dirty="0"/>
              <a:t> National </a:t>
            </a:r>
            <a:r>
              <a:rPr lang="en-US" sz="2800" b="1" dirty="0" smtClean="0"/>
              <a:t>University South </a:t>
            </a:r>
            <a:r>
              <a:rPr lang="en-US" sz="2800" b="1" dirty="0"/>
              <a:t>Korea</a:t>
            </a:r>
          </a:p>
          <a:p>
            <a:pPr>
              <a:lnSpc>
                <a:spcPct val="150000"/>
              </a:lnSpc>
            </a:pPr>
            <a:r>
              <a:rPr lang="en-US" sz="2800" b="1" dirty="0"/>
              <a:t>Tel: 82-064-754-3473</a:t>
            </a:r>
          </a:p>
          <a:p>
            <a:pPr>
              <a:lnSpc>
                <a:spcPct val="150000"/>
              </a:lnSpc>
            </a:pPr>
            <a:r>
              <a:rPr lang="en-US" sz="2800" b="1" dirty="0"/>
              <a:t>Fax: 82-064-756-3493</a:t>
            </a:r>
            <a:endParaRPr lang="en-US" sz="2400" dirty="0">
              <a:latin typeface="Times New Roman" pitchFamily="18" charset="0"/>
              <a:cs typeface="Times New Roman" pitchFamily="18" charset="0"/>
            </a:endParaRPr>
          </a:p>
        </p:txBody>
      </p:sp>
      <p:sp>
        <p:nvSpPr>
          <p:cNvPr id="5" name="Rectangle 4"/>
          <p:cNvSpPr/>
          <p:nvPr/>
        </p:nvSpPr>
        <p:spPr>
          <a:xfrm>
            <a:off x="2367455" y="1219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Ramasamy Harikrishn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0686" y="2331719"/>
            <a:ext cx="2427514" cy="3398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416320"/>
          </a:xfrm>
          <a:prstGeom prst="rect">
            <a:avLst/>
          </a:prstGeom>
        </p:spPr>
        <p:txBody>
          <a:bodyPr wrap="square">
            <a:spAutoFit/>
          </a:bodyPr>
          <a:lstStyle/>
          <a:p>
            <a:pPr marL="342900" indent="-342900" algn="just">
              <a:buFont typeface="Arial" pitchFamily="34" charset="0"/>
              <a:buChar char="•"/>
            </a:pPr>
            <a:r>
              <a:rPr lang="en-IN" sz="2400" dirty="0"/>
              <a:t>I have finished my PhD from </a:t>
            </a:r>
            <a:r>
              <a:rPr lang="en-IN" sz="2400" dirty="0" err="1"/>
              <a:t>Bhatathidasan</a:t>
            </a:r>
            <a:r>
              <a:rPr lang="en-IN" sz="2400" dirty="0"/>
              <a:t> University during 2004. I am worked as Assistant Professor of Biotechnology in </a:t>
            </a:r>
            <a:r>
              <a:rPr lang="en-IN" sz="2400" dirty="0" err="1"/>
              <a:t>Bhatath</a:t>
            </a:r>
            <a:r>
              <a:rPr lang="en-IN" sz="2400" dirty="0"/>
              <a:t> College of Science and Management during 2005-2007. In 2007, I got Research Associate Fellowship in Council of Scientific and Industrial Research (CSIR), New Delhi and after I got another Post-Doctoral Fellow, Korea Science and Engineering Foundation (KOSEF) during 2008. Now I am working as Research Professor in the same institution since March 2009.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05000"/>
            <a:ext cx="8001000" cy="4524315"/>
          </a:xfrm>
          <a:prstGeom prst="rect">
            <a:avLst/>
          </a:prstGeom>
        </p:spPr>
        <p:txBody>
          <a:bodyPr wrap="square">
            <a:spAutoFit/>
          </a:bodyPr>
          <a:lstStyle/>
          <a:p>
            <a:pPr marL="342900" indent="-342900" algn="just">
              <a:buFont typeface="Arial" pitchFamily="34" charset="0"/>
              <a:buChar char="•"/>
            </a:pPr>
            <a:r>
              <a:rPr lang="en-IN" sz="2400" dirty="0"/>
              <a:t>I have a sound background of molecular biology, innate immunity and studied the expression of several key cytokine genes innate immunity system mediated for probiotics and pharmaceutical herbals, nanoparticles encapsulated bacterial or viral vaccine by pattern recognition receptors (PRRs) by real time quantitative PCR of fishes during infection pathogens, which is related to biotechnology. I have 76 publications (including accepted papers) both national and international reputed journals including five review articles. Also I am editorial board member and Associated Editor of 11 international journals.</a:t>
            </a:r>
            <a:endParaRPr lang="en-US" sz="22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04800" y="2667000"/>
            <a:ext cx="8534400" cy="2646878"/>
          </a:xfrm>
          <a:prstGeom prst="rect">
            <a:avLst/>
          </a:prstGeom>
        </p:spPr>
        <p:txBody>
          <a:bodyPr wrap="square">
            <a:spAutoFit/>
          </a:bodyPr>
          <a:lstStyle/>
          <a:p>
            <a:r>
              <a:rPr lang="en-IN" sz="2400" dirty="0" err="1"/>
              <a:t>Ramasamy</a:t>
            </a:r>
            <a:r>
              <a:rPr lang="en-IN" sz="2400" dirty="0"/>
              <a:t> </a:t>
            </a:r>
            <a:r>
              <a:rPr lang="en-IN" sz="2400" dirty="0" err="1"/>
              <a:t>Harikrishnan</a:t>
            </a:r>
            <a:r>
              <a:rPr lang="en-IN" sz="2400" dirty="0"/>
              <a:t> research interest include Molecular biology, innate immunity and studied the expression of several key cytokine genes innate immunity system mediated for probiotics and pharmaceutical herbals, nanoparticles encapsulated bacterial or viral vaccine by pattern recognition receptors (PRRs)</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4855" y="1396718"/>
            <a:ext cx="7772400" cy="4524315"/>
          </a:xfrm>
          <a:prstGeom prst="rect">
            <a:avLst/>
          </a:prstGeom>
        </p:spPr>
        <p:txBody>
          <a:bodyPr wrap="square">
            <a:spAutoFit/>
          </a:bodyPr>
          <a:lstStyle/>
          <a:p>
            <a:endParaRPr lang="en-IN" sz="2400" b="1" dirty="0"/>
          </a:p>
          <a:p>
            <a:r>
              <a:rPr lang="en-IN" sz="2400" b="1" dirty="0"/>
              <a:t>Effect of chemotherapy, vaccines and </a:t>
            </a:r>
            <a:r>
              <a:rPr lang="en-IN" sz="2400" b="1" dirty="0" err="1"/>
              <a:t>immunostimulants</a:t>
            </a:r>
            <a:r>
              <a:rPr lang="en-IN" sz="2400" b="1" dirty="0"/>
              <a:t> on innate immunity of goldfish infected with </a:t>
            </a:r>
            <a:r>
              <a:rPr lang="en-IN" sz="2400" b="1" dirty="0" err="1"/>
              <a:t>Aeromonas</a:t>
            </a:r>
            <a:r>
              <a:rPr lang="en-IN" sz="2400" b="1" dirty="0"/>
              <a:t> </a:t>
            </a:r>
            <a:r>
              <a:rPr lang="en-IN" sz="2400" b="1" dirty="0" err="1"/>
              <a:t>hydrophila</a:t>
            </a:r>
            <a:r>
              <a:rPr lang="en-IN" sz="2400" b="1" dirty="0" smtClean="0"/>
              <a:t>.</a:t>
            </a:r>
          </a:p>
          <a:p>
            <a:r>
              <a:rPr lang="sv-SE" sz="2400" dirty="0"/>
              <a:t>Harikrishnan R, Balasundaram C, Heo </a:t>
            </a:r>
            <a:r>
              <a:rPr lang="sv-SE" sz="2400" dirty="0" smtClean="0"/>
              <a:t>MS</a:t>
            </a:r>
          </a:p>
          <a:p>
            <a:endParaRPr lang="en-US" sz="2400" dirty="0" smtClean="0"/>
          </a:p>
          <a:p>
            <a:r>
              <a:rPr lang="en-US" sz="2400" b="1" dirty="0"/>
              <a:t>Lactobacillus </a:t>
            </a:r>
            <a:r>
              <a:rPr lang="en-US" sz="2400" b="1" dirty="0" err="1"/>
              <a:t>sakei</a:t>
            </a:r>
            <a:r>
              <a:rPr lang="en-US" sz="2400" b="1" dirty="0"/>
              <a:t> BK19 enriched diet enhances the immunity status and disease resistance to </a:t>
            </a:r>
            <a:r>
              <a:rPr lang="en-US" sz="2400" b="1" dirty="0" err="1"/>
              <a:t>streptococcosis</a:t>
            </a:r>
            <a:r>
              <a:rPr lang="en-US" sz="2400" b="1" dirty="0"/>
              <a:t> infection in kelp grouper, </a:t>
            </a:r>
            <a:r>
              <a:rPr lang="en-US" sz="2400" b="1" dirty="0" err="1"/>
              <a:t>Epinephelus</a:t>
            </a:r>
            <a:r>
              <a:rPr lang="en-US" sz="2400" b="1" dirty="0"/>
              <a:t> </a:t>
            </a:r>
            <a:r>
              <a:rPr lang="en-US" sz="2400" b="1" dirty="0" err="1" smtClean="0"/>
              <a:t>bruneus</a:t>
            </a:r>
            <a:endParaRPr lang="en-US" sz="2400" b="1" dirty="0" smtClean="0"/>
          </a:p>
          <a:p>
            <a:r>
              <a:rPr lang="en-IN" sz="2400" dirty="0" err="1" smtClean="0"/>
              <a:t>Ramasamy</a:t>
            </a:r>
            <a:r>
              <a:rPr lang="en-IN" sz="2400" dirty="0" smtClean="0"/>
              <a:t> </a:t>
            </a:r>
            <a:r>
              <a:rPr lang="en-IN" sz="2400" dirty="0" err="1"/>
              <a:t>Harikrishnan</a:t>
            </a:r>
            <a:r>
              <a:rPr lang="en-IN" sz="2400" dirty="0"/>
              <a:t>, </a:t>
            </a:r>
            <a:r>
              <a:rPr lang="en-IN" sz="2400" dirty="0" err="1"/>
              <a:t>Chellam</a:t>
            </a:r>
            <a:r>
              <a:rPr lang="en-IN" sz="2400" dirty="0"/>
              <a:t> </a:t>
            </a:r>
            <a:r>
              <a:rPr lang="en-IN" sz="2400" dirty="0" err="1"/>
              <a:t>Balasundaram</a:t>
            </a:r>
            <a:r>
              <a:rPr lang="en-IN" sz="2400" dirty="0"/>
              <a:t>, </a:t>
            </a:r>
            <a:r>
              <a:rPr lang="en-IN" sz="2400" dirty="0" err="1"/>
              <a:t>MoonSoo</a:t>
            </a:r>
            <a:r>
              <a:rPr lang="en-IN" sz="2400" dirty="0"/>
              <a:t> </a:t>
            </a:r>
            <a:r>
              <a:rPr lang="en-IN" sz="2400" dirty="0" err="1"/>
              <a:t>Heo</a:t>
            </a:r>
            <a:endParaRPr lang="en-US" sz="2400" dirty="0"/>
          </a:p>
        </p:txBody>
      </p:sp>
      <p:sp>
        <p:nvSpPr>
          <p:cNvPr id="3" name="Rectangle 2"/>
          <p:cNvSpPr/>
          <p:nvPr/>
        </p:nvSpPr>
        <p:spPr>
          <a:xfrm>
            <a:off x="762000" y="990600"/>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676400"/>
            <a:ext cx="8875986" cy="4893647"/>
          </a:xfrm>
          <a:prstGeom prst="rect">
            <a:avLst/>
          </a:prstGeom>
          <a:noFill/>
        </p:spPr>
        <p:txBody>
          <a:bodyPr wrap="square" rtlCol="0">
            <a:spAutoFit/>
          </a:bodyPr>
          <a:lstStyle/>
          <a:p>
            <a:r>
              <a:rPr lang="en-US" sz="2400" b="1" dirty="0"/>
              <a:t>Poly D, L-</a:t>
            </a:r>
            <a:r>
              <a:rPr lang="en-US" sz="2400" b="1" dirty="0" err="1"/>
              <a:t>lactide</a:t>
            </a:r>
            <a:r>
              <a:rPr lang="en-US" sz="2400" b="1" dirty="0"/>
              <a:t>-co-glycolic Acid (PLGA)-encapsulated </a:t>
            </a:r>
            <a:r>
              <a:rPr lang="en-US" sz="2400" b="1" dirty="0" err="1"/>
              <a:t>CpG</a:t>
            </a:r>
            <a:r>
              <a:rPr lang="en-US" sz="2400" b="1" dirty="0"/>
              <a:t>-oligonucleotide (ODN) on Immune Response in </a:t>
            </a:r>
            <a:r>
              <a:rPr lang="en-US" sz="2400" b="1" dirty="0" err="1"/>
              <a:t>Cyprinus</a:t>
            </a:r>
            <a:r>
              <a:rPr lang="en-US" sz="2400" b="1" dirty="0"/>
              <a:t> </a:t>
            </a:r>
            <a:r>
              <a:rPr lang="en-US" sz="2400" b="1" dirty="0" err="1"/>
              <a:t>carpio</a:t>
            </a:r>
            <a:r>
              <a:rPr lang="en-US" sz="2400" b="1" dirty="0"/>
              <a:t> against </a:t>
            </a:r>
            <a:r>
              <a:rPr lang="en-US" sz="2400" b="1" dirty="0" err="1"/>
              <a:t>Aeromonas</a:t>
            </a:r>
            <a:r>
              <a:rPr lang="en-US" sz="2400" b="1" dirty="0"/>
              <a:t> </a:t>
            </a:r>
            <a:r>
              <a:rPr lang="en-US" sz="2400" b="1" dirty="0" err="1" smtClean="0"/>
              <a:t>hydrophila</a:t>
            </a:r>
            <a:endParaRPr lang="en-US" sz="2400" b="1" dirty="0" smtClean="0"/>
          </a:p>
          <a:p>
            <a:endParaRPr lang="en-US" sz="2400" dirty="0" smtClean="0"/>
          </a:p>
          <a:p>
            <a:r>
              <a:rPr lang="en-US" sz="2400" dirty="0" err="1" smtClean="0"/>
              <a:t>Govintharaj</a:t>
            </a:r>
            <a:r>
              <a:rPr lang="en-US" sz="2400" dirty="0" smtClean="0"/>
              <a:t> </a:t>
            </a:r>
            <a:r>
              <a:rPr lang="en-US" sz="2400" dirty="0" err="1"/>
              <a:t>Yogeshwari</a:t>
            </a:r>
            <a:r>
              <a:rPr lang="en-US" sz="2400" dirty="0"/>
              <a:t>, </a:t>
            </a:r>
            <a:r>
              <a:rPr lang="en-US" sz="2400" dirty="0" err="1"/>
              <a:t>Chandrasekar</a:t>
            </a:r>
            <a:r>
              <a:rPr lang="en-US" sz="2400" dirty="0"/>
              <a:t> </a:t>
            </a:r>
            <a:r>
              <a:rPr lang="en-US" sz="2400" dirty="0" err="1"/>
              <a:t>Jagruthi</a:t>
            </a:r>
            <a:r>
              <a:rPr lang="en-US" sz="2400" dirty="0"/>
              <a:t>, </a:t>
            </a:r>
            <a:r>
              <a:rPr lang="en-US" sz="2400" dirty="0" err="1"/>
              <a:t>Jesu</a:t>
            </a:r>
            <a:r>
              <a:rPr lang="en-US" sz="2400" dirty="0"/>
              <a:t> </a:t>
            </a:r>
            <a:r>
              <a:rPr lang="en-US" sz="2400" dirty="0" err="1"/>
              <a:t>Arockiaraj</a:t>
            </a:r>
            <a:r>
              <a:rPr lang="en-US" sz="2400" dirty="0"/>
              <a:t> and </a:t>
            </a:r>
            <a:r>
              <a:rPr lang="en-US" sz="2400" dirty="0" err="1"/>
              <a:t>Ramasamy</a:t>
            </a:r>
            <a:r>
              <a:rPr lang="en-US" sz="2400" dirty="0"/>
              <a:t> </a:t>
            </a:r>
            <a:r>
              <a:rPr lang="en-US" sz="2400" dirty="0" err="1"/>
              <a:t>Harikrishnan</a:t>
            </a:r>
            <a:endParaRPr lang="en-US" sz="2400" dirty="0"/>
          </a:p>
          <a:p>
            <a:endParaRPr lang="en-US" sz="2400" dirty="0"/>
          </a:p>
          <a:p>
            <a:r>
              <a:rPr lang="en-US" sz="2400" b="1" dirty="0"/>
              <a:t>Supplementation Diet Containing Probiotics, Herbal And </a:t>
            </a:r>
            <a:r>
              <a:rPr lang="en-US" sz="2400" b="1" dirty="0" err="1"/>
              <a:t>Azadirachtin</a:t>
            </a:r>
            <a:r>
              <a:rPr lang="en-US" sz="2400" b="1" dirty="0"/>
              <a:t> On Hematological And Biochemical Changes In </a:t>
            </a:r>
            <a:r>
              <a:rPr lang="en-US" sz="2400" b="1" dirty="0" err="1"/>
              <a:t>Cirrhina</a:t>
            </a:r>
            <a:r>
              <a:rPr lang="en-US" sz="2400" b="1" dirty="0"/>
              <a:t> </a:t>
            </a:r>
            <a:r>
              <a:rPr lang="en-US" sz="2400" b="1" dirty="0" err="1"/>
              <a:t>mrigala</a:t>
            </a:r>
            <a:r>
              <a:rPr lang="en-US" sz="2400" b="1" dirty="0"/>
              <a:t> Against </a:t>
            </a:r>
            <a:r>
              <a:rPr lang="en-US" sz="2400" b="1" dirty="0" err="1"/>
              <a:t>Aphanomyces</a:t>
            </a:r>
            <a:r>
              <a:rPr lang="en-US" sz="2400" b="1" dirty="0"/>
              <a:t> </a:t>
            </a:r>
            <a:r>
              <a:rPr lang="en-US" sz="2400" b="1" dirty="0" err="1" smtClean="0"/>
              <a:t>invadans</a:t>
            </a:r>
            <a:endParaRPr lang="en-US" sz="2400" b="1" dirty="0" smtClean="0"/>
          </a:p>
          <a:p>
            <a:endParaRPr lang="en-IN" sz="2400" dirty="0" smtClean="0"/>
          </a:p>
          <a:p>
            <a:r>
              <a:rPr lang="en-IN" sz="2400" dirty="0" err="1" smtClean="0"/>
              <a:t>Ramasamy</a:t>
            </a:r>
            <a:r>
              <a:rPr lang="en-IN" sz="2400" dirty="0" smtClean="0"/>
              <a:t> </a:t>
            </a:r>
            <a:r>
              <a:rPr lang="en-IN" sz="2400" dirty="0" err="1"/>
              <a:t>Harikrishnan</a:t>
            </a:r>
            <a:r>
              <a:rPr lang="en-IN" sz="2400" dirty="0"/>
              <a:t>, </a:t>
            </a:r>
            <a:r>
              <a:rPr lang="en-IN" sz="2400" dirty="0" err="1"/>
              <a:t>Chellam</a:t>
            </a:r>
            <a:r>
              <a:rPr lang="en-IN" sz="2400" dirty="0"/>
              <a:t> </a:t>
            </a:r>
            <a:r>
              <a:rPr lang="en-IN" sz="2400" dirty="0" err="1"/>
              <a:t>Balasundaram</a:t>
            </a:r>
            <a:r>
              <a:rPr lang="en-IN" sz="2400" dirty="0"/>
              <a:t>, </a:t>
            </a:r>
            <a:r>
              <a:rPr lang="en-IN" sz="2400" dirty="0" err="1"/>
              <a:t>MoonSoo</a:t>
            </a:r>
            <a:r>
              <a:rPr lang="en-IN" sz="2400" dirty="0"/>
              <a:t> </a:t>
            </a:r>
            <a:r>
              <a:rPr lang="en-IN" sz="2400" dirty="0" err="1"/>
              <a:t>Heo</a:t>
            </a:r>
            <a:endParaRPr lang="en-US" sz="2400" dirty="0" smtClean="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838200"/>
            <a:ext cx="7239000" cy="5078313"/>
          </a:xfrm>
          <a:prstGeom prst="rect">
            <a:avLst/>
          </a:prstGeom>
          <a:noFill/>
        </p:spPr>
        <p:txBody>
          <a:bodyPr wrap="square" rtlCol="0">
            <a:spAutoFit/>
          </a:bodyPr>
          <a:lstStyle/>
          <a:p>
            <a:r>
              <a:rPr lang="en-US" sz="2400" b="1" dirty="0"/>
              <a:t> Diet enriched with mushroom </a:t>
            </a:r>
            <a:r>
              <a:rPr lang="en-US" sz="2400" b="1" dirty="0" err="1"/>
              <a:t>Phellinus</a:t>
            </a:r>
            <a:r>
              <a:rPr lang="en-US" sz="2400" b="1" dirty="0"/>
              <a:t> </a:t>
            </a:r>
            <a:r>
              <a:rPr lang="en-US" sz="2400" b="1" dirty="0" err="1"/>
              <a:t>linteus</a:t>
            </a:r>
            <a:r>
              <a:rPr lang="en-US" sz="2400" b="1" dirty="0"/>
              <a:t> extract enhances the growth, innate immune response, and disease resistance of kelp grouper, </a:t>
            </a:r>
            <a:r>
              <a:rPr lang="en-US" sz="2400" b="1" dirty="0" err="1"/>
              <a:t>Epinephelus</a:t>
            </a:r>
            <a:r>
              <a:rPr lang="en-US" sz="2400" b="1" dirty="0"/>
              <a:t> </a:t>
            </a:r>
            <a:r>
              <a:rPr lang="en-US" sz="2400" b="1" dirty="0" err="1"/>
              <a:t>bruneus</a:t>
            </a:r>
            <a:r>
              <a:rPr lang="en-US" sz="2400" b="1" dirty="0"/>
              <a:t> against </a:t>
            </a:r>
            <a:r>
              <a:rPr lang="en-US" sz="2400" b="1" dirty="0" err="1" smtClean="0"/>
              <a:t>vibriosis</a:t>
            </a:r>
            <a:endParaRPr lang="en-US" sz="2400" b="1" dirty="0" smtClean="0"/>
          </a:p>
          <a:p>
            <a:r>
              <a:rPr lang="en-US" sz="2400" dirty="0" err="1"/>
              <a:t>Ramasamy</a:t>
            </a:r>
            <a:r>
              <a:rPr lang="en-US" sz="2400" dirty="0"/>
              <a:t> </a:t>
            </a:r>
            <a:r>
              <a:rPr lang="en-US" sz="2400" dirty="0" err="1" smtClean="0"/>
              <a:t>Harikrishnana</a:t>
            </a:r>
            <a:r>
              <a:rPr lang="en-US" sz="2400" dirty="0" smtClean="0"/>
              <a:t>, </a:t>
            </a:r>
            <a:r>
              <a:rPr lang="en-US" sz="2400" dirty="0" err="1" smtClean="0"/>
              <a:t>Chellam</a:t>
            </a:r>
            <a:r>
              <a:rPr lang="en-US" sz="2400" dirty="0" smtClean="0"/>
              <a:t> </a:t>
            </a:r>
            <a:r>
              <a:rPr lang="en-US" sz="2400" dirty="0" err="1"/>
              <a:t>Balasundaramb</a:t>
            </a:r>
            <a:r>
              <a:rPr lang="en-US" sz="2400" dirty="0"/>
              <a:t>, Moon-</a:t>
            </a:r>
            <a:r>
              <a:rPr lang="en-US" sz="2400" dirty="0" err="1"/>
              <a:t>Soo</a:t>
            </a:r>
            <a:r>
              <a:rPr lang="en-US" sz="2400" dirty="0"/>
              <a:t> </a:t>
            </a:r>
            <a:r>
              <a:rPr lang="en-US" sz="2400" dirty="0" err="1" smtClean="0"/>
              <a:t>Heoa</a:t>
            </a:r>
            <a:r>
              <a:rPr lang="en-US" sz="2400" dirty="0"/>
              <a:t>.</a:t>
            </a:r>
            <a:endParaRPr lang="en-US" sz="2400" dirty="0" smtClean="0"/>
          </a:p>
          <a:p>
            <a:endParaRPr lang="en-US" sz="2400" dirty="0"/>
          </a:p>
          <a:p>
            <a:r>
              <a:rPr lang="en-US" sz="2400" b="1" dirty="0"/>
              <a:t>Effect of probiotics enriched diet on </a:t>
            </a:r>
            <a:r>
              <a:rPr lang="en-US" sz="2400" b="1" dirty="0" err="1"/>
              <a:t>Paralichthys</a:t>
            </a:r>
            <a:r>
              <a:rPr lang="en-US" sz="2400" b="1" dirty="0"/>
              <a:t> </a:t>
            </a:r>
            <a:r>
              <a:rPr lang="en-US" sz="2400" b="1" dirty="0" err="1"/>
              <a:t>olivaceus</a:t>
            </a:r>
            <a:r>
              <a:rPr lang="en-US" sz="2400" b="1" dirty="0"/>
              <a:t> infected with </a:t>
            </a:r>
            <a:r>
              <a:rPr lang="en-US" sz="2400" b="1" dirty="0" err="1"/>
              <a:t>lymphocystis</a:t>
            </a:r>
            <a:r>
              <a:rPr lang="en-US" sz="2400" b="1" dirty="0"/>
              <a:t> disease virus (LCDV</a:t>
            </a:r>
            <a:r>
              <a:rPr lang="en-US" sz="2400" b="1" dirty="0" smtClean="0"/>
              <a:t>)</a:t>
            </a:r>
          </a:p>
          <a:p>
            <a:r>
              <a:rPr lang="en-US" sz="2400" dirty="0" err="1"/>
              <a:t>Ramasamy</a:t>
            </a:r>
            <a:r>
              <a:rPr lang="en-US" sz="2400" dirty="0"/>
              <a:t> </a:t>
            </a:r>
            <a:r>
              <a:rPr lang="en-US" sz="2400" dirty="0" err="1" smtClean="0"/>
              <a:t>Harikrishnana</a:t>
            </a:r>
            <a:r>
              <a:rPr lang="en-US" sz="2400" dirty="0" smtClean="0"/>
              <a:t>, </a:t>
            </a:r>
            <a:r>
              <a:rPr lang="en-US" sz="2400" dirty="0" err="1" smtClean="0"/>
              <a:t>Chellam</a:t>
            </a:r>
            <a:r>
              <a:rPr lang="en-US" sz="2400" dirty="0" smtClean="0"/>
              <a:t> </a:t>
            </a:r>
            <a:r>
              <a:rPr lang="en-US" sz="2400" dirty="0" err="1"/>
              <a:t>Balasundaramb</a:t>
            </a:r>
            <a:r>
              <a:rPr lang="en-US" sz="2400" dirty="0"/>
              <a:t>, Moon-</a:t>
            </a:r>
            <a:r>
              <a:rPr lang="en-US" sz="2400" dirty="0" err="1"/>
              <a:t>Soo</a:t>
            </a:r>
            <a:r>
              <a:rPr lang="en-US" sz="2400" dirty="0"/>
              <a:t> </a:t>
            </a:r>
            <a:r>
              <a:rPr lang="en-US" sz="2400" dirty="0" err="1" smtClean="0"/>
              <a:t>Heoa</a:t>
            </a:r>
            <a:r>
              <a:rPr lang="en-US" sz="2400" dirty="0"/>
              <a:t>.</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925</TotalTime>
  <Words>826</Words>
  <Application>Microsoft Office PowerPoint</Application>
  <PresentationFormat>On-screen Show (4:3)</PresentationFormat>
  <Paragraphs>66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79</cp:revision>
  <dcterms:created xsi:type="dcterms:W3CDTF">2014-10-01T07:08:05Z</dcterms:created>
  <dcterms:modified xsi:type="dcterms:W3CDTF">2015-12-04T06:19:07Z</dcterms:modified>
</cp:coreProperties>
</file>