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78" r:id="rId3"/>
    <p:sldId id="271" r:id="rId4"/>
    <p:sldId id="272" r:id="rId5"/>
    <p:sldId id="274" r:id="rId6"/>
    <p:sldId id="273" r:id="rId7"/>
    <p:sldId id="276" r:id="rId8"/>
    <p:sldId id="27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76" d="100"/>
          <a:sy n="76" d="100"/>
        </p:scale>
        <p:origin x="-12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065F4CA-EF3C-4F7C-A075-04F346CA5612}" type="datetimeFigureOut">
              <a:rPr lang="en-US" smtClean="0"/>
              <a:t>12/7/2015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33DAC42-EB75-49F1-8109-89FA8A4EA76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065F4CA-EF3C-4F7C-A075-04F346CA5612}" type="datetimeFigureOut">
              <a:rPr lang="en-US" smtClean="0"/>
              <a:t>12/7/2015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3DAC42-EB75-49F1-8109-89FA8A4EA7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550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79168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smtClean="0">
                <a:latin typeface="Times New Roman"/>
                <a:cs typeface="Times New Roman"/>
              </a:rPr>
              <a:t>Richard </a:t>
            </a:r>
            <a:r>
              <a:rPr lang="en-US" sz="2000" b="1" spc="160" dirty="0">
                <a:latin typeface="Times New Roman"/>
                <a:cs typeface="Times New Roman"/>
              </a:rPr>
              <a:t>J </a:t>
            </a:r>
            <a:r>
              <a:rPr lang="en-US" sz="2000" b="1" spc="160" dirty="0" err="1" smtClean="0">
                <a:latin typeface="Times New Roman"/>
                <a:cs typeface="Times New Roman"/>
              </a:rPr>
              <a:t>Ablin</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Professor</a:t>
            </a:r>
          </a:p>
          <a:p>
            <a:pPr marL="788035" marR="708025" lvl="0" indent="-342900" algn="ctr">
              <a:lnSpc>
                <a:spcPct val="120000"/>
              </a:lnSpc>
              <a:spcBef>
                <a:spcPct val="20000"/>
              </a:spcBef>
              <a:defRPr/>
            </a:pPr>
            <a:r>
              <a:rPr lang="en-US" sz="2000" spc="160" dirty="0">
                <a:latin typeface="Times New Roman"/>
                <a:cs typeface="Times New Roman"/>
              </a:rPr>
              <a:t>Department of Pathology</a:t>
            </a:r>
          </a:p>
          <a:p>
            <a:pPr marL="788035" marR="708025" lvl="0" indent="-342900" algn="ctr">
              <a:lnSpc>
                <a:spcPct val="120000"/>
              </a:lnSpc>
              <a:spcBef>
                <a:spcPct val="20000"/>
              </a:spcBef>
              <a:defRPr/>
            </a:pPr>
            <a:r>
              <a:rPr lang="en-US" sz="2000" spc="160" dirty="0">
                <a:latin typeface="Times New Roman"/>
                <a:cs typeface="Times New Roman"/>
              </a:rPr>
              <a:t>University of Arizona College of </a:t>
            </a:r>
            <a:r>
              <a:rPr lang="en-US" sz="2000" spc="160" dirty="0" smtClean="0">
                <a:latin typeface="Times New Roman"/>
                <a:cs typeface="Times New Roman"/>
              </a:rPr>
              <a:t>Medicine </a:t>
            </a:r>
            <a:endParaRPr lang="en-US" sz="2000" spc="160" dirty="0">
              <a:latin typeface="Times New Roman"/>
              <a:cs typeface="Times New Roman"/>
            </a:endParaRPr>
          </a:p>
        </p:txBody>
      </p:sp>
      <p:pic>
        <p:nvPicPr>
          <p:cNvPr id="8"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pic>
        <p:nvPicPr>
          <p:cNvPr id="1026" name="Picture 2" descr="Richard J. Abl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3875435"/>
            <a:ext cx="1143000" cy="177765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University of Arizona College of Medicin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4473748"/>
            <a:ext cx="1476375" cy="5810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Autofit/>
          </a:bodyPr>
          <a:lstStyle/>
          <a:p>
            <a:pPr marL="109728" indent="0" algn="just">
              <a:buNone/>
            </a:pPr>
            <a:r>
              <a:rPr lang="en-US" sz="1400" dirty="0">
                <a:latin typeface="Times New Roman" pitchFamily="18" charset="0"/>
                <a:cs typeface="Times New Roman" pitchFamily="18" charset="0"/>
              </a:rPr>
              <a:t>Prior to joining the Arizona Cancer Center and the University of Arizona, College of Medicine as Research Professor of </a:t>
            </a:r>
            <a:r>
              <a:rPr lang="en-US" sz="1400" dirty="0" err="1">
                <a:latin typeface="Times New Roman" pitchFamily="18" charset="0"/>
                <a:cs typeface="Times New Roman" pitchFamily="18" charset="0"/>
              </a:rPr>
              <a:t>Immunobiology</a:t>
            </a:r>
            <a:r>
              <a:rPr lang="en-US" sz="1400" dirty="0">
                <a:latin typeface="Times New Roman" pitchFamily="18" charset="0"/>
                <a:cs typeface="Times New Roman" pitchFamily="18" charset="0"/>
              </a:rPr>
              <a:t> and Pathology . </a:t>
            </a:r>
            <a:r>
              <a:rPr lang="en-US" sz="1400" dirty="0" err="1">
                <a:latin typeface="Times New Roman" pitchFamily="18" charset="0"/>
                <a:cs typeface="Times New Roman" pitchFamily="18" charset="0"/>
              </a:rPr>
              <a:t>Dr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Ablin</a:t>
            </a:r>
            <a:r>
              <a:rPr lang="en-US" sz="1400" dirty="0">
                <a:latin typeface="Times New Roman" pitchFamily="18" charset="0"/>
                <a:cs typeface="Times New Roman" pitchFamily="18" charset="0"/>
              </a:rPr>
              <a:t> served consecutively as Director Scientific Investigation at </a:t>
            </a:r>
            <a:r>
              <a:rPr lang="en-US" sz="1400" dirty="0" err="1">
                <a:latin typeface="Times New Roman" pitchFamily="18" charset="0"/>
                <a:cs typeface="Times New Roman" pitchFamily="18" charset="0"/>
              </a:rPr>
              <a:t>Tetragenex</a:t>
            </a:r>
            <a:r>
              <a:rPr lang="en-US" sz="1400" dirty="0">
                <a:latin typeface="Times New Roman" pitchFamily="18" charset="0"/>
                <a:cs typeface="Times New Roman" pitchFamily="18" charset="0"/>
              </a:rPr>
              <a:t> Pharmaceuticals </a:t>
            </a:r>
            <a:r>
              <a:rPr lang="en-US" sz="1400" dirty="0" err="1">
                <a:latin typeface="Times New Roman" pitchFamily="18" charset="0"/>
                <a:cs typeface="Times New Roman" pitchFamily="18" charset="0"/>
              </a:rPr>
              <a:t>Inc</a:t>
            </a:r>
            <a:r>
              <a:rPr lang="en-US" sz="1400" dirty="0">
                <a:latin typeface="Times New Roman" pitchFamily="18" charset="0"/>
                <a:cs typeface="Times New Roman" pitchFamily="18" charset="0"/>
              </a:rPr>
              <a:t> Park Ridge NJ and Director </a:t>
            </a:r>
            <a:r>
              <a:rPr lang="en-US" sz="1400" dirty="0" err="1">
                <a:latin typeface="Times New Roman" pitchFamily="18" charset="0"/>
                <a:cs typeface="Times New Roman" pitchFamily="18" charset="0"/>
              </a:rPr>
              <a:t>Immunobiology</a:t>
            </a:r>
            <a:r>
              <a:rPr lang="en-US" sz="1400" dirty="0">
                <a:latin typeface="Times New Roman" pitchFamily="18" charset="0"/>
                <a:cs typeface="Times New Roman" pitchFamily="18" charset="0"/>
              </a:rPr>
              <a:t> Unit Department of Urology and Research Associate Professor of Urology State University of New York at Stony Brook School of Medicine. He is President of the Robert Benjamin </a:t>
            </a:r>
            <a:r>
              <a:rPr lang="en-US" sz="1400" dirty="0" err="1">
                <a:latin typeface="Times New Roman" pitchFamily="18" charset="0"/>
                <a:cs typeface="Times New Roman" pitchFamily="18" charset="0"/>
              </a:rPr>
              <a:t>Ablin</a:t>
            </a:r>
            <a:r>
              <a:rPr lang="en-US" sz="1400" dirty="0">
                <a:latin typeface="Times New Roman" pitchFamily="18" charset="0"/>
                <a:cs typeface="Times New Roman" pitchFamily="18" charset="0"/>
              </a:rPr>
              <a:t> Foundation for Cancer Research founded in memory of his father since 1979 </a:t>
            </a:r>
            <a:r>
              <a:rPr lang="en-US" sz="1400" dirty="0" err="1">
                <a:latin typeface="Times New Roman" pitchFamily="18" charset="0"/>
                <a:cs typeface="Times New Roman" pitchFamily="18" charset="0"/>
              </a:rPr>
              <a:t>Dr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Ablin</a:t>
            </a:r>
            <a:r>
              <a:rPr lang="en-US" sz="1400" dirty="0">
                <a:latin typeface="Times New Roman" pitchFamily="18" charset="0"/>
                <a:cs typeface="Times New Roman" pitchFamily="18" charset="0"/>
              </a:rPr>
              <a:t> received his PhD in Microbiology from the State University of New York at Buffalo in 1967 following which he continued his training in immunology as a United States Public Health Service. Postdoctoral Fellow at the Medical School under the late renowned Distinguished Professor Ernest </a:t>
            </a:r>
            <a:r>
              <a:rPr lang="en-US" sz="1400" dirty="0" err="1">
                <a:latin typeface="Times New Roman" pitchFamily="18" charset="0"/>
                <a:cs typeface="Times New Roman" pitchFamily="18" charset="0"/>
              </a:rPr>
              <a:t>Witebsky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Ablin</a:t>
            </a:r>
            <a:r>
              <a:rPr lang="en-US" sz="1400" dirty="0">
                <a:latin typeface="Times New Roman" pitchFamily="18" charset="0"/>
                <a:cs typeface="Times New Roman" pitchFamily="18" charset="0"/>
              </a:rPr>
              <a:t> recently received the degree of DSc </a:t>
            </a:r>
            <a:r>
              <a:rPr lang="en-US" sz="1400" dirty="0" err="1">
                <a:latin typeface="Times New Roman" pitchFamily="18" charset="0"/>
                <a:cs typeface="Times New Roman" pitchFamily="18" charset="0"/>
              </a:rPr>
              <a:t>honoris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causa</a:t>
            </a:r>
            <a:r>
              <a:rPr lang="en-US" sz="1400" dirty="0">
                <a:latin typeface="Times New Roman" pitchFamily="18" charset="0"/>
                <a:cs typeface="Times New Roman" pitchFamily="18" charset="0"/>
              </a:rPr>
              <a:t> from Lake Forest College his undergraduate alma mater and was honored as the recipient of the First Award for Scientific Excellence by The Haakon </a:t>
            </a:r>
            <a:r>
              <a:rPr lang="en-US" sz="1400" dirty="0" err="1">
                <a:latin typeface="Times New Roman" pitchFamily="18" charset="0"/>
                <a:cs typeface="Times New Roman" pitchFamily="18" charset="0"/>
              </a:rPr>
              <a:t>Ragde</a:t>
            </a:r>
            <a:r>
              <a:rPr lang="en-US" sz="1400" dirty="0">
                <a:latin typeface="Times New Roman" pitchFamily="18" charset="0"/>
                <a:cs typeface="Times New Roman" pitchFamily="18" charset="0"/>
              </a:rPr>
              <a:t> Foundation for Advanced Cancer Studies in recognition “for his invaluable contribution to humankind and exceptional scientific insight and valiant fight against cancer. </a:t>
            </a:r>
            <a:r>
              <a:rPr lang="en-US" sz="1400" dirty="0" err="1">
                <a:latin typeface="Times New Roman" pitchFamily="18" charset="0"/>
                <a:cs typeface="Times New Roman" pitchFamily="18" charset="0"/>
              </a:rPr>
              <a:t>Dr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Ablin</a:t>
            </a:r>
            <a:r>
              <a:rPr lang="en-US" sz="1400" dirty="0">
                <a:latin typeface="Times New Roman" pitchFamily="18" charset="0"/>
                <a:cs typeface="Times New Roman" pitchFamily="18" charset="0"/>
              </a:rPr>
              <a:t> discovered </a:t>
            </a:r>
            <a:r>
              <a:rPr lang="en-US" sz="1400" dirty="0" err="1">
                <a:latin typeface="Times New Roman" pitchFamily="18" charset="0"/>
                <a:cs typeface="Times New Roman" pitchFamily="18" charset="0"/>
              </a:rPr>
              <a:t>prostatespecific</a:t>
            </a:r>
            <a:r>
              <a:rPr lang="en-US" sz="1400" dirty="0">
                <a:latin typeface="Times New Roman" pitchFamily="18" charset="0"/>
                <a:cs typeface="Times New Roman" pitchFamily="18" charset="0"/>
              </a:rPr>
              <a:t> antigen PSA in 1970 for which he was a nominee for the </a:t>
            </a:r>
            <a:r>
              <a:rPr lang="en-US" sz="1400" dirty="0" err="1">
                <a:latin typeface="Times New Roman" pitchFamily="18" charset="0"/>
                <a:cs typeface="Times New Roman" pitchFamily="18" charset="0"/>
              </a:rPr>
              <a:t>Lasker</a:t>
            </a:r>
            <a:r>
              <a:rPr lang="en-US" sz="1400" dirty="0">
                <a:latin typeface="Times New Roman" pitchFamily="18" charset="0"/>
                <a:cs typeface="Times New Roman" pitchFamily="18" charset="0"/>
              </a:rPr>
              <a:t> Award in 1997 His discovery of PSA led to the development of the PSA test A pioneer of cryosurgery and the concept of </a:t>
            </a:r>
            <a:r>
              <a:rPr lang="en-US" sz="1400" dirty="0" err="1">
                <a:latin typeface="Times New Roman" pitchFamily="18" charset="0"/>
                <a:cs typeface="Times New Roman" pitchFamily="18" charset="0"/>
              </a:rPr>
              <a:t>cryoimmunotherapy</a:t>
            </a:r>
            <a:r>
              <a:rPr lang="en-US" sz="1400" dirty="0">
                <a:latin typeface="Times New Roman" pitchFamily="18" charset="0"/>
                <a:cs typeface="Times New Roman" pitchFamily="18" charset="0"/>
              </a:rPr>
              <a:t> for the treatment of cancer </a:t>
            </a:r>
            <a:r>
              <a:rPr lang="en-US" sz="1400" dirty="0" err="1">
                <a:latin typeface="Times New Roman" pitchFamily="18" charset="0"/>
                <a:cs typeface="Times New Roman" pitchFamily="18" charset="0"/>
              </a:rPr>
              <a:t>Dr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Ablin</a:t>
            </a:r>
            <a:r>
              <a:rPr lang="en-US" sz="1400" dirty="0">
                <a:latin typeface="Times New Roman" pitchFamily="18" charset="0"/>
                <a:cs typeface="Times New Roman" pitchFamily="18" charset="0"/>
              </a:rPr>
              <a:t> has extensive experience in cancer research particularly in the study of the development and metastasis of cancer A member of Phi Beta Kappa and various professional societies including the American Association for Cancer. </a:t>
            </a:r>
          </a:p>
        </p:txBody>
      </p:sp>
      <p:sp>
        <p:nvSpPr>
          <p:cNvPr id="3" name="Title 2"/>
          <p:cNvSpPr>
            <a:spLocks noGrp="1"/>
          </p:cNvSpPr>
          <p:nvPr>
            <p:ph type="title"/>
          </p:nvPr>
        </p:nvSpPr>
        <p:spPr>
          <a:xfrm>
            <a:off x="1371600" y="533400"/>
            <a:ext cx="8229600" cy="1143000"/>
          </a:xfrm>
        </p:spPr>
        <p:txBody>
          <a:bodyPr>
            <a:normAutofit/>
          </a:bodyPr>
          <a:lstStyle/>
          <a:p>
            <a:r>
              <a:rPr lang="en-US" dirty="0" smtClean="0">
                <a:latin typeface="Times New Roman" pitchFamily="18" charset="0"/>
                <a:cs typeface="Times New Roman" pitchFamily="18" charset="0"/>
              </a:rPr>
              <a:t>Biography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1581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Autofit/>
          </a:bodyPr>
          <a:lstStyle/>
          <a:p>
            <a:pPr marL="109728" indent="0" algn="just">
              <a:buNone/>
            </a:pPr>
            <a:r>
              <a:rPr lang="en-US" sz="1400" dirty="0">
                <a:latin typeface="Times New Roman" pitchFamily="18" charset="0"/>
                <a:cs typeface="Times New Roman" pitchFamily="18" charset="0"/>
              </a:rPr>
              <a:t>Research the American Association of Immunologists the British Association of Surgical Oncology the New York Academy of Sciences and Sigma Xi he was a founding member and Vice President 1977-80 of the American College of Cryosurgery and served as President 1977-80 of the International Society of Cryosurgery who named him Honorary </a:t>
            </a:r>
            <a:r>
              <a:rPr lang="en-US" sz="1400" dirty="0" err="1">
                <a:latin typeface="Times New Roman" pitchFamily="18" charset="0"/>
                <a:cs typeface="Times New Roman" pitchFamily="18" charset="0"/>
              </a:rPr>
              <a:t>LifeTime</a:t>
            </a:r>
            <a:r>
              <a:rPr lang="en-US" sz="1400" dirty="0">
                <a:latin typeface="Times New Roman" pitchFamily="18" charset="0"/>
                <a:cs typeface="Times New Roman" pitchFamily="18" charset="0"/>
              </a:rPr>
              <a:t> President in 1980. </a:t>
            </a:r>
            <a:r>
              <a:rPr lang="en-US" sz="1400" dirty="0" err="1">
                <a:latin typeface="Times New Roman" pitchFamily="18" charset="0"/>
                <a:cs typeface="Times New Roman" pitchFamily="18" charset="0"/>
              </a:rPr>
              <a:t>Dr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Ablin</a:t>
            </a:r>
            <a:r>
              <a:rPr lang="en-US" sz="1400" dirty="0">
                <a:latin typeface="Times New Roman" pitchFamily="18" charset="0"/>
                <a:cs typeface="Times New Roman" pitchFamily="18" charset="0"/>
              </a:rPr>
              <a:t> is a Diplomat of the American Board of Clinical Immunology and Allergy and certified by the American Academy of Microbiology in Public Health and Medical Laboratory Microbiology Cited in several biographical references including American Men and Women of Science Who’s Who of Emerging Leaders in America and Who’s Who in the World he has been an invited speaker at numerous national and international scientific meetings and has contributed numerous articles to professional journals and texts. </a:t>
            </a:r>
            <a:r>
              <a:rPr lang="en-US" sz="1400" dirty="0" err="1">
                <a:latin typeface="Times New Roman" pitchFamily="18" charset="0"/>
                <a:cs typeface="Times New Roman" pitchFamily="18" charset="0"/>
              </a:rPr>
              <a:t>Dr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Ablin</a:t>
            </a:r>
            <a:r>
              <a:rPr lang="en-US" sz="1400" dirty="0">
                <a:latin typeface="Times New Roman" pitchFamily="18" charset="0"/>
                <a:cs typeface="Times New Roman" pitchFamily="18" charset="0"/>
              </a:rPr>
              <a:t> is coeditor of the book series Cancer Metastasis Biology and Treatment and serves on the editorial board of several journals including Biomarkers in Medicine Cancer Science Current Opinion in Oncology and the Journal of </a:t>
            </a:r>
            <a:r>
              <a:rPr lang="en-US" sz="1400" dirty="0" err="1" smtClean="0">
                <a:latin typeface="Times New Roman" pitchFamily="18" charset="0"/>
                <a:cs typeface="Times New Roman" pitchFamily="18" charset="0"/>
              </a:rPr>
              <a:t>Transla</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tional</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Medicine.</a:t>
            </a:r>
          </a:p>
        </p:txBody>
      </p:sp>
      <p:sp>
        <p:nvSpPr>
          <p:cNvPr id="3" name="Title 2"/>
          <p:cNvSpPr>
            <a:spLocks noGrp="1"/>
          </p:cNvSpPr>
          <p:nvPr>
            <p:ph type="title"/>
          </p:nvPr>
        </p:nvSpPr>
        <p:spPr>
          <a:xfrm>
            <a:off x="1371600" y="533400"/>
            <a:ext cx="8229600" cy="1143000"/>
          </a:xfrm>
        </p:spPr>
        <p:txBody>
          <a:bodyPr>
            <a:normAutofit/>
          </a:bodyPr>
          <a:lstStyle/>
          <a:p>
            <a:r>
              <a:rPr lang="en-US" dirty="0" smtClean="0">
                <a:latin typeface="Times New Roman" pitchFamily="18" charset="0"/>
                <a:cs typeface="Times New Roman" pitchFamily="18" charset="0"/>
              </a:rPr>
              <a:t>Biography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00113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rmAutofit/>
          </a:bodyPr>
          <a:lstStyle/>
          <a:p>
            <a:pPr marL="109728" indent="0" algn="just">
              <a:buNone/>
            </a:pPr>
            <a:r>
              <a:rPr lang="en-US" sz="1600" dirty="0">
                <a:latin typeface="Times New Roman" pitchFamily="18" charset="0"/>
                <a:cs typeface="Times New Roman" pitchFamily="18" charset="0"/>
              </a:rPr>
              <a:t>Studies are directed toward: a) ascertaining the role of the inter- and/or </a:t>
            </a:r>
            <a:r>
              <a:rPr lang="en-US" sz="1600" dirty="0" err="1">
                <a:latin typeface="Times New Roman" pitchFamily="18" charset="0"/>
                <a:cs typeface="Times New Roman" pitchFamily="18" charset="0"/>
              </a:rPr>
              <a:t>intratumoural</a:t>
            </a:r>
            <a:r>
              <a:rPr lang="en-US" sz="1600" dirty="0">
                <a:latin typeface="Times New Roman" pitchFamily="18" charset="0"/>
                <a:cs typeface="Times New Roman" pitchFamily="18" charset="0"/>
              </a:rPr>
              <a:t> microenvironment (milieu) in contributing to the development and progression of cancer; b) the differentiation of latent (indolent) cancer from one that is aggressive and clinically important and should be treated and c) development of response criteria (biological markers) to evaluate the effectiveness of new therapeutic regimens and/or agents</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p:txBody>
      </p:sp>
      <p:sp>
        <p:nvSpPr>
          <p:cNvPr id="3" name="Title 2"/>
          <p:cNvSpPr>
            <a:spLocks noGrp="1"/>
          </p:cNvSpPr>
          <p:nvPr>
            <p:ph type="title"/>
          </p:nvPr>
        </p:nvSpPr>
        <p:spPr>
          <a:xfrm>
            <a:off x="1295400" y="304800"/>
            <a:ext cx="8229600" cy="1447800"/>
          </a:xfrm>
        </p:spPr>
        <p:txBody>
          <a:bodyPr>
            <a:normAutofit/>
          </a:bodyPr>
          <a:lstStyle/>
          <a:p>
            <a:r>
              <a:rPr lang="en-US" sz="3600" dirty="0">
                <a:latin typeface="Times New Roman" pitchFamily="18" charset="0"/>
                <a:cs typeface="Times New Roman" pitchFamily="18" charset="0"/>
              </a:rPr>
              <a:t>Research </a:t>
            </a:r>
            <a:r>
              <a:rPr lang="en-US" sz="3600" dirty="0" smtClean="0">
                <a:latin typeface="Times New Roman" pitchFamily="18" charset="0"/>
                <a:cs typeface="Times New Roman" pitchFamily="18" charset="0"/>
              </a:rPr>
              <a:t>Interest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875499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468495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TotalTime>
  <Words>823</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PowerPoint Presentation</vt:lpstr>
      <vt:lpstr>PowerPoint Presentation</vt:lpstr>
      <vt:lpstr>PowerPoint Presentation</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23</cp:revision>
  <dcterms:created xsi:type="dcterms:W3CDTF">2014-09-03T06:02:07Z</dcterms:created>
  <dcterms:modified xsi:type="dcterms:W3CDTF">2015-12-07T16:20:08Z</dcterms:modified>
</cp:coreProperties>
</file>