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49" r:id="rId3"/>
    <p:sldId id="258" r:id="rId4"/>
    <p:sldId id="278" r:id="rId5"/>
    <p:sldId id="279" r:id="rId6"/>
    <p:sldId id="299" r:id="rId7"/>
    <p:sldId id="325" r:id="rId8"/>
    <p:sldId id="310" r:id="rId9"/>
    <p:sldId id="259" r:id="rId10"/>
    <p:sldId id="311" r:id="rId11"/>
    <p:sldId id="268" r:id="rId12"/>
    <p:sldId id="270" r:id="rId13"/>
    <p:sldId id="269" r:id="rId14"/>
    <p:sldId id="262" r:id="rId15"/>
    <p:sldId id="267" r:id="rId16"/>
    <p:sldId id="277" r:id="rId17"/>
    <p:sldId id="263" r:id="rId18"/>
    <p:sldId id="264" r:id="rId19"/>
    <p:sldId id="265" r:id="rId20"/>
    <p:sldId id="356" r:id="rId21"/>
    <p:sldId id="354" r:id="rId22"/>
    <p:sldId id="266" r:id="rId23"/>
    <p:sldId id="295" r:id="rId24"/>
    <p:sldId id="298" r:id="rId25"/>
    <p:sldId id="261" r:id="rId26"/>
    <p:sldId id="341" r:id="rId27"/>
    <p:sldId id="281" r:id="rId28"/>
    <p:sldId id="358" r:id="rId29"/>
    <p:sldId id="360" r:id="rId30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6" d="100"/>
          <a:sy n="76" d="100"/>
        </p:scale>
        <p:origin x="-1206" y="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09C56A-8B78-4732-952D-C1E601E1D02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52020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7A2A33-7AC5-4B08-9E89-FF5951287FB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38239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BA756E-F325-49D6-9498-7C07E7FD5E6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5220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52D708-DF4E-4867-A96F-547EB2DE6B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92581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D8F012-6D3A-48B0-99AB-551B23FDC1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84721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C9E6AA-2DEB-4DC1-81BC-85AEBC97080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29444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582EE6-EF69-4BFD-BC2F-99B2C204E0F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6359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4FE0A8-78BF-4249-8368-D8969CEE6BE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16390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F4EA16-59E9-4C65-BFB9-B422DB7911B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3858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F6A291-09DC-46C8-A55D-8322224F6B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54927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7BE5B8-3924-4166-BB86-D6AB59D379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73041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B4821C-E001-4128-A556-859AD3C7CD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5685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EB8E01D7-BCB4-4E42-AE65-46AF146A9C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://omicsonline.org/bioprocessing-biotechniques.php" TargetMode="External"/><Relationship Id="rId7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esciencecentral.org/journals/biodiversity-endangered-species.php" TargetMode="External"/><Relationship Id="rId5" Type="http://schemas.openxmlformats.org/officeDocument/2006/relationships/hyperlink" Target="http://omicsonline.org/bioequivalence-bioavailability.php" TargetMode="External"/><Relationship Id="rId4" Type="http://schemas.openxmlformats.org/officeDocument/2006/relationships/hyperlink" Target="http://omicsonline.org/bioremediation-biodegradation.php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omicsonline.org/membership.php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1981200"/>
            <a:ext cx="8382000" cy="944563"/>
          </a:xfrm>
        </p:spPr>
        <p:txBody>
          <a:bodyPr/>
          <a:lstStyle/>
          <a:p>
            <a:pPr eaLnBrk="1" hangingPunct="1"/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4000" dirty="0" smtClean="0"/>
              <a:t>Biodiversity, </a:t>
            </a:r>
            <a:r>
              <a:rPr lang="en-US" sz="4000" dirty="0" err="1" smtClean="0"/>
              <a:t>Bioprospecting</a:t>
            </a:r>
            <a:r>
              <a:rPr lang="en-US" sz="4000" dirty="0" smtClean="0"/>
              <a:t>, Development</a:t>
            </a:r>
            <a:r>
              <a:rPr lang="en-US" sz="4000" i="1" dirty="0" smtClean="0"/>
              <a:t>: Areas of Interest</a:t>
            </a:r>
            <a:br>
              <a:rPr lang="en-US" sz="4000" i="1" dirty="0" smtClean="0"/>
            </a:b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4000" dirty="0" smtClean="0"/>
              <a:t>Robert E. </a:t>
            </a:r>
            <a:r>
              <a:rPr lang="en-US" sz="4000" dirty="0" err="1" smtClean="0"/>
              <a:t>Baier</a:t>
            </a:r>
            <a:r>
              <a:rPr lang="en-US" sz="4000" dirty="0" smtClean="0"/>
              <a:t>, Ph.D., P.E.</a:t>
            </a:r>
            <a:br>
              <a:rPr lang="en-US" sz="4000" dirty="0" smtClean="0"/>
            </a:br>
            <a:r>
              <a:rPr lang="en-US" sz="4000" dirty="0" smtClean="0"/>
              <a:t>Biomaterials Graduate Program and Industry/University Center for </a:t>
            </a:r>
            <a:r>
              <a:rPr lang="en-US" sz="4000" dirty="0" err="1" smtClean="0"/>
              <a:t>Biosurfaces</a:t>
            </a:r>
            <a:r>
              <a:rPr lang="en-US" sz="4000" dirty="0" smtClean="0"/>
              <a:t>, University at Buffalo 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ontact angle and liquid lis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104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killer whale at Marineland"/>
          <p:cNvPicPr>
            <a:picLocks noGrp="1" noChangeAspect="1" noChangeArrowheads="1"/>
          </p:cNvPicPr>
          <p:nvPr>
            <p:ph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457200"/>
            <a:ext cx="9144000" cy="59324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dolphins at Marineland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433388"/>
            <a:ext cx="9144000" cy="58912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killer whale contact angle measurement"/>
          <p:cNvPicPr>
            <a:picLocks noGrp="1" noChangeAspect="1" noChangeArrowheads="1"/>
          </p:cNvPicPr>
          <p:nvPr>
            <p:ph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381000"/>
            <a:ext cx="9144000" cy="59832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bioadhesion vs critical surface tension curve"/>
          <p:cNvPicPr>
            <a:picLocks noGrp="1" noChangeAspect="1" noChangeArrowheads="1"/>
          </p:cNvPicPr>
          <p:nvPr>
            <p:ph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419100"/>
            <a:ext cx="9144000" cy="60579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onditioning film retracting on methylated surface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92313" y="0"/>
            <a:ext cx="5018087" cy="6858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tissue retracting on methylated surface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33600" y="0"/>
            <a:ext cx="5032375" cy="6858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biofouling on Rittschof rods--Duke Marine Lab"/>
          <p:cNvPicPr>
            <a:picLocks noGrp="1" noChangeAspect="1" noChangeArrowheads="1"/>
          </p:cNvPicPr>
          <p:nvPr>
            <p:ph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52400"/>
            <a:ext cx="9144000" cy="66008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8435" name="Text Box 3"/>
          <p:cNvSpPr txBox="1">
            <a:spLocks noChangeArrowheads="1"/>
          </p:cNvSpPr>
          <p:nvPr/>
        </p:nvSpPr>
        <p:spPr bwMode="auto">
          <a:xfrm>
            <a:off x="1828800" y="6232525"/>
            <a:ext cx="5562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000"/>
              <a:t>Test samples after 1 month in Atlantic Ocean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biofouling on rods--WaterPik-cleaned"/>
          <p:cNvPicPr>
            <a:picLocks noGrp="1" noChangeAspect="1" noChangeArrowheads="1"/>
          </p:cNvPicPr>
          <p:nvPr>
            <p:ph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331788"/>
            <a:ext cx="9144000" cy="62214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biofouling by Hydroides elegans--tube worms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5749925" cy="6858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0483" name="Text Box 3"/>
          <p:cNvSpPr txBox="1">
            <a:spLocks noChangeArrowheads="1"/>
          </p:cNvSpPr>
          <p:nvPr/>
        </p:nvSpPr>
        <p:spPr bwMode="auto">
          <a:xfrm>
            <a:off x="5943600" y="1905000"/>
            <a:ext cx="3200400" cy="2225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000"/>
              <a:t>Test samples after 1 month in Pearl Harbor, HI</a:t>
            </a:r>
          </a:p>
          <a:p>
            <a:pPr eaLnBrk="1" hangingPunct="1">
              <a:spcBef>
                <a:spcPct val="50000"/>
              </a:spcBef>
            </a:pPr>
            <a:endParaRPr lang="en-US" sz="2000"/>
          </a:p>
          <a:p>
            <a:pPr eaLnBrk="1" hangingPunct="1"/>
            <a:r>
              <a:rPr lang="en-US" sz="2000" i="1"/>
              <a:t>Hydroides elegans</a:t>
            </a:r>
            <a:endParaRPr lang="en-US" sz="2000"/>
          </a:p>
          <a:p>
            <a:pPr eaLnBrk="1" hangingPunct="1"/>
            <a:r>
              <a:rPr lang="en-US" sz="2000"/>
              <a:t>[tubeworms]</a:t>
            </a:r>
          </a:p>
          <a:p>
            <a:pPr eaLnBrk="1" hangingPunct="1">
              <a:spcBef>
                <a:spcPct val="50000"/>
              </a:spcBef>
            </a:pPr>
            <a:endParaRPr lang="en-US" sz="2000" i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4" descr="Scienc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90500"/>
            <a:ext cx="8915400" cy="6380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4" descr="Baier Curve from Brady &amp; Singer artic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69850"/>
            <a:ext cx="8458200" cy="675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4" descr="Nonpolluting Control of Biofouli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0"/>
            <a:ext cx="73152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biofouling--zebra mussel test rack at Dunkirk"/>
          <p:cNvPicPr>
            <a:picLocks noGrp="1" noChangeAspect="1" noChangeArrowheads="1"/>
          </p:cNvPicPr>
          <p:nvPr>
            <p:ph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77800"/>
            <a:ext cx="9144000" cy="6146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3555" name="Text Box 3"/>
          <p:cNvSpPr txBox="1">
            <a:spLocks noChangeArrowheads="1"/>
          </p:cNvSpPr>
          <p:nvPr/>
        </p:nvSpPr>
        <p:spPr bwMode="auto">
          <a:xfrm>
            <a:off x="1447800" y="6384925"/>
            <a:ext cx="6096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000"/>
              <a:t>Test panels at Dunkirk, NY (zebra mussel fouling)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left heart sac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4450"/>
            <a:ext cx="8458200" cy="6824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heart valve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6375"/>
            <a:ext cx="9144000" cy="5815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polydimethylsiloxane model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1000" y="0"/>
            <a:ext cx="3684588" cy="6858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6627" name="Text Box 3"/>
          <p:cNvSpPr txBox="1">
            <a:spLocks noChangeArrowheads="1"/>
          </p:cNvSpPr>
          <p:nvPr/>
        </p:nvSpPr>
        <p:spPr bwMode="auto">
          <a:xfrm>
            <a:off x="4419600" y="685800"/>
            <a:ext cx="4038600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000"/>
              <a:t>Methyl silicone</a:t>
            </a:r>
          </a:p>
          <a:p>
            <a:pPr eaLnBrk="1" hangingPunct="1">
              <a:spcBef>
                <a:spcPct val="50000"/>
              </a:spcBef>
            </a:pPr>
            <a:r>
              <a:rPr lang="en-US" sz="2000" i="1"/>
              <a:t>Polydimethylsiloxane</a:t>
            </a:r>
          </a:p>
          <a:p>
            <a:pPr eaLnBrk="1" hangingPunct="1">
              <a:spcBef>
                <a:spcPct val="50000"/>
              </a:spcBef>
            </a:pPr>
            <a:endParaRPr lang="en-US" sz="200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4" descr="Leaping the ga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animal research-flow cell surrogate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828675"/>
            <a:ext cx="9144000" cy="4775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1536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0"/>
            <a:ext cx="9191625" cy="695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623888" y="225425"/>
            <a:ext cx="8229600" cy="11430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>
            <a:normAutofit fontScale="6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b="1" dirty="0"/>
              <a:t>Biodiversity, </a:t>
            </a:r>
            <a:r>
              <a:rPr lang="en-US" b="1" dirty="0" err="1" smtClean="0"/>
              <a:t>Bioprospecting</a:t>
            </a:r>
            <a:r>
              <a:rPr lang="en-US" b="1" dirty="0"/>
              <a:t> </a:t>
            </a:r>
            <a:r>
              <a:rPr lang="en-US" b="1" dirty="0" smtClean="0"/>
              <a:t>and </a:t>
            </a:r>
            <a:r>
              <a:rPr lang="en-US" b="1" dirty="0"/>
              <a:t>Development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>Related Journals</a:t>
            </a:r>
            <a:endParaRPr lang="en-US" b="1" dirty="0"/>
          </a:p>
        </p:txBody>
      </p:sp>
      <p:sp>
        <p:nvSpPr>
          <p:cNvPr id="7" name="Vertical Scroll 6"/>
          <p:cNvSpPr/>
          <p:nvPr/>
        </p:nvSpPr>
        <p:spPr>
          <a:xfrm>
            <a:off x="-82549" y="1471613"/>
            <a:ext cx="5035550" cy="4929187"/>
          </a:xfrm>
          <a:prstGeom prst="verticalScroll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342900" indent="-342900">
              <a:buFont typeface="Wingdings" panose="05000000000000000000" pitchFamily="2" charset="2"/>
              <a:buChar char="Ø"/>
              <a:defRPr/>
            </a:pPr>
            <a:r>
              <a:rPr lang="en-US" sz="2000" dirty="0">
                <a:hlinkClick r:id="rId3" tooltip="Journal of Bioprocessing &amp; Biotechniques"/>
              </a:rPr>
              <a:t>Journal of Bioprocessing &amp; </a:t>
            </a:r>
            <a:r>
              <a:rPr lang="en-US" sz="2000" dirty="0" err="1">
                <a:hlinkClick r:id="rId3" tooltip="Journal of Bioprocessing &amp; Biotechniques"/>
              </a:rPr>
              <a:t>Biotechniques</a:t>
            </a:r>
            <a:r>
              <a:rPr lang="en-US" sz="2000" dirty="0">
                <a:hlinkClick r:id="rId3" tooltip="Journal of Bioprocessing &amp; Biotechniques"/>
              </a:rPr>
              <a:t> </a:t>
            </a:r>
            <a:endParaRPr lang="en-US" sz="2000" dirty="0" smtClean="0"/>
          </a:p>
          <a:p>
            <a:pPr marL="342900" indent="-342900">
              <a:buFont typeface="Wingdings" panose="05000000000000000000" pitchFamily="2" charset="2"/>
              <a:buChar char="Ø"/>
              <a:defRPr/>
            </a:pPr>
            <a:r>
              <a:rPr lang="en-US" sz="2000" dirty="0">
                <a:hlinkClick r:id="rId4" tooltip="Journal of Bioremediation &amp; Biodegradation"/>
              </a:rPr>
              <a:t>Journal of Bioremediation &amp; Biodegradation </a:t>
            </a:r>
            <a:endParaRPr lang="en-US" sz="2000" dirty="0" smtClean="0"/>
          </a:p>
          <a:p>
            <a:pPr marL="342900" indent="-342900">
              <a:buFont typeface="Wingdings" panose="05000000000000000000" pitchFamily="2" charset="2"/>
              <a:buChar char="Ø"/>
              <a:defRPr/>
            </a:pPr>
            <a:r>
              <a:rPr lang="en-US" sz="2000" dirty="0">
                <a:hlinkClick r:id="rId5" tooltip="Journal of Bioequivalence &amp; Bioavailability"/>
              </a:rPr>
              <a:t>Journal of Bioequivalence &amp; </a:t>
            </a:r>
            <a:r>
              <a:rPr lang="en-US" sz="2000" dirty="0" smtClean="0">
                <a:hlinkClick r:id="rId5" tooltip="Journal of Bioequivalence &amp; Bioavailability"/>
              </a:rPr>
              <a:t>Bioavailability</a:t>
            </a:r>
            <a:endParaRPr lang="en-US" sz="2000" dirty="0" smtClean="0"/>
          </a:p>
          <a:p>
            <a:pPr marL="342900" indent="-342900">
              <a:buFont typeface="Wingdings" panose="05000000000000000000" pitchFamily="2" charset="2"/>
              <a:buChar char="Ø"/>
              <a:defRPr/>
            </a:pPr>
            <a:r>
              <a:rPr lang="en-US" sz="2000" dirty="0">
                <a:hlinkClick r:id="rId6" tooltip="Journal of Biodiversity &amp; Endangered Species"/>
              </a:rPr>
              <a:t>Journal of Biodiversity &amp; Endangered Species</a:t>
            </a:r>
            <a:endParaRPr lang="en-US" sz="2000" dirty="0">
              <a:solidFill>
                <a:schemeClr val="bg2">
                  <a:lumMod val="50000"/>
                </a:schemeClr>
              </a:solidFill>
              <a:latin typeface="Estrangelo Edessa" panose="03080600000000000000" pitchFamily="66" charset="0"/>
              <a:cs typeface="Estrangelo Edessa" panose="03080600000000000000" pitchFamily="66" charset="0"/>
            </a:endParaRPr>
          </a:p>
        </p:txBody>
      </p:sp>
      <p:pic>
        <p:nvPicPr>
          <p:cNvPr id="41992" name="Picture 8" descr="http://i1.tribune.com.pk/wp-content/uploads/2013/05/553677-Watershortage-1369339280-1000-640x480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8688" y="3479006"/>
            <a:ext cx="4211060" cy="3158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1996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pic>
        <p:nvPicPr>
          <p:cNvPr id="17412" name="Picture 2" descr="C:\Users\rakesh-s\Desktop\2-2nd-de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434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3" descr="C:\Users\rakesh-s\Desktop\membership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91000"/>
            <a:ext cx="914400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2819400" y="30163"/>
            <a:ext cx="7086600" cy="83026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sz="2400" dirty="0">
                <a:solidFill>
                  <a:schemeClr val="accent5">
                    <a:lumMod val="10000"/>
                  </a:schemeClr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OMICS Group </a:t>
            </a:r>
            <a:r>
              <a:rPr lang="en-US" sz="2400" b="1" dirty="0">
                <a:solidFill>
                  <a:schemeClr val="accent5">
                    <a:lumMod val="10000"/>
                  </a:schemeClr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Open Access Membership</a:t>
            </a:r>
            <a:br>
              <a:rPr lang="en-US" sz="2400" b="1" dirty="0">
                <a:solidFill>
                  <a:schemeClr val="accent5">
                    <a:lumMod val="10000"/>
                  </a:schemeClr>
                </a:solidFill>
                <a:latin typeface="Andalus" panose="02020603050405020304" pitchFamily="18" charset="-78"/>
                <a:cs typeface="Andalus" panose="02020603050405020304" pitchFamily="18" charset="-78"/>
              </a:rPr>
            </a:br>
            <a:endParaRPr lang="en-US" sz="2400" dirty="0">
              <a:solidFill>
                <a:schemeClr val="accent5">
                  <a:lumMod val="10000"/>
                </a:schemeClr>
              </a:solidFill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  <p:sp>
        <p:nvSpPr>
          <p:cNvPr id="7" name="Teardrop 6"/>
          <p:cNvSpPr/>
          <p:nvPr/>
        </p:nvSpPr>
        <p:spPr>
          <a:xfrm>
            <a:off x="1295400" y="630238"/>
            <a:ext cx="7696200" cy="3560762"/>
          </a:xfrm>
          <a:prstGeom prst="teardrop">
            <a:avLst/>
          </a:prstGeom>
          <a:solidFill>
            <a:schemeClr val="accent3">
              <a:lumMod val="75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en-US">
                <a:latin typeface="Calisto MT" panose="02040603050505030304" pitchFamily="18" charset="0"/>
              </a:rPr>
              <a:t>OMICS </a:t>
            </a:r>
            <a:r>
              <a:rPr lang="en-US" smtClean="0">
                <a:latin typeface="Calisto MT" panose="02040603050505030304" pitchFamily="18" charset="0"/>
              </a:rPr>
              <a:t>International Membership </a:t>
            </a:r>
            <a:r>
              <a:rPr lang="en-US" dirty="0">
                <a:latin typeface="Calisto MT" panose="02040603050505030304" pitchFamily="18" charset="0"/>
              </a:rPr>
              <a:t>enables academic and research institutions, funders and corporations to actively encourage open access in scholarly communication and the dissemination of research published by their authors.</a:t>
            </a:r>
          </a:p>
          <a:p>
            <a:pPr>
              <a:defRPr/>
            </a:pPr>
            <a:r>
              <a:rPr lang="en-US" dirty="0">
                <a:latin typeface="Calisto MT" panose="02040603050505030304" pitchFamily="18" charset="0"/>
              </a:rPr>
              <a:t>For more details and benefits, click on the link below:</a:t>
            </a:r>
          </a:p>
          <a:p>
            <a:pPr>
              <a:defRPr/>
            </a:pPr>
            <a:r>
              <a:rPr lang="en-US" dirty="0">
                <a:solidFill>
                  <a:schemeClr val="accent4">
                    <a:lumMod val="10000"/>
                  </a:schemeClr>
                </a:solidFill>
                <a:latin typeface="Calisto MT" panose="02040603050505030304" pitchFamily="18" charset="0"/>
                <a:hlinkClick r:id="rId4"/>
              </a:rPr>
              <a:t>http://omicsonline.org/membership.php</a:t>
            </a:r>
            <a:r>
              <a:rPr lang="en-US" dirty="0">
                <a:solidFill>
                  <a:schemeClr val="accent4">
                    <a:lumMod val="10000"/>
                  </a:schemeClr>
                </a:solidFill>
                <a:latin typeface="Calisto MT" panose="0204060305050503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6880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areas of bioadhesion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8600" y="660400"/>
            <a:ext cx="8763000" cy="5588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ental implant,cpTi, Branemark, C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342900"/>
            <a:ext cx="9144000" cy="61341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dental implant, RFGDT cpTi, C"/>
          <p:cNvPicPr>
            <a:picLocks noGrp="1" noChangeAspect="1" noChangeArrowheads="1"/>
          </p:cNvPicPr>
          <p:nvPr>
            <p:ph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320675"/>
            <a:ext cx="9144000" cy="61563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glow discharge treatment of prosthetic hi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7175"/>
            <a:ext cx="91440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thrombus microstructure at interfac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8625"/>
            <a:ext cx="9144000" cy="637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ontact angles on oral mucos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0"/>
            <a:ext cx="9144000" cy="682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methylene iodide droplet on tooth"/>
          <p:cNvPicPr>
            <a:picLocks noGrp="1" noChangeAspect="1" noChangeArrowheads="1"/>
          </p:cNvPicPr>
          <p:nvPr>
            <p:ph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404813"/>
            <a:ext cx="9144000" cy="59959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493</TotalTime>
  <Words>74</Words>
  <Application>Microsoft Office PowerPoint</Application>
  <PresentationFormat>On-screen Show (4:3)</PresentationFormat>
  <Paragraphs>18</Paragraphs>
  <Slides>29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0" baseType="lpstr">
      <vt:lpstr>Default Design</vt:lpstr>
      <vt:lpstr> Biodiversity, Bioprospecting, Development: Areas of Interest  Robert E. Baier, Ph.D., P.E. Biomaterials Graduate Program and Industry/University Center for Biosurfaces, University at Buffalo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University at Buffalo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Anne E. Meyer</dc:creator>
  <cp:lastModifiedBy>Balaji Daram</cp:lastModifiedBy>
  <cp:revision>37</cp:revision>
  <dcterms:created xsi:type="dcterms:W3CDTF">2004-07-22T15:02:40Z</dcterms:created>
  <dcterms:modified xsi:type="dcterms:W3CDTF">2015-10-19T11:46:20Z</dcterms:modified>
</cp:coreProperties>
</file>