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79" r:id="rId5"/>
    <p:sldId id="277" r:id="rId6"/>
    <p:sldId id="278" r:id="rId7"/>
    <p:sldId id="257" r:id="rId8"/>
    <p:sldId id="258" r:id="rId9"/>
    <p:sldId id="260" r:id="rId10"/>
    <p:sldId id="276" r:id="rId11"/>
    <p:sldId id="284" r:id="rId12"/>
    <p:sldId id="285" r:id="rId13"/>
    <p:sldId id="283" r:id="rId14"/>
    <p:sldId id="261" r:id="rId15"/>
    <p:sldId id="262" r:id="rId16"/>
    <p:sldId id="263" r:id="rId17"/>
    <p:sldId id="266" r:id="rId18"/>
    <p:sldId id="282" r:id="rId19"/>
    <p:sldId id="268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038F5-9750-4AF5-929C-074F431DC5AD}" type="datetimeFigureOut">
              <a:rPr lang="en-US" smtClean="0"/>
              <a:pPr/>
              <a:t>7/28/2014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4B2A-5D25-42C1-9C47-AE48B16F24B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Research Interests, funding and PhD applications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Professor Rodney McAdam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Universiy</a:t>
            </a:r>
            <a:r>
              <a:rPr lang="en-GB" dirty="0" smtClean="0">
                <a:solidFill>
                  <a:schemeClr val="tx1"/>
                </a:solidFill>
              </a:rPr>
              <a:t> of Ulster, UK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Tel 028 90 368146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Email r.mcadam@ulster.ac.uk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Innovation management and business improvement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Critique of the innovation business improvement – innovation management continuum</a:t>
            </a:r>
          </a:p>
          <a:p>
            <a:r>
              <a:rPr lang="en-GB" dirty="0" smtClean="0"/>
              <a:t>Reconceptualising business improvement models and frameworks to address innovation</a:t>
            </a:r>
          </a:p>
          <a:p>
            <a:r>
              <a:rPr lang="en-GB" dirty="0" smtClean="0"/>
              <a:t>Incremental and radical innovation and business improvement</a:t>
            </a:r>
          </a:p>
          <a:p>
            <a:r>
              <a:rPr lang="en-GB" dirty="0" smtClean="0"/>
              <a:t>Organisational applications of business improvement and innovation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775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Innovation Management in SMEs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Innovation and unique SME characteristics</a:t>
            </a:r>
          </a:p>
          <a:p>
            <a:r>
              <a:rPr lang="en-GB" dirty="0" smtClean="0"/>
              <a:t>Innovation and resource limitations in SMEs</a:t>
            </a:r>
          </a:p>
          <a:p>
            <a:r>
              <a:rPr lang="en-GB" dirty="0" smtClean="0"/>
              <a:t>Innovation in SME networks and ecosystems</a:t>
            </a:r>
          </a:p>
          <a:p>
            <a:r>
              <a:rPr lang="en-GB" dirty="0" smtClean="0"/>
              <a:t>New product development and innovation in SMEs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80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Innovation Management in University technology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Technology Transfer process development</a:t>
            </a:r>
          </a:p>
          <a:p>
            <a:r>
              <a:rPr lang="en-GB" dirty="0" smtClean="0"/>
              <a:t>Innovation and the Triple (and quadruple) Helix applications in University Technology Transfer</a:t>
            </a:r>
          </a:p>
          <a:p>
            <a:r>
              <a:rPr lang="en-GB" dirty="0" smtClean="0"/>
              <a:t>Innovation in technology transfer networks</a:t>
            </a:r>
          </a:p>
          <a:p>
            <a:r>
              <a:rPr lang="en-GB" dirty="0" smtClean="0"/>
              <a:t>Development of innovation in University Technology transfer intermediaries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49023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Knowledge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Knowledge Management theory and practice</a:t>
            </a:r>
          </a:p>
          <a:p>
            <a:r>
              <a:rPr lang="en-GB" dirty="0" smtClean="0"/>
              <a:t>Inter and intra organisational knowledge Transfer</a:t>
            </a:r>
          </a:p>
          <a:p>
            <a:r>
              <a:rPr lang="en-GB" dirty="0" smtClean="0"/>
              <a:t>Knowledge taxonomy and knowledge transfer</a:t>
            </a:r>
          </a:p>
          <a:p>
            <a:r>
              <a:rPr lang="en-GB" dirty="0" smtClean="0"/>
              <a:t>Knowledge Transfer and innovation Management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43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3200" dirty="0">
                <a:solidFill>
                  <a:prstClr val="black"/>
                </a:solidFill>
                <a:ea typeface="+mn-ea"/>
                <a:cs typeface="+mn-cs"/>
              </a:rPr>
              <a:t>Inter and intra organisational knowledge Transfer</a:t>
            </a:r>
            <a:br>
              <a:rPr lang="en-GB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Models of inter and intra knowledge transfer in organisations</a:t>
            </a:r>
          </a:p>
          <a:p>
            <a:r>
              <a:rPr lang="en-GB" dirty="0" smtClean="0"/>
              <a:t>Knowledge transfer and types of knowledge- e.g. tacit and explicit</a:t>
            </a:r>
          </a:p>
          <a:p>
            <a:r>
              <a:rPr lang="en-GB" dirty="0" smtClean="0"/>
              <a:t>Knowledge transfer and joint ventures</a:t>
            </a:r>
          </a:p>
          <a:p>
            <a:r>
              <a:rPr lang="en-GB" dirty="0" smtClean="0"/>
              <a:t>Knowledge transfer and networks – Social Network Analysis</a:t>
            </a:r>
          </a:p>
          <a:p>
            <a:r>
              <a:rPr lang="en-GB" dirty="0" smtClean="0"/>
              <a:t>Barriers and enablers to effective knowledge transfer</a:t>
            </a:r>
          </a:p>
          <a:p>
            <a:r>
              <a:rPr lang="en-GB" dirty="0" smtClean="0"/>
              <a:t>Knowledge transfer and cultural effects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941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Knowledge Taxonomy and knowledge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Classifications of knowledge types</a:t>
            </a:r>
          </a:p>
          <a:p>
            <a:r>
              <a:rPr lang="en-GB" dirty="0" smtClean="0"/>
              <a:t>The tacit-explicit knowledge continuum</a:t>
            </a:r>
          </a:p>
          <a:p>
            <a:r>
              <a:rPr lang="en-GB" dirty="0" smtClean="0"/>
              <a:t>Knowledge stickiness</a:t>
            </a:r>
          </a:p>
          <a:p>
            <a:r>
              <a:rPr lang="en-GB" dirty="0" smtClean="0"/>
              <a:t>Knowledge transfer model and methods</a:t>
            </a:r>
          </a:p>
          <a:p>
            <a:r>
              <a:rPr lang="en-GB" dirty="0" smtClean="0"/>
              <a:t>Knowledge receiver effectiveness</a:t>
            </a:r>
          </a:p>
          <a:p>
            <a:r>
              <a:rPr lang="en-GB" dirty="0" smtClean="0"/>
              <a:t>Applications of knowledge transfer models and methods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6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Knowledge transfer and Innovation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knowledge based View of the firm</a:t>
            </a:r>
          </a:p>
          <a:p>
            <a:r>
              <a:rPr lang="en-GB" dirty="0" smtClean="0"/>
              <a:t>Knowledge based dynamic capabilities</a:t>
            </a:r>
          </a:p>
          <a:p>
            <a:r>
              <a:rPr lang="en-GB" dirty="0" smtClean="0"/>
              <a:t>Knowledge and radical and incremental innovation</a:t>
            </a:r>
          </a:p>
          <a:p>
            <a:r>
              <a:rPr lang="en-GB" dirty="0" smtClean="0"/>
              <a:t>Knowledge transfer in innovation networks and ecosystems</a:t>
            </a:r>
          </a:p>
          <a:p>
            <a:r>
              <a:rPr lang="en-GB" dirty="0" smtClean="0"/>
              <a:t>Knowledge antecedents for radical and incremental innovation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18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Measurement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Performance measurement theory and practice</a:t>
            </a:r>
          </a:p>
          <a:p>
            <a:r>
              <a:rPr lang="en-GB" dirty="0" smtClean="0"/>
              <a:t>Organisational alignment and performance measurement</a:t>
            </a:r>
          </a:p>
          <a:p>
            <a:r>
              <a:rPr lang="en-GB" dirty="0" smtClean="0"/>
              <a:t>Lead and lag Performance Measurement</a:t>
            </a:r>
          </a:p>
          <a:p>
            <a:r>
              <a:rPr lang="en-GB" dirty="0" smtClean="0"/>
              <a:t>Performance measurement frameworks</a:t>
            </a:r>
          </a:p>
          <a:p>
            <a:r>
              <a:rPr lang="en-GB" dirty="0" smtClean="0"/>
              <a:t>Organisational applications of Performance Measurement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452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have been returned in the RAE/REF since 1996</a:t>
            </a:r>
          </a:p>
          <a:p>
            <a:r>
              <a:rPr lang="en-GB" dirty="0" smtClean="0"/>
              <a:t>150+ double blind peer reviewed journal publications</a:t>
            </a:r>
          </a:p>
          <a:p>
            <a:r>
              <a:rPr lang="en-GB" dirty="0" smtClean="0"/>
              <a:t>Large number of book chapters</a:t>
            </a:r>
          </a:p>
          <a:p>
            <a:r>
              <a:rPr lang="en-GB" dirty="0" smtClean="0"/>
              <a:t>Extensive range of international conference papers and presentations</a:t>
            </a:r>
          </a:p>
          <a:p>
            <a:r>
              <a:rPr lang="en-GB" dirty="0" smtClean="0"/>
              <a:t>Publications are listed in a number of sources</a:t>
            </a:r>
          </a:p>
        </p:txBody>
      </p:sp>
    </p:spTree>
    <p:extLst>
      <p:ext uri="{BB962C8B-B14F-4D97-AF65-F5344CB8AC3E}">
        <p14:creationId xmlns:p14="http://schemas.microsoft.com/office/powerpoint/2010/main" val="3537607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Sector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work across all sectors due to the interdisciplinary nature of our research topics: e.g.</a:t>
            </a:r>
          </a:p>
          <a:p>
            <a:pPr marL="0" indent="0">
              <a:buNone/>
            </a:pPr>
            <a:r>
              <a:rPr lang="en-GB" dirty="0" smtClean="0"/>
              <a:t>   - Public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- Private</a:t>
            </a:r>
          </a:p>
          <a:p>
            <a:pPr marL="0" indent="0">
              <a:buNone/>
            </a:pPr>
            <a:r>
              <a:rPr lang="en-GB" dirty="0" smtClean="0"/>
              <a:t>   - SME</a:t>
            </a:r>
          </a:p>
          <a:p>
            <a:pPr marL="0" indent="0">
              <a:buNone/>
            </a:pPr>
            <a:r>
              <a:rPr lang="en-GB" dirty="0" smtClean="0"/>
              <a:t>   - Not for profit</a:t>
            </a:r>
          </a:p>
        </p:txBody>
      </p:sp>
    </p:spTree>
    <p:extLst>
      <p:ext uri="{BB962C8B-B14F-4D97-AF65-F5344CB8AC3E}">
        <p14:creationId xmlns:p14="http://schemas.microsoft.com/office/powerpoint/2010/main" val="417108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Organisation</a:t>
            </a:r>
          </a:p>
          <a:p>
            <a:r>
              <a:rPr lang="en-GB" dirty="0" smtClean="0"/>
              <a:t>Funding</a:t>
            </a:r>
          </a:p>
          <a:p>
            <a:r>
              <a:rPr lang="en-GB" dirty="0" smtClean="0"/>
              <a:t>PhD applications</a:t>
            </a:r>
          </a:p>
          <a:p>
            <a:r>
              <a:rPr lang="en-GB" dirty="0" smtClean="0"/>
              <a:t>Key research streams</a:t>
            </a:r>
          </a:p>
          <a:p>
            <a:r>
              <a:rPr lang="en-GB" dirty="0" smtClean="0"/>
              <a:t>Innovation Management</a:t>
            </a:r>
          </a:p>
          <a:p>
            <a:r>
              <a:rPr lang="en-GB" dirty="0" smtClean="0"/>
              <a:t>Knowledge Management</a:t>
            </a:r>
          </a:p>
          <a:p>
            <a:r>
              <a:rPr lang="en-GB" dirty="0" smtClean="0"/>
              <a:t>Performance Measurement</a:t>
            </a:r>
          </a:p>
          <a:p>
            <a:r>
              <a:rPr lang="en-GB" dirty="0" smtClean="0"/>
              <a:t>Sectors</a:t>
            </a:r>
          </a:p>
          <a:p>
            <a:r>
              <a:rPr lang="en-GB" dirty="0" smtClean="0"/>
              <a:t>Publications</a:t>
            </a:r>
          </a:p>
          <a:p>
            <a:r>
              <a:rPr lang="en-GB" dirty="0" smtClean="0"/>
              <a:t>Conclusions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7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develop organisational based research and practice in the related areas of Innovation Management, Knowledge Management and Performance Measurement</a:t>
            </a:r>
          </a:p>
          <a:p>
            <a:r>
              <a:rPr lang="en-GB" dirty="0" smtClean="0"/>
              <a:t>Please contact me if you would like further discussions.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01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of Ulster, UK</a:t>
            </a:r>
          </a:p>
          <a:p>
            <a:r>
              <a:rPr lang="en-GB" dirty="0" smtClean="0"/>
              <a:t>Ulster Business School</a:t>
            </a:r>
          </a:p>
          <a:p>
            <a:r>
              <a:rPr lang="en-GB" dirty="0" smtClean="0"/>
              <a:t>Department of Management</a:t>
            </a:r>
          </a:p>
          <a:p>
            <a:r>
              <a:rPr lang="en-GB" dirty="0" smtClean="0"/>
              <a:t>Jordanstown</a:t>
            </a:r>
            <a:r>
              <a:rPr lang="en-GB" dirty="0" smtClean="0"/>
              <a:t>, Belfast, UK, BT370QB</a:t>
            </a:r>
          </a:p>
          <a:p>
            <a:r>
              <a:rPr lang="en-GB" dirty="0" smtClean="0"/>
              <a:t>Tel 028 90 368146</a:t>
            </a:r>
          </a:p>
          <a:p>
            <a:r>
              <a:rPr lang="en-GB" dirty="0" smtClean="0"/>
              <a:t>Email r.mcadam@ulster.ac.uk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82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welcome opportunities to work on joint funding applications (e.g. Horizon 2020, Research Councils etc.)</a:t>
            </a:r>
          </a:p>
          <a:p>
            <a:r>
              <a:rPr lang="en-GB" dirty="0" smtClean="0"/>
              <a:t>Funding is used to produce REF papers and to increase impact by developing organisational applications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30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PhD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We strongly welcome PhD applications (either full time or part time)</a:t>
            </a:r>
          </a:p>
          <a:p>
            <a:r>
              <a:rPr lang="en-GB" dirty="0" smtClean="0"/>
              <a:t>Successful record of completions and REF publications based on the thesis work</a:t>
            </a:r>
          </a:p>
          <a:p>
            <a:r>
              <a:rPr lang="en-GB" dirty="0" smtClean="0"/>
              <a:t>For full time prospective PhDs scholarships are available on a competitive basis check the University Research office for application deadlines</a:t>
            </a:r>
          </a:p>
          <a:p>
            <a:r>
              <a:rPr lang="en-GB" dirty="0" smtClean="0"/>
              <a:t>Part time self funded students can start at any time.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28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Continued…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will work with potential PhD students in developing a proposal for the scholarships or for the part time applications</a:t>
            </a:r>
          </a:p>
          <a:p>
            <a:r>
              <a:rPr lang="en-GB" dirty="0" smtClean="0"/>
              <a:t>The broad areas for topics are covered within these PowerPoint slides however other areas can be considered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05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Research Streams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Themes: Innovation Management, Knowledge Management and performance measurement</a:t>
            </a:r>
          </a:p>
          <a:p>
            <a:r>
              <a:rPr lang="en-GB" dirty="0" smtClean="0"/>
              <a:t>Sectors: All sectors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900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Innovation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Innovation Management theory and practice</a:t>
            </a:r>
          </a:p>
          <a:p>
            <a:r>
              <a:rPr lang="en-GB" dirty="0" smtClean="0"/>
              <a:t>Innovation Management and Business Improvement</a:t>
            </a:r>
          </a:p>
          <a:p>
            <a:r>
              <a:rPr lang="en-GB" dirty="0" smtClean="0"/>
              <a:t>Innovation Management in SMEs</a:t>
            </a:r>
          </a:p>
          <a:p>
            <a:r>
              <a:rPr lang="en-GB" dirty="0" smtClean="0"/>
              <a:t>Innovation Management in University Technology Transfer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39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Innovation Management Theory and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Innovation Management and Open innovation</a:t>
            </a:r>
          </a:p>
          <a:p>
            <a:r>
              <a:rPr lang="en-GB" dirty="0" smtClean="0"/>
              <a:t>Innovation as an open ecosystem</a:t>
            </a:r>
          </a:p>
          <a:p>
            <a:r>
              <a:rPr lang="en-GB" dirty="0" smtClean="0"/>
              <a:t>Innovation Management and dynamic capabilities</a:t>
            </a:r>
          </a:p>
          <a:p>
            <a:r>
              <a:rPr lang="en-GB" dirty="0" smtClean="0"/>
              <a:t>Innovation Management and absorptive capacity</a:t>
            </a:r>
          </a:p>
          <a:p>
            <a:r>
              <a:rPr lang="en-GB" dirty="0" smtClean="0"/>
              <a:t>Innovation Management and Social network analysis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46730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132</TotalTime>
  <Words>638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</vt:lpstr>
      <vt:lpstr>Research Interests, funding and PhD applications</vt:lpstr>
      <vt:lpstr>Agenda</vt:lpstr>
      <vt:lpstr>Organisation</vt:lpstr>
      <vt:lpstr>Funding</vt:lpstr>
      <vt:lpstr>PhD applications</vt:lpstr>
      <vt:lpstr>Continued…</vt:lpstr>
      <vt:lpstr>Key Research Streams</vt:lpstr>
      <vt:lpstr>Innovation Management</vt:lpstr>
      <vt:lpstr>Innovation Management Theory and practice</vt:lpstr>
      <vt:lpstr>Innovation management and business improvement</vt:lpstr>
      <vt:lpstr>Innovation Management in SMEs</vt:lpstr>
      <vt:lpstr>Innovation Management in University technology Transfer</vt:lpstr>
      <vt:lpstr>Knowledge Management</vt:lpstr>
      <vt:lpstr>Inter and intra organisational knowledge Transfer </vt:lpstr>
      <vt:lpstr>Knowledge Taxonomy and knowledge transfer</vt:lpstr>
      <vt:lpstr>Knowledge transfer and Innovation management</vt:lpstr>
      <vt:lpstr>Performance Measurement</vt:lpstr>
      <vt:lpstr>Publications</vt:lpstr>
      <vt:lpstr>Sector applications</vt:lpstr>
      <vt:lpstr>Conclusions</vt:lpstr>
    </vt:vector>
  </TitlesOfParts>
  <Company>ICT Customer Services, University of Ulster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Interests</dc:title>
  <dc:creator>ICT Customer Services</dc:creator>
  <cp:lastModifiedBy>ICT Customer Services</cp:lastModifiedBy>
  <cp:revision>8</cp:revision>
  <dcterms:created xsi:type="dcterms:W3CDTF">2014-07-28T11:11:56Z</dcterms:created>
  <dcterms:modified xsi:type="dcterms:W3CDTF">2014-07-28T13:24:41Z</dcterms:modified>
  <cp:version>20101</cp:version>
</cp:coreProperties>
</file>