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70" r:id="rId8"/>
    <p:sldId id="271" r:id="rId9"/>
    <p:sldId id="261" r:id="rId10"/>
    <p:sldId id="262" r:id="rId11"/>
    <p:sldId id="263" r:id="rId12"/>
    <p:sldId id="264" r:id="rId13"/>
    <p:sldId id="265" r:id="rId14"/>
    <p:sldId id="266" r:id="rId15"/>
    <p:sldId id="267" r:id="rId16"/>
    <p:sldId id="268"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9" autoAdjust="0"/>
    <p:restoredTop sz="92147" autoAdjust="0"/>
  </p:normalViewPr>
  <p:slideViewPr>
    <p:cSldViewPr>
      <p:cViewPr>
        <p:scale>
          <a:sx n="93" d="100"/>
          <a:sy n="93" d="100"/>
        </p:scale>
        <p:origin x="-660" y="4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19-Oct-15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19-Oct-15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7772400" cy="1363006"/>
          </a:xfrm>
        </p:spPr>
        <p:txBody>
          <a:bodyPr>
            <a:normAutofit fontScale="90000"/>
          </a:bodyPr>
          <a:lstStyle/>
          <a:p>
            <a:r>
              <a:rPr lang="en-US" dirty="0">
                <a:effectLst/>
              </a:rPr>
              <a:t>Roshan T. </a:t>
            </a:r>
            <a:r>
              <a:rPr lang="en-US" dirty="0" smtClean="0">
                <a:effectLst/>
              </a:rPr>
              <a:t>Ramessur,</a:t>
            </a:r>
            <a:br>
              <a:rPr lang="en-US" dirty="0" smtClean="0">
                <a:effectLst/>
              </a:rPr>
            </a:br>
            <a:r>
              <a:rPr lang="en-US" dirty="0" err="1" smtClean="0">
                <a:effectLst/>
              </a:rPr>
              <a:t>B.SC,M.SC,Ph.D</a:t>
            </a:r>
            <a:r>
              <a:rPr lang="en-US" dirty="0" smtClean="0">
                <a:effectLst/>
              </a:rPr>
              <a:t> </a:t>
            </a:r>
            <a:r>
              <a:rPr lang="en-US" dirty="0" smtClean="0">
                <a:hlinkClick r:id="rId2" tooltip="SHAZIA JAMSHED"/>
              </a:rPr>
              <a:t> </a:t>
            </a:r>
            <a:endParaRPr lang="en-US" dirty="0"/>
          </a:p>
        </p:txBody>
      </p:sp>
      <p:sp>
        <p:nvSpPr>
          <p:cNvPr id="3" name="Subtitle 2"/>
          <p:cNvSpPr>
            <a:spLocks noGrp="1"/>
          </p:cNvSpPr>
          <p:nvPr>
            <p:ph type="subTitle" idx="1"/>
          </p:nvPr>
        </p:nvSpPr>
        <p:spPr>
          <a:xfrm>
            <a:off x="685800" y="4343400"/>
            <a:ext cx="7772400" cy="914400"/>
          </a:xfrm>
        </p:spPr>
        <p:txBody>
          <a:bodyPr>
            <a:normAutofit lnSpcReduction="10000"/>
          </a:bodyPr>
          <a:lstStyle/>
          <a:p>
            <a:pPr algn="ctr"/>
            <a:r>
              <a:rPr lang="en-US" b="1" i="1" dirty="0" smtClean="0">
                <a:solidFill>
                  <a:schemeClr val="tx1"/>
                </a:solidFill>
              </a:rPr>
              <a:t>Editor of </a:t>
            </a:r>
          </a:p>
          <a:p>
            <a:pPr algn="ctr"/>
            <a:endParaRPr lang="en-US" b="1" i="1" dirty="0" smtClean="0">
              <a:solidFill>
                <a:schemeClr val="tx1"/>
              </a:solidFill>
            </a:endParaRPr>
          </a:p>
          <a:p>
            <a:pPr algn="ctr"/>
            <a:r>
              <a:rPr lang="en-US" b="1" i="1" dirty="0" smtClean="0">
                <a:solidFill>
                  <a:schemeClr val="tx1"/>
                </a:solidFill>
              </a:rPr>
              <a:t>Journal of Coastal </a:t>
            </a:r>
            <a:r>
              <a:rPr lang="en-US" b="1" i="1" dirty="0" smtClean="0">
                <a:solidFill>
                  <a:schemeClr val="tx1"/>
                </a:solidFill>
              </a:rPr>
              <a:t>Zone Management</a:t>
            </a:r>
            <a:endParaRPr lang="en-US" b="1" i="1" dirty="0">
              <a:solidFill>
                <a:schemeClr val="tx1"/>
              </a:solidFill>
            </a:endParaRPr>
          </a:p>
        </p:txBody>
      </p:sp>
      <p:pic>
        <p:nvPicPr>
          <p:cNvPr id="1026" name="Picture 2" descr="C:\Users\user9\Desktop\EB PHOTOS AND LOGOS\photos and logos\PHOTOS\roshan 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19050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user9\Desktop\EB PHOTOS AND LOGOS\photos and logos\LOGOS\roshan 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57200"/>
            <a:ext cx="32004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39825"/>
          </a:xfrm>
        </p:spPr>
        <p:txBody>
          <a:bodyPr>
            <a:normAutofit fontScale="90000"/>
          </a:bodyPr>
          <a:lstStyle/>
          <a:p>
            <a:pPr eaLnBrk="1" hangingPunct="1"/>
            <a:r>
              <a:rPr lang="en-US" dirty="0" smtClean="0"/>
              <a:t>Issues that our Profession will face</a:t>
            </a:r>
          </a:p>
        </p:txBody>
      </p:sp>
      <p:sp>
        <p:nvSpPr>
          <p:cNvPr id="2" name="Content Placeholder 1"/>
          <p:cNvSpPr>
            <a:spLocks noGrp="1"/>
          </p:cNvSpPr>
          <p:nvPr>
            <p:ph idx="1"/>
          </p:nvPr>
        </p:nvSpPr>
        <p:spPr>
          <a:xfrm>
            <a:off x="533400" y="1447800"/>
            <a:ext cx="8153400" cy="4343400"/>
          </a:xfrm>
        </p:spPr>
        <p:txBody>
          <a:bodyPr>
            <a:normAutofit fontScale="92500" lnSpcReduction="20000"/>
          </a:bodyPr>
          <a:lstStyle/>
          <a:p>
            <a:r>
              <a:rPr lang="en-US" dirty="0"/>
              <a:t> This first step will include integration between government, </a:t>
            </a:r>
            <a:r>
              <a:rPr lang="en-US" dirty="0" err="1"/>
              <a:t>sectoral</a:t>
            </a:r>
            <a:r>
              <a:rPr lang="en-US" dirty="0"/>
              <a:t> entities and local residents. The assessments also have to be broad in their application. Once the issues and problems have been identified and weighted, an effective management plan can be made. The plan will be specific to the area in question. Thirdly, the adoption of the plan can be carried out. They can be legally binding statutory plans, strategies or objectives which are generally quite powerful or they can be non-statutory processes and can act as a guide for future </a:t>
            </a:r>
            <a:r>
              <a:rPr lang="en-US" dirty="0" smtClean="0"/>
              <a:t>development.</a:t>
            </a:r>
            <a:endParaRPr lang="en-US" dirty="0"/>
          </a:p>
        </p:txBody>
      </p:sp>
    </p:spTree>
    <p:extLst>
      <p:ext uri="{BB962C8B-B14F-4D97-AF65-F5344CB8AC3E}">
        <p14:creationId xmlns:p14="http://schemas.microsoft.com/office/powerpoint/2010/main" val="2531643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dirty="0" smtClean="0"/>
              <a:t>Issues that our Profession will face</a:t>
            </a:r>
          </a:p>
        </p:txBody>
      </p:sp>
      <p:sp>
        <p:nvSpPr>
          <p:cNvPr id="8195" name="Rectangle 3"/>
          <p:cNvSpPr>
            <a:spLocks noGrp="1" noChangeArrowheads="1"/>
          </p:cNvSpPr>
          <p:nvPr>
            <p:ph idx="1"/>
          </p:nvPr>
        </p:nvSpPr>
        <p:spPr/>
        <p:txBody>
          <a:bodyPr>
            <a:normAutofit/>
          </a:bodyPr>
          <a:lstStyle/>
          <a:p>
            <a:pPr eaLnBrk="1" hangingPunct="1"/>
            <a:endParaRPr lang="en-US" sz="2400" dirty="0" smtClean="0"/>
          </a:p>
          <a:p>
            <a:pPr eaLnBrk="1" hangingPunct="1"/>
            <a:endParaRPr lang="en-US" sz="2400" dirty="0" smtClean="0"/>
          </a:p>
        </p:txBody>
      </p:sp>
      <p:sp>
        <p:nvSpPr>
          <p:cNvPr id="2" name="Rectangle 1"/>
          <p:cNvSpPr/>
          <p:nvPr/>
        </p:nvSpPr>
        <p:spPr>
          <a:xfrm>
            <a:off x="533400" y="609600"/>
            <a:ext cx="8077200" cy="2031325"/>
          </a:xfrm>
          <a:prstGeom prst="rect">
            <a:avLst/>
          </a:prstGeom>
        </p:spPr>
        <p:txBody>
          <a:bodyPr wrap="square">
            <a:spAutoFit/>
          </a:bodyPr>
          <a:lstStyle/>
          <a:p>
            <a:r>
              <a:rPr lang="en-US" dirty="0"/>
              <a:t>This duality is largely beneficial as the future can be taken into account, but still provide for a firm stance based in the </a:t>
            </a:r>
            <a:r>
              <a:rPr lang="en-US" dirty="0" smtClean="0"/>
              <a:t>present.</a:t>
            </a:r>
            <a:r>
              <a:rPr lang="en-US" baseline="30000" dirty="0"/>
              <a:t> </a:t>
            </a:r>
            <a:r>
              <a:rPr lang="en-US" dirty="0" smtClean="0"/>
              <a:t>The </a:t>
            </a:r>
            <a:r>
              <a:rPr lang="en-US" dirty="0"/>
              <a:t>fourth step is implementation, this active phase includes; law enforcement, education, development etc. The implementation activities will be of course, be as unique as their environments and can take many forms. The last phase is evaluation of the whole process. </a:t>
            </a:r>
          </a:p>
        </p:txBody>
      </p:sp>
    </p:spTree>
    <p:extLst>
      <p:ext uri="{BB962C8B-B14F-4D97-AF65-F5344CB8AC3E}">
        <p14:creationId xmlns:p14="http://schemas.microsoft.com/office/powerpoint/2010/main" val="829770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533401"/>
            <a:ext cx="7772400" cy="838199"/>
          </a:xfrm>
        </p:spPr>
        <p:txBody>
          <a:bodyPr/>
          <a:lstStyle/>
          <a:p>
            <a:pPr eaLnBrk="1" hangingPunct="1"/>
            <a:r>
              <a:rPr lang="en-US" dirty="0" smtClean="0"/>
              <a:t>Definition</a:t>
            </a:r>
          </a:p>
        </p:txBody>
      </p:sp>
      <p:sp>
        <p:nvSpPr>
          <p:cNvPr id="9220" name="Rectangle 5"/>
          <p:cNvSpPr>
            <a:spLocks noGrp="1" noChangeArrowheads="1"/>
          </p:cNvSpPr>
          <p:nvPr>
            <p:ph type="subTitle" idx="1"/>
          </p:nvPr>
        </p:nvSpPr>
        <p:spPr>
          <a:xfrm>
            <a:off x="381000" y="1600200"/>
            <a:ext cx="7391400" cy="2514600"/>
          </a:xfrm>
        </p:spPr>
        <p:txBody>
          <a:bodyPr/>
          <a:lstStyle/>
          <a:p>
            <a:pPr marL="342900" indent="-342900">
              <a:lnSpc>
                <a:spcPct val="80000"/>
              </a:lnSpc>
              <a:spcBef>
                <a:spcPct val="50000"/>
              </a:spcBef>
            </a:pPr>
            <a:endParaRPr lang="en-US" sz="2400" i="1" dirty="0" smtClean="0">
              <a:latin typeface="Times New Roman" pitchFamily="18" charset="0"/>
              <a:cs typeface="Times New Roman" pitchFamily="18" charset="0"/>
            </a:endParaRPr>
          </a:p>
          <a:p>
            <a:pPr eaLnBrk="1" hangingPunct="1"/>
            <a:endParaRPr lang="ar-SA" dirty="0" smtClean="0"/>
          </a:p>
        </p:txBody>
      </p:sp>
      <p:sp>
        <p:nvSpPr>
          <p:cNvPr id="2" name="Rectangle 1"/>
          <p:cNvSpPr/>
          <p:nvPr/>
        </p:nvSpPr>
        <p:spPr>
          <a:xfrm>
            <a:off x="457200" y="1371600"/>
            <a:ext cx="8229600" cy="1200329"/>
          </a:xfrm>
          <a:prstGeom prst="rect">
            <a:avLst/>
          </a:prstGeom>
        </p:spPr>
        <p:txBody>
          <a:bodyPr wrap="square">
            <a:spAutoFit/>
          </a:bodyPr>
          <a:lstStyle/>
          <a:p>
            <a:r>
              <a:rPr lang="en-US" dirty="0" smtClean="0"/>
              <a:t>Coastal zone management is </a:t>
            </a:r>
            <a:r>
              <a:rPr lang="en-US" dirty="0"/>
              <a:t>a dynamic, multidisciplinary and iterative process to promote sustainable management of coastal zones. It covers the full cycle of information collection, planning.</a:t>
            </a:r>
          </a:p>
          <a:p>
            <a:endParaRPr lang="en-US" dirty="0"/>
          </a:p>
        </p:txBody>
      </p:sp>
    </p:spTree>
    <p:extLst>
      <p:ext uri="{BB962C8B-B14F-4D97-AF65-F5344CB8AC3E}">
        <p14:creationId xmlns:p14="http://schemas.microsoft.com/office/powerpoint/2010/main" val="3164382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idx="1"/>
          </p:nvPr>
        </p:nvSpPr>
        <p:spPr>
          <a:xfrm>
            <a:off x="457200" y="533400"/>
            <a:ext cx="8229600" cy="5592763"/>
          </a:xfrm>
          <a:noFill/>
        </p:spPr>
        <p:txBody>
          <a:bodyPr>
            <a:normAutofit lnSpcReduction="10000"/>
          </a:bodyPr>
          <a:lstStyle/>
          <a:p>
            <a:r>
              <a:rPr lang="en-US" dirty="0"/>
              <a:t>ICZM to be successful it must adhere to the principles that define sustainability and act upon them in ways that are integrated. An optimal balance between environmental protection and the development of economic and social sectors is </a:t>
            </a:r>
            <a:r>
              <a:rPr lang="en-US" dirty="0" smtClean="0"/>
              <a:t>paramount. As </a:t>
            </a:r>
            <a:r>
              <a:rPr lang="en-US" dirty="0"/>
              <a:t>part of the holistic approach ICZM applies, many aspects within a coastal zone are expected to be considered and accounted for. These include but are not limited to: the spatial, functional, legal, policy, knowledge, and participation </a:t>
            </a:r>
            <a:r>
              <a:rPr lang="en-US" dirty="0" smtClean="0"/>
              <a:t>dimensions.</a:t>
            </a:r>
          </a:p>
        </p:txBody>
      </p:sp>
    </p:spTree>
    <p:extLst>
      <p:ext uri="{BB962C8B-B14F-4D97-AF65-F5344CB8AC3E}">
        <p14:creationId xmlns:p14="http://schemas.microsoft.com/office/powerpoint/2010/main" val="2568182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lstStyle/>
          <a:p>
            <a:pPr eaLnBrk="1" hangingPunct="1"/>
            <a:endParaRPr lang="ar-SA" b="1" dirty="0" smtClean="0"/>
          </a:p>
        </p:txBody>
      </p:sp>
      <p:sp>
        <p:nvSpPr>
          <p:cNvPr id="11267" name="عنصر نائب للمحتوى 2"/>
          <p:cNvSpPr>
            <a:spLocks noGrp="1"/>
          </p:cNvSpPr>
          <p:nvPr>
            <p:ph idx="1"/>
          </p:nvPr>
        </p:nvSpPr>
        <p:spPr/>
        <p:txBody>
          <a:bodyPr>
            <a:normAutofit fontScale="85000" lnSpcReduction="20000"/>
          </a:bodyPr>
          <a:lstStyle/>
          <a:p>
            <a:r>
              <a:rPr lang="en-US" dirty="0"/>
              <a:t>Management must embrace a holistic viewpoint of the functions that makeup the complex and dynamic nature of interactions in the coastal environment</a:t>
            </a:r>
            <a:r>
              <a:rPr lang="en-US" dirty="0" smtClean="0"/>
              <a:t>. </a:t>
            </a:r>
            <a:r>
              <a:rPr lang="en-US" dirty="0"/>
              <a:t>Management framework must be applied to a defined geographical limit (often complicated) and should operate with a high level of </a:t>
            </a:r>
            <a:r>
              <a:rPr lang="en-US" dirty="0" smtClean="0"/>
              <a:t>integration. Due </a:t>
            </a:r>
            <a:r>
              <a:rPr lang="en-US" dirty="0"/>
              <a:t>to the diverse nature of the world’s coastline and coastal environments, it is not possible to create a framework that is ‘one-size-fits-all.’ Different activities, interests and issues also complicate matters. So management will always be unique to countries, regions and ultimately on a local scale.</a:t>
            </a:r>
            <a:endParaRPr lang="ar-SA" dirty="0" smtClean="0"/>
          </a:p>
        </p:txBody>
      </p:sp>
    </p:spTree>
    <p:extLst>
      <p:ext uri="{BB962C8B-B14F-4D97-AF65-F5344CB8AC3E}">
        <p14:creationId xmlns:p14="http://schemas.microsoft.com/office/powerpoint/2010/main" val="1649983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p:txBody>
          <a:bodyPr/>
          <a:lstStyle/>
          <a:p>
            <a:pPr eaLnBrk="1" hangingPunct="1"/>
            <a:r>
              <a:rPr lang="en-US" dirty="0" smtClean="0"/>
              <a:t>Resources</a:t>
            </a:r>
            <a:endParaRPr lang="ar-SA" dirty="0" smtClean="0"/>
          </a:p>
        </p:txBody>
      </p:sp>
      <p:sp>
        <p:nvSpPr>
          <p:cNvPr id="2" name="Content Placeholder 1"/>
          <p:cNvSpPr>
            <a:spLocks noGrp="1"/>
          </p:cNvSpPr>
          <p:nvPr>
            <p:ph idx="1"/>
          </p:nvPr>
        </p:nvSpPr>
        <p:spPr/>
        <p:txBody>
          <a:bodyPr>
            <a:normAutofit fontScale="92500" lnSpcReduction="10000"/>
          </a:bodyPr>
          <a:lstStyle/>
          <a:p>
            <a:r>
              <a:rPr lang="en-US" dirty="0"/>
              <a:t>Valuable resources such as fish and minerals are considered to be common property and are in high demand for coastal dwellers for subsistence use, recreation and economic </a:t>
            </a:r>
            <a:r>
              <a:rPr lang="en-US" dirty="0" smtClean="0"/>
              <a:t>development. Through </a:t>
            </a:r>
            <a:r>
              <a:rPr lang="en-US" dirty="0"/>
              <a:t>the perception of common property, these resources have been subjected to intensive and specific exploitation. For example; 90% of the world’s fish harvest comes from within national exclusive economic zones, most of which are within the sight of shore.</a:t>
            </a:r>
          </a:p>
          <a:p>
            <a:endParaRPr lang="en-US" dirty="0"/>
          </a:p>
        </p:txBody>
      </p:sp>
    </p:spTree>
    <p:extLst>
      <p:ext uri="{BB962C8B-B14F-4D97-AF65-F5344CB8AC3E}">
        <p14:creationId xmlns:p14="http://schemas.microsoft.com/office/powerpoint/2010/main" val="4045577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spTree>
    <p:extLst>
      <p:ext uri="{BB962C8B-B14F-4D97-AF65-F5344CB8AC3E}">
        <p14:creationId xmlns:p14="http://schemas.microsoft.com/office/powerpoint/2010/main" val="1402386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a:xfrm>
            <a:off x="381000" y="76200"/>
            <a:ext cx="8305800" cy="6400800"/>
          </a:xfrm>
        </p:spPr>
        <p:txBody>
          <a:bodyPr>
            <a:noAutofit/>
          </a:bodyPr>
          <a:lstStyle/>
          <a:p>
            <a:pPr marL="0" indent="0">
              <a:buNone/>
            </a:pPr>
            <a:endParaRPr lang="en-US" sz="1800" dirty="0" smtClean="0"/>
          </a:p>
          <a:p>
            <a:pPr marL="0" indent="0">
              <a:buNone/>
            </a:pPr>
            <a:endParaRPr lang="en-US" sz="1800" dirty="0"/>
          </a:p>
        </p:txBody>
      </p:sp>
      <p:sp>
        <p:nvSpPr>
          <p:cNvPr id="4" name="Rectangle 3"/>
          <p:cNvSpPr/>
          <p:nvPr/>
        </p:nvSpPr>
        <p:spPr>
          <a:xfrm>
            <a:off x="533400" y="533401"/>
            <a:ext cx="8001000" cy="3139321"/>
          </a:xfrm>
          <a:prstGeom prst="rect">
            <a:avLst/>
          </a:prstGeom>
        </p:spPr>
        <p:txBody>
          <a:bodyPr wrap="square">
            <a:spAutoFit/>
          </a:bodyPr>
          <a:lstStyle/>
          <a:p>
            <a:r>
              <a:rPr lang="en-US" dirty="0"/>
              <a:t>Dr. Roshan T.  Ramessur did his </a:t>
            </a:r>
            <a:r>
              <a:rPr lang="en-US" dirty="0" err="1"/>
              <a:t>B.Sc</a:t>
            </a:r>
            <a:r>
              <a:rPr lang="en-US" dirty="0"/>
              <a:t> (</a:t>
            </a:r>
            <a:r>
              <a:rPr lang="en-US" dirty="0" err="1"/>
              <a:t>Hons</a:t>
            </a:r>
            <a:r>
              <a:rPr lang="en-US" dirty="0"/>
              <a:t>) in Marine Biology- Chemistry from University of  Wales (1988) and </a:t>
            </a:r>
            <a:r>
              <a:rPr lang="en-US" dirty="0" err="1"/>
              <a:t>M.Sc</a:t>
            </a:r>
            <a:r>
              <a:rPr lang="en-US" dirty="0"/>
              <a:t> in Marine Environmental Protection from University of Wales (1991). He successfully his Ph.D. from University of Mauritius in 2001. Presently, he is working as an Associate  Professor for University of  Mauritius, Mauritius. Dr. Roshan T.  Ramessur has a number of publications in journals, received several awards for his excellent contribution towards the field, professional and committee memberships.  Dr. Roshan T.  Ramessur has been presenting his research work in various conferences and workshops </a:t>
            </a:r>
            <a:r>
              <a:rPr lang="en-US" dirty="0" err="1"/>
              <a:t>organised</a:t>
            </a:r>
            <a:r>
              <a:rPr lang="en-US" dirty="0"/>
              <a:t> around the globe too.</a:t>
            </a:r>
          </a:p>
        </p:txBody>
      </p:sp>
    </p:spTree>
    <p:extLst>
      <p:ext uri="{BB962C8B-B14F-4D97-AF65-F5344CB8AC3E}">
        <p14:creationId xmlns:p14="http://schemas.microsoft.com/office/powerpoint/2010/main" val="1935313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normAutofit/>
          </a:bodyPr>
          <a:lstStyle/>
          <a:p>
            <a:r>
              <a:rPr lang="en-US" dirty="0"/>
              <a:t>Coastal and Environmental Sciences Sciences-Nutrients and Trace Metals in Aquatic and Coastal Systems;  Integrated Coastal Zone </a:t>
            </a:r>
            <a:r>
              <a:rPr lang="en-US" dirty="0" smtClean="0"/>
              <a:t>Management.</a:t>
            </a:r>
            <a:endParaRPr lang="en-US" dirty="0"/>
          </a:p>
        </p:txBody>
      </p:sp>
    </p:spTree>
    <p:extLst>
      <p:ext uri="{BB962C8B-B14F-4D97-AF65-F5344CB8AC3E}">
        <p14:creationId xmlns:p14="http://schemas.microsoft.com/office/powerpoint/2010/main" val="2723779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a:xfrm>
            <a:off x="304800" y="381000"/>
            <a:ext cx="8382000" cy="5181600"/>
          </a:xfrm>
        </p:spPr>
        <p:txBody>
          <a:bodyPr>
            <a:noAutofit/>
          </a:bodyPr>
          <a:lstStyle/>
          <a:p>
            <a:pPr lvl="0">
              <a:buClr>
                <a:srgbClr val="F07F09"/>
              </a:buClr>
            </a:pPr>
            <a:endParaRPr lang="en-US" sz="1050" b="1" dirty="0">
              <a:solidFill>
                <a:prstClr val="black"/>
              </a:solidFill>
            </a:endParaRPr>
          </a:p>
          <a:p>
            <a:r>
              <a:rPr lang="en-US" sz="1050" b="1" dirty="0" smtClean="0"/>
              <a:t>  </a:t>
            </a:r>
            <a:endParaRPr lang="en-US" sz="1050" b="1" dirty="0"/>
          </a:p>
          <a:p>
            <a:endParaRPr lang="en-US" sz="1800" dirty="0" smtClean="0"/>
          </a:p>
          <a:p>
            <a:pPr>
              <a:buFont typeface="Wingdings" pitchFamily="2" charset="2"/>
              <a:buChar char="§"/>
            </a:pPr>
            <a:endParaRPr lang="en-US" sz="1800" dirty="0" smtClean="0"/>
          </a:p>
        </p:txBody>
      </p:sp>
      <p:sp>
        <p:nvSpPr>
          <p:cNvPr id="6" name="Rectangle 5"/>
          <p:cNvSpPr/>
          <p:nvPr/>
        </p:nvSpPr>
        <p:spPr>
          <a:xfrm>
            <a:off x="533400" y="533400"/>
            <a:ext cx="8229600" cy="4801314"/>
          </a:xfrm>
          <a:prstGeom prst="rect">
            <a:avLst/>
          </a:prstGeom>
        </p:spPr>
        <p:txBody>
          <a:bodyPr wrap="square">
            <a:spAutoFit/>
          </a:bodyPr>
          <a:lstStyle/>
          <a:p>
            <a:pPr marL="285750" indent="-285750">
              <a:buFont typeface="Wingdings" pitchFamily="2" charset="2"/>
              <a:buChar char="§"/>
            </a:pPr>
            <a:r>
              <a:rPr lang="en-US" dirty="0" smtClean="0"/>
              <a:t>Quantifying </a:t>
            </a:r>
            <a:r>
              <a:rPr lang="en-US" dirty="0"/>
              <a:t>submarine groundwater discharge in the coastal zone via multiple </a:t>
            </a:r>
            <a:r>
              <a:rPr lang="en-US" dirty="0" smtClean="0"/>
              <a:t>methods.</a:t>
            </a:r>
          </a:p>
          <a:p>
            <a:pPr marL="285750" indent="-285750">
              <a:buFont typeface="Wingdings" pitchFamily="2" charset="2"/>
              <a:buChar char="§"/>
            </a:pPr>
            <a:r>
              <a:rPr lang="en-US" dirty="0"/>
              <a:t>Determination of lead, chromium and zinc in sediments from an urbanized river in </a:t>
            </a:r>
            <a:r>
              <a:rPr lang="en-US" dirty="0" smtClean="0"/>
              <a:t>Mauritius.</a:t>
            </a:r>
          </a:p>
          <a:p>
            <a:pPr marL="285750" indent="-285750">
              <a:buFont typeface="Wingdings" pitchFamily="2" charset="2"/>
              <a:buChar char="§"/>
            </a:pPr>
            <a:r>
              <a:rPr lang="en-US" dirty="0" smtClean="0"/>
              <a:t>Statistical </a:t>
            </a:r>
            <a:r>
              <a:rPr lang="en-US" dirty="0"/>
              <a:t>comparison and correlation of zinc and lead in estuarine sediments along the western coast of </a:t>
            </a:r>
            <a:r>
              <a:rPr lang="en-US" dirty="0" smtClean="0"/>
              <a:t>Mauritius.</a:t>
            </a:r>
          </a:p>
          <a:p>
            <a:pPr marL="285750" indent="-285750">
              <a:buFont typeface="Wingdings" pitchFamily="2" charset="2"/>
              <a:buChar char="§"/>
            </a:pPr>
            <a:r>
              <a:rPr lang="en-US" dirty="0"/>
              <a:t>Anthropogenic-driven changes with focus on the coastal zone of Mauritius, south-western Indian </a:t>
            </a:r>
            <a:r>
              <a:rPr lang="en-US" dirty="0" smtClean="0"/>
              <a:t>Ocean.</a:t>
            </a:r>
          </a:p>
          <a:p>
            <a:pPr marL="285750" indent="-285750">
              <a:buFont typeface="Wingdings" pitchFamily="2" charset="2"/>
              <a:buChar char="§"/>
            </a:pPr>
            <a:r>
              <a:rPr lang="en-US" dirty="0"/>
              <a:t>The relationship of dissolved </a:t>
            </a:r>
            <a:r>
              <a:rPr lang="en-US" dirty="0" err="1"/>
              <a:t>Pb</a:t>
            </a:r>
            <a:r>
              <a:rPr lang="en-US" dirty="0"/>
              <a:t> to some dissolved trace metals (Al, Cr, </a:t>
            </a:r>
            <a:r>
              <a:rPr lang="en-US" dirty="0" err="1"/>
              <a:t>Mn</a:t>
            </a:r>
            <a:r>
              <a:rPr lang="en-US" dirty="0"/>
              <a:t>, and Zn) and to dissolved nitrate and phosphate in a freshwater aquatic system in </a:t>
            </a:r>
            <a:r>
              <a:rPr lang="en-US" dirty="0" smtClean="0"/>
              <a:t>Mauritius.</a:t>
            </a:r>
          </a:p>
          <a:p>
            <a:pPr marL="285750" indent="-285750">
              <a:buFont typeface="Wingdings" pitchFamily="2" charset="2"/>
              <a:buChar char="§"/>
            </a:pPr>
            <a:r>
              <a:rPr lang="en-US" dirty="0"/>
              <a:t>Characterization of some trace metals from the export processing zone and a coastal tourist area in Mauritius using inductively coupled plasma mass </a:t>
            </a:r>
            <a:r>
              <a:rPr lang="en-US" dirty="0" smtClean="0"/>
              <a:t>spectrometry.</a:t>
            </a:r>
          </a:p>
          <a:p>
            <a:pPr marL="285750" indent="-285750">
              <a:buFont typeface="Wingdings" pitchFamily="2" charset="2"/>
              <a:buChar char="§"/>
            </a:pPr>
            <a:r>
              <a:rPr lang="en-US" dirty="0"/>
              <a:t>Isotopic, geophysical and biogeochemical investigation of submarine groundwater discharge: IAEA-UNESCO </a:t>
            </a:r>
            <a:r>
              <a:rPr lang="en-US" dirty="0" err="1"/>
              <a:t>intercomparison</a:t>
            </a:r>
            <a:r>
              <a:rPr lang="en-US" dirty="0"/>
              <a:t> exercise at Mauritius </a:t>
            </a:r>
            <a:r>
              <a:rPr lang="en-US" dirty="0" smtClean="0"/>
              <a:t>Island.</a:t>
            </a:r>
            <a:endParaRPr lang="en-US" dirty="0"/>
          </a:p>
        </p:txBody>
      </p:sp>
    </p:spTree>
    <p:extLst>
      <p:ext uri="{BB962C8B-B14F-4D97-AF65-F5344CB8AC3E}">
        <p14:creationId xmlns:p14="http://schemas.microsoft.com/office/powerpoint/2010/main" val="2127418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4953000"/>
            <a:ext cx="8183880" cy="1051560"/>
          </a:xfrm>
        </p:spPr>
        <p:txBody>
          <a:bodyPr/>
          <a:lstStyle/>
          <a:p>
            <a:pPr eaLnBrk="1" hangingPunct="1"/>
            <a:r>
              <a:rPr lang="en-US" dirty="0" smtClean="0"/>
              <a:t>Introduction</a:t>
            </a:r>
          </a:p>
        </p:txBody>
      </p:sp>
      <p:sp>
        <p:nvSpPr>
          <p:cNvPr id="5123" name="Rectangle 3"/>
          <p:cNvSpPr>
            <a:spLocks noGrp="1" noChangeArrowheads="1"/>
          </p:cNvSpPr>
          <p:nvPr>
            <p:ph idx="1"/>
          </p:nvPr>
        </p:nvSpPr>
        <p:spPr/>
        <p:txBody>
          <a:bodyPr/>
          <a:lstStyle/>
          <a:p>
            <a:pPr marL="0" indent="0">
              <a:buNone/>
            </a:pPr>
            <a:r>
              <a:rPr lang="en-US" dirty="0"/>
              <a:t>Integrated coastal management (ICM) is a process for the management of the coast using an integrated approach, regarding all aspects of the coastal zone, including geographical and political boundaries, in an attempt to achieve </a:t>
            </a:r>
            <a:r>
              <a:rPr lang="en-US" dirty="0" smtClean="0"/>
              <a:t>sustainability.</a:t>
            </a:r>
          </a:p>
        </p:txBody>
      </p:sp>
    </p:spTree>
    <p:extLst>
      <p:ext uri="{BB962C8B-B14F-4D97-AF65-F5344CB8AC3E}">
        <p14:creationId xmlns:p14="http://schemas.microsoft.com/office/powerpoint/2010/main" val="90979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9\Documents\icz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73152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583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ICZM</a:t>
            </a:r>
          </a:p>
        </p:txBody>
      </p:sp>
      <p:sp>
        <p:nvSpPr>
          <p:cNvPr id="3" name="Content Placeholder 2"/>
          <p:cNvSpPr>
            <a:spLocks noGrp="1"/>
          </p:cNvSpPr>
          <p:nvPr>
            <p:ph idx="1"/>
          </p:nvPr>
        </p:nvSpPr>
        <p:spPr/>
        <p:txBody>
          <a:bodyPr>
            <a:normAutofit fontScale="92500" lnSpcReduction="10000"/>
          </a:bodyPr>
          <a:lstStyle/>
          <a:p>
            <a:r>
              <a:rPr lang="en-US" dirty="0"/>
              <a:t>The dynamic processes that occur within the coastal zones produce diverse and productive ecosystems which have been of great importance historically for human populations. Coastal margins equate to only 8% of the worlds surface area but provide 25% of global productivity. Stress on this environment comes with approximately 70% of the world’s population being within a day’s walk of the coast. Two-thirds of the world’s cities occur on the </a:t>
            </a:r>
            <a:r>
              <a:rPr lang="en-US" dirty="0" smtClean="0"/>
              <a:t>coast.</a:t>
            </a:r>
            <a:endParaRPr lang="en-US" dirty="0"/>
          </a:p>
          <a:p>
            <a:endParaRPr lang="en-US" dirty="0"/>
          </a:p>
        </p:txBody>
      </p:sp>
    </p:spTree>
    <p:extLst>
      <p:ext uri="{BB962C8B-B14F-4D97-AF65-F5344CB8AC3E}">
        <p14:creationId xmlns:p14="http://schemas.microsoft.com/office/powerpoint/2010/main" val="1845877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user9\Documents\them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57201"/>
            <a:ext cx="75438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224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dirty="0" smtClean="0"/>
              <a:t>Identified Goals of ICZM</a:t>
            </a:r>
            <a:endParaRPr lang="en-US" b="1" dirty="0" smtClean="0"/>
          </a:p>
        </p:txBody>
      </p:sp>
      <p:sp>
        <p:nvSpPr>
          <p:cNvPr id="6147" name="Rectangle 3"/>
          <p:cNvSpPr>
            <a:spLocks noGrp="1" noChangeArrowheads="1"/>
          </p:cNvSpPr>
          <p:nvPr>
            <p:ph idx="1"/>
          </p:nvPr>
        </p:nvSpPr>
        <p:spPr/>
        <p:txBody>
          <a:bodyPr>
            <a:normAutofit/>
          </a:bodyPr>
          <a:lstStyle/>
          <a:p>
            <a:r>
              <a:rPr lang="en-US" dirty="0"/>
              <a:t> </a:t>
            </a:r>
            <a:r>
              <a:rPr lang="en-US" dirty="0" smtClean="0"/>
              <a:t>Maintaining </a:t>
            </a:r>
            <a:r>
              <a:rPr lang="en-US" dirty="0"/>
              <a:t>the functional integrity of the coastal resource systems;</a:t>
            </a:r>
          </a:p>
          <a:p>
            <a:r>
              <a:rPr lang="en-US" dirty="0"/>
              <a:t>Reducing resource-use conflicts;</a:t>
            </a:r>
          </a:p>
          <a:p>
            <a:r>
              <a:rPr lang="en-US" dirty="0"/>
              <a:t>Maintaining the health of the environment;</a:t>
            </a:r>
          </a:p>
          <a:p>
            <a:r>
              <a:rPr lang="en-US" dirty="0"/>
              <a:t>Facilitating the progress of </a:t>
            </a:r>
            <a:r>
              <a:rPr lang="en-US" dirty="0" err="1"/>
              <a:t>multisectoral</a:t>
            </a:r>
            <a:r>
              <a:rPr lang="en-US" dirty="0"/>
              <a:t> </a:t>
            </a:r>
            <a:r>
              <a:rPr lang="en-US" dirty="0" smtClean="0"/>
              <a:t>development</a:t>
            </a:r>
            <a:endParaRPr lang="en-US" dirty="0"/>
          </a:p>
          <a:p>
            <a:pPr marL="0" indent="0" eaLnBrk="1" hangingPunct="1">
              <a:buNone/>
            </a:pPr>
            <a:endParaRPr lang="en-US" dirty="0" smtClean="0"/>
          </a:p>
        </p:txBody>
      </p:sp>
    </p:spTree>
    <p:extLst>
      <p:ext uri="{BB962C8B-B14F-4D97-AF65-F5344CB8AC3E}">
        <p14:creationId xmlns:p14="http://schemas.microsoft.com/office/powerpoint/2010/main" val="2618655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136</TotalTime>
  <Words>793</Words>
  <Application>Microsoft Office PowerPoint</Application>
  <PresentationFormat>On-screen Show (4:3)</PresentationFormat>
  <Paragraphs>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Roshan T. Ramessur, B.SC,M.SC,Ph.D  </vt:lpstr>
      <vt:lpstr>Biography</vt:lpstr>
      <vt:lpstr>Research Interests</vt:lpstr>
      <vt:lpstr>Recent Publications</vt:lpstr>
      <vt:lpstr>Introduction</vt:lpstr>
      <vt:lpstr>PowerPoint Presentation</vt:lpstr>
      <vt:lpstr>Importance of ICZM</vt:lpstr>
      <vt:lpstr>PowerPoint Presentation</vt:lpstr>
      <vt:lpstr>Identified Goals of ICZM</vt:lpstr>
      <vt:lpstr>Issues that our Profession will face</vt:lpstr>
      <vt:lpstr>Issues that our Profession will face</vt:lpstr>
      <vt:lpstr>Definition</vt:lpstr>
      <vt:lpstr>PowerPoint Presentation</vt:lpstr>
      <vt:lpstr>PowerPoint Presentation</vt:lpstr>
      <vt:lpstr>Resources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user9</cp:lastModifiedBy>
  <cp:revision>87</cp:revision>
  <dcterms:created xsi:type="dcterms:W3CDTF">2014-10-08T08:45:06Z</dcterms:created>
  <dcterms:modified xsi:type="dcterms:W3CDTF">2015-10-19T10:20:07Z</dcterms:modified>
</cp:coreProperties>
</file>