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1" r:id="rId2"/>
    <p:sldId id="262" r:id="rId3"/>
    <p:sldId id="357" r:id="rId4"/>
    <p:sldId id="424" r:id="rId5"/>
    <p:sldId id="425" r:id="rId6"/>
    <p:sldId id="426" r:id="rId7"/>
    <p:sldId id="430" r:id="rId8"/>
    <p:sldId id="432" r:id="rId9"/>
    <p:sldId id="433" r:id="rId10"/>
    <p:sldId id="434" r:id="rId11"/>
    <p:sldId id="435" r:id="rId12"/>
    <p:sldId id="436" r:id="rId13"/>
    <p:sldId id="437" r:id="rId14"/>
    <p:sldId id="431" r:id="rId15"/>
    <p:sldId id="438" r:id="rId16"/>
    <p:sldId id="442" r:id="rId17"/>
    <p:sldId id="443" r:id="rId18"/>
    <p:sldId id="445" r:id="rId19"/>
    <p:sldId id="446" r:id="rId20"/>
    <p:sldId id="439" r:id="rId21"/>
    <p:sldId id="447" r:id="rId22"/>
    <p:sldId id="448" r:id="rId23"/>
    <p:sldId id="440" r:id="rId24"/>
    <p:sldId id="441" r:id="rId25"/>
  </p:sldIdLst>
  <p:sldSz cx="9144000" cy="6858000" type="screen4x3"/>
  <p:notesSz cx="6858000" cy="9144000"/>
  <p:defaultTextStyle>
    <a:defPPr>
      <a:defRPr lang="en-US"/>
    </a:defPPr>
    <a:lvl1pPr algn="ctr" rtl="0" fontAlgn="base">
      <a:spcBef>
        <a:spcPct val="20000"/>
      </a:spcBef>
      <a:spcAft>
        <a:spcPct val="0"/>
      </a:spcAft>
      <a:buClr>
        <a:srgbClr val="F46F0C"/>
      </a:buClr>
      <a:buFont typeface="Wingdings" pitchFamily="2" charset="2"/>
      <a:buChar char="F"/>
      <a:defRPr sz="3600" kern="1200">
        <a:solidFill>
          <a:schemeClr val="tx1"/>
        </a:solidFill>
        <a:latin typeface="Times New Roman" pitchFamily="18" charset="0"/>
        <a:ea typeface="+mn-ea"/>
        <a:cs typeface="+mn-cs"/>
      </a:defRPr>
    </a:lvl1pPr>
    <a:lvl2pPr marL="457200" algn="ctr" rtl="0" fontAlgn="base">
      <a:spcBef>
        <a:spcPct val="20000"/>
      </a:spcBef>
      <a:spcAft>
        <a:spcPct val="0"/>
      </a:spcAft>
      <a:buClr>
        <a:srgbClr val="F46F0C"/>
      </a:buClr>
      <a:buFont typeface="Wingdings" pitchFamily="2" charset="2"/>
      <a:buChar char="F"/>
      <a:defRPr sz="3600" kern="1200">
        <a:solidFill>
          <a:schemeClr val="tx1"/>
        </a:solidFill>
        <a:latin typeface="Times New Roman" pitchFamily="18" charset="0"/>
        <a:ea typeface="+mn-ea"/>
        <a:cs typeface="+mn-cs"/>
      </a:defRPr>
    </a:lvl2pPr>
    <a:lvl3pPr marL="914400" algn="ctr" rtl="0" fontAlgn="base">
      <a:spcBef>
        <a:spcPct val="20000"/>
      </a:spcBef>
      <a:spcAft>
        <a:spcPct val="0"/>
      </a:spcAft>
      <a:buClr>
        <a:srgbClr val="F46F0C"/>
      </a:buClr>
      <a:buFont typeface="Wingdings" pitchFamily="2" charset="2"/>
      <a:buChar char="F"/>
      <a:defRPr sz="3600" kern="1200">
        <a:solidFill>
          <a:schemeClr val="tx1"/>
        </a:solidFill>
        <a:latin typeface="Times New Roman" pitchFamily="18" charset="0"/>
        <a:ea typeface="+mn-ea"/>
        <a:cs typeface="+mn-cs"/>
      </a:defRPr>
    </a:lvl3pPr>
    <a:lvl4pPr marL="1371600" algn="ctr" rtl="0" fontAlgn="base">
      <a:spcBef>
        <a:spcPct val="20000"/>
      </a:spcBef>
      <a:spcAft>
        <a:spcPct val="0"/>
      </a:spcAft>
      <a:buClr>
        <a:srgbClr val="F46F0C"/>
      </a:buClr>
      <a:buFont typeface="Wingdings" pitchFamily="2" charset="2"/>
      <a:buChar char="F"/>
      <a:defRPr sz="3600" kern="1200">
        <a:solidFill>
          <a:schemeClr val="tx1"/>
        </a:solidFill>
        <a:latin typeface="Times New Roman" pitchFamily="18" charset="0"/>
        <a:ea typeface="+mn-ea"/>
        <a:cs typeface="+mn-cs"/>
      </a:defRPr>
    </a:lvl4pPr>
    <a:lvl5pPr marL="1828800" algn="ctr" rtl="0" fontAlgn="base">
      <a:spcBef>
        <a:spcPct val="20000"/>
      </a:spcBef>
      <a:spcAft>
        <a:spcPct val="0"/>
      </a:spcAft>
      <a:buClr>
        <a:srgbClr val="F46F0C"/>
      </a:buClr>
      <a:buFont typeface="Wingdings" pitchFamily="2" charset="2"/>
      <a:buChar char="F"/>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46F0C"/>
    <a:srgbClr val="FF0000"/>
    <a:srgbClr val="FFFF99"/>
    <a:srgbClr val="99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5519" autoAdjust="0"/>
  </p:normalViewPr>
  <p:slideViewPr>
    <p:cSldViewPr>
      <p:cViewPr>
        <p:scale>
          <a:sx n="79" d="100"/>
          <a:sy n="79" d="100"/>
        </p:scale>
        <p:origin x="-10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200">
                <a:latin typeface="Arial" charset="0"/>
              </a:defRPr>
            </a:lvl1pPr>
          </a:lstStyle>
          <a:p>
            <a:pPr>
              <a:defRPr/>
            </a:pPr>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Arial" charset="0"/>
              </a:defRPr>
            </a:lvl1pPr>
          </a:lstStyle>
          <a:p>
            <a:pPr>
              <a:defRPr/>
            </a:pPr>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200">
                <a:latin typeface="Arial" charset="0"/>
              </a:defRPr>
            </a:lvl1pPr>
          </a:lstStyle>
          <a:p>
            <a:pPr>
              <a:defRPr/>
            </a:pPr>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Arial" charset="0"/>
              </a:defRPr>
            </a:lvl1pPr>
          </a:lstStyle>
          <a:p>
            <a:pPr>
              <a:defRPr/>
            </a:pPr>
            <a:fld id="{0E2B12DC-AEB6-4364-ABFA-CCA4880AE885}" type="slidenum">
              <a:rPr lang="en-US"/>
              <a:pPr>
                <a:defRPr/>
              </a:pPr>
              <a:t>‹#›</a:t>
            </a:fld>
            <a:endParaRPr lang="en-US"/>
          </a:p>
        </p:txBody>
      </p:sp>
    </p:spTree>
    <p:extLst>
      <p:ext uri="{BB962C8B-B14F-4D97-AF65-F5344CB8AC3E}">
        <p14:creationId xmlns:p14="http://schemas.microsoft.com/office/powerpoint/2010/main" val="136797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Arial" charset="0"/>
              </a:defRPr>
            </a:lvl1pPr>
          </a:lstStyle>
          <a:p>
            <a:pPr>
              <a:defRPr/>
            </a:pPr>
            <a:endParaRPr lang="en-US"/>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Arial" charset="0"/>
              </a:defRPr>
            </a:lvl1pPr>
          </a:lstStyle>
          <a:p>
            <a:pPr>
              <a:defRPr/>
            </a:pPr>
            <a:fld id="{8F01AF7F-A703-4EEB-83C6-F5890CF264FF}" type="slidenum">
              <a:rPr lang="en-US"/>
              <a:pPr>
                <a:defRPr/>
              </a:pPr>
              <a:t>‹#›</a:t>
            </a:fld>
            <a:endParaRPr lang="en-US"/>
          </a:p>
        </p:txBody>
      </p:sp>
    </p:spTree>
    <p:extLst>
      <p:ext uri="{BB962C8B-B14F-4D97-AF65-F5344CB8AC3E}">
        <p14:creationId xmlns:p14="http://schemas.microsoft.com/office/powerpoint/2010/main" val="3043156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algn="ctr" eaLnBrk="0" fontAlgn="base" hangingPunct="0">
              <a:spcBef>
                <a:spcPct val="20000"/>
              </a:spcBef>
              <a:spcAft>
                <a:spcPct val="0"/>
              </a:spcAft>
              <a:buClr>
                <a:srgbClr val="F46F0C"/>
              </a:buClr>
              <a:buFont typeface="Wingdings" pitchFamily="2" charset="2"/>
              <a:buChar char="F"/>
              <a:defRPr sz="3600">
                <a:solidFill>
                  <a:schemeClr val="tx1"/>
                </a:solidFill>
                <a:latin typeface="Times New Roman" pitchFamily="18" charset="0"/>
              </a:defRPr>
            </a:lvl6pPr>
            <a:lvl7pPr marL="2971800" indent="-228600" algn="ctr" eaLnBrk="0" fontAlgn="base" hangingPunct="0">
              <a:spcBef>
                <a:spcPct val="20000"/>
              </a:spcBef>
              <a:spcAft>
                <a:spcPct val="0"/>
              </a:spcAft>
              <a:buClr>
                <a:srgbClr val="F46F0C"/>
              </a:buClr>
              <a:buFont typeface="Wingdings" pitchFamily="2" charset="2"/>
              <a:buChar char="F"/>
              <a:defRPr sz="3600">
                <a:solidFill>
                  <a:schemeClr val="tx1"/>
                </a:solidFill>
                <a:latin typeface="Times New Roman" pitchFamily="18" charset="0"/>
              </a:defRPr>
            </a:lvl7pPr>
            <a:lvl8pPr marL="3429000" indent="-228600" algn="ctr" eaLnBrk="0" fontAlgn="base" hangingPunct="0">
              <a:spcBef>
                <a:spcPct val="20000"/>
              </a:spcBef>
              <a:spcAft>
                <a:spcPct val="0"/>
              </a:spcAft>
              <a:buClr>
                <a:srgbClr val="F46F0C"/>
              </a:buClr>
              <a:buFont typeface="Wingdings" pitchFamily="2" charset="2"/>
              <a:buChar char="F"/>
              <a:defRPr sz="3600">
                <a:solidFill>
                  <a:schemeClr val="tx1"/>
                </a:solidFill>
                <a:latin typeface="Times New Roman" pitchFamily="18" charset="0"/>
              </a:defRPr>
            </a:lvl8pPr>
            <a:lvl9pPr marL="3886200" indent="-228600" algn="ctr" eaLnBrk="0" fontAlgn="base" hangingPunct="0">
              <a:spcBef>
                <a:spcPct val="20000"/>
              </a:spcBef>
              <a:spcAft>
                <a:spcPct val="0"/>
              </a:spcAft>
              <a:buClr>
                <a:srgbClr val="F46F0C"/>
              </a:buClr>
              <a:buFont typeface="Wingdings" pitchFamily="2" charset="2"/>
              <a:buChar char="F"/>
              <a:defRPr sz="3600">
                <a:solidFill>
                  <a:schemeClr val="tx1"/>
                </a:solidFill>
                <a:latin typeface="Times New Roman" pitchFamily="18" charset="0"/>
              </a:defRPr>
            </a:lvl9pPr>
          </a:lstStyle>
          <a:p>
            <a:pPr eaLnBrk="1" hangingPunct="1"/>
            <a:fld id="{9526177B-5CCA-4132-9B3A-210C61B4DF52}" type="slidenum">
              <a:rPr lang="en-US" sz="1200" smtClean="0">
                <a:latin typeface="Arial" charset="0"/>
              </a:rPr>
              <a:pPr eaLnBrk="1" hangingPunct="1"/>
              <a:t>1</a:t>
            </a:fld>
            <a:endParaRPr lang="en-US" sz="1200" smtClean="0">
              <a:latin typeface="Arial"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6" name="Rectangle 6"/>
          <p:cNvSpPr>
            <a:spLocks noGrp="1" noChangeArrowheads="1"/>
          </p:cNvSpPr>
          <p:nvPr>
            <p:ph type="sldNum" sz="quarter" idx="12"/>
          </p:nvPr>
        </p:nvSpPr>
        <p:spPr>
          <a:ln/>
        </p:spPr>
        <p:txBody>
          <a:bodyPr/>
          <a:lstStyle>
            <a:lvl1pPr>
              <a:defRPr/>
            </a:lvl1pPr>
          </a:lstStyle>
          <a:p>
            <a:pPr>
              <a:defRPr/>
            </a:pPr>
            <a:fld id="{DD7FDCA3-9639-43B4-8778-ACA0CE4E0102}" type="slidenum">
              <a:rPr lang="en-US"/>
              <a:pPr>
                <a:defRPr/>
              </a:pPr>
              <a:t>‹#›</a:t>
            </a:fld>
            <a:endParaRPr lang="en-US"/>
          </a:p>
        </p:txBody>
      </p:sp>
    </p:spTree>
    <p:extLst>
      <p:ext uri="{BB962C8B-B14F-4D97-AF65-F5344CB8AC3E}">
        <p14:creationId xmlns:p14="http://schemas.microsoft.com/office/powerpoint/2010/main" val="189799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6" name="Rectangle 6"/>
          <p:cNvSpPr>
            <a:spLocks noGrp="1" noChangeArrowheads="1"/>
          </p:cNvSpPr>
          <p:nvPr>
            <p:ph type="sldNum" sz="quarter" idx="12"/>
          </p:nvPr>
        </p:nvSpPr>
        <p:spPr>
          <a:ln/>
        </p:spPr>
        <p:txBody>
          <a:bodyPr/>
          <a:lstStyle>
            <a:lvl1pPr>
              <a:defRPr/>
            </a:lvl1pPr>
          </a:lstStyle>
          <a:p>
            <a:pPr>
              <a:defRPr/>
            </a:pPr>
            <a:fld id="{99A0B353-F29E-42DA-B1D5-D8FA23FAE0CB}" type="slidenum">
              <a:rPr lang="en-US"/>
              <a:pPr>
                <a:defRPr/>
              </a:pPr>
              <a:t>‹#›</a:t>
            </a:fld>
            <a:endParaRPr lang="en-US"/>
          </a:p>
        </p:txBody>
      </p:sp>
    </p:spTree>
    <p:extLst>
      <p:ext uri="{BB962C8B-B14F-4D97-AF65-F5344CB8AC3E}">
        <p14:creationId xmlns:p14="http://schemas.microsoft.com/office/powerpoint/2010/main" val="343877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6" name="Rectangle 6"/>
          <p:cNvSpPr>
            <a:spLocks noGrp="1" noChangeArrowheads="1"/>
          </p:cNvSpPr>
          <p:nvPr>
            <p:ph type="sldNum" sz="quarter" idx="12"/>
          </p:nvPr>
        </p:nvSpPr>
        <p:spPr>
          <a:ln/>
        </p:spPr>
        <p:txBody>
          <a:bodyPr/>
          <a:lstStyle>
            <a:lvl1pPr>
              <a:defRPr/>
            </a:lvl1pPr>
          </a:lstStyle>
          <a:p>
            <a:pPr>
              <a:defRPr/>
            </a:pPr>
            <a:fld id="{ADE8C747-60FA-4F8F-8CBC-6F81F156C892}" type="slidenum">
              <a:rPr lang="en-US"/>
              <a:pPr>
                <a:defRPr/>
              </a:pPr>
              <a:t>‹#›</a:t>
            </a:fld>
            <a:endParaRPr lang="en-US"/>
          </a:p>
        </p:txBody>
      </p:sp>
    </p:spTree>
    <p:extLst>
      <p:ext uri="{BB962C8B-B14F-4D97-AF65-F5344CB8AC3E}">
        <p14:creationId xmlns:p14="http://schemas.microsoft.com/office/powerpoint/2010/main" val="299030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5" name="Rectangle 6"/>
          <p:cNvSpPr>
            <a:spLocks noGrp="1" noChangeArrowheads="1"/>
          </p:cNvSpPr>
          <p:nvPr>
            <p:ph type="sldNum" sz="quarter" idx="12"/>
          </p:nvPr>
        </p:nvSpPr>
        <p:spPr>
          <a:ln/>
        </p:spPr>
        <p:txBody>
          <a:bodyPr/>
          <a:lstStyle>
            <a:lvl1pPr>
              <a:defRPr/>
            </a:lvl1pPr>
          </a:lstStyle>
          <a:p>
            <a:pPr>
              <a:defRPr/>
            </a:pPr>
            <a:fld id="{C87A04F7-2CCC-4FD3-9E78-EF4FC1787589}" type="slidenum">
              <a:rPr lang="en-US"/>
              <a:pPr>
                <a:defRPr/>
              </a:pPr>
              <a:t>‹#›</a:t>
            </a:fld>
            <a:endParaRPr lang="en-US"/>
          </a:p>
        </p:txBody>
      </p:sp>
    </p:spTree>
    <p:extLst>
      <p:ext uri="{BB962C8B-B14F-4D97-AF65-F5344CB8AC3E}">
        <p14:creationId xmlns:p14="http://schemas.microsoft.com/office/powerpoint/2010/main" val="30367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6" name="Rectangle 6"/>
          <p:cNvSpPr>
            <a:spLocks noGrp="1" noChangeArrowheads="1"/>
          </p:cNvSpPr>
          <p:nvPr>
            <p:ph type="sldNum" sz="quarter" idx="12"/>
          </p:nvPr>
        </p:nvSpPr>
        <p:spPr>
          <a:ln/>
        </p:spPr>
        <p:txBody>
          <a:bodyPr/>
          <a:lstStyle>
            <a:lvl1pPr>
              <a:defRPr/>
            </a:lvl1pPr>
          </a:lstStyle>
          <a:p>
            <a:pPr>
              <a:defRPr/>
            </a:pPr>
            <a:fld id="{B4A43FD6-6F7A-4474-B822-C691E1332C96}" type="slidenum">
              <a:rPr lang="en-US"/>
              <a:pPr>
                <a:defRPr/>
              </a:pPr>
              <a:t>‹#›</a:t>
            </a:fld>
            <a:endParaRPr lang="en-US"/>
          </a:p>
        </p:txBody>
      </p:sp>
    </p:spTree>
    <p:extLst>
      <p:ext uri="{BB962C8B-B14F-4D97-AF65-F5344CB8AC3E}">
        <p14:creationId xmlns:p14="http://schemas.microsoft.com/office/powerpoint/2010/main" val="317948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6" name="Rectangle 6"/>
          <p:cNvSpPr>
            <a:spLocks noGrp="1" noChangeArrowheads="1"/>
          </p:cNvSpPr>
          <p:nvPr>
            <p:ph type="sldNum" sz="quarter" idx="12"/>
          </p:nvPr>
        </p:nvSpPr>
        <p:spPr>
          <a:ln/>
        </p:spPr>
        <p:txBody>
          <a:bodyPr/>
          <a:lstStyle>
            <a:lvl1pPr>
              <a:defRPr/>
            </a:lvl1pPr>
          </a:lstStyle>
          <a:p>
            <a:pPr>
              <a:defRPr/>
            </a:pPr>
            <a:fld id="{7F00D605-0DA0-4F8B-8322-290B59936A7D}" type="slidenum">
              <a:rPr lang="en-US"/>
              <a:pPr>
                <a:defRPr/>
              </a:pPr>
              <a:t>‹#›</a:t>
            </a:fld>
            <a:endParaRPr lang="en-US"/>
          </a:p>
        </p:txBody>
      </p:sp>
    </p:spTree>
    <p:extLst>
      <p:ext uri="{BB962C8B-B14F-4D97-AF65-F5344CB8AC3E}">
        <p14:creationId xmlns:p14="http://schemas.microsoft.com/office/powerpoint/2010/main" val="136100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7" name="Rectangle 6"/>
          <p:cNvSpPr>
            <a:spLocks noGrp="1" noChangeArrowheads="1"/>
          </p:cNvSpPr>
          <p:nvPr>
            <p:ph type="sldNum" sz="quarter" idx="12"/>
          </p:nvPr>
        </p:nvSpPr>
        <p:spPr>
          <a:ln/>
        </p:spPr>
        <p:txBody>
          <a:bodyPr/>
          <a:lstStyle>
            <a:lvl1pPr>
              <a:defRPr/>
            </a:lvl1pPr>
          </a:lstStyle>
          <a:p>
            <a:pPr>
              <a:defRPr/>
            </a:pPr>
            <a:fld id="{1D3CF859-ABF2-4574-9329-D505EA120CCC}" type="slidenum">
              <a:rPr lang="en-US"/>
              <a:pPr>
                <a:defRPr/>
              </a:pPr>
              <a:t>‹#›</a:t>
            </a:fld>
            <a:endParaRPr lang="en-US"/>
          </a:p>
        </p:txBody>
      </p:sp>
    </p:spTree>
    <p:extLst>
      <p:ext uri="{BB962C8B-B14F-4D97-AF65-F5344CB8AC3E}">
        <p14:creationId xmlns:p14="http://schemas.microsoft.com/office/powerpoint/2010/main" val="140141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9" name="Rectangle 6"/>
          <p:cNvSpPr>
            <a:spLocks noGrp="1" noChangeArrowheads="1"/>
          </p:cNvSpPr>
          <p:nvPr>
            <p:ph type="sldNum" sz="quarter" idx="12"/>
          </p:nvPr>
        </p:nvSpPr>
        <p:spPr>
          <a:ln/>
        </p:spPr>
        <p:txBody>
          <a:bodyPr/>
          <a:lstStyle>
            <a:lvl1pPr>
              <a:defRPr/>
            </a:lvl1pPr>
          </a:lstStyle>
          <a:p>
            <a:pPr>
              <a:defRPr/>
            </a:pPr>
            <a:fld id="{78C7E27F-20FD-4D33-A0AB-8D42D5E2496C}" type="slidenum">
              <a:rPr lang="en-US"/>
              <a:pPr>
                <a:defRPr/>
              </a:pPr>
              <a:t>‹#›</a:t>
            </a:fld>
            <a:endParaRPr lang="en-US"/>
          </a:p>
        </p:txBody>
      </p:sp>
    </p:spTree>
    <p:extLst>
      <p:ext uri="{BB962C8B-B14F-4D97-AF65-F5344CB8AC3E}">
        <p14:creationId xmlns:p14="http://schemas.microsoft.com/office/powerpoint/2010/main" val="93126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5" name="Rectangle 6"/>
          <p:cNvSpPr>
            <a:spLocks noGrp="1" noChangeArrowheads="1"/>
          </p:cNvSpPr>
          <p:nvPr>
            <p:ph type="sldNum" sz="quarter" idx="12"/>
          </p:nvPr>
        </p:nvSpPr>
        <p:spPr>
          <a:ln/>
        </p:spPr>
        <p:txBody>
          <a:bodyPr/>
          <a:lstStyle>
            <a:lvl1pPr>
              <a:defRPr/>
            </a:lvl1pPr>
          </a:lstStyle>
          <a:p>
            <a:pPr>
              <a:defRPr/>
            </a:pPr>
            <a:fld id="{42ED199A-5BB6-4963-871B-0B9531A6F48E}" type="slidenum">
              <a:rPr lang="en-US"/>
              <a:pPr>
                <a:defRPr/>
              </a:pPr>
              <a:t>‹#›</a:t>
            </a:fld>
            <a:endParaRPr lang="en-US"/>
          </a:p>
        </p:txBody>
      </p:sp>
    </p:spTree>
    <p:extLst>
      <p:ext uri="{BB962C8B-B14F-4D97-AF65-F5344CB8AC3E}">
        <p14:creationId xmlns:p14="http://schemas.microsoft.com/office/powerpoint/2010/main" val="393012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4" name="Rectangle 6"/>
          <p:cNvSpPr>
            <a:spLocks noGrp="1" noChangeArrowheads="1"/>
          </p:cNvSpPr>
          <p:nvPr>
            <p:ph type="sldNum" sz="quarter" idx="12"/>
          </p:nvPr>
        </p:nvSpPr>
        <p:spPr>
          <a:ln/>
        </p:spPr>
        <p:txBody>
          <a:bodyPr/>
          <a:lstStyle>
            <a:lvl1pPr>
              <a:defRPr/>
            </a:lvl1pPr>
          </a:lstStyle>
          <a:p>
            <a:pPr>
              <a:defRPr/>
            </a:pPr>
            <a:fld id="{5F8C4A60-56E3-4A74-BFAE-4B9305A6199A}" type="slidenum">
              <a:rPr lang="en-US"/>
              <a:pPr>
                <a:defRPr/>
              </a:pPr>
              <a:t>‹#›</a:t>
            </a:fld>
            <a:endParaRPr lang="en-US"/>
          </a:p>
        </p:txBody>
      </p:sp>
    </p:spTree>
    <p:extLst>
      <p:ext uri="{BB962C8B-B14F-4D97-AF65-F5344CB8AC3E}">
        <p14:creationId xmlns:p14="http://schemas.microsoft.com/office/powerpoint/2010/main" val="217985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7" name="Rectangle 6"/>
          <p:cNvSpPr>
            <a:spLocks noGrp="1" noChangeArrowheads="1"/>
          </p:cNvSpPr>
          <p:nvPr>
            <p:ph type="sldNum" sz="quarter" idx="12"/>
          </p:nvPr>
        </p:nvSpPr>
        <p:spPr>
          <a:ln/>
        </p:spPr>
        <p:txBody>
          <a:bodyPr/>
          <a:lstStyle>
            <a:lvl1pPr>
              <a:defRPr/>
            </a:lvl1pPr>
          </a:lstStyle>
          <a:p>
            <a:pPr>
              <a:defRPr/>
            </a:pPr>
            <a:fld id="{EA940B7C-CD5F-4D1B-8E34-F587218236C3}" type="slidenum">
              <a:rPr lang="en-US"/>
              <a:pPr>
                <a:defRPr/>
              </a:pPr>
              <a:t>‹#›</a:t>
            </a:fld>
            <a:endParaRPr lang="en-US"/>
          </a:p>
        </p:txBody>
      </p:sp>
    </p:spTree>
    <p:extLst>
      <p:ext uri="{BB962C8B-B14F-4D97-AF65-F5344CB8AC3E}">
        <p14:creationId xmlns:p14="http://schemas.microsoft.com/office/powerpoint/2010/main" val="279167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17,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EC Techniques in Signal Processing</a:t>
            </a:r>
          </a:p>
        </p:txBody>
      </p:sp>
      <p:sp>
        <p:nvSpPr>
          <p:cNvPr id="7" name="Rectangle 6"/>
          <p:cNvSpPr>
            <a:spLocks noGrp="1" noChangeArrowheads="1"/>
          </p:cNvSpPr>
          <p:nvPr>
            <p:ph type="sldNum" sz="quarter" idx="12"/>
          </p:nvPr>
        </p:nvSpPr>
        <p:spPr>
          <a:ln/>
        </p:spPr>
        <p:txBody>
          <a:bodyPr/>
          <a:lstStyle>
            <a:lvl1pPr>
              <a:defRPr/>
            </a:lvl1pPr>
          </a:lstStyle>
          <a:p>
            <a:pPr>
              <a:defRPr/>
            </a:pPr>
            <a:fld id="{B51EEC38-287B-434A-A875-F5DFCB6178A9}" type="slidenum">
              <a:rPr lang="en-US"/>
              <a:pPr>
                <a:defRPr/>
              </a:pPr>
              <a:t>‹#›</a:t>
            </a:fld>
            <a:endParaRPr lang="en-US"/>
          </a:p>
        </p:txBody>
      </p:sp>
    </p:spTree>
    <p:extLst>
      <p:ext uri="{BB962C8B-B14F-4D97-AF65-F5344CB8AC3E}">
        <p14:creationId xmlns:p14="http://schemas.microsoft.com/office/powerpoint/2010/main" val="10247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288"/>
            </a:gs>
            <a:gs pos="100000">
              <a:srgbClr val="0033CC"/>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400">
                <a:latin typeface="+mn-lt"/>
              </a:defRPr>
            </a:lvl1pPr>
          </a:lstStyle>
          <a:p>
            <a:pPr>
              <a:defRPr/>
            </a:pPr>
            <a:r>
              <a:rPr lang="en-US"/>
              <a:t>November 17, 2014</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a:latin typeface="+mn-lt"/>
              </a:defRPr>
            </a:lvl1pPr>
          </a:lstStyle>
          <a:p>
            <a:pPr>
              <a:defRPr/>
            </a:pPr>
            <a:r>
              <a:rPr lang="en-US"/>
              <a:t>EC Techniques in Signal Processing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400">
                <a:latin typeface="+mn-lt"/>
              </a:defRPr>
            </a:lvl1pPr>
          </a:lstStyle>
          <a:p>
            <a:pPr>
              <a:defRPr/>
            </a:pPr>
            <a:fld id="{7C774E00-549E-4436-9C23-61CD9F190CD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hyperlink" Target="http://www.etc.ugal.ro/rpopa/index.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ctrTitle"/>
          </p:nvPr>
        </p:nvSpPr>
        <p:spPr>
          <a:xfrm>
            <a:off x="685800" y="0"/>
            <a:ext cx="7772400" cy="1470025"/>
          </a:xfrm>
        </p:spPr>
        <p:txBody>
          <a:bodyPr/>
          <a:lstStyle/>
          <a:p>
            <a:pPr eaLnBrk="1" hangingPunct="1"/>
            <a:r>
              <a:rPr lang="en-US" sz="2600" b="1" smtClean="0">
                <a:latin typeface="Times New Roman" pitchFamily="18" charset="0"/>
              </a:rPr>
              <a:t>“Dunarea de Jos” University of Galati-Romania</a:t>
            </a:r>
            <a:r>
              <a:rPr lang="en-US" sz="2800" smtClean="0">
                <a:latin typeface="Times New Roman" pitchFamily="18" charset="0"/>
              </a:rPr>
              <a:t> </a:t>
            </a:r>
            <a:br>
              <a:rPr lang="en-US" sz="2800" smtClean="0">
                <a:latin typeface="Times New Roman" pitchFamily="18" charset="0"/>
              </a:rPr>
            </a:br>
            <a:r>
              <a:rPr lang="en-US" sz="2600" smtClean="0">
                <a:latin typeface="Times New Roman" pitchFamily="18" charset="0"/>
              </a:rPr>
              <a:t>Faculty of Electrical &amp; Electronics Engineering </a:t>
            </a:r>
            <a:r>
              <a:rPr lang="en-US" sz="2800" smtClean="0">
                <a:latin typeface="Times New Roman" pitchFamily="18" charset="0"/>
              </a:rPr>
              <a:t/>
            </a:r>
            <a:br>
              <a:rPr lang="en-US" sz="2800" smtClean="0">
                <a:latin typeface="Times New Roman" pitchFamily="18" charset="0"/>
              </a:rPr>
            </a:br>
            <a:r>
              <a:rPr lang="en-US" sz="2600" smtClean="0">
                <a:latin typeface="Times New Roman" pitchFamily="18" charset="0"/>
              </a:rPr>
              <a:t>Dep. of Electronics and Telecommunications</a:t>
            </a:r>
          </a:p>
        </p:txBody>
      </p:sp>
      <p:sp>
        <p:nvSpPr>
          <p:cNvPr id="1028" name="Rectangle 12"/>
          <p:cNvSpPr>
            <a:spLocks noGrp="1" noChangeArrowheads="1"/>
          </p:cNvSpPr>
          <p:nvPr>
            <p:ph type="subTitle" idx="1"/>
          </p:nvPr>
        </p:nvSpPr>
        <p:spPr>
          <a:xfrm>
            <a:off x="228600" y="5029200"/>
            <a:ext cx="8610600" cy="1295400"/>
          </a:xfrm>
        </p:spPr>
        <p:txBody>
          <a:bodyPr/>
          <a:lstStyle/>
          <a:p>
            <a:pPr eaLnBrk="1" hangingPunct="1"/>
            <a:r>
              <a:rPr lang="en-US" b="1" smtClean="0">
                <a:solidFill>
                  <a:srgbClr val="FFFF66"/>
                </a:solidFill>
                <a:latin typeface="Times New Roman" pitchFamily="18" charset="0"/>
              </a:rPr>
              <a:t>Assoc. Prof. Rustem Popa, PhD</a:t>
            </a:r>
          </a:p>
          <a:p>
            <a:pPr eaLnBrk="1" hangingPunct="1"/>
            <a:r>
              <a:rPr lang="en-US" sz="2800" u="sng" smtClean="0">
                <a:solidFill>
                  <a:schemeClr val="tx2"/>
                </a:solidFill>
                <a:latin typeface="Times New Roman" pitchFamily="18" charset="0"/>
                <a:hlinkClick r:id="rId4"/>
              </a:rPr>
              <a:t>http://www.etc.ugal.ro/rpopa/index.htm</a:t>
            </a:r>
            <a:endParaRPr lang="en-US" sz="2800" b="1" smtClean="0">
              <a:solidFill>
                <a:srgbClr val="FFFF66"/>
              </a:solidFill>
              <a:latin typeface="Times New Roman" pitchFamily="18" charset="0"/>
            </a:endParaRPr>
          </a:p>
        </p:txBody>
      </p:sp>
      <p:pic>
        <p:nvPicPr>
          <p:cNvPr id="1029" name="Picture 8"/>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228600" y="304800"/>
            <a:ext cx="914400" cy="990600"/>
          </a:xfrm>
        </p:spPr>
      </p:pic>
      <p:sp>
        <p:nvSpPr>
          <p:cNvPr id="1030" name="Rectangle 10"/>
          <p:cNvSpPr>
            <a:spLocks noChangeArrowheads="1"/>
          </p:cNvSpPr>
          <p:nvPr/>
        </p:nvSpPr>
        <p:spPr bwMode="auto">
          <a:xfrm>
            <a:off x="0" y="2790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6" name="Object 9"/>
          <p:cNvGraphicFramePr>
            <a:graphicFrameLocks noChangeAspect="1"/>
          </p:cNvGraphicFramePr>
          <p:nvPr/>
        </p:nvGraphicFramePr>
        <p:xfrm>
          <a:off x="8001000" y="304800"/>
          <a:ext cx="900113" cy="914400"/>
        </p:xfrm>
        <a:graphic>
          <a:graphicData uri="http://schemas.openxmlformats.org/presentationml/2006/ole">
            <mc:AlternateContent xmlns:mc="http://schemas.openxmlformats.org/markup-compatibility/2006">
              <mc:Choice xmlns:v="urn:schemas-microsoft-com:vml" Requires="v">
                <p:oleObj spid="_x0000_s1034" name="Photo Editor Photo" r:id="rId6" imgW="8535591" imgH="8685714" progId="MSPhotoEd.3">
                  <p:embed/>
                </p:oleObj>
              </mc:Choice>
              <mc:Fallback>
                <p:oleObj name="Photo Editor Photo" r:id="rId6" imgW="8535591" imgH="8685714" progId="MSPhotoEd.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304800"/>
                        <a:ext cx="90011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a:spLocks noGrp="1"/>
          </p:cNvSpPr>
          <p:nvPr>
            <p:ph type="dt" sz="quarter" idx="10"/>
          </p:nvPr>
        </p:nvSpPr>
        <p:spPr/>
        <p:txBody>
          <a:bodyPr/>
          <a:lstStyle/>
          <a:p>
            <a:pPr>
              <a:defRPr/>
            </a:pPr>
            <a:r>
              <a:rPr lang="en-US"/>
              <a:t>November 17, 2014</a:t>
            </a:r>
          </a:p>
        </p:txBody>
      </p:sp>
      <p:sp>
        <p:nvSpPr>
          <p:cNvPr id="11" name="Slide Number Placeholder 10"/>
          <p:cNvSpPr>
            <a:spLocks noGrp="1"/>
          </p:cNvSpPr>
          <p:nvPr>
            <p:ph type="sldNum" sz="quarter" idx="12"/>
          </p:nvPr>
        </p:nvSpPr>
        <p:spPr/>
        <p:txBody>
          <a:bodyPr/>
          <a:lstStyle/>
          <a:p>
            <a:pPr>
              <a:defRPr/>
            </a:pPr>
            <a:fld id="{124A8C99-DB51-41E5-8EC8-7559FF1F0615}" type="slidenum">
              <a:rPr lang="en-US"/>
              <a:pPr>
                <a:defRPr/>
              </a:pPr>
              <a:t>1</a:t>
            </a:fld>
            <a:endParaRPr lang="en-US" dirty="0"/>
          </a:p>
        </p:txBody>
      </p:sp>
      <p:pic>
        <p:nvPicPr>
          <p:cNvPr id="1033" name="Picture 10" descr="E:\Pagina Web personala\Pagina Web personala - 2014 - in lucru\index_files\rpopa.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1447800"/>
            <a:ext cx="3175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About Genetic Algorithms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849F9168-71C7-4A38-AD06-B7595E3ACE69}" type="slidenum">
              <a:rPr lang="en-US"/>
              <a:pPr>
                <a:defRPr/>
              </a:pPr>
              <a:t>10</a:t>
            </a:fld>
            <a:endParaRPr lang="en-US"/>
          </a:p>
        </p:txBody>
      </p:sp>
      <p:sp>
        <p:nvSpPr>
          <p:cNvPr id="11269" name="Rectangle 4"/>
          <p:cNvSpPr>
            <a:spLocks noChangeArrowheads="1"/>
          </p:cNvSpPr>
          <p:nvPr/>
        </p:nvSpPr>
        <p:spPr bwMode="auto">
          <a:xfrm>
            <a:off x="1295400" y="9144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3200"/>
              <a:t>Encoding of a chromosome in a GA:</a:t>
            </a:r>
            <a:endParaRPr lang="en-US" sz="24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graphicFrame>
        <p:nvGraphicFramePr>
          <p:cNvPr id="10" name="Group 16"/>
          <p:cNvGraphicFramePr>
            <a:graphicFrameLocks noGrp="1"/>
          </p:cNvGraphicFramePr>
          <p:nvPr/>
        </p:nvGraphicFramePr>
        <p:xfrm>
          <a:off x="1447800" y="1524000"/>
          <a:ext cx="6705600" cy="1165225"/>
        </p:xfrm>
        <a:graphic>
          <a:graphicData uri="http://schemas.openxmlformats.org/drawingml/2006/table">
            <a:tbl>
              <a:tblPr/>
              <a:tblGrid>
                <a:gridCol w="2946400"/>
                <a:gridCol w="3759200"/>
              </a:tblGrid>
              <a:tr h="646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Chromosome 1</a:t>
                      </a:r>
                    </a:p>
                  </a:txBody>
                  <a:tcPr marL="92075" marR="92075" marT="46050" marB="46050" anchor="ct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1101100100110110</a:t>
                      </a:r>
                    </a:p>
                  </a:txBody>
                  <a:tcPr marL="92075" marR="92075" marT="46050" marB="46050" anchor="ctr" horzOverflow="overflow">
                    <a:lnL>
                      <a:noFill/>
                    </a:lnL>
                    <a:lnR cap="flat">
                      <a:noFill/>
                    </a:lnR>
                    <a:lnT cap="flat">
                      <a:noFill/>
                    </a:lnT>
                    <a:lnB>
                      <a:noFill/>
                    </a:lnB>
                    <a:lnTlToBr>
                      <a:noFill/>
                    </a:lnTlToBr>
                    <a:lnBlToTr>
                      <a:noFill/>
                    </a:lnBlToTr>
                    <a:noFill/>
                  </a:tcPr>
                </a:tc>
              </a:tr>
              <a:tr h="5189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Chromosome 2</a:t>
                      </a:r>
                    </a:p>
                  </a:txBody>
                  <a:tcPr marL="92075" marR="92075" marT="46050" marB="46050" anchor="ct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1101111000011110</a:t>
                      </a:r>
                    </a:p>
                  </a:txBody>
                  <a:tcPr marL="92075" marR="92075" marT="46050" marB="46050" anchor="ctr" horzOverflow="overflow">
                    <a:lnL>
                      <a:noFill/>
                    </a:lnL>
                    <a:lnR cap="flat">
                      <a:noFill/>
                    </a:lnR>
                    <a:lnT>
                      <a:noFill/>
                    </a:lnT>
                    <a:lnB cap="flat">
                      <a:noFill/>
                    </a:lnB>
                    <a:lnTlToBr>
                      <a:noFill/>
                    </a:lnTlToBr>
                    <a:lnBlToTr>
                      <a:noFill/>
                    </a:lnBlToTr>
                    <a:noFill/>
                  </a:tcPr>
                </a:tc>
              </a:tr>
            </a:tbl>
          </a:graphicData>
        </a:graphic>
      </p:graphicFrame>
      <p:sp>
        <p:nvSpPr>
          <p:cNvPr id="11275" name="Rectangle 4"/>
          <p:cNvSpPr>
            <a:spLocks noChangeArrowheads="1"/>
          </p:cNvSpPr>
          <p:nvPr/>
        </p:nvSpPr>
        <p:spPr bwMode="auto">
          <a:xfrm>
            <a:off x="457200" y="2971800"/>
            <a:ext cx="8305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80000"/>
              </a:lnSpc>
              <a:buClrTx/>
              <a:buFontTx/>
              <a:buChar char="•"/>
            </a:pPr>
            <a:r>
              <a:rPr lang="en-US" sz="2800"/>
              <a:t>A chromosome should in some way contain information about solution that it represents. The most used way of encoding is a binary string. </a:t>
            </a:r>
          </a:p>
          <a:p>
            <a:pPr marL="342900" indent="-342900" algn="l">
              <a:lnSpc>
                <a:spcPct val="80000"/>
              </a:lnSpc>
              <a:buClrTx/>
              <a:buFontTx/>
              <a:buNone/>
            </a:pPr>
            <a:endParaRPr lang="en-US" sz="1400"/>
          </a:p>
          <a:p>
            <a:pPr marL="342900" indent="-342900" algn="just">
              <a:lnSpc>
                <a:spcPct val="80000"/>
              </a:lnSpc>
              <a:buClrTx/>
              <a:buFontTx/>
              <a:buChar char="•"/>
            </a:pPr>
            <a:r>
              <a:rPr lang="en-US" sz="2800"/>
              <a:t>The encoding depends mainly on the solved problem. For example, one can encode directly integer or real numbers, sometimes it is useful to encode some permutations and so on. </a:t>
            </a:r>
          </a:p>
          <a:p>
            <a:pPr marL="342900" indent="-342900" algn="l">
              <a:lnSpc>
                <a:spcPct val="80000"/>
              </a:lnSpc>
              <a:buClrTx/>
              <a:buFontTx/>
              <a:buNone/>
            </a:pPr>
            <a:endParaRPr lang="en-US" sz="28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About Genetic Algorithms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C3D2C87A-7EA2-45CC-AF63-52943BAD6265}" type="slidenum">
              <a:rPr lang="en-US"/>
              <a:pPr>
                <a:defRPr/>
              </a:pPr>
              <a:t>11</a:t>
            </a:fld>
            <a:endParaRPr lang="en-US"/>
          </a:p>
        </p:txBody>
      </p:sp>
      <p:sp>
        <p:nvSpPr>
          <p:cNvPr id="12293" name="Rectangle 4"/>
          <p:cNvSpPr>
            <a:spLocks noChangeArrowheads="1"/>
          </p:cNvSpPr>
          <p:nvPr/>
        </p:nvSpPr>
        <p:spPr bwMode="auto">
          <a:xfrm>
            <a:off x="3505200" y="9906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3200"/>
              <a:t>Crossover:</a:t>
            </a:r>
            <a:endParaRPr lang="en-US" sz="24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graphicFrame>
        <p:nvGraphicFramePr>
          <p:cNvPr id="12" name="Group 28"/>
          <p:cNvGraphicFramePr>
            <a:graphicFrameLocks noGrp="1"/>
          </p:cNvGraphicFramePr>
          <p:nvPr/>
        </p:nvGraphicFramePr>
        <p:xfrm>
          <a:off x="1371600" y="1600200"/>
          <a:ext cx="7239000" cy="2074863"/>
        </p:xfrm>
        <a:graphic>
          <a:graphicData uri="http://schemas.openxmlformats.org/drawingml/2006/table">
            <a:tbl>
              <a:tblPr/>
              <a:tblGrid>
                <a:gridCol w="3041650"/>
                <a:gridCol w="4197350"/>
              </a:tblGrid>
              <a:tr h="5187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Chromosome 1</a:t>
                      </a:r>
                      <a:endParaRPr kumimoji="0" lang="en-US" sz="2800" b="0" i="0" u="none" strike="noStrike" cap="none" normalizeH="0" baseline="0" dirty="0" smtClean="0">
                        <a:ln>
                          <a:noFill/>
                        </a:ln>
                        <a:solidFill>
                          <a:schemeClr val="tx1"/>
                        </a:solidFill>
                        <a:effectLst/>
                        <a:latin typeface="Times New Roman" pitchFamily="18" charset="0"/>
                      </a:endParaRPr>
                    </a:p>
                  </a:txBody>
                  <a:tcPr marL="92075" marR="92075" marT="46031" marB="46031" anchor="ct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rPr>
                        <a:t>11011 | 00100110110</a:t>
                      </a:r>
                      <a:endParaRPr kumimoji="0" lang="en-US" sz="2800" b="0" i="0" u="none" strike="noStrike" cap="none" normalizeH="0" baseline="0" smtClean="0">
                        <a:ln>
                          <a:noFill/>
                        </a:ln>
                        <a:solidFill>
                          <a:schemeClr val="tx1"/>
                        </a:solidFill>
                        <a:effectLst/>
                        <a:latin typeface="Times New Roman" pitchFamily="18" charset="0"/>
                      </a:endParaRPr>
                    </a:p>
                  </a:txBody>
                  <a:tcPr marL="92075" marR="92075" marT="46031" marB="46031" anchor="ctr" horzOverflow="overflow">
                    <a:lnL>
                      <a:noFill/>
                    </a:lnL>
                    <a:lnR cap="flat">
                      <a:noFill/>
                    </a:lnR>
                    <a:lnT cap="flat">
                      <a:noFill/>
                    </a:lnT>
                    <a:lnB>
                      <a:noFill/>
                    </a:lnB>
                    <a:lnTlToBr>
                      <a:noFill/>
                    </a:lnTlToBr>
                    <a:lnBlToTr>
                      <a:noFill/>
                    </a:lnBlToTr>
                    <a:noFill/>
                  </a:tcPr>
                </a:tc>
              </a:tr>
              <a:tr h="5187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99"/>
                          </a:solidFill>
                          <a:effectLst/>
                          <a:latin typeface="Times New Roman" pitchFamily="18" charset="0"/>
                        </a:rPr>
                        <a:t>Chromosome 2</a:t>
                      </a:r>
                    </a:p>
                  </a:txBody>
                  <a:tcPr marL="92075" marR="92075" marT="46031" marB="46031"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99"/>
                          </a:solidFill>
                          <a:effectLst/>
                          <a:latin typeface="Times New Roman" pitchFamily="18" charset="0"/>
                        </a:rPr>
                        <a:t>11011</a:t>
                      </a:r>
                      <a:r>
                        <a:rPr kumimoji="0" lang="en-US" sz="2800" b="0" i="0" u="none" strike="noStrike" cap="none" normalizeH="0" baseline="0" smtClean="0">
                          <a:ln>
                            <a:noFill/>
                          </a:ln>
                          <a:solidFill>
                            <a:srgbClr val="0000FF"/>
                          </a:solidFill>
                          <a:effectLst/>
                          <a:latin typeface="Times New Roman" pitchFamily="18" charset="0"/>
                        </a:rPr>
                        <a:t> | </a:t>
                      </a:r>
                      <a:r>
                        <a:rPr kumimoji="0" lang="en-US" sz="2800" b="0" i="0" u="none" strike="noStrike" cap="none" normalizeH="0" baseline="0" smtClean="0">
                          <a:ln>
                            <a:noFill/>
                          </a:ln>
                          <a:solidFill>
                            <a:srgbClr val="FFFF99"/>
                          </a:solidFill>
                          <a:effectLst/>
                          <a:latin typeface="Times New Roman" pitchFamily="18" charset="0"/>
                        </a:rPr>
                        <a:t>11000011110</a:t>
                      </a:r>
                    </a:p>
                  </a:txBody>
                  <a:tcPr marL="92075" marR="92075" marT="46031" marB="46031" anchor="ctr" horzOverflow="overflow">
                    <a:lnL>
                      <a:noFill/>
                    </a:lnL>
                    <a:lnR cap="flat">
                      <a:noFill/>
                    </a:lnR>
                    <a:lnT>
                      <a:noFill/>
                    </a:lnT>
                    <a:lnB>
                      <a:noFill/>
                    </a:lnB>
                    <a:lnTlToBr>
                      <a:noFill/>
                    </a:lnTlToBr>
                    <a:lnBlToTr>
                      <a:noFill/>
                    </a:lnBlToTr>
                    <a:noFill/>
                  </a:tcPr>
                </a:tc>
              </a:tr>
              <a:tr h="5187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Offspring 1</a:t>
                      </a:r>
                    </a:p>
                  </a:txBody>
                  <a:tcPr marL="92075" marR="92075" marT="46031" marB="46031"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rPr>
                        <a:t>11011</a:t>
                      </a:r>
                      <a:r>
                        <a:rPr kumimoji="0" lang="en-US" sz="2800" b="0" i="0" u="none" strike="noStrike" cap="none" normalizeH="0" baseline="0" smtClean="0">
                          <a:ln>
                            <a:noFill/>
                          </a:ln>
                          <a:solidFill>
                            <a:srgbClr val="800040"/>
                          </a:solidFill>
                          <a:effectLst/>
                          <a:latin typeface="Times New Roman" pitchFamily="18" charset="0"/>
                        </a:rPr>
                        <a:t> </a:t>
                      </a:r>
                      <a:r>
                        <a:rPr kumimoji="0" lang="en-US" sz="2800" b="0" i="0" u="none" strike="noStrike" cap="none" normalizeH="0" baseline="0" smtClean="0">
                          <a:ln>
                            <a:noFill/>
                          </a:ln>
                          <a:solidFill>
                            <a:srgbClr val="000000"/>
                          </a:solidFill>
                          <a:effectLst/>
                          <a:latin typeface="Times New Roman" pitchFamily="18" charset="0"/>
                        </a:rPr>
                        <a:t>|</a:t>
                      </a:r>
                      <a:r>
                        <a:rPr kumimoji="0" lang="en-US" sz="2800" b="0" i="0" u="none" strike="noStrike" cap="none" normalizeH="0" baseline="0" smtClean="0">
                          <a:ln>
                            <a:noFill/>
                          </a:ln>
                          <a:solidFill>
                            <a:srgbClr val="000080"/>
                          </a:solidFill>
                          <a:effectLst/>
                          <a:latin typeface="Times New Roman" pitchFamily="18" charset="0"/>
                        </a:rPr>
                        <a:t> </a:t>
                      </a:r>
                      <a:r>
                        <a:rPr kumimoji="0" lang="en-US" sz="2800" b="0" i="0" u="none" strike="noStrike" cap="none" normalizeH="0" baseline="0" smtClean="0">
                          <a:ln>
                            <a:noFill/>
                          </a:ln>
                          <a:solidFill>
                            <a:srgbClr val="FFFF99"/>
                          </a:solidFill>
                          <a:effectLst/>
                          <a:latin typeface="Times New Roman" pitchFamily="18" charset="0"/>
                        </a:rPr>
                        <a:t>11000011110</a:t>
                      </a:r>
                    </a:p>
                  </a:txBody>
                  <a:tcPr marL="92075" marR="92075" marT="46031" marB="46031" anchor="ctr" horzOverflow="overflow">
                    <a:lnL>
                      <a:noFill/>
                    </a:lnL>
                    <a:lnR cap="flat">
                      <a:noFill/>
                    </a:lnR>
                    <a:lnT>
                      <a:noFill/>
                    </a:lnT>
                    <a:lnB>
                      <a:noFill/>
                    </a:lnB>
                    <a:lnTlToBr>
                      <a:noFill/>
                    </a:lnTlToBr>
                    <a:lnBlToTr>
                      <a:noFill/>
                    </a:lnBlToTr>
                    <a:noFill/>
                  </a:tcPr>
                </a:tc>
              </a:tr>
              <a:tr h="5187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Offspring 2</a:t>
                      </a:r>
                    </a:p>
                  </a:txBody>
                  <a:tcPr marL="92075" marR="92075" marT="46031" marB="46031" anchor="ct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rPr>
                        <a:t>11011</a:t>
                      </a:r>
                      <a:r>
                        <a:rPr kumimoji="0" lang="en-US" sz="2800" b="0" i="0" u="none" strike="noStrike" cap="none" normalizeH="0" baseline="0" dirty="0" smtClean="0">
                          <a:ln>
                            <a:noFill/>
                          </a:ln>
                          <a:solidFill>
                            <a:srgbClr val="0000FF"/>
                          </a:solidFill>
                          <a:effectLst/>
                          <a:latin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rPr>
                        <a:t>|</a:t>
                      </a:r>
                      <a:r>
                        <a:rPr kumimoji="0" lang="en-US" sz="2800" b="0" i="0" u="none" strike="noStrike" cap="none" normalizeH="0" baseline="0" dirty="0" smtClean="0">
                          <a:ln>
                            <a:noFill/>
                          </a:ln>
                          <a:solidFill>
                            <a:schemeClr val="tx2"/>
                          </a:solidFill>
                          <a:effectLst/>
                          <a:latin typeface="Times New Roman" pitchFamily="18" charset="0"/>
                        </a:rPr>
                        <a:t> </a:t>
                      </a:r>
                      <a:r>
                        <a:rPr kumimoji="0" lang="en-US" sz="2800" b="0" i="0" u="none" strike="noStrike" cap="none" normalizeH="0" baseline="0" dirty="0" smtClean="0">
                          <a:ln>
                            <a:noFill/>
                          </a:ln>
                          <a:solidFill>
                            <a:srgbClr val="FF0000"/>
                          </a:solidFill>
                          <a:effectLst/>
                          <a:latin typeface="Times New Roman" pitchFamily="18" charset="0"/>
                        </a:rPr>
                        <a:t>00100110110</a:t>
                      </a:r>
                      <a:endParaRPr kumimoji="0" lang="en-US" sz="2800" b="0" i="0" u="none" strike="noStrike" cap="none" normalizeH="0" baseline="0" dirty="0" smtClean="0">
                        <a:ln>
                          <a:noFill/>
                        </a:ln>
                        <a:solidFill>
                          <a:schemeClr val="tx1"/>
                        </a:solidFill>
                        <a:effectLst/>
                        <a:latin typeface="Times New Roman" pitchFamily="18" charset="0"/>
                      </a:endParaRPr>
                    </a:p>
                  </a:txBody>
                  <a:tcPr marL="92075" marR="92075" marT="46031" marB="46031" anchor="ctr" horzOverflow="overflow">
                    <a:lnL>
                      <a:noFill/>
                    </a:lnL>
                    <a:lnR cap="flat">
                      <a:noFill/>
                    </a:lnR>
                    <a:lnT>
                      <a:noFill/>
                    </a:lnT>
                    <a:lnB cap="flat">
                      <a:noFill/>
                    </a:lnB>
                    <a:lnTlToBr>
                      <a:noFill/>
                    </a:lnTlToBr>
                    <a:lnBlToTr>
                      <a:noFill/>
                    </a:lnBlToTr>
                    <a:noFill/>
                  </a:tcPr>
                </a:tc>
              </a:tr>
            </a:tbl>
          </a:graphicData>
        </a:graphic>
      </p:graphicFrame>
      <p:sp>
        <p:nvSpPr>
          <p:cNvPr id="12303" name="Rectangle 4"/>
          <p:cNvSpPr>
            <a:spLocks noChangeArrowheads="1"/>
          </p:cNvSpPr>
          <p:nvPr/>
        </p:nvSpPr>
        <p:spPr bwMode="auto">
          <a:xfrm>
            <a:off x="609600" y="3962400"/>
            <a:ext cx="762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80000"/>
              </a:lnSpc>
              <a:buClrTx/>
              <a:buFontTx/>
              <a:buNone/>
            </a:pPr>
            <a:r>
              <a:rPr lang="en-US" sz="2800"/>
              <a:t>	This example shows a crossover in a single point. There are other ways how to make crossover, for example we can choose more crossover points. Crossover can be quite complicated and depends mainly on the encoding of chromosomes. </a:t>
            </a:r>
          </a:p>
          <a:p>
            <a:pPr marL="342900" indent="-342900" algn="l">
              <a:lnSpc>
                <a:spcPct val="80000"/>
              </a:lnSpc>
              <a:buClrTx/>
              <a:buFontTx/>
              <a:buNone/>
            </a:pPr>
            <a:endParaRPr lang="en-US" sz="1400"/>
          </a:p>
          <a:p>
            <a:pPr marL="342900" indent="-342900" algn="l">
              <a:lnSpc>
                <a:spcPct val="80000"/>
              </a:lnSpc>
              <a:buClrTx/>
              <a:buFontTx/>
              <a:buNone/>
            </a:pPr>
            <a:endParaRPr lang="en-US" sz="28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About Genetic Algorithms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7D1BE27C-8AA2-467F-BFC0-F713B0CCB4CF}" type="slidenum">
              <a:rPr lang="en-US"/>
              <a:pPr>
                <a:defRPr/>
              </a:pPr>
              <a:t>12</a:t>
            </a:fld>
            <a:endParaRPr lang="en-US"/>
          </a:p>
        </p:txBody>
      </p:sp>
      <p:sp>
        <p:nvSpPr>
          <p:cNvPr id="13317" name="Rectangle 4"/>
          <p:cNvSpPr>
            <a:spLocks noChangeArrowheads="1"/>
          </p:cNvSpPr>
          <p:nvPr/>
        </p:nvSpPr>
        <p:spPr bwMode="auto">
          <a:xfrm>
            <a:off x="3505200" y="9906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3200"/>
              <a:t>Mutation:</a:t>
            </a:r>
            <a:endParaRPr lang="en-US" sz="24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graphicFrame>
        <p:nvGraphicFramePr>
          <p:cNvPr id="10" name="Group 35"/>
          <p:cNvGraphicFramePr>
            <a:graphicFrameLocks noGrp="1"/>
          </p:cNvGraphicFramePr>
          <p:nvPr/>
        </p:nvGraphicFramePr>
        <p:xfrm>
          <a:off x="914400" y="1524000"/>
          <a:ext cx="7677150" cy="2074863"/>
        </p:xfrm>
        <a:graphic>
          <a:graphicData uri="http://schemas.openxmlformats.org/drawingml/2006/table">
            <a:tbl>
              <a:tblPr/>
              <a:tblGrid>
                <a:gridCol w="3836988"/>
                <a:gridCol w="3840162"/>
              </a:tblGrid>
              <a:tr h="518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Original offspring 1</a:t>
                      </a:r>
                    </a:p>
                  </a:txBody>
                  <a:tcPr marL="92075" marR="92075" marT="46031" marB="460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99"/>
                          </a:solidFill>
                          <a:effectLst/>
                          <a:latin typeface="Times New Roman" pitchFamily="18" charset="0"/>
                        </a:rPr>
                        <a:t>110</a:t>
                      </a:r>
                      <a:r>
                        <a:rPr kumimoji="0" lang="en-US" sz="2800" b="0" i="0" u="none" strike="noStrike" cap="none" normalizeH="0" baseline="0" smtClean="0">
                          <a:ln>
                            <a:noFill/>
                          </a:ln>
                          <a:solidFill>
                            <a:srgbClr val="99CCFF"/>
                          </a:solidFill>
                          <a:effectLst/>
                          <a:latin typeface="Times New Roman" pitchFamily="18" charset="0"/>
                        </a:rPr>
                        <a:t>1</a:t>
                      </a:r>
                      <a:r>
                        <a:rPr kumimoji="0" lang="en-US" sz="2800" b="0" i="0" u="none" strike="noStrike" cap="none" normalizeH="0" baseline="0" smtClean="0">
                          <a:ln>
                            <a:noFill/>
                          </a:ln>
                          <a:solidFill>
                            <a:srgbClr val="FFFF99"/>
                          </a:solidFill>
                          <a:effectLst/>
                          <a:latin typeface="Times New Roman" pitchFamily="18" charset="0"/>
                        </a:rPr>
                        <a:t>111000011110</a:t>
                      </a:r>
                    </a:p>
                  </a:txBody>
                  <a:tcPr marL="92075" marR="92075" marT="46031" marB="460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8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Original offspring 2</a:t>
                      </a:r>
                    </a:p>
                  </a:txBody>
                  <a:tcPr marL="92075" marR="92075" marT="46031" marB="460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99"/>
                          </a:solidFill>
                          <a:effectLst/>
                          <a:latin typeface="Times New Roman" pitchFamily="18" charset="0"/>
                        </a:rPr>
                        <a:t>110110</a:t>
                      </a:r>
                      <a:r>
                        <a:rPr kumimoji="0" lang="en-US" sz="2800" b="0" i="0" u="none" strike="noStrike" cap="none" normalizeH="0" baseline="0" smtClean="0">
                          <a:ln>
                            <a:noFill/>
                          </a:ln>
                          <a:solidFill>
                            <a:srgbClr val="99CCFF"/>
                          </a:solidFill>
                          <a:effectLst/>
                          <a:latin typeface="Times New Roman" pitchFamily="18" charset="0"/>
                        </a:rPr>
                        <a:t>0</a:t>
                      </a:r>
                      <a:r>
                        <a:rPr kumimoji="0" lang="en-US" sz="2800" b="0" i="0" u="none" strike="noStrike" cap="none" normalizeH="0" baseline="0" smtClean="0">
                          <a:ln>
                            <a:noFill/>
                          </a:ln>
                          <a:solidFill>
                            <a:srgbClr val="FFFF99"/>
                          </a:solidFill>
                          <a:effectLst/>
                          <a:latin typeface="Times New Roman" pitchFamily="18" charset="0"/>
                        </a:rPr>
                        <a:t>1001101</a:t>
                      </a:r>
                      <a:r>
                        <a:rPr kumimoji="0" lang="en-US" sz="2800" b="0" i="0" u="none" strike="noStrike" cap="none" normalizeH="0" baseline="0" smtClean="0">
                          <a:ln>
                            <a:noFill/>
                          </a:ln>
                          <a:solidFill>
                            <a:srgbClr val="99CCFF"/>
                          </a:solidFill>
                          <a:effectLst/>
                          <a:latin typeface="Times New Roman" pitchFamily="18" charset="0"/>
                        </a:rPr>
                        <a:t>1</a:t>
                      </a:r>
                      <a:r>
                        <a:rPr kumimoji="0" lang="en-US" sz="2800" b="0" i="0" u="none" strike="noStrike" cap="none" normalizeH="0" baseline="0" smtClean="0">
                          <a:ln>
                            <a:noFill/>
                          </a:ln>
                          <a:solidFill>
                            <a:srgbClr val="FFFF99"/>
                          </a:solidFill>
                          <a:effectLst/>
                          <a:latin typeface="Times New Roman" pitchFamily="18" charset="0"/>
                        </a:rPr>
                        <a:t>0</a:t>
                      </a:r>
                    </a:p>
                  </a:txBody>
                  <a:tcPr marL="92075" marR="92075" marT="46031" marB="460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8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Mutated offspring 1</a:t>
                      </a:r>
                    </a:p>
                  </a:txBody>
                  <a:tcPr marL="92075" marR="92075" marT="46031" marB="460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rPr>
                        <a:t>110</a:t>
                      </a:r>
                      <a:r>
                        <a:rPr kumimoji="0" lang="en-US" sz="2800" b="0" i="0" u="none" strike="noStrike" cap="none" normalizeH="0" baseline="0" dirty="0" smtClean="0">
                          <a:ln>
                            <a:noFill/>
                          </a:ln>
                          <a:solidFill>
                            <a:srgbClr val="FF0000"/>
                          </a:solidFill>
                          <a:effectLst/>
                          <a:latin typeface="Times New Roman" pitchFamily="18" charset="0"/>
                        </a:rPr>
                        <a:t>0</a:t>
                      </a:r>
                      <a:r>
                        <a:rPr kumimoji="0" lang="en-US" sz="2800" b="0" i="0" u="none" strike="noStrike" cap="none" normalizeH="0" baseline="0" dirty="0" smtClean="0">
                          <a:ln>
                            <a:noFill/>
                          </a:ln>
                          <a:solidFill>
                            <a:srgbClr val="FFFF99"/>
                          </a:solidFill>
                          <a:effectLst/>
                          <a:latin typeface="Times New Roman" pitchFamily="18" charset="0"/>
                        </a:rPr>
                        <a:t>111000011110</a:t>
                      </a:r>
                    </a:p>
                  </a:txBody>
                  <a:tcPr marL="92075" marR="92075" marT="46031" marB="460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8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Mutated offspring 2</a:t>
                      </a:r>
                    </a:p>
                  </a:txBody>
                  <a:tcPr marL="92075" marR="92075" marT="46031" marB="460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rPr>
                        <a:t>110110</a:t>
                      </a:r>
                      <a:r>
                        <a:rPr kumimoji="0" lang="en-US" sz="2800" b="0" i="0" u="none" strike="noStrike" cap="none" normalizeH="0" baseline="0" dirty="0" smtClean="0">
                          <a:ln>
                            <a:noFill/>
                          </a:ln>
                          <a:solidFill>
                            <a:srgbClr val="FF0000"/>
                          </a:solidFill>
                          <a:effectLst/>
                          <a:latin typeface="Times New Roman" pitchFamily="18" charset="0"/>
                        </a:rPr>
                        <a:t>1</a:t>
                      </a:r>
                      <a:r>
                        <a:rPr kumimoji="0" lang="en-US" sz="2800" b="0" i="0" u="none" strike="noStrike" cap="none" normalizeH="0" baseline="0" dirty="0" smtClean="0">
                          <a:ln>
                            <a:noFill/>
                          </a:ln>
                          <a:solidFill>
                            <a:srgbClr val="FFFF99"/>
                          </a:solidFill>
                          <a:effectLst/>
                          <a:latin typeface="Times New Roman" pitchFamily="18" charset="0"/>
                        </a:rPr>
                        <a:t>1001101</a:t>
                      </a:r>
                      <a:r>
                        <a:rPr kumimoji="0" lang="en-US" sz="2800" b="0" i="0" u="none" strike="noStrike" cap="none" normalizeH="0" baseline="0" dirty="0" smtClean="0">
                          <a:ln>
                            <a:noFill/>
                          </a:ln>
                          <a:solidFill>
                            <a:srgbClr val="FF0000"/>
                          </a:solidFill>
                          <a:effectLst/>
                          <a:latin typeface="Times New Roman" pitchFamily="18" charset="0"/>
                        </a:rPr>
                        <a:t>0</a:t>
                      </a:r>
                      <a:r>
                        <a:rPr kumimoji="0" lang="en-US" sz="2800" b="0" i="0" u="none" strike="noStrike" cap="none" normalizeH="0" baseline="0" dirty="0" smtClean="0">
                          <a:ln>
                            <a:noFill/>
                          </a:ln>
                          <a:solidFill>
                            <a:srgbClr val="FFFF99"/>
                          </a:solidFill>
                          <a:effectLst/>
                          <a:latin typeface="Times New Roman" pitchFamily="18" charset="0"/>
                        </a:rPr>
                        <a:t>0</a:t>
                      </a:r>
                    </a:p>
                  </a:txBody>
                  <a:tcPr marL="92075" marR="92075" marT="46031" marB="460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35" name="Rectangle 4"/>
          <p:cNvSpPr>
            <a:spLocks noChangeArrowheads="1"/>
          </p:cNvSpPr>
          <p:nvPr/>
        </p:nvSpPr>
        <p:spPr bwMode="auto">
          <a:xfrm>
            <a:off x="609600" y="3810000"/>
            <a:ext cx="7848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80000"/>
              </a:lnSpc>
              <a:buClrTx/>
              <a:buFontTx/>
              <a:buNone/>
            </a:pPr>
            <a:r>
              <a:rPr lang="en-US" sz="2800"/>
              <a:t>	Mutation operation randomly changes the offspring resulted from crossover. In case of binary encoding we can switch a few randomly chosen bits from 1 to 0 or from 0 to 1. The probability of mutation is low and it prevents the falling of all solutions in the population into a local optimum.</a:t>
            </a:r>
          </a:p>
          <a:p>
            <a:pPr marL="342900" indent="-342900" algn="l">
              <a:lnSpc>
                <a:spcPct val="80000"/>
              </a:lnSpc>
              <a:buClrTx/>
              <a:buFontTx/>
              <a:buNone/>
            </a:pPr>
            <a:endParaRPr lang="en-US" sz="2800"/>
          </a:p>
          <a:p>
            <a:pPr marL="342900" indent="-342900" algn="l">
              <a:lnSpc>
                <a:spcPct val="80000"/>
              </a:lnSpc>
              <a:buClrTx/>
              <a:buFontTx/>
              <a:buNone/>
            </a:pPr>
            <a:endParaRPr lang="en-US" sz="28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About Genetic Algorithms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1C445229-8C27-4B38-9C74-97710D86264B}" type="slidenum">
              <a:rPr lang="en-US"/>
              <a:pPr>
                <a:defRPr/>
              </a:pPr>
              <a:t>13</a:t>
            </a:fld>
            <a:endParaRPr lang="en-US"/>
          </a:p>
        </p:txBody>
      </p:sp>
      <p:sp>
        <p:nvSpPr>
          <p:cNvPr id="14341" name="Rectangle 4"/>
          <p:cNvSpPr>
            <a:spLocks noChangeArrowheads="1"/>
          </p:cNvSpPr>
          <p:nvPr/>
        </p:nvSpPr>
        <p:spPr bwMode="auto">
          <a:xfrm>
            <a:off x="2895600" y="990600"/>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3200"/>
              <a:t>Parameters of GA:</a:t>
            </a:r>
            <a:endParaRPr lang="en-US" sz="24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sp>
        <p:nvSpPr>
          <p:cNvPr id="14342" name="Rectangle 22"/>
          <p:cNvSpPr>
            <a:spLocks noChangeArrowheads="1"/>
          </p:cNvSpPr>
          <p:nvPr/>
        </p:nvSpPr>
        <p:spPr bwMode="auto">
          <a:xfrm>
            <a:off x="609600" y="17526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buClrTx/>
              <a:buFontTx/>
              <a:buChar char="•"/>
            </a:pPr>
            <a:r>
              <a:rPr lang="en-US" sz="3200"/>
              <a:t>Population size  </a:t>
            </a:r>
          </a:p>
          <a:p>
            <a:pPr marL="342900" indent="-342900" algn="just">
              <a:buClrTx/>
              <a:buFontTx/>
              <a:buChar char="•"/>
            </a:pPr>
            <a:r>
              <a:rPr lang="en-US" sz="3200"/>
              <a:t>Encoding (binary, permutation, value, tree)</a:t>
            </a:r>
          </a:p>
          <a:p>
            <a:pPr marL="342900" indent="-342900" algn="just">
              <a:buClrTx/>
              <a:buFontTx/>
              <a:buChar char="•"/>
            </a:pPr>
            <a:r>
              <a:rPr lang="en-US" sz="3200"/>
              <a:t>Selection (roulette wheel, elitism, tournament)</a:t>
            </a:r>
          </a:p>
          <a:p>
            <a:pPr marL="342900" indent="-342900" algn="just">
              <a:buClrTx/>
              <a:buFontTx/>
              <a:buChar char="•"/>
            </a:pPr>
            <a:r>
              <a:rPr lang="en-US" sz="3200"/>
              <a:t>Crossover type</a:t>
            </a:r>
          </a:p>
          <a:p>
            <a:pPr marL="342900" indent="-342900" algn="just">
              <a:buClrTx/>
              <a:buFontTx/>
              <a:buChar char="•"/>
            </a:pPr>
            <a:r>
              <a:rPr lang="en-US" sz="3200"/>
              <a:t>Crossover probability</a:t>
            </a:r>
          </a:p>
          <a:p>
            <a:pPr marL="342900" indent="-342900" algn="just">
              <a:buClrTx/>
              <a:buFontTx/>
              <a:buChar char="•"/>
            </a:pPr>
            <a:r>
              <a:rPr lang="en-US" sz="3200"/>
              <a:t>Mutation type</a:t>
            </a:r>
          </a:p>
          <a:p>
            <a:pPr marL="342900" indent="-342900" algn="just">
              <a:buClrTx/>
              <a:buFontTx/>
              <a:buChar char="•"/>
            </a:pPr>
            <a:r>
              <a:rPr lang="en-US" sz="3200"/>
              <a:t>Mutation probability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2771076B-1D78-44A9-9F40-144928CCD47E}" type="slidenum">
              <a:rPr lang="en-US"/>
              <a:pPr>
                <a:defRPr/>
              </a:pPr>
              <a:t>14</a:t>
            </a:fld>
            <a:endParaRPr lang="en-US"/>
          </a:p>
        </p:txBody>
      </p:sp>
      <p:sp>
        <p:nvSpPr>
          <p:cNvPr id="15365" name="Rectangle 4"/>
          <p:cNvSpPr>
            <a:spLocks noChangeArrowheads="1"/>
          </p:cNvSpPr>
          <p:nvPr/>
        </p:nvSpPr>
        <p:spPr bwMode="auto">
          <a:xfrm>
            <a:off x="2133600" y="990600"/>
            <a:ext cx="518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3200"/>
              <a:t>Evolvable Hardware (EHW):</a:t>
            </a:r>
            <a:endParaRPr lang="en-US" sz="24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sp>
        <p:nvSpPr>
          <p:cNvPr id="15366" name="Rectangle 8"/>
          <p:cNvSpPr>
            <a:spLocks noChangeArrowheads="1"/>
          </p:cNvSpPr>
          <p:nvPr/>
        </p:nvSpPr>
        <p:spPr bwMode="auto">
          <a:xfrm>
            <a:off x="609600" y="16002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t>  Popa Rustem - </a:t>
            </a:r>
            <a:r>
              <a:rPr lang="en-US" sz="1600" i="1"/>
              <a:t>Genetic Algorithms: An Overview with Applications in Evolvable Hardware </a:t>
            </a:r>
            <a:r>
              <a:rPr lang="en-US" sz="1600"/>
              <a:t>published in "Bio-Inspired Computational Algorithms and Their Applications",    Dr. Shangce Gao (Ed.), ISBN: 978-953-51-0214-4, InTech - Croatia, march 2012, pp. 105-120</a:t>
            </a:r>
          </a:p>
        </p:txBody>
      </p:sp>
      <p:sp>
        <p:nvSpPr>
          <p:cNvPr id="15367" name="Rectangle 10"/>
          <p:cNvSpPr>
            <a:spLocks noChangeArrowheads="1"/>
          </p:cNvSpPr>
          <p:nvPr/>
        </p:nvSpPr>
        <p:spPr bwMode="auto">
          <a:xfrm>
            <a:off x="609600" y="25908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t>  R. Popa, V. Nicolau, S. Epure  - </a:t>
            </a:r>
            <a:r>
              <a:rPr lang="en-US" sz="1600" i="1"/>
              <a:t>A New Quantum Inspired Genetic Algorithm for Evolvable Hardware</a:t>
            </a:r>
            <a:r>
              <a:rPr lang="en-US" sz="1600"/>
              <a:t>, The 3-nd International Symposium on Electrical and Electronics Engineering, ISEEE 2010, Galati, Romania, 16-18 September, pp. 64-69 (IEEE Catalog Number CFP1093K-PRT, ISBN 978-1-4244-8407-2)</a:t>
            </a:r>
          </a:p>
        </p:txBody>
      </p:sp>
      <p:sp>
        <p:nvSpPr>
          <p:cNvPr id="15368" name="Rectangle 11"/>
          <p:cNvSpPr>
            <a:spLocks noChangeArrowheads="1"/>
          </p:cNvSpPr>
          <p:nvPr/>
        </p:nvSpPr>
        <p:spPr bwMode="auto">
          <a:xfrm>
            <a:off x="609600" y="38100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t>  R. Popa, S. Epure, V. Nicolau - </a:t>
            </a:r>
            <a:r>
              <a:rPr lang="en-US" sz="1600" i="1"/>
              <a:t>FPGA Circuits for Evolvable Hardware</a:t>
            </a:r>
            <a:r>
              <a:rPr lang="en-US" sz="1600"/>
              <a:t>, The 2-nd International Symposium on Electrical and Electronics Engineering, ISEEE 2008, Galati, Romania, 12-13 September, pp. 70-73 (ISSN 1844-8054) </a:t>
            </a:r>
          </a:p>
        </p:txBody>
      </p:sp>
      <p:sp>
        <p:nvSpPr>
          <p:cNvPr id="15369" name="Rectangle 12"/>
          <p:cNvSpPr>
            <a:spLocks noChangeArrowheads="1"/>
          </p:cNvSpPr>
          <p:nvPr/>
        </p:nvSpPr>
        <p:spPr bwMode="auto">
          <a:xfrm>
            <a:off x="609600" y="48006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t>R. Popa, V. Nicolau, S. Epure - </a:t>
            </a:r>
            <a:r>
              <a:rPr lang="en-US" sz="1600" i="1"/>
              <a:t>Evolvable Hardware in Xilinx PLDs</a:t>
            </a:r>
            <a:r>
              <a:rPr lang="en-US" sz="1600"/>
              <a:t>, First International Symposium on Electrical and Electronics Engineering, ISEEE 2006, Galati, Romania, 13-14 October, pp. 108-113 (ISBN (10) 973-627-325-3, ISBN (13) 978-973-627-325-4)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 (EHW)</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09A7550D-6813-497B-B5CC-7808F5C8B6BB}" type="slidenum">
              <a:rPr lang="en-US"/>
              <a:pPr>
                <a:defRPr/>
              </a:pPr>
              <a:t>15</a:t>
            </a:fld>
            <a:endParaRPr lang="en-US"/>
          </a:p>
        </p:txBody>
      </p:sp>
      <p:sp>
        <p:nvSpPr>
          <p:cNvPr id="16389" name="Rectangle 9"/>
          <p:cNvSpPr>
            <a:spLocks noChangeArrowheads="1"/>
          </p:cNvSpPr>
          <p:nvPr/>
        </p:nvSpPr>
        <p:spPr bwMode="auto">
          <a:xfrm>
            <a:off x="609600" y="9144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None/>
            </a:pPr>
            <a:r>
              <a:rPr lang="en-US" sz="2400"/>
              <a:t>Intrinsic evolution of a modulo 5 counter on a motherboard with CMOS integrated circuits  (2004)</a:t>
            </a:r>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43180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1200"/>
            <a:ext cx="39624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 (EHW)</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D6A8F22F-4281-44F0-9A0C-CB06426B7B96}" type="slidenum">
              <a:rPr lang="en-US"/>
              <a:pPr>
                <a:defRPr/>
              </a:pPr>
              <a:t>16</a:t>
            </a:fld>
            <a:endParaRPr lang="en-US"/>
          </a:p>
        </p:txBody>
      </p:sp>
      <p:sp>
        <p:nvSpPr>
          <p:cNvPr id="17413" name="Rectangle 9"/>
          <p:cNvSpPr>
            <a:spLocks noChangeArrowheads="1"/>
          </p:cNvSpPr>
          <p:nvPr/>
        </p:nvSpPr>
        <p:spPr bwMode="auto">
          <a:xfrm>
            <a:off x="1066800" y="914400"/>
            <a:ext cx="708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None/>
            </a:pPr>
            <a:r>
              <a:rPr lang="en-US" sz="2400"/>
              <a:t>Two examples of extrinsic evolution of a state machine with 8 states (2006)</a:t>
            </a:r>
          </a:p>
        </p:txBody>
      </p:sp>
      <p:pic>
        <p:nvPicPr>
          <p:cNvPr id="174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3933825"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8623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 (EHW)</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C5330724-E57A-45A2-BB40-F9A744B9C2EC}" type="slidenum">
              <a:rPr lang="en-US"/>
              <a:pPr>
                <a:defRPr/>
              </a:pPr>
              <a:t>17</a:t>
            </a:fld>
            <a:endParaRPr lang="en-US"/>
          </a:p>
        </p:txBody>
      </p:sp>
      <p:sp>
        <p:nvSpPr>
          <p:cNvPr id="18437" name="Rectangle 9"/>
          <p:cNvSpPr>
            <a:spLocks noChangeArrowheads="1"/>
          </p:cNvSpPr>
          <p:nvPr/>
        </p:nvSpPr>
        <p:spPr bwMode="auto">
          <a:xfrm>
            <a:off x="609600" y="838200"/>
            <a:ext cx="80010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None/>
            </a:pPr>
            <a:r>
              <a:rPr lang="en-US" sz="2400"/>
              <a:t>Two examples of extrinsic evolution of a boolean function with 3 variables in a network with 4 gates, using 3 GAs:     (2010)</a:t>
            </a:r>
          </a:p>
          <a:p>
            <a:pPr algn="just">
              <a:buFont typeface="Wingdings" pitchFamily="2" charset="2"/>
              <a:buNone/>
            </a:pPr>
            <a:r>
              <a:rPr lang="en-US" sz="2400"/>
              <a:t>   - CGA (Canonical Genetic Algorithm)</a:t>
            </a:r>
          </a:p>
          <a:p>
            <a:pPr algn="just">
              <a:buFont typeface="Wingdings" pitchFamily="2" charset="2"/>
              <a:buNone/>
            </a:pPr>
            <a:r>
              <a:rPr lang="en-US" sz="2400"/>
              <a:t>   - SCQGA (Single Chromosome Quantum Genetic Algorithm)</a:t>
            </a:r>
          </a:p>
          <a:p>
            <a:pPr algn="just">
              <a:buFont typeface="Wingdings" pitchFamily="2" charset="2"/>
              <a:buNone/>
            </a:pPr>
            <a:r>
              <a:rPr lang="en-US" sz="2400"/>
              <a:t>   - QIGA (Quantum Inspired Genetic Algorithm)</a:t>
            </a:r>
          </a:p>
        </p:txBody>
      </p:sp>
      <p:pic>
        <p:nvPicPr>
          <p:cNvPr id="184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0"/>
            <a:ext cx="609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0ACABF58-337B-437E-BA30-EA7562E35910}" type="slidenum">
              <a:rPr lang="en-US"/>
              <a:pPr>
                <a:defRPr/>
              </a:pPr>
              <a:t>18</a:t>
            </a:fld>
            <a:endParaRPr lang="en-US"/>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 (EHW)</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80EBED3D-E1B4-4092-8C3C-5DFB111EA909}" type="slidenum">
              <a:rPr lang="en-US"/>
              <a:pPr>
                <a:defRPr/>
              </a:pPr>
              <a:t>19</a:t>
            </a:fld>
            <a:endParaRPr lang="en-US"/>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375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p:spPr>
        <p:txBody>
          <a:bodyPr/>
          <a:lstStyle/>
          <a:p>
            <a:pPr eaLnBrk="1" hangingPunct="1"/>
            <a:r>
              <a:rPr lang="en-US" sz="4800" b="1" smtClean="0">
                <a:solidFill>
                  <a:srgbClr val="FFFF66"/>
                </a:solidFill>
                <a:latin typeface="Garamond" pitchFamily="18" charset="0"/>
              </a:rPr>
              <a:t>Contents</a:t>
            </a:r>
          </a:p>
        </p:txBody>
      </p:sp>
      <p:sp>
        <p:nvSpPr>
          <p:cNvPr id="4099" name="Rectangle 3"/>
          <p:cNvSpPr>
            <a:spLocks noGrp="1" noChangeArrowheads="1"/>
          </p:cNvSpPr>
          <p:nvPr>
            <p:ph type="body" idx="1"/>
          </p:nvPr>
        </p:nvSpPr>
        <p:spPr>
          <a:xfrm>
            <a:off x="990600" y="1600200"/>
            <a:ext cx="7467600" cy="4191000"/>
          </a:xfrm>
        </p:spPr>
        <p:txBody>
          <a:bodyPr/>
          <a:lstStyle/>
          <a:p>
            <a:pPr eaLnBrk="1" hangingPunct="1">
              <a:lnSpc>
                <a:spcPct val="80000"/>
              </a:lnSpc>
              <a:buClr>
                <a:srgbClr val="F46F0C"/>
              </a:buClr>
              <a:buFont typeface="Wingdings" pitchFamily="2" charset="2"/>
              <a:buChar char="F"/>
            </a:pPr>
            <a:r>
              <a:rPr lang="en-US" sz="3600" smtClean="0">
                <a:latin typeface="Times New Roman" pitchFamily="18" charset="0"/>
              </a:rPr>
              <a:t> About PhD thesis</a:t>
            </a:r>
          </a:p>
          <a:p>
            <a:pPr eaLnBrk="1" hangingPunct="1">
              <a:lnSpc>
                <a:spcPct val="80000"/>
              </a:lnSpc>
              <a:buClr>
                <a:srgbClr val="F46F0C"/>
              </a:buClr>
              <a:buFont typeface="Wingdings" pitchFamily="2" charset="2"/>
              <a:buNone/>
            </a:pPr>
            <a:endParaRPr lang="en-US" sz="2400" smtClean="0">
              <a:solidFill>
                <a:srgbClr val="F46F0C"/>
              </a:solidFill>
              <a:latin typeface="Times New Roman" pitchFamily="18" charset="0"/>
            </a:endParaRPr>
          </a:p>
          <a:p>
            <a:pPr eaLnBrk="1" hangingPunct="1">
              <a:lnSpc>
                <a:spcPct val="80000"/>
              </a:lnSpc>
              <a:buClr>
                <a:srgbClr val="F46F0C"/>
              </a:buClr>
              <a:buFont typeface="Wingdings" pitchFamily="2" charset="2"/>
              <a:buChar char="F"/>
            </a:pPr>
            <a:r>
              <a:rPr lang="en-US" sz="3600" smtClean="0">
                <a:latin typeface="Times New Roman" pitchFamily="18" charset="0"/>
              </a:rPr>
              <a:t> Teaching experience</a:t>
            </a:r>
          </a:p>
          <a:p>
            <a:pPr eaLnBrk="1" hangingPunct="1">
              <a:lnSpc>
                <a:spcPct val="80000"/>
              </a:lnSpc>
              <a:buClr>
                <a:srgbClr val="F46F0C"/>
              </a:buClr>
              <a:buFont typeface="Wingdings" pitchFamily="2" charset="2"/>
              <a:buChar char="F"/>
            </a:pPr>
            <a:endParaRPr lang="en-US" sz="2400" smtClean="0">
              <a:latin typeface="Times New Roman" pitchFamily="18" charset="0"/>
            </a:endParaRPr>
          </a:p>
          <a:p>
            <a:pPr eaLnBrk="1" hangingPunct="1">
              <a:lnSpc>
                <a:spcPct val="80000"/>
              </a:lnSpc>
              <a:buClr>
                <a:srgbClr val="F46F0C"/>
              </a:buClr>
              <a:buFont typeface="Wingdings" pitchFamily="2" charset="2"/>
              <a:buChar char="F"/>
            </a:pPr>
            <a:r>
              <a:rPr lang="en-US" sz="3600" smtClean="0">
                <a:latin typeface="Times New Roman" pitchFamily="18" charset="0"/>
              </a:rPr>
              <a:t> Research interests</a:t>
            </a:r>
          </a:p>
          <a:p>
            <a:pPr eaLnBrk="1" hangingPunct="1">
              <a:lnSpc>
                <a:spcPct val="80000"/>
              </a:lnSpc>
              <a:buClr>
                <a:srgbClr val="F46F0C"/>
              </a:buClr>
              <a:buFontTx/>
              <a:buNone/>
            </a:pPr>
            <a:endParaRPr lang="en-US" sz="2400" smtClean="0">
              <a:latin typeface="Times New Roman" pitchFamily="18" charset="0"/>
            </a:endParaRPr>
          </a:p>
          <a:p>
            <a:pPr eaLnBrk="1" hangingPunct="1">
              <a:lnSpc>
                <a:spcPct val="80000"/>
              </a:lnSpc>
              <a:buClr>
                <a:srgbClr val="F46F0C"/>
              </a:buClr>
              <a:buFont typeface="Wingdings" pitchFamily="2" charset="2"/>
              <a:buChar char="F"/>
            </a:pPr>
            <a:r>
              <a:rPr lang="en-US" sz="3600" smtClean="0">
                <a:latin typeface="Times New Roman" pitchFamily="18" charset="0"/>
              </a:rPr>
              <a:t> About Genetic Algorithms</a:t>
            </a:r>
          </a:p>
          <a:p>
            <a:pPr eaLnBrk="1" hangingPunct="1">
              <a:lnSpc>
                <a:spcPct val="80000"/>
              </a:lnSpc>
              <a:buClr>
                <a:srgbClr val="F46F0C"/>
              </a:buClr>
              <a:buFontTx/>
              <a:buNone/>
            </a:pPr>
            <a:endParaRPr lang="en-US" sz="2400" smtClean="0">
              <a:latin typeface="Times New Roman" pitchFamily="18" charset="0"/>
            </a:endParaRPr>
          </a:p>
          <a:p>
            <a:pPr eaLnBrk="1" hangingPunct="1">
              <a:lnSpc>
                <a:spcPct val="80000"/>
              </a:lnSpc>
              <a:buClr>
                <a:srgbClr val="F46F0C"/>
              </a:buClr>
              <a:buFont typeface="Wingdings" pitchFamily="2" charset="2"/>
              <a:buChar char="F"/>
            </a:pPr>
            <a:r>
              <a:rPr lang="en-US" sz="3600" smtClean="0">
                <a:latin typeface="Times New Roman" pitchFamily="18" charset="0"/>
              </a:rPr>
              <a:t> Some results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A1954E21-C749-43FD-9415-48AAA725B951}"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B6BAA4C9-BA6B-44C1-8E8C-B89B44AAB133}" type="slidenum">
              <a:rPr lang="en-US"/>
              <a:pPr>
                <a:defRPr/>
              </a:pPr>
              <a:t>20</a:t>
            </a:fld>
            <a:endParaRPr lang="en-US"/>
          </a:p>
        </p:txBody>
      </p:sp>
      <p:sp>
        <p:nvSpPr>
          <p:cNvPr id="21509" name="Rectangle 4"/>
          <p:cNvSpPr>
            <a:spLocks noChangeArrowheads="1"/>
          </p:cNvSpPr>
          <p:nvPr/>
        </p:nvSpPr>
        <p:spPr bwMode="auto">
          <a:xfrm>
            <a:off x="2133600" y="990600"/>
            <a:ext cx="518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3200"/>
              <a:t>The Hybridisation of GAs:</a:t>
            </a:r>
            <a:endParaRPr lang="en-US" sz="24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sp>
        <p:nvSpPr>
          <p:cNvPr id="21510" name="Rectangle 8"/>
          <p:cNvSpPr>
            <a:spLocks noChangeArrowheads="1"/>
          </p:cNvSpPr>
          <p:nvPr/>
        </p:nvSpPr>
        <p:spPr bwMode="auto">
          <a:xfrm>
            <a:off x="685800" y="17526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t>R. Popa - </a:t>
            </a:r>
            <a:r>
              <a:rPr lang="en-US" sz="1600" i="1"/>
              <a:t>The Hybridization of the Selfish Gene Algorithm</a:t>
            </a:r>
            <a:r>
              <a:rPr lang="en-US" sz="1600"/>
              <a:t>, 2002 IEEE International Conference on Artificial Intelligence Systems, ICAIS 2002, Divnomorskoe, Russia, 5-10 September, 2002, pp. 345-350 (ISBN 0-7695-1733-1)</a:t>
            </a:r>
          </a:p>
        </p:txBody>
      </p:sp>
      <p:sp>
        <p:nvSpPr>
          <p:cNvPr id="21511" name="Rectangle 9"/>
          <p:cNvSpPr>
            <a:spLocks noChangeArrowheads="1"/>
          </p:cNvSpPr>
          <p:nvPr/>
        </p:nvSpPr>
        <p:spPr bwMode="auto">
          <a:xfrm>
            <a:off x="685800" y="32004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t>R. Popa, D. Aiordachioaie, V. Nicolau - </a:t>
            </a:r>
            <a:r>
              <a:rPr lang="en-US" sz="1600" i="1"/>
              <a:t>Multiple Hybridization in Genetic Algorithms</a:t>
            </a:r>
            <a:r>
              <a:rPr lang="en-US" sz="1600"/>
              <a:t>,</a:t>
            </a:r>
            <a:r>
              <a:rPr lang="en-US" sz="1600" i="1"/>
              <a:t> </a:t>
            </a:r>
            <a:r>
              <a:rPr lang="en-US" sz="1600"/>
              <a:t>The 16-th European Meeting on Cybernetics and Systems Research EMCSR'2002,</a:t>
            </a:r>
            <a:r>
              <a:rPr lang="en-US" sz="1600" i="1"/>
              <a:t> </a:t>
            </a:r>
            <a:r>
              <a:rPr lang="en-US" sz="1600"/>
              <a:t>Vienna, Austria, April 2-5, 2002, pp.536-541 (ISBN 3 85206 160 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4A88C689-1426-4C84-B6AE-53858395AC6B}" type="slidenum">
              <a:rPr lang="en-US"/>
              <a:pPr>
                <a:defRPr/>
              </a:pPr>
              <a:t>21</a:t>
            </a:fld>
            <a:endParaRPr lang="en-US"/>
          </a:p>
        </p:txBody>
      </p:sp>
      <p:sp>
        <p:nvSpPr>
          <p:cNvPr id="22533" name="Rectangle 4"/>
          <p:cNvSpPr>
            <a:spLocks noChangeArrowheads="1"/>
          </p:cNvSpPr>
          <p:nvPr/>
        </p:nvSpPr>
        <p:spPr bwMode="auto">
          <a:xfrm>
            <a:off x="457200" y="9906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3200"/>
              <a:t>The Hybridisation of the Selfish Gene Algorithm:</a:t>
            </a:r>
            <a:endParaRPr lang="en-US" sz="24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pic>
        <p:nvPicPr>
          <p:cNvPr id="225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44958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5720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7086600" y="304800"/>
            <a:ext cx="228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BEADD17B-3CB2-4F72-A217-BA5A339C80C2}" type="slidenum">
              <a:rPr lang="en-US"/>
              <a:pPr>
                <a:defRPr/>
              </a:pPr>
              <a:t>22</a:t>
            </a:fld>
            <a:endParaRPr lang="en-US"/>
          </a:p>
        </p:txBody>
      </p:sp>
      <p:sp>
        <p:nvSpPr>
          <p:cNvPr id="17413" name="Rectangle 4"/>
          <p:cNvSpPr>
            <a:spLocks noChangeArrowheads="1"/>
          </p:cNvSpPr>
          <p:nvPr/>
        </p:nvSpPr>
        <p:spPr bwMode="auto">
          <a:xfrm>
            <a:off x="7086600" y="3124200"/>
            <a:ext cx="2057400" cy="1295400"/>
          </a:xfrm>
          <a:prstGeom prst="rect">
            <a:avLst/>
          </a:prstGeom>
          <a:noFill/>
          <a:ln w="9525">
            <a:noFill/>
            <a:miter lim="800000"/>
            <a:headEnd/>
            <a:tailEnd/>
          </a:ln>
        </p:spPr>
        <p:txBody>
          <a:bodyPr/>
          <a:lstStyle/>
          <a:p>
            <a:pPr marL="342900" algn="l">
              <a:lnSpc>
                <a:spcPct val="80000"/>
              </a:lnSpc>
              <a:buClrTx/>
              <a:buFont typeface="Wingdings" pitchFamily="2" charset="2"/>
              <a:buNone/>
              <a:defRPr/>
            </a:pPr>
            <a:r>
              <a:rPr lang="en-US" sz="3200" dirty="0"/>
              <a:t>Multiple </a:t>
            </a:r>
            <a:r>
              <a:rPr lang="en-US" sz="3200" dirty="0" err="1"/>
              <a:t>Hybridi-sation</a:t>
            </a:r>
            <a:r>
              <a:rPr lang="en-US" sz="3200" dirty="0"/>
              <a:t> </a:t>
            </a:r>
          </a:p>
          <a:p>
            <a:pPr marL="342900" algn="l">
              <a:lnSpc>
                <a:spcPct val="80000"/>
              </a:lnSpc>
              <a:buClrTx/>
              <a:buFont typeface="Wingdings" pitchFamily="2" charset="2"/>
              <a:buNone/>
              <a:defRPr/>
            </a:pPr>
            <a:r>
              <a:rPr lang="en-US" sz="3200" dirty="0"/>
              <a:t>in GAs:</a:t>
            </a:r>
            <a:endParaRPr lang="en-US" sz="2400" b="1" dirty="0"/>
          </a:p>
          <a:p>
            <a:pPr marL="342900" indent="-342900" algn="l">
              <a:lnSpc>
                <a:spcPct val="80000"/>
              </a:lnSpc>
              <a:buClrTx/>
              <a:buFontTx/>
              <a:buNone/>
              <a:defRPr/>
            </a:pPr>
            <a:endParaRPr lang="en-US" sz="2400" b="1" dirty="0"/>
          </a:p>
          <a:p>
            <a:pPr marL="342900" indent="-342900" algn="l">
              <a:lnSpc>
                <a:spcPct val="80000"/>
              </a:lnSpc>
              <a:buClrTx/>
              <a:buFontTx/>
              <a:buNone/>
              <a:defRPr/>
            </a:pPr>
            <a:r>
              <a:rPr lang="en-US" sz="2400" b="1" dirty="0"/>
              <a:t>	</a:t>
            </a:r>
            <a:endParaRPr lang="en-US" sz="2800" b="1" dirty="0"/>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1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F9291F2F-06D5-4969-8BB8-38C16690445B}" type="slidenum">
              <a:rPr lang="en-US"/>
              <a:pPr>
                <a:defRPr/>
              </a:pPr>
              <a:t>23</a:t>
            </a:fld>
            <a:endParaRPr lang="en-US"/>
          </a:p>
        </p:txBody>
      </p:sp>
      <p:sp>
        <p:nvSpPr>
          <p:cNvPr id="24581" name="Rectangle 4"/>
          <p:cNvSpPr>
            <a:spLocks noChangeArrowheads="1"/>
          </p:cNvSpPr>
          <p:nvPr/>
        </p:nvSpPr>
        <p:spPr bwMode="auto">
          <a:xfrm>
            <a:off x="2133600" y="990600"/>
            <a:ext cx="518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3200"/>
              <a:t>Image Processing with GAs:</a:t>
            </a:r>
            <a:endParaRPr lang="en-US" sz="24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sp>
        <p:nvSpPr>
          <p:cNvPr id="24582" name="Rectangle 10"/>
          <p:cNvSpPr>
            <a:spLocks noChangeArrowheads="1"/>
          </p:cNvSpPr>
          <p:nvPr/>
        </p:nvSpPr>
        <p:spPr bwMode="auto">
          <a:xfrm>
            <a:off x="685800" y="35814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t>R. Popa, D. Aiordachioaie - </a:t>
            </a:r>
            <a:r>
              <a:rPr lang="en-US" sz="1600" i="1"/>
              <a:t>Genetic Recognition of Changes in Melanocytic Lesions</a:t>
            </a:r>
            <a:r>
              <a:rPr lang="en-US" sz="1600"/>
              <a:t>, The 8th International Symposium on Automatic Control and Computer Science, SACCS 2004, Iasi, Romania, 22-23 October, 2004, CD-ROM Proceedings - abstract page 69 (ISBN 973-621-083-9)</a:t>
            </a:r>
          </a:p>
        </p:txBody>
      </p:sp>
      <p:sp>
        <p:nvSpPr>
          <p:cNvPr id="24583" name="Rectangle 11"/>
          <p:cNvSpPr>
            <a:spLocks noChangeArrowheads="1"/>
          </p:cNvSpPr>
          <p:nvPr/>
        </p:nvSpPr>
        <p:spPr bwMode="auto">
          <a:xfrm>
            <a:off x="685800" y="1752600"/>
            <a:ext cx="7772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t>Popa Rustem -</a:t>
            </a:r>
            <a:r>
              <a:rPr lang="en-US" sz="1600" i="1"/>
              <a:t> Melanocytic Lesions Screening through Particle Swarm Optimization </a:t>
            </a:r>
            <a:r>
              <a:rPr lang="en-US" sz="1600"/>
              <a:t>published in "Handbook of Research on Novel Soft Computing Intelligent Algorithms: Theory and Practical Applications“ (2 vol.), Dr. Pandian M. Vasant, IGI Global, 2013, ISBN13: 9781466644502, ISBN10: 1466644508, DOI: 10.4018/978-1-4666-4450-2.ch012, pp. 355-384 </a:t>
            </a:r>
            <a:endParaRPr lang="ro-RO" sz="16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Some results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0A5C96F5-F78C-4456-ABCE-F6D4D80C4EF0}" type="slidenum">
              <a:rPr lang="en-US"/>
              <a:pPr>
                <a:defRPr/>
              </a:pPr>
              <a:t>24</a:t>
            </a:fld>
            <a:endParaRPr lang="en-US"/>
          </a:p>
        </p:txBody>
      </p:sp>
      <p:sp>
        <p:nvSpPr>
          <p:cNvPr id="6" name="Rectangle 4"/>
          <p:cNvSpPr>
            <a:spLocks noChangeArrowheads="1"/>
          </p:cNvSpPr>
          <p:nvPr/>
        </p:nvSpPr>
        <p:spPr bwMode="auto">
          <a:xfrm>
            <a:off x="304800" y="1066800"/>
            <a:ext cx="8610600" cy="838200"/>
          </a:xfrm>
          <a:prstGeom prst="rect">
            <a:avLst/>
          </a:prstGeom>
          <a:noFill/>
          <a:ln w="9525">
            <a:noFill/>
            <a:miter lim="800000"/>
            <a:headEnd/>
            <a:tailEnd/>
          </a:ln>
        </p:spPr>
        <p:txBody>
          <a:bodyPr/>
          <a:lstStyle/>
          <a:p>
            <a:pPr marL="342900" algn="l">
              <a:lnSpc>
                <a:spcPct val="80000"/>
              </a:lnSpc>
              <a:buClrTx/>
              <a:buFont typeface="Wingdings" pitchFamily="2" charset="2"/>
              <a:buNone/>
              <a:defRPr/>
            </a:pPr>
            <a:r>
              <a:rPr lang="en-US" sz="2800" dirty="0"/>
              <a:t>Two Different Images of the Same </a:t>
            </a:r>
            <a:r>
              <a:rPr lang="en-US" sz="2800" dirty="0" err="1"/>
              <a:t>Melanocytic</a:t>
            </a:r>
            <a:r>
              <a:rPr lang="en-US" sz="2800" dirty="0"/>
              <a:t> Lesion, an Affine Transformation and  Two Different Lesions</a:t>
            </a:r>
            <a:r>
              <a:rPr lang="en-US" sz="3200" dirty="0"/>
              <a:t>:</a:t>
            </a:r>
            <a:endParaRPr lang="en-US" sz="2400" b="1" dirty="0"/>
          </a:p>
          <a:p>
            <a:pPr marL="342900" indent="-342900" algn="l">
              <a:lnSpc>
                <a:spcPct val="80000"/>
              </a:lnSpc>
              <a:buClrTx/>
              <a:buFontTx/>
              <a:buNone/>
              <a:defRPr/>
            </a:pPr>
            <a:endParaRPr lang="en-US" sz="2400" b="1" dirty="0"/>
          </a:p>
          <a:p>
            <a:pPr marL="342900" indent="-342900" algn="l">
              <a:lnSpc>
                <a:spcPct val="80000"/>
              </a:lnSpc>
              <a:buClrTx/>
              <a:buFontTx/>
              <a:buNone/>
              <a:defRPr/>
            </a:pPr>
            <a:r>
              <a:rPr lang="en-US" sz="2400" b="1" dirty="0"/>
              <a:t>	</a:t>
            </a:r>
            <a:endParaRPr lang="en-US" sz="2800" b="1" dirty="0"/>
          </a:p>
        </p:txBody>
      </p:sp>
      <p:pic>
        <p:nvPicPr>
          <p:cNvPr id="256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3846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42672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76700"/>
            <a:ext cx="4267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About PhD thesis (1999)</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8EF6690E-9623-4597-B465-3BDA446BCC53}" type="slidenum">
              <a:rPr lang="en-US"/>
              <a:pPr>
                <a:defRPr/>
              </a:pPr>
              <a:t>3</a:t>
            </a:fld>
            <a:endParaRPr lang="en-US"/>
          </a:p>
        </p:txBody>
      </p:sp>
      <p:sp>
        <p:nvSpPr>
          <p:cNvPr id="6" name="Rectangle 7"/>
          <p:cNvSpPr>
            <a:spLocks noChangeArrowheads="1"/>
          </p:cNvSpPr>
          <p:nvPr/>
        </p:nvSpPr>
        <p:spPr bwMode="auto">
          <a:xfrm>
            <a:off x="533400" y="1143000"/>
            <a:ext cx="8153400" cy="1143000"/>
          </a:xfrm>
          <a:prstGeom prst="rect">
            <a:avLst/>
          </a:prstGeom>
          <a:noFill/>
          <a:ln w="9525">
            <a:noFill/>
            <a:miter lim="800000"/>
            <a:headEnd/>
            <a:tailEnd/>
          </a:ln>
          <a:effectLst/>
        </p:spPr>
        <p:txBody>
          <a:bodyPr/>
          <a:lstStyle/>
          <a:p>
            <a:pPr algn="just">
              <a:buFont typeface="Wingdings" pitchFamily="2" charset="2"/>
              <a:buNone/>
              <a:defRPr/>
            </a:pPr>
            <a:r>
              <a:rPr lang="en-US" sz="3200" dirty="0">
                <a:solidFill>
                  <a:schemeClr val="tx2">
                    <a:lumMod val="75000"/>
                  </a:schemeClr>
                </a:solidFill>
              </a:rPr>
              <a:t>The development of new algorithms for testing and automatic reconfiguration of digital systems </a:t>
            </a:r>
          </a:p>
          <a:p>
            <a:pPr algn="l">
              <a:buFont typeface="Wingdings" pitchFamily="2" charset="2"/>
              <a:buNone/>
              <a:defRPr/>
            </a:pPr>
            <a:endParaRPr lang="en-US" sz="3200" dirty="0"/>
          </a:p>
          <a:p>
            <a:pPr algn="l">
              <a:buFont typeface="Wingdings" pitchFamily="2" charset="2"/>
              <a:buNone/>
              <a:defRPr/>
            </a:pPr>
            <a:endParaRPr lang="en-US" sz="3200" dirty="0"/>
          </a:p>
        </p:txBody>
      </p:sp>
      <p:sp>
        <p:nvSpPr>
          <p:cNvPr id="5126" name="Rectangle 7"/>
          <p:cNvSpPr>
            <a:spLocks noChangeArrowheads="1"/>
          </p:cNvSpPr>
          <p:nvPr/>
        </p:nvSpPr>
        <p:spPr bwMode="auto">
          <a:xfrm>
            <a:off x="1143000" y="2743200"/>
            <a:ext cx="701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r>
              <a:rPr lang="en-US" sz="2400"/>
              <a:t>I have studied some evolutionary algorithms for synthesis, testing and reconfiguration of programmable digital structures in case of single fault, for the purpose of self repair and adaptation to the changes of the environment. I have developed standard genetic algorithms and algorithms obtained by hybridizing genetic algorithms with other search methods, such as search by induction or simulated annealing.</a:t>
            </a:r>
          </a:p>
          <a:p>
            <a:pPr algn="l">
              <a:buFont typeface="Wingdings" pitchFamily="2" charset="2"/>
              <a:buNone/>
            </a:pPr>
            <a:endParaRPr lang="en-US" sz="3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Teaching experience</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BA1D05CA-4658-40BF-BD33-910EC8166705}" type="slidenum">
              <a:rPr lang="en-US"/>
              <a:pPr>
                <a:defRPr/>
              </a:pPr>
              <a:t>4</a:t>
            </a:fld>
            <a:endParaRPr lang="en-US"/>
          </a:p>
        </p:txBody>
      </p:sp>
      <p:sp>
        <p:nvSpPr>
          <p:cNvPr id="6149" name="Rectangle 5"/>
          <p:cNvSpPr>
            <a:spLocks noChangeArrowheads="1"/>
          </p:cNvSpPr>
          <p:nvPr/>
        </p:nvSpPr>
        <p:spPr bwMode="auto">
          <a:xfrm>
            <a:off x="457200" y="1600200"/>
            <a:ext cx="8153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buClrTx/>
              <a:buFontTx/>
              <a:buChar char="•"/>
            </a:pPr>
            <a:r>
              <a:rPr lang="en-US" sz="2800"/>
              <a:t>Digital Electronics  - </a:t>
            </a:r>
            <a:r>
              <a:rPr lang="en-US" sz="2400"/>
              <a:t>since 1992</a:t>
            </a:r>
          </a:p>
          <a:p>
            <a:pPr marL="342900" indent="-342900" algn="just">
              <a:buClrTx/>
              <a:buFontTx/>
              <a:buChar char="•"/>
            </a:pPr>
            <a:r>
              <a:rPr lang="en-US" sz="2800"/>
              <a:t>Medical Electronics - </a:t>
            </a:r>
            <a:r>
              <a:rPr lang="en-US" sz="2400"/>
              <a:t>since 1994</a:t>
            </a:r>
          </a:p>
          <a:p>
            <a:pPr marL="342900" indent="-342900" algn="just">
              <a:buClrTx/>
              <a:buFontTx/>
              <a:buChar char="•"/>
            </a:pPr>
            <a:r>
              <a:rPr lang="en-US" sz="2800"/>
              <a:t>Evolutionary Systems - </a:t>
            </a:r>
            <a:r>
              <a:rPr lang="en-US" sz="2400"/>
              <a:t>(2000 – 2003)</a:t>
            </a:r>
          </a:p>
          <a:p>
            <a:pPr marL="342900" indent="-342900" algn="l">
              <a:buClrTx/>
              <a:buFontTx/>
              <a:buNone/>
            </a:pPr>
            <a:endParaRPr lang="en-US" sz="2800"/>
          </a:p>
        </p:txBody>
      </p:sp>
      <p:sp>
        <p:nvSpPr>
          <p:cNvPr id="6150" name="Rectangle 7"/>
          <p:cNvSpPr>
            <a:spLocks noChangeArrowheads="1"/>
          </p:cNvSpPr>
          <p:nvPr/>
        </p:nvSpPr>
        <p:spPr bwMode="auto">
          <a:xfrm>
            <a:off x="914400" y="990600"/>
            <a:ext cx="701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r>
              <a:rPr lang="en-US" sz="2800" u="sng"/>
              <a:t>Undergraduate</a:t>
            </a:r>
            <a:r>
              <a:rPr lang="en-US" sz="2800"/>
              <a:t>:</a:t>
            </a:r>
          </a:p>
          <a:p>
            <a:pPr algn="just">
              <a:buFont typeface="Wingdings" pitchFamily="2" charset="2"/>
              <a:buNone/>
            </a:pPr>
            <a:endParaRPr lang="en-US" sz="2800"/>
          </a:p>
          <a:p>
            <a:pPr algn="l">
              <a:buFont typeface="Wingdings" pitchFamily="2" charset="2"/>
              <a:buNone/>
            </a:pPr>
            <a:endParaRPr lang="en-US" sz="3200"/>
          </a:p>
        </p:txBody>
      </p:sp>
      <p:sp>
        <p:nvSpPr>
          <p:cNvPr id="6151" name="Rectangle 7"/>
          <p:cNvSpPr>
            <a:spLocks noChangeArrowheads="1"/>
          </p:cNvSpPr>
          <p:nvPr/>
        </p:nvSpPr>
        <p:spPr bwMode="auto">
          <a:xfrm>
            <a:off x="914400" y="3505200"/>
            <a:ext cx="701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r>
              <a:rPr lang="en-US" sz="2800" u="sng"/>
              <a:t>Graduate</a:t>
            </a:r>
            <a:r>
              <a:rPr lang="en-US" sz="2800"/>
              <a:t>:</a:t>
            </a:r>
          </a:p>
          <a:p>
            <a:pPr algn="just">
              <a:buFont typeface="Wingdings" pitchFamily="2" charset="2"/>
              <a:buNone/>
            </a:pPr>
            <a:endParaRPr lang="en-US" sz="2800"/>
          </a:p>
          <a:p>
            <a:pPr algn="l">
              <a:buFont typeface="Wingdings" pitchFamily="2" charset="2"/>
              <a:buNone/>
            </a:pPr>
            <a:endParaRPr lang="en-US" sz="3200"/>
          </a:p>
        </p:txBody>
      </p:sp>
      <p:sp>
        <p:nvSpPr>
          <p:cNvPr id="6152" name="Rectangle 5"/>
          <p:cNvSpPr>
            <a:spLocks noChangeArrowheads="1"/>
          </p:cNvSpPr>
          <p:nvPr/>
        </p:nvSpPr>
        <p:spPr bwMode="auto">
          <a:xfrm>
            <a:off x="457200" y="4114800"/>
            <a:ext cx="868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buClrTx/>
              <a:buFontTx/>
              <a:buChar char="•"/>
            </a:pPr>
            <a:r>
              <a:rPr lang="en-US" sz="2800"/>
              <a:t>Audio, Speech and Image Processing - </a:t>
            </a:r>
            <a:r>
              <a:rPr lang="en-US" sz="2400"/>
              <a:t>(2006 – 2009)</a:t>
            </a:r>
          </a:p>
          <a:p>
            <a:pPr marL="342900" indent="-342900" algn="just">
              <a:buClrTx/>
              <a:buFontTx/>
              <a:buChar char="•"/>
            </a:pPr>
            <a:r>
              <a:rPr lang="en-US" sz="2800"/>
              <a:t>Signal Processing by Soft Computing - </a:t>
            </a:r>
            <a:r>
              <a:rPr lang="en-US" sz="2400"/>
              <a:t>(2006 – 2009)</a:t>
            </a:r>
          </a:p>
          <a:p>
            <a:pPr marL="342900" indent="-342900" algn="just">
              <a:buClrTx/>
              <a:buFontTx/>
              <a:buChar char="•"/>
            </a:pPr>
            <a:r>
              <a:rPr lang="en-US" sz="2800"/>
              <a:t>Audio and Speech Processing - </a:t>
            </a:r>
            <a:r>
              <a:rPr lang="en-US" sz="2400"/>
              <a:t>since 2009</a:t>
            </a:r>
          </a:p>
          <a:p>
            <a:pPr marL="342900" indent="-342900" algn="just">
              <a:buClrTx/>
              <a:buFontTx/>
              <a:buChar char="•"/>
            </a:pPr>
            <a:r>
              <a:rPr lang="en-US" sz="2800"/>
              <a:t>Evolutionary Techniques in Signal Processing - </a:t>
            </a:r>
            <a:r>
              <a:rPr lang="en-US" sz="2400"/>
              <a:t>since 2009</a:t>
            </a:r>
          </a:p>
          <a:p>
            <a:pPr marL="342900" indent="-342900" algn="l">
              <a:buClrTx/>
              <a:buFontTx/>
              <a:buNone/>
            </a:pPr>
            <a:endParaRPr lang="en-US"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Research interests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9C6C7BAB-2FBA-40BB-AF16-D859DA903B6D}" type="slidenum">
              <a:rPr lang="en-US"/>
              <a:pPr>
                <a:defRPr/>
              </a:pPr>
              <a:t>5</a:t>
            </a:fld>
            <a:endParaRPr lang="en-US"/>
          </a:p>
        </p:txBody>
      </p:sp>
      <p:sp>
        <p:nvSpPr>
          <p:cNvPr id="7173" name="Rectangle 5"/>
          <p:cNvSpPr>
            <a:spLocks noChangeArrowheads="1"/>
          </p:cNvSpPr>
          <p:nvPr/>
        </p:nvSpPr>
        <p:spPr bwMode="auto">
          <a:xfrm>
            <a:off x="914400" y="1676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buClrTx/>
              <a:buFontTx/>
              <a:buChar char="•"/>
            </a:pPr>
            <a:r>
              <a:rPr lang="en-US" sz="2800"/>
              <a:t>Evolutionary Computation</a:t>
            </a:r>
            <a:endParaRPr lang="en-US" sz="2400"/>
          </a:p>
          <a:p>
            <a:pPr marL="342900" indent="-342900" algn="just">
              <a:buClrTx/>
              <a:buFontTx/>
              <a:buChar char="•"/>
            </a:pPr>
            <a:r>
              <a:rPr lang="en-US" sz="2800"/>
              <a:t>Evolvable Hardware (EHW)</a:t>
            </a:r>
            <a:endParaRPr lang="en-US" sz="2400"/>
          </a:p>
          <a:p>
            <a:pPr marL="342900" indent="-342900" algn="just">
              <a:buClrTx/>
              <a:buFontTx/>
              <a:buChar char="•"/>
            </a:pPr>
            <a:r>
              <a:rPr lang="en-US" sz="2800"/>
              <a:t>Digital Electronics, including FPGA technology</a:t>
            </a:r>
          </a:p>
          <a:p>
            <a:pPr marL="342900" indent="-342900" algn="just">
              <a:buClrTx/>
              <a:buFontTx/>
              <a:buChar char="•"/>
            </a:pPr>
            <a:r>
              <a:rPr lang="en-US" sz="2800"/>
              <a:t>Soft Computing</a:t>
            </a:r>
          </a:p>
          <a:p>
            <a:pPr marL="342900" indent="-342900" algn="just">
              <a:buClrTx/>
              <a:buFontTx/>
              <a:buChar char="•"/>
            </a:pPr>
            <a:r>
              <a:rPr lang="en-US" sz="2800"/>
              <a:t>Digital Signal Processing</a:t>
            </a:r>
          </a:p>
          <a:p>
            <a:pPr marL="342900" indent="-342900" algn="just">
              <a:buClrTx/>
              <a:buFontTx/>
              <a:buChar char="•"/>
            </a:pPr>
            <a:r>
              <a:rPr lang="en-US" sz="2800"/>
              <a:t>Medical Electronics</a:t>
            </a:r>
          </a:p>
          <a:p>
            <a:pPr marL="342900" indent="-342900" algn="just">
              <a:buClrTx/>
              <a:buFontTx/>
              <a:buChar char="•"/>
            </a:pPr>
            <a:r>
              <a:rPr lang="en-US" sz="2800"/>
              <a:t>Artificial Consciousness</a:t>
            </a:r>
            <a:endParaRPr lang="en-US" sz="2400"/>
          </a:p>
          <a:p>
            <a:pPr marL="342900" indent="-342900" algn="just">
              <a:buClrTx/>
              <a:buFont typeface="Wingdings" pitchFamily="2" charset="2"/>
              <a:buNone/>
            </a:pPr>
            <a:endParaRPr 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About Genetic Algorithms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41FE1AAF-9370-493C-915C-EF3C43AC28BE}" type="slidenum">
              <a:rPr lang="en-US"/>
              <a:pPr>
                <a:defRPr/>
              </a:pPr>
              <a:t>6</a:t>
            </a:fld>
            <a:endParaRPr lang="en-US"/>
          </a:p>
        </p:txBody>
      </p:sp>
      <p:sp>
        <p:nvSpPr>
          <p:cNvPr id="9" name="Rectangle 7"/>
          <p:cNvSpPr>
            <a:spLocks noChangeArrowheads="1"/>
          </p:cNvSpPr>
          <p:nvPr/>
        </p:nvSpPr>
        <p:spPr bwMode="auto">
          <a:xfrm>
            <a:off x="762000" y="1066800"/>
            <a:ext cx="7696200" cy="4876800"/>
          </a:xfrm>
          <a:prstGeom prst="rect">
            <a:avLst/>
          </a:prstGeom>
          <a:noFill/>
          <a:ln w="9525">
            <a:noFill/>
            <a:miter lim="800000"/>
            <a:headEnd/>
            <a:tailEnd/>
          </a:ln>
          <a:effectLst/>
        </p:spPr>
        <p:txBody>
          <a:bodyPr/>
          <a:lstStyle/>
          <a:p>
            <a:pPr algn="just">
              <a:buFont typeface="Wingdings" pitchFamily="2" charset="2"/>
              <a:buNone/>
              <a:defRPr/>
            </a:pPr>
            <a:r>
              <a:rPr lang="en-US" sz="3200" dirty="0"/>
              <a:t>	</a:t>
            </a:r>
            <a:r>
              <a:rPr lang="en-US" sz="2800" dirty="0"/>
              <a:t>Evolutionary computation is a subfield of artificial intelligence (AI) (or more particularly computational intelligence (CI)), involving combinatorial optimization problems. It may be </a:t>
            </a:r>
            <a:r>
              <a:rPr lang="en-US" sz="2800" dirty="0" err="1"/>
              <a:t>recognised</a:t>
            </a:r>
            <a:r>
              <a:rPr lang="en-US" sz="2800" dirty="0"/>
              <a:t> by the following criteria:</a:t>
            </a:r>
          </a:p>
          <a:p>
            <a:pPr algn="l">
              <a:buFont typeface="Wingdings" pitchFamily="2" charset="2"/>
              <a:buNone/>
              <a:defRPr/>
            </a:pPr>
            <a:r>
              <a:rPr lang="en-US" sz="2800" i="1" dirty="0"/>
              <a:t>	- </a:t>
            </a:r>
            <a:r>
              <a:rPr lang="en-US" sz="2800" dirty="0"/>
              <a:t>iterative progress, growth or development</a:t>
            </a:r>
          </a:p>
          <a:p>
            <a:pPr algn="l">
              <a:buFont typeface="Wingdings" pitchFamily="2" charset="2"/>
              <a:buNone/>
              <a:defRPr/>
            </a:pPr>
            <a:r>
              <a:rPr lang="en-US" sz="2800" dirty="0"/>
              <a:t>	- population based</a:t>
            </a:r>
          </a:p>
          <a:p>
            <a:pPr algn="l">
              <a:buFont typeface="Wingdings" pitchFamily="2" charset="2"/>
              <a:buNone/>
              <a:defRPr/>
            </a:pPr>
            <a:r>
              <a:rPr lang="en-US" sz="2800" dirty="0"/>
              <a:t>	- guided random search</a:t>
            </a:r>
          </a:p>
          <a:p>
            <a:pPr algn="l">
              <a:buFont typeface="Wingdings" pitchFamily="2" charset="2"/>
              <a:buNone/>
              <a:defRPr/>
            </a:pPr>
            <a:r>
              <a:rPr lang="en-US" sz="2800" dirty="0"/>
              <a:t>	- parallel processing </a:t>
            </a:r>
          </a:p>
          <a:p>
            <a:pPr algn="l">
              <a:buFont typeface="Wingdings" pitchFamily="2" charset="2"/>
              <a:buNone/>
              <a:defRPr/>
            </a:pPr>
            <a:r>
              <a:rPr lang="en-US" sz="2800" dirty="0"/>
              <a:t>	- often biologically inspired</a:t>
            </a:r>
          </a:p>
          <a:p>
            <a:pPr marL="342900" indent="-342900" algn="l">
              <a:defRPr/>
            </a:pPr>
            <a:endParaRPr lang="en-US" sz="3200" dirty="0"/>
          </a:p>
          <a:p>
            <a:pPr marL="342900" indent="-342900" algn="l">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About Genetic Algorithms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0CB5BFD3-1A2C-4720-BAD8-57BF575D8042}" type="slidenum">
              <a:rPr lang="en-US"/>
              <a:pPr>
                <a:defRPr/>
              </a:pPr>
              <a:t>7</a:t>
            </a:fld>
            <a:endParaRPr lang="en-US"/>
          </a:p>
        </p:txBody>
      </p:sp>
      <p:sp>
        <p:nvSpPr>
          <p:cNvPr id="2054" name="Rectangle 4"/>
          <p:cNvSpPr>
            <a:spLocks noChangeArrowheads="1"/>
          </p:cNvSpPr>
          <p:nvPr/>
        </p:nvSpPr>
        <p:spPr bwMode="auto">
          <a:xfrm>
            <a:off x="457200" y="914400"/>
            <a:ext cx="845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2800"/>
              <a:t>A typical structure of an Evolutionary Algorithm (EA) :</a:t>
            </a:r>
            <a:endParaRPr lang="en-US" sz="28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graphicFrame>
        <p:nvGraphicFramePr>
          <p:cNvPr id="2050" name="Object 7"/>
          <p:cNvGraphicFramePr>
            <a:graphicFrameLocks noChangeAspect="1"/>
          </p:cNvGraphicFramePr>
          <p:nvPr/>
        </p:nvGraphicFramePr>
        <p:xfrm>
          <a:off x="1295400" y="1447800"/>
          <a:ext cx="6553200" cy="4724400"/>
        </p:xfrm>
        <a:graphic>
          <a:graphicData uri="http://schemas.openxmlformats.org/presentationml/2006/ole">
            <mc:AlternateContent xmlns:mc="http://schemas.openxmlformats.org/markup-compatibility/2006">
              <mc:Choice xmlns:v="urn:schemas-microsoft-com:vml" Requires="v">
                <p:oleObj spid="_x0000_s2055" name="Microsoft Drawing" r:id="rId3" imgW="3730680" imgH="2911320" progId="MSDraw">
                  <p:embed/>
                </p:oleObj>
              </mc:Choice>
              <mc:Fallback>
                <p:oleObj name="Microsoft Drawing" r:id="rId3" imgW="3730680" imgH="2911320" progId="MSDraw">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47800"/>
                        <a:ext cx="6553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About Genetic Algorithms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3F4EFA6F-07FF-4902-81AA-7B0F102403E0}" type="slidenum">
              <a:rPr lang="en-US"/>
              <a:pPr>
                <a:defRPr/>
              </a:pPr>
              <a:t>8</a:t>
            </a:fld>
            <a:endParaRPr lang="en-US"/>
          </a:p>
        </p:txBody>
      </p:sp>
      <p:sp>
        <p:nvSpPr>
          <p:cNvPr id="9221" name="Rectangle 4"/>
          <p:cNvSpPr>
            <a:spLocks noChangeArrowheads="1"/>
          </p:cNvSpPr>
          <p:nvPr/>
        </p:nvSpPr>
        <p:spPr bwMode="auto">
          <a:xfrm>
            <a:off x="457200" y="1219200"/>
            <a:ext cx="815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buClrTx/>
              <a:buFontTx/>
              <a:buChar char="•"/>
            </a:pPr>
            <a:r>
              <a:rPr lang="en-US" sz="2800"/>
              <a:t>GA begins with a </a:t>
            </a:r>
            <a:r>
              <a:rPr lang="en-US" sz="2800" b="1"/>
              <a:t>set of </a:t>
            </a:r>
            <a:r>
              <a:rPr lang="en-US" sz="2800" b="1" u="sng"/>
              <a:t>solutions</a:t>
            </a:r>
            <a:r>
              <a:rPr lang="en-US" sz="2800"/>
              <a:t> (represented by </a:t>
            </a:r>
            <a:r>
              <a:rPr lang="en-US" sz="2800" b="1" u="sng"/>
              <a:t>chromosomes</a:t>
            </a:r>
            <a:r>
              <a:rPr lang="en-US" sz="2800"/>
              <a:t>) called </a:t>
            </a:r>
            <a:r>
              <a:rPr lang="en-US" sz="2800" b="1" u="sng"/>
              <a:t>population</a:t>
            </a:r>
            <a:r>
              <a:rPr lang="en-US" sz="2800"/>
              <a:t>. Solutions from one population are selected according to their fitness, and form new solutions (</a:t>
            </a:r>
            <a:r>
              <a:rPr lang="en-US" sz="2800" b="1" u="sng"/>
              <a:t>offspring</a:t>
            </a:r>
            <a:r>
              <a:rPr lang="en-US" sz="2800"/>
              <a:t>) by using genetic operators (</a:t>
            </a:r>
            <a:r>
              <a:rPr lang="en-US" sz="2800" b="1" u="sng"/>
              <a:t>crossover</a:t>
            </a:r>
            <a:r>
              <a:rPr lang="en-US" sz="2800"/>
              <a:t>, </a:t>
            </a:r>
            <a:r>
              <a:rPr lang="en-US" sz="2800" b="1" u="sng"/>
              <a:t>mutation</a:t>
            </a:r>
            <a:r>
              <a:rPr lang="en-US" sz="2800"/>
              <a:t>).</a:t>
            </a:r>
          </a:p>
          <a:p>
            <a:pPr marL="342900" indent="-342900" algn="just">
              <a:buClrTx/>
              <a:buFont typeface="Wingdings" pitchFamily="2" charset="2"/>
              <a:buNone/>
            </a:pPr>
            <a:r>
              <a:rPr lang="en-US" sz="2800"/>
              <a:t>	This is motivated by a hope, that the new population will be better than the old one. </a:t>
            </a:r>
          </a:p>
          <a:p>
            <a:pPr marL="342900" indent="-342900" algn="just">
              <a:buClrTx/>
              <a:buFontTx/>
              <a:buChar char="•"/>
            </a:pPr>
            <a:r>
              <a:rPr lang="en-US" sz="2800"/>
              <a:t>This is repeated until some condition (for example number of generations or improvement of the best solution) is satisfied.</a:t>
            </a:r>
          </a:p>
          <a:p>
            <a:pPr marL="342900" indent="-342900" algn="l">
              <a:lnSpc>
                <a:spcPct val="80000"/>
              </a:lnSpc>
              <a:buClrTx/>
              <a:buFontTx/>
              <a:buNone/>
            </a:pPr>
            <a:endParaRPr lang="en-US" sz="24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4400" b="1">
                <a:solidFill>
                  <a:srgbClr val="FFFF66"/>
                </a:solidFill>
                <a:latin typeface="Garamond" pitchFamily="18" charset="0"/>
              </a:rPr>
              <a:t>About Genetic Algorithms</a:t>
            </a:r>
          </a:p>
        </p:txBody>
      </p:sp>
      <p:sp>
        <p:nvSpPr>
          <p:cNvPr id="7" name="Date Placeholder 6"/>
          <p:cNvSpPr>
            <a:spLocks noGrp="1"/>
          </p:cNvSpPr>
          <p:nvPr>
            <p:ph type="dt" sz="quarter" idx="10"/>
          </p:nvPr>
        </p:nvSpPr>
        <p:spPr/>
        <p:txBody>
          <a:bodyPr/>
          <a:lstStyle/>
          <a:p>
            <a:pPr>
              <a:defRPr/>
            </a:pPr>
            <a:r>
              <a:rPr lang="en-US"/>
              <a:t>November 17, 2014</a:t>
            </a:r>
          </a:p>
        </p:txBody>
      </p:sp>
      <p:sp>
        <p:nvSpPr>
          <p:cNvPr id="8" name="Slide Number Placeholder 7"/>
          <p:cNvSpPr>
            <a:spLocks noGrp="1"/>
          </p:cNvSpPr>
          <p:nvPr>
            <p:ph type="sldNum" sz="quarter" idx="12"/>
          </p:nvPr>
        </p:nvSpPr>
        <p:spPr/>
        <p:txBody>
          <a:bodyPr/>
          <a:lstStyle/>
          <a:p>
            <a:pPr>
              <a:defRPr/>
            </a:pPr>
            <a:fld id="{44F88108-48BB-400E-B796-52ACEC357A8F}" type="slidenum">
              <a:rPr lang="en-US"/>
              <a:pPr>
                <a:defRPr/>
              </a:pPr>
              <a:t>9</a:t>
            </a:fld>
            <a:endParaRPr lang="en-US"/>
          </a:p>
        </p:txBody>
      </p:sp>
      <p:sp>
        <p:nvSpPr>
          <p:cNvPr id="10245" name="Rectangle 4"/>
          <p:cNvSpPr>
            <a:spLocks noChangeArrowheads="1"/>
          </p:cNvSpPr>
          <p:nvPr/>
        </p:nvSpPr>
        <p:spPr bwMode="auto">
          <a:xfrm>
            <a:off x="1219200" y="9144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 typeface="Wingdings" pitchFamily="2" charset="2"/>
              <a:buNone/>
            </a:pPr>
            <a:r>
              <a:rPr lang="en-US" sz="3200"/>
              <a:t>The structure of a Genetic Algorithm:</a:t>
            </a:r>
            <a:endParaRPr lang="en-US" sz="2400" b="1"/>
          </a:p>
          <a:p>
            <a:pPr marL="342900" indent="-342900" algn="l">
              <a:lnSpc>
                <a:spcPct val="80000"/>
              </a:lnSpc>
              <a:buClrTx/>
              <a:buFontTx/>
              <a:buNone/>
            </a:pPr>
            <a:endParaRPr lang="en-US" sz="2400" b="1"/>
          </a:p>
          <a:p>
            <a:pPr marL="342900" indent="-342900" algn="l">
              <a:lnSpc>
                <a:spcPct val="80000"/>
              </a:lnSpc>
              <a:buClrTx/>
              <a:buFontTx/>
              <a:buNone/>
            </a:pPr>
            <a:r>
              <a:rPr lang="en-US" sz="2400" b="1"/>
              <a:t>	</a:t>
            </a:r>
            <a:endParaRPr lang="en-US" sz="2800" b="1"/>
          </a:p>
        </p:txBody>
      </p:sp>
      <p:sp>
        <p:nvSpPr>
          <p:cNvPr id="10246" name="Rectangle 4"/>
          <p:cNvSpPr>
            <a:spLocks noChangeArrowheads="1"/>
          </p:cNvSpPr>
          <p:nvPr/>
        </p:nvSpPr>
        <p:spPr bwMode="auto">
          <a:xfrm>
            <a:off x="685800" y="1524000"/>
            <a:ext cx="792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buClrTx/>
              <a:buFontTx/>
              <a:buNone/>
            </a:pPr>
            <a:r>
              <a:rPr lang="en-US" sz="2400" b="1"/>
              <a:t>begin</a:t>
            </a:r>
            <a:endParaRPr lang="en-GB" sz="2400"/>
          </a:p>
          <a:p>
            <a:pPr marL="342900" indent="-342900" algn="l">
              <a:lnSpc>
                <a:spcPct val="80000"/>
              </a:lnSpc>
              <a:buClrTx/>
              <a:buFontTx/>
              <a:buNone/>
            </a:pPr>
            <a:r>
              <a:rPr lang="en-GB" sz="2400"/>
              <a:t>	generate randomly the initial population of chromosomes;</a:t>
            </a:r>
            <a:endParaRPr lang="en-US" sz="2400" b="1"/>
          </a:p>
          <a:p>
            <a:pPr marL="342900" indent="-342900" algn="l">
              <a:lnSpc>
                <a:spcPct val="80000"/>
              </a:lnSpc>
              <a:buClrTx/>
              <a:buFontTx/>
              <a:buNone/>
            </a:pPr>
            <a:r>
              <a:rPr lang="en-US" sz="2400" b="1"/>
              <a:t>	repeat</a:t>
            </a:r>
            <a:endParaRPr lang="en-GB" sz="2400"/>
          </a:p>
          <a:p>
            <a:pPr marL="342900" indent="-342900" algn="l">
              <a:lnSpc>
                <a:spcPct val="80000"/>
              </a:lnSpc>
              <a:buClrTx/>
              <a:buFontTx/>
              <a:buNone/>
            </a:pPr>
            <a:r>
              <a:rPr lang="en-GB" sz="2400"/>
              <a:t>		calculate the fitness of chromosomes in population;</a:t>
            </a:r>
            <a:endParaRPr lang="en-GB" sz="2400" b="1"/>
          </a:p>
          <a:p>
            <a:pPr marL="342900" indent="-342900" algn="l">
              <a:lnSpc>
                <a:spcPct val="80000"/>
              </a:lnSpc>
              <a:buClrTx/>
              <a:buFontTx/>
              <a:buNone/>
            </a:pPr>
            <a:r>
              <a:rPr lang="en-GB" sz="2400" b="1"/>
              <a:t>		repeat </a:t>
            </a:r>
            <a:endParaRPr lang="en-GB" sz="2400"/>
          </a:p>
          <a:p>
            <a:pPr marL="342900" indent="-342900" algn="l">
              <a:lnSpc>
                <a:spcPct val="80000"/>
              </a:lnSpc>
              <a:buClrTx/>
              <a:buFontTx/>
              <a:buNone/>
            </a:pPr>
            <a:r>
              <a:rPr lang="en-GB" sz="2400"/>
              <a:t>			select 2 chromosomes as parents; </a:t>
            </a:r>
          </a:p>
          <a:p>
            <a:pPr marL="342900" indent="-342900" algn="l">
              <a:lnSpc>
                <a:spcPct val="80000"/>
              </a:lnSpc>
              <a:buClrTx/>
              <a:buFontTx/>
              <a:buNone/>
            </a:pPr>
            <a:r>
              <a:rPr lang="en-GB" sz="2400"/>
              <a:t>			apply crossover to the selected parents;</a:t>
            </a:r>
          </a:p>
          <a:p>
            <a:pPr marL="342900" indent="-342900" algn="l">
              <a:lnSpc>
                <a:spcPct val="80000"/>
              </a:lnSpc>
              <a:buClrTx/>
              <a:buFontTx/>
              <a:buNone/>
            </a:pPr>
            <a:r>
              <a:rPr lang="en-GB" sz="2400"/>
              <a:t>			calculate the fitness of new child chromosomes;</a:t>
            </a:r>
          </a:p>
          <a:p>
            <a:pPr marL="342900" indent="-342900" algn="l">
              <a:lnSpc>
                <a:spcPct val="80000"/>
              </a:lnSpc>
              <a:buClrTx/>
              <a:buFontTx/>
              <a:buNone/>
            </a:pPr>
            <a:r>
              <a:rPr lang="en-GB" sz="2400" b="1"/>
              <a:t>		until</a:t>
            </a:r>
            <a:r>
              <a:rPr lang="en-GB" sz="2400"/>
              <a:t> end of the number of new chromosomes</a:t>
            </a:r>
          </a:p>
          <a:p>
            <a:pPr marL="342900" indent="-342900" algn="l">
              <a:lnSpc>
                <a:spcPct val="80000"/>
              </a:lnSpc>
              <a:buClrTx/>
              <a:buFontTx/>
              <a:buNone/>
            </a:pPr>
            <a:r>
              <a:rPr lang="en-GB" sz="2400"/>
              <a:t>		apply mutation to the new chromosomes;</a:t>
            </a:r>
            <a:endParaRPr lang="en-US" sz="2400"/>
          </a:p>
          <a:p>
            <a:pPr marL="342900" indent="-342900" algn="l">
              <a:lnSpc>
                <a:spcPct val="80000"/>
              </a:lnSpc>
              <a:buClrTx/>
              <a:buFontTx/>
              <a:buNone/>
            </a:pPr>
            <a:r>
              <a:rPr lang="en-US" sz="2400"/>
              <a:t>		update the population; </a:t>
            </a:r>
          </a:p>
          <a:p>
            <a:pPr marL="342900" indent="-342900" algn="l">
              <a:lnSpc>
                <a:spcPct val="80000"/>
              </a:lnSpc>
              <a:buClrTx/>
              <a:buFontTx/>
              <a:buNone/>
            </a:pPr>
            <a:r>
              <a:rPr lang="en-US" sz="2400"/>
              <a:t>	</a:t>
            </a:r>
            <a:r>
              <a:rPr lang="en-US" sz="2400" b="1"/>
              <a:t>until</a:t>
            </a:r>
            <a:r>
              <a:rPr lang="en-US" sz="2400"/>
              <a:t> end of the number of generations</a:t>
            </a:r>
            <a:endParaRPr lang="en-US" sz="2400" b="1"/>
          </a:p>
          <a:p>
            <a:pPr marL="342900" indent="-342900" algn="l">
              <a:lnSpc>
                <a:spcPct val="80000"/>
              </a:lnSpc>
              <a:buClrTx/>
              <a:buFontTx/>
              <a:buNone/>
            </a:pPr>
            <a:r>
              <a:rPr lang="en-US" sz="2400" b="1"/>
              <a:t>end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rgbClr val="F46F0C"/>
          </a:buClr>
          <a:buSzTx/>
          <a:buFont typeface="Wingdings" pitchFamily="2" charset="2"/>
          <a:buChar char="F"/>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rgbClr val="F46F0C"/>
          </a:buClr>
          <a:buSzTx/>
          <a:buFont typeface="Wingdings" pitchFamily="2" charset="2"/>
          <a:buChar char="F"/>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5599</TotalTime>
  <Words>787</Words>
  <Application>Microsoft Office PowerPoint</Application>
  <PresentationFormat>On-screen Show (4:3)</PresentationFormat>
  <Paragraphs>206</Paragraphs>
  <Slides>24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1" baseType="lpstr">
      <vt:lpstr>Times New Roman</vt:lpstr>
      <vt:lpstr>Wingdings</vt:lpstr>
      <vt:lpstr>Arial</vt:lpstr>
      <vt:lpstr>Garamond</vt:lpstr>
      <vt:lpstr>Default Design</vt:lpstr>
      <vt:lpstr>Microsoft Photo Editor 3.0 Photo</vt:lpstr>
      <vt:lpstr>Microsoft Drawing</vt:lpstr>
      <vt:lpstr>“Dunarea de Jos” University of Galati-Romania  Faculty of Electrical &amp; Electronics Engineering  Dep. of Electronics and Telecommunications</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Popa</dc:creator>
  <cp:lastModifiedBy>Divya Bhargavi Thondapu</cp:lastModifiedBy>
  <cp:revision>822</cp:revision>
  <dcterms:created xsi:type="dcterms:W3CDTF">2005-10-22T09:13:38Z</dcterms:created>
  <dcterms:modified xsi:type="dcterms:W3CDTF">2014-12-24T06:19:31Z</dcterms:modified>
</cp:coreProperties>
</file>