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959914-C96E-4BE5-ADC4-2471FE176C3D}" type="datetimeFigureOut">
              <a:rPr lang="en-US"/>
              <a:pPr>
                <a:defRPr/>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01B43E-D33B-48B8-AE76-DF0E2A8302E4}" type="slidenum">
              <a:rPr lang="en-US"/>
              <a:pPr>
                <a:defRPr/>
              </a:pPr>
              <a:t>‹#›</a:t>
            </a:fld>
            <a:endParaRPr lang="en-US"/>
          </a:p>
        </p:txBody>
      </p:sp>
    </p:spTree>
    <p:extLst>
      <p:ext uri="{BB962C8B-B14F-4D97-AF65-F5344CB8AC3E}">
        <p14:creationId xmlns:p14="http://schemas.microsoft.com/office/powerpoint/2010/main" val="4009101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7CE7C8-4F1C-4C4A-A0EB-2B1AC3546822}" type="slidenum">
              <a:rPr lang="en-US" smtClean="0">
                <a:latin typeface="Arial" charset="0"/>
              </a:rPr>
              <a:pPr fontAlgn="base">
                <a:spcBef>
                  <a:spcPct val="0"/>
                </a:spcBef>
                <a:spcAft>
                  <a:spcPct val="0"/>
                </a:spcAft>
                <a:defRPr/>
              </a:pPr>
              <a:t>4</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9A4205-D3E1-4AEB-AA61-E73E822474BB}"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this test Searle says to imagine a Man no knowledge of chinese is trapped in a room. He is passed a paper with some chinese writing.  He finds a large batch of “Chinese writing” plus “a second batch of Chinese script" and "a set of rules" in English "for correlating the second batch with the first batch. The man follows the instructions and produces a result in chiese language. He himself has no knowledge of the language but gets so good in following instructions that the person standing outside starts to believe that this man is fluent in chinese</a:t>
            </a:r>
          </a:p>
          <a:p>
            <a:pPr eaLnBrk="1" hangingPunct="1">
              <a:spcBef>
                <a:spcPct val="0"/>
              </a:spcBef>
            </a:pPr>
            <a:r>
              <a:rPr lang="en-US" smtClean="0"/>
              <a:t>What Searle describes is a system that produces intelligent, meaningful output, in the absence of true understanding. If you accept this counter-example, then the Turing Test is doomed. The Chinese Room would pass the Turing test, even though it lacks understanding and intelligence. </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02115E-F96F-4EDC-989B-09AA61C4E521}" type="slidenum">
              <a:rPr lang="en-US" smtClean="0">
                <a:latin typeface="Times New Roman" pitchFamily="18" charset="0"/>
              </a:rPr>
              <a:pPr fontAlgn="base">
                <a:spcBef>
                  <a:spcPct val="0"/>
                </a:spcBef>
                <a:spcAft>
                  <a:spcPct val="0"/>
                </a:spcAft>
                <a:defRPr/>
              </a:pPr>
              <a:t>13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Char char="v"/>
            </a:pPr>
            <a:r>
              <a:rPr lang="en-US" smtClean="0"/>
              <a:t>The important aspects of human intelligence seem to following the use of intuition, common sense, judgment, creativity, goal directedness, plausible reasoning, knowledge and beliefs.</a:t>
            </a:r>
          </a:p>
          <a:p>
            <a:pPr eaLnBrk="1" hangingPunct="1">
              <a:spcBef>
                <a:spcPct val="0"/>
              </a:spcBef>
              <a:buFont typeface="Wingdings" pitchFamily="2" charset="2"/>
              <a:buChar char="v"/>
            </a:pPr>
            <a:endParaRPr lang="en-US" smtClean="0"/>
          </a:p>
          <a:p>
            <a:pPr eaLnBrk="1" hangingPunct="1">
              <a:spcBef>
                <a:spcPct val="0"/>
              </a:spcBef>
              <a:buFont typeface="Wingdings" pitchFamily="2" charset="2"/>
              <a:buChar char="v"/>
            </a:pPr>
            <a:r>
              <a:rPr lang="en-US" smtClean="0"/>
              <a:t>Meaning of intelligence is not human brain’s information processing ability but the ability of humans to demonstrate their intelligence by communicating effectively.</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84AF2B-CF73-4DD4-809C-C3BD0309B2FE}" type="slidenum">
              <a:rPr lang="en-US" smtClean="0">
                <a:latin typeface="Times New Roman" pitchFamily="18" charset="0"/>
              </a:rPr>
              <a:pPr fontAlgn="base">
                <a:spcBef>
                  <a:spcPct val="0"/>
                </a:spcBef>
                <a:spcAft>
                  <a:spcPct val="0"/>
                </a:spcAft>
                <a:defRPr/>
              </a:pPr>
              <a:t>22</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E6E0E5-4425-4B98-8DBE-888A537C0A62}" type="slidenum">
              <a:rPr lang="en-US" smtClean="0">
                <a:latin typeface="Times New Roman" pitchFamily="18" charset="0"/>
              </a:rPr>
              <a:pPr fontAlgn="base">
                <a:spcBef>
                  <a:spcPct val="0"/>
                </a:spcBef>
                <a:spcAft>
                  <a:spcPct val="0"/>
                </a:spcAft>
                <a:defRPr/>
              </a:pPr>
              <a:t>25</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EF30CE-FFFE-41E3-878D-19B34F2B4228}" type="datetimeFigureOut">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22CA0B-E5FA-4D62-9DA7-B11D7BF679F5}" type="slidenum">
              <a:rPr lang="en-US"/>
              <a:pPr>
                <a:defRPr/>
              </a:pPr>
              <a:t>‹#›</a:t>
            </a:fld>
            <a:endParaRPr lang="en-US"/>
          </a:p>
        </p:txBody>
      </p:sp>
    </p:spTree>
    <p:extLst>
      <p:ext uri="{BB962C8B-B14F-4D97-AF65-F5344CB8AC3E}">
        <p14:creationId xmlns:p14="http://schemas.microsoft.com/office/powerpoint/2010/main" val="275919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6A4293-E2F7-46A6-BFA2-56ABA10A6D18}" type="datetimeFigureOut">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DDA6B2-E03A-4786-96D6-C72F99DB5E28}" type="slidenum">
              <a:rPr lang="en-US"/>
              <a:pPr>
                <a:defRPr/>
              </a:pPr>
              <a:t>‹#›</a:t>
            </a:fld>
            <a:endParaRPr lang="en-US"/>
          </a:p>
        </p:txBody>
      </p:sp>
    </p:spTree>
    <p:extLst>
      <p:ext uri="{BB962C8B-B14F-4D97-AF65-F5344CB8AC3E}">
        <p14:creationId xmlns:p14="http://schemas.microsoft.com/office/powerpoint/2010/main" val="130929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D143B-B56B-4F24-9393-E46246D133F2}" type="datetimeFigureOut">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B1317-6094-43F2-B505-33BA77145236}" type="slidenum">
              <a:rPr lang="en-US"/>
              <a:pPr>
                <a:defRPr/>
              </a:pPr>
              <a:t>‹#›</a:t>
            </a:fld>
            <a:endParaRPr lang="en-US"/>
          </a:p>
        </p:txBody>
      </p:sp>
    </p:spTree>
    <p:extLst>
      <p:ext uri="{BB962C8B-B14F-4D97-AF65-F5344CB8AC3E}">
        <p14:creationId xmlns:p14="http://schemas.microsoft.com/office/powerpoint/2010/main" val="38567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D576D2-F610-4328-8F63-629BB68B6AFD}" type="datetimeFigureOut">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493A62-F887-47AF-8691-86A8CF632E78}" type="slidenum">
              <a:rPr lang="en-US"/>
              <a:pPr>
                <a:defRPr/>
              </a:pPr>
              <a:t>‹#›</a:t>
            </a:fld>
            <a:endParaRPr lang="en-US"/>
          </a:p>
        </p:txBody>
      </p:sp>
    </p:spTree>
    <p:extLst>
      <p:ext uri="{BB962C8B-B14F-4D97-AF65-F5344CB8AC3E}">
        <p14:creationId xmlns:p14="http://schemas.microsoft.com/office/powerpoint/2010/main" val="215550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0942B2-BF40-4A7D-A550-E634FAC84B9A}" type="datetimeFigureOut">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5B81F1-CCC7-4B33-969F-2BEAA20BEE95}" type="slidenum">
              <a:rPr lang="en-US"/>
              <a:pPr>
                <a:defRPr/>
              </a:pPr>
              <a:t>‹#›</a:t>
            </a:fld>
            <a:endParaRPr lang="en-US"/>
          </a:p>
        </p:txBody>
      </p:sp>
    </p:spTree>
    <p:extLst>
      <p:ext uri="{BB962C8B-B14F-4D97-AF65-F5344CB8AC3E}">
        <p14:creationId xmlns:p14="http://schemas.microsoft.com/office/powerpoint/2010/main" val="411480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48D5E8-B07D-46FE-9E59-44901164F7D7}" type="datetimeFigureOut">
              <a:rPr lang="en-US"/>
              <a:pPr>
                <a:defRPr/>
              </a:pPr>
              <a:t>10/29/2014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F67E28-6317-4ABE-BC85-C171EF91CF2C}" type="slidenum">
              <a:rPr lang="en-US"/>
              <a:pPr>
                <a:defRPr/>
              </a:pPr>
              <a:t>‹#›</a:t>
            </a:fld>
            <a:endParaRPr lang="en-US"/>
          </a:p>
        </p:txBody>
      </p:sp>
    </p:spTree>
    <p:extLst>
      <p:ext uri="{BB962C8B-B14F-4D97-AF65-F5344CB8AC3E}">
        <p14:creationId xmlns:p14="http://schemas.microsoft.com/office/powerpoint/2010/main" val="118119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BAED07-61B3-4E43-A8DE-95D54DF59C57}" type="datetimeFigureOut">
              <a:rPr lang="en-US"/>
              <a:pPr>
                <a:defRPr/>
              </a:pPr>
              <a:t>10/29/2014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60EFE7-D81F-4297-BF77-101E02B9892E}" type="slidenum">
              <a:rPr lang="en-US"/>
              <a:pPr>
                <a:defRPr/>
              </a:pPr>
              <a:t>‹#›</a:t>
            </a:fld>
            <a:endParaRPr lang="en-US"/>
          </a:p>
        </p:txBody>
      </p:sp>
    </p:spTree>
    <p:extLst>
      <p:ext uri="{BB962C8B-B14F-4D97-AF65-F5344CB8AC3E}">
        <p14:creationId xmlns:p14="http://schemas.microsoft.com/office/powerpoint/2010/main" val="395879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6EDEE4-06C6-43E4-9D4B-0163A0477A06}" type="datetimeFigureOut">
              <a:rPr lang="en-US"/>
              <a:pPr>
                <a:defRPr/>
              </a:pPr>
              <a:t>10/29/2014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40E753-6333-42AF-BF05-6DFB54772209}" type="slidenum">
              <a:rPr lang="en-US"/>
              <a:pPr>
                <a:defRPr/>
              </a:pPr>
              <a:t>‹#›</a:t>
            </a:fld>
            <a:endParaRPr lang="en-US"/>
          </a:p>
        </p:txBody>
      </p:sp>
    </p:spTree>
    <p:extLst>
      <p:ext uri="{BB962C8B-B14F-4D97-AF65-F5344CB8AC3E}">
        <p14:creationId xmlns:p14="http://schemas.microsoft.com/office/powerpoint/2010/main" val="355346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1BA3A8-5457-4A82-ABEE-216B10E5BE1B}" type="datetimeFigureOut">
              <a:rPr lang="en-US"/>
              <a:pPr>
                <a:defRPr/>
              </a:pPr>
              <a:t>10/29/2014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22484D-6182-4503-85AE-1802AC838AAF}" type="slidenum">
              <a:rPr lang="en-US"/>
              <a:pPr>
                <a:defRPr/>
              </a:pPr>
              <a:t>‹#›</a:t>
            </a:fld>
            <a:endParaRPr lang="en-US"/>
          </a:p>
        </p:txBody>
      </p:sp>
    </p:spTree>
    <p:extLst>
      <p:ext uri="{BB962C8B-B14F-4D97-AF65-F5344CB8AC3E}">
        <p14:creationId xmlns:p14="http://schemas.microsoft.com/office/powerpoint/2010/main" val="302634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7D6879-4EE7-4BFE-B279-9AB417D82132}" type="datetimeFigureOut">
              <a:rPr lang="en-US"/>
              <a:pPr>
                <a:defRPr/>
              </a:pPr>
              <a:t>10/29/2014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90F7CB-F5D9-40D0-8FA2-1364F96E61C4}" type="slidenum">
              <a:rPr lang="en-US"/>
              <a:pPr>
                <a:defRPr/>
              </a:pPr>
              <a:t>‹#›</a:t>
            </a:fld>
            <a:endParaRPr lang="en-US"/>
          </a:p>
        </p:txBody>
      </p:sp>
    </p:spTree>
    <p:extLst>
      <p:ext uri="{BB962C8B-B14F-4D97-AF65-F5344CB8AC3E}">
        <p14:creationId xmlns:p14="http://schemas.microsoft.com/office/powerpoint/2010/main" val="180782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5D432-4C28-49D0-8FC9-2711D2461760}" type="datetimeFigureOut">
              <a:rPr lang="en-US"/>
              <a:pPr>
                <a:defRPr/>
              </a:pPr>
              <a:t>10/29/2014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F35933-1454-4B52-8457-7F67FD82C538}" type="slidenum">
              <a:rPr lang="en-US"/>
              <a:pPr>
                <a:defRPr/>
              </a:pPr>
              <a:t>‹#›</a:t>
            </a:fld>
            <a:endParaRPr lang="en-US"/>
          </a:p>
        </p:txBody>
      </p:sp>
    </p:spTree>
    <p:extLst>
      <p:ext uri="{BB962C8B-B14F-4D97-AF65-F5344CB8AC3E}">
        <p14:creationId xmlns:p14="http://schemas.microsoft.com/office/powerpoint/2010/main" val="118502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984139-B8A1-484F-B639-ED1B190A349A}" type="datetimeFigureOut">
              <a:rPr lang="en-US"/>
              <a:pPr>
                <a:defRPr/>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97792D-9BB6-4FBE-B441-C4EE094DC4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reencloudcomputingtechnologies.weebly.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atyanspublications.weebly.com/president-satyanspublication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45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Calibri" pitchFamily="34" charset="0"/>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4300"/>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400 leading-edge peer reviewed Open Access Journals and organizes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OMICS Group signed an agreement with more than 1000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txBox="1">
            <a:spLocks noGrp="1"/>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Sec 2: ANN</a:t>
            </a:r>
          </a:p>
        </p:txBody>
      </p:sp>
      <p:sp>
        <p:nvSpPr>
          <p:cNvPr id="11267" name="Slide Number Placeholder 5"/>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8CF09F1-9F6A-4E86-B42A-92F0BBF9BE2B}" type="slidenum">
              <a:rPr lang="en-US" sz="1000"/>
              <a:pPr algn="r" eaLnBrk="1" hangingPunct="1"/>
              <a:t>10</a:t>
            </a:fld>
            <a:endParaRPr lang="en-US" sz="1000"/>
          </a:p>
        </p:txBody>
      </p:sp>
      <p:sp>
        <p:nvSpPr>
          <p:cNvPr id="105474" name="Rectangle 2"/>
          <p:cNvSpPr>
            <a:spLocks noGrp="1" noChangeArrowheads="1"/>
          </p:cNvSpPr>
          <p:nvPr>
            <p:ph type="title" idx="4294967295"/>
          </p:nvPr>
        </p:nvSpPr>
        <p:spPr>
          <a:xfrm>
            <a:off x="457200" y="274639"/>
            <a:ext cx="8229600" cy="11430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dirty="0">
                <a:effectLst>
                  <a:outerShdw blurRad="31750" dist="25400" dir="5400000" algn="tl" rotWithShape="0">
                    <a:srgbClr val="000000">
                      <a:alpha val="25000"/>
                    </a:srgbClr>
                  </a:outerShdw>
                </a:effectLst>
              </a:rPr>
              <a:t>Structure of a Biological Neuron</a:t>
            </a:r>
          </a:p>
        </p:txBody>
      </p:sp>
      <p:grpSp>
        <p:nvGrpSpPr>
          <p:cNvPr id="11269" name="Group 7"/>
          <p:cNvGrpSpPr>
            <a:grpSpLocks/>
          </p:cNvGrpSpPr>
          <p:nvPr/>
        </p:nvGrpSpPr>
        <p:grpSpPr bwMode="auto">
          <a:xfrm>
            <a:off x="381000" y="1371600"/>
            <a:ext cx="8077200" cy="3886200"/>
            <a:chOff x="1008" y="1296"/>
            <a:chExt cx="5319" cy="2448"/>
          </a:xfrm>
        </p:grpSpPr>
        <p:sp>
          <p:nvSpPr>
            <p:cNvPr id="11271" name="Text Box 8"/>
            <p:cNvSpPr txBox="1">
              <a:spLocks noChangeArrowheads="1"/>
            </p:cNvSpPr>
            <p:nvPr/>
          </p:nvSpPr>
          <p:spPr bwMode="auto">
            <a:xfrm>
              <a:off x="2614" y="144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latin typeface="Times New Roman" pitchFamily="18" charset="0"/>
                </a:rPr>
                <a:t>Dendrites: Accepts Inputs</a:t>
              </a:r>
            </a:p>
          </p:txBody>
        </p:sp>
        <p:sp>
          <p:nvSpPr>
            <p:cNvPr id="11272" name="Text Box 9"/>
            <p:cNvSpPr txBox="1">
              <a:spLocks noChangeArrowheads="1"/>
            </p:cNvSpPr>
            <p:nvPr/>
          </p:nvSpPr>
          <p:spPr bwMode="auto">
            <a:xfrm>
              <a:off x="2614" y="1824"/>
              <a:ext cx="31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latin typeface="Times New Roman" pitchFamily="18" charset="0"/>
                </a:rPr>
                <a:t>Soma: Processes the Inputs</a:t>
              </a:r>
            </a:p>
          </p:txBody>
        </p:sp>
        <p:sp>
          <p:nvSpPr>
            <p:cNvPr id="11273" name="Text Box 10"/>
            <p:cNvSpPr txBox="1">
              <a:spLocks noChangeArrowheads="1"/>
            </p:cNvSpPr>
            <p:nvPr/>
          </p:nvSpPr>
          <p:spPr bwMode="auto">
            <a:xfrm>
              <a:off x="2614" y="2256"/>
              <a:ext cx="361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latin typeface="Times New Roman" pitchFamily="18" charset="0"/>
                </a:rPr>
                <a:t>Axon: Turns the processed inputs into outputs</a:t>
              </a:r>
            </a:p>
          </p:txBody>
        </p:sp>
        <p:sp>
          <p:nvSpPr>
            <p:cNvPr id="11274" name="Text Box 11"/>
            <p:cNvSpPr txBox="1">
              <a:spLocks noChangeArrowheads="1"/>
            </p:cNvSpPr>
            <p:nvPr/>
          </p:nvSpPr>
          <p:spPr bwMode="auto">
            <a:xfrm>
              <a:off x="2614" y="2832"/>
              <a:ext cx="371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latin typeface="Times New Roman" pitchFamily="18" charset="0"/>
                </a:rPr>
                <a:t>Synapses: The electrochemical contact between neurons</a:t>
              </a:r>
            </a:p>
          </p:txBody>
        </p:sp>
        <p:graphicFrame>
          <p:nvGraphicFramePr>
            <p:cNvPr id="11275" name="Object 3"/>
            <p:cNvGraphicFramePr>
              <a:graphicFrameLocks noChangeAspect="1"/>
            </p:cNvGraphicFramePr>
            <p:nvPr/>
          </p:nvGraphicFramePr>
          <p:xfrm>
            <a:off x="1008" y="1296"/>
            <a:ext cx="974" cy="2448"/>
          </p:xfrm>
          <a:graphic>
            <a:graphicData uri="http://schemas.openxmlformats.org/presentationml/2006/ole">
              <mc:AlternateContent xmlns:mc="http://schemas.openxmlformats.org/markup-compatibility/2006">
                <mc:Choice xmlns:v="urn:schemas-microsoft-com:vml" Requires="v">
                  <p:oleObj spid="_x0000_s11280" r:id="rId3" imgW="1352381" imgH="3161905" progId="">
                    <p:embed/>
                  </p:oleObj>
                </mc:Choice>
                <mc:Fallback>
                  <p:oleObj r:id="rId3" imgW="1352381" imgH="316190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1296"/>
                          <a:ext cx="974"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6" name="Line 13"/>
            <p:cNvSpPr>
              <a:spLocks noChangeShapeType="1"/>
            </p:cNvSpPr>
            <p:nvPr/>
          </p:nvSpPr>
          <p:spPr bwMode="auto">
            <a:xfrm flipH="1">
              <a:off x="1872" y="1555"/>
              <a:ext cx="692" cy="29"/>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4"/>
            <p:cNvSpPr>
              <a:spLocks noChangeShapeType="1"/>
            </p:cNvSpPr>
            <p:nvPr/>
          </p:nvSpPr>
          <p:spPr bwMode="auto">
            <a:xfrm flipH="1">
              <a:off x="1711" y="2016"/>
              <a:ext cx="853"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5"/>
            <p:cNvSpPr>
              <a:spLocks noChangeShapeType="1"/>
            </p:cNvSpPr>
            <p:nvPr/>
          </p:nvSpPr>
          <p:spPr bwMode="auto">
            <a:xfrm flipH="1">
              <a:off x="1632" y="2448"/>
              <a:ext cx="982"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6"/>
            <p:cNvSpPr>
              <a:spLocks noChangeShapeType="1"/>
            </p:cNvSpPr>
            <p:nvPr/>
          </p:nvSpPr>
          <p:spPr bwMode="auto">
            <a:xfrm flipH="1">
              <a:off x="1560" y="3024"/>
              <a:ext cx="1054" cy="52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pic>
        <p:nvPicPr>
          <p:cNvPr id="105489" name="Picture 17" descr="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602163"/>
            <a:ext cx="46482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dissolve">
                                      <p:cBhvr>
                                        <p:cTn id="7" dur="5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latin typeface="Times New Roman" pitchFamily="18" charset="0"/>
              </a:rPr>
              <a:t>Sec 2: ANN</a:t>
            </a:r>
          </a:p>
        </p:txBody>
      </p:sp>
      <p:sp>
        <p:nvSpPr>
          <p:cNvPr id="1229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6F9F34-B50D-4401-905C-80C339460954}" type="slidenum">
              <a:rPr lang="en-US" sz="1400" smtClean="0">
                <a:latin typeface="Times New Roman" pitchFamily="18" charset="0"/>
              </a:rPr>
              <a:pPr fontAlgn="base">
                <a:spcBef>
                  <a:spcPct val="0"/>
                </a:spcBef>
                <a:spcAft>
                  <a:spcPct val="0"/>
                </a:spcAft>
                <a:defRPr/>
              </a:pPr>
              <a:t>11</a:t>
            </a:fld>
            <a:endParaRPr lang="en-US" sz="1400" smtClean="0">
              <a:latin typeface="Times New Roman" pitchFamily="18" charset="0"/>
            </a:endParaRPr>
          </a:p>
        </p:txBody>
      </p:sp>
      <p:sp>
        <p:nvSpPr>
          <p:cNvPr id="12292" name="Rectangle 2"/>
          <p:cNvSpPr>
            <a:spLocks noGrp="1" noChangeArrowheads="1"/>
          </p:cNvSpPr>
          <p:nvPr>
            <p:ph type="title"/>
          </p:nvPr>
        </p:nvSpPr>
        <p:spPr/>
        <p:txBody>
          <a:bodyPr/>
          <a:lstStyle/>
          <a:p>
            <a:pPr eaLnBrk="1" hangingPunct="1"/>
            <a:r>
              <a:rPr lang="en-US" b="1" smtClean="0"/>
              <a:t>An Artificial Neuron</a:t>
            </a:r>
          </a:p>
        </p:txBody>
      </p:sp>
      <p:sp>
        <p:nvSpPr>
          <p:cNvPr id="12293" name="Rectangle 3"/>
          <p:cNvSpPr>
            <a:spLocks noChangeArrowheads="1"/>
          </p:cNvSpPr>
          <p:nvPr/>
        </p:nvSpPr>
        <p:spPr bwMode="auto">
          <a:xfrm>
            <a:off x="2217738" y="2373313"/>
            <a:ext cx="528637" cy="392112"/>
          </a:xfrm>
          <a:prstGeom prst="rect">
            <a:avLst/>
          </a:prstGeom>
          <a:solidFill>
            <a:srgbClr val="FFFFFF"/>
          </a:solidFill>
          <a:ln w="9525">
            <a:solidFill>
              <a:srgbClr val="000000"/>
            </a:solidFill>
            <a:miter lim="800000"/>
            <a:headEnd/>
            <a:tailEnd/>
          </a:ln>
        </p:spPr>
        <p:txBody>
          <a:bodyPr/>
          <a:lstStyle/>
          <a:p>
            <a:pPr eaLnBrk="0" hangingPunct="0"/>
            <a:r>
              <a:rPr lang="en-US">
                <a:latin typeface="Calibri" pitchFamily="34" charset="0"/>
              </a:rPr>
              <a:t>W</a:t>
            </a:r>
            <a:r>
              <a:rPr lang="en-US" baseline="-25000">
                <a:latin typeface="Calibri" pitchFamily="34" charset="0"/>
              </a:rPr>
              <a:t>1</a:t>
            </a:r>
            <a:endParaRPr lang="en-US">
              <a:latin typeface="Calibri" pitchFamily="34" charset="0"/>
            </a:endParaRPr>
          </a:p>
        </p:txBody>
      </p:sp>
      <p:sp>
        <p:nvSpPr>
          <p:cNvPr id="12294" name="Rectangle 4"/>
          <p:cNvSpPr>
            <a:spLocks noChangeArrowheads="1"/>
          </p:cNvSpPr>
          <p:nvPr/>
        </p:nvSpPr>
        <p:spPr bwMode="auto">
          <a:xfrm>
            <a:off x="2217738" y="2895600"/>
            <a:ext cx="528637" cy="457200"/>
          </a:xfrm>
          <a:prstGeom prst="rect">
            <a:avLst/>
          </a:prstGeom>
          <a:solidFill>
            <a:srgbClr val="FFFFFF"/>
          </a:solidFill>
          <a:ln w="9525">
            <a:solidFill>
              <a:srgbClr val="000000"/>
            </a:solidFill>
            <a:miter lim="800000"/>
            <a:headEnd/>
            <a:tailEnd/>
          </a:ln>
        </p:spPr>
        <p:txBody>
          <a:bodyPr/>
          <a:lstStyle/>
          <a:p>
            <a:pPr eaLnBrk="0" hangingPunct="0"/>
            <a:r>
              <a:rPr lang="en-US">
                <a:latin typeface="Calibri" pitchFamily="34" charset="0"/>
              </a:rPr>
              <a:t>W</a:t>
            </a:r>
            <a:r>
              <a:rPr lang="en-US" baseline="-25000">
                <a:latin typeface="Calibri" pitchFamily="34" charset="0"/>
              </a:rPr>
              <a:t>2</a:t>
            </a:r>
            <a:endParaRPr lang="en-US">
              <a:latin typeface="Calibri" pitchFamily="34" charset="0"/>
            </a:endParaRPr>
          </a:p>
        </p:txBody>
      </p:sp>
      <p:sp>
        <p:nvSpPr>
          <p:cNvPr id="12295" name="Rectangle 5"/>
          <p:cNvSpPr>
            <a:spLocks noChangeArrowheads="1"/>
          </p:cNvSpPr>
          <p:nvPr/>
        </p:nvSpPr>
        <p:spPr bwMode="auto">
          <a:xfrm>
            <a:off x="2217738" y="3494088"/>
            <a:ext cx="528637" cy="468312"/>
          </a:xfrm>
          <a:prstGeom prst="rect">
            <a:avLst/>
          </a:prstGeom>
          <a:solidFill>
            <a:srgbClr val="FFFFFF"/>
          </a:solidFill>
          <a:ln w="9525">
            <a:solidFill>
              <a:srgbClr val="000000"/>
            </a:solidFill>
            <a:miter lim="800000"/>
            <a:headEnd/>
            <a:tailEnd/>
          </a:ln>
        </p:spPr>
        <p:txBody>
          <a:bodyPr/>
          <a:lstStyle/>
          <a:p>
            <a:pPr eaLnBrk="0" hangingPunct="0"/>
            <a:r>
              <a:rPr lang="en-US">
                <a:latin typeface="Calibri" pitchFamily="34" charset="0"/>
              </a:rPr>
              <a:t>W</a:t>
            </a:r>
            <a:r>
              <a:rPr lang="en-US" baseline="-25000">
                <a:latin typeface="Calibri" pitchFamily="34" charset="0"/>
              </a:rPr>
              <a:t>3</a:t>
            </a:r>
            <a:endParaRPr lang="en-US">
              <a:latin typeface="Calibri" pitchFamily="34" charset="0"/>
            </a:endParaRPr>
          </a:p>
        </p:txBody>
      </p:sp>
      <p:sp>
        <p:nvSpPr>
          <p:cNvPr id="12296" name="Rectangle 6"/>
          <p:cNvSpPr>
            <a:spLocks noChangeArrowheads="1"/>
          </p:cNvSpPr>
          <p:nvPr/>
        </p:nvSpPr>
        <p:spPr bwMode="auto">
          <a:xfrm>
            <a:off x="2217738" y="5048250"/>
            <a:ext cx="528637" cy="438150"/>
          </a:xfrm>
          <a:prstGeom prst="rect">
            <a:avLst/>
          </a:prstGeom>
          <a:solidFill>
            <a:srgbClr val="FFFFFF"/>
          </a:solidFill>
          <a:ln w="9525">
            <a:solidFill>
              <a:srgbClr val="000000"/>
            </a:solidFill>
            <a:miter lim="800000"/>
            <a:headEnd/>
            <a:tailEnd/>
          </a:ln>
        </p:spPr>
        <p:txBody>
          <a:bodyPr/>
          <a:lstStyle/>
          <a:p>
            <a:pPr eaLnBrk="0" hangingPunct="0"/>
            <a:r>
              <a:rPr lang="en-US" sz="2000">
                <a:latin typeface="Calibri" pitchFamily="34" charset="0"/>
              </a:rPr>
              <a:t>W</a:t>
            </a:r>
            <a:r>
              <a:rPr lang="en-US" sz="2000" baseline="-25000">
                <a:latin typeface="Calibri" pitchFamily="34" charset="0"/>
              </a:rPr>
              <a:t>n</a:t>
            </a:r>
            <a:endParaRPr lang="en-US" sz="2000">
              <a:latin typeface="Calibri" pitchFamily="34" charset="0"/>
            </a:endParaRPr>
          </a:p>
        </p:txBody>
      </p:sp>
      <p:sp>
        <p:nvSpPr>
          <p:cNvPr id="12297" name="Line 7"/>
          <p:cNvSpPr>
            <a:spLocks noChangeShapeType="1"/>
          </p:cNvSpPr>
          <p:nvPr/>
        </p:nvSpPr>
        <p:spPr bwMode="auto">
          <a:xfrm>
            <a:off x="2481263" y="4038600"/>
            <a:ext cx="0" cy="94773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8"/>
          <p:cNvSpPr>
            <a:spLocks noChangeShapeType="1"/>
          </p:cNvSpPr>
          <p:nvPr/>
        </p:nvSpPr>
        <p:spPr bwMode="auto">
          <a:xfrm>
            <a:off x="1425575" y="2571750"/>
            <a:ext cx="792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9"/>
          <p:cNvSpPr>
            <a:spLocks noChangeShapeType="1"/>
          </p:cNvSpPr>
          <p:nvPr/>
        </p:nvSpPr>
        <p:spPr bwMode="auto">
          <a:xfrm>
            <a:off x="1425575" y="3094038"/>
            <a:ext cx="792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0"/>
          <p:cNvSpPr>
            <a:spLocks noChangeShapeType="1"/>
          </p:cNvSpPr>
          <p:nvPr/>
        </p:nvSpPr>
        <p:spPr bwMode="auto">
          <a:xfrm>
            <a:off x="1425575" y="3630613"/>
            <a:ext cx="792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11"/>
          <p:cNvSpPr>
            <a:spLocks noChangeShapeType="1"/>
          </p:cNvSpPr>
          <p:nvPr/>
        </p:nvSpPr>
        <p:spPr bwMode="auto">
          <a:xfrm>
            <a:off x="1425575" y="5246688"/>
            <a:ext cx="792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Oval 12"/>
          <p:cNvSpPr>
            <a:spLocks noChangeArrowheads="1"/>
          </p:cNvSpPr>
          <p:nvPr/>
        </p:nvSpPr>
        <p:spPr bwMode="auto">
          <a:xfrm>
            <a:off x="4332288" y="3287713"/>
            <a:ext cx="925512" cy="914400"/>
          </a:xfrm>
          <a:prstGeom prst="ellipse">
            <a:avLst/>
          </a:prstGeom>
          <a:solidFill>
            <a:srgbClr val="FFFFFF"/>
          </a:solidFill>
          <a:ln w="9525">
            <a:solidFill>
              <a:srgbClr val="000000"/>
            </a:solidFill>
            <a:round/>
            <a:headEnd/>
            <a:tailEnd/>
          </a:ln>
        </p:spPr>
        <p:txBody>
          <a:bodyPr/>
          <a:lstStyle/>
          <a:p>
            <a:pPr algn="ctr" eaLnBrk="0" hangingPunct="0"/>
            <a:r>
              <a:rPr lang="en-US">
                <a:latin typeface="Calibri" pitchFamily="34" charset="0"/>
                <a:sym typeface="Symbol" pitchFamily="18" charset="2"/>
              </a:rPr>
              <a:t></a:t>
            </a:r>
            <a:endParaRPr lang="en-US">
              <a:latin typeface="Calibri" pitchFamily="34" charset="0"/>
            </a:endParaRPr>
          </a:p>
        </p:txBody>
      </p:sp>
      <p:sp>
        <p:nvSpPr>
          <p:cNvPr id="12303" name="Line 13"/>
          <p:cNvSpPr>
            <a:spLocks noChangeShapeType="1"/>
          </p:cNvSpPr>
          <p:nvPr/>
        </p:nvSpPr>
        <p:spPr bwMode="auto">
          <a:xfrm>
            <a:off x="2746375" y="2571750"/>
            <a:ext cx="396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4"/>
          <p:cNvSpPr>
            <a:spLocks noChangeShapeType="1"/>
          </p:cNvSpPr>
          <p:nvPr/>
        </p:nvSpPr>
        <p:spPr bwMode="auto">
          <a:xfrm>
            <a:off x="3143250" y="2571750"/>
            <a:ext cx="1320800" cy="784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5"/>
          <p:cNvSpPr>
            <a:spLocks noChangeShapeType="1"/>
          </p:cNvSpPr>
          <p:nvPr/>
        </p:nvSpPr>
        <p:spPr bwMode="auto">
          <a:xfrm>
            <a:off x="2746375" y="3103563"/>
            <a:ext cx="396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6"/>
          <p:cNvSpPr>
            <a:spLocks noChangeShapeType="1"/>
          </p:cNvSpPr>
          <p:nvPr/>
        </p:nvSpPr>
        <p:spPr bwMode="auto">
          <a:xfrm>
            <a:off x="3143250" y="3103563"/>
            <a:ext cx="1189038" cy="390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17"/>
          <p:cNvSpPr>
            <a:spLocks noChangeShapeType="1"/>
          </p:cNvSpPr>
          <p:nvPr/>
        </p:nvSpPr>
        <p:spPr bwMode="auto">
          <a:xfrm>
            <a:off x="2746375" y="3603625"/>
            <a:ext cx="396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18"/>
          <p:cNvSpPr>
            <a:spLocks noChangeShapeType="1"/>
          </p:cNvSpPr>
          <p:nvPr/>
        </p:nvSpPr>
        <p:spPr bwMode="auto">
          <a:xfrm>
            <a:off x="3143250" y="3603625"/>
            <a:ext cx="1189038" cy="2619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19"/>
          <p:cNvSpPr>
            <a:spLocks noChangeShapeType="1"/>
          </p:cNvSpPr>
          <p:nvPr/>
        </p:nvSpPr>
        <p:spPr bwMode="auto">
          <a:xfrm>
            <a:off x="2746375" y="5246688"/>
            <a:ext cx="396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0"/>
          <p:cNvSpPr>
            <a:spLocks noChangeShapeType="1"/>
          </p:cNvSpPr>
          <p:nvPr/>
        </p:nvSpPr>
        <p:spPr bwMode="auto">
          <a:xfrm flipV="1">
            <a:off x="3143250" y="4070350"/>
            <a:ext cx="1320800" cy="1176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Rectangle 21"/>
          <p:cNvSpPr>
            <a:spLocks noChangeArrowheads="1"/>
          </p:cNvSpPr>
          <p:nvPr/>
        </p:nvSpPr>
        <p:spPr bwMode="auto">
          <a:xfrm>
            <a:off x="5260975" y="4724400"/>
            <a:ext cx="528638" cy="457200"/>
          </a:xfrm>
          <a:prstGeom prst="rect">
            <a:avLst/>
          </a:prstGeom>
          <a:solidFill>
            <a:srgbClr val="FFFFFF"/>
          </a:solidFill>
          <a:ln w="9525">
            <a:solidFill>
              <a:srgbClr val="000000"/>
            </a:solidFill>
            <a:miter lim="800000"/>
            <a:headEnd/>
            <a:tailEnd/>
          </a:ln>
        </p:spPr>
        <p:txBody>
          <a:bodyPr/>
          <a:lstStyle/>
          <a:p>
            <a:pPr eaLnBrk="0" hangingPunct="0"/>
            <a:r>
              <a:rPr lang="en-US" sz="2000">
                <a:latin typeface="Calibri" pitchFamily="34" charset="0"/>
              </a:rPr>
              <a:t>W</a:t>
            </a:r>
            <a:r>
              <a:rPr lang="en-US" sz="2000" baseline="-25000">
                <a:latin typeface="Calibri" pitchFamily="34" charset="0"/>
              </a:rPr>
              <a:t>0</a:t>
            </a:r>
            <a:endParaRPr lang="en-US" sz="2000">
              <a:latin typeface="Calibri" pitchFamily="34" charset="0"/>
            </a:endParaRPr>
          </a:p>
        </p:txBody>
      </p:sp>
      <p:sp>
        <p:nvSpPr>
          <p:cNvPr id="12312" name="Line 22"/>
          <p:cNvSpPr>
            <a:spLocks noChangeShapeType="1"/>
          </p:cNvSpPr>
          <p:nvPr/>
        </p:nvSpPr>
        <p:spPr bwMode="auto">
          <a:xfrm>
            <a:off x="5516563" y="4202113"/>
            <a:ext cx="0" cy="522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3"/>
          <p:cNvSpPr>
            <a:spLocks noChangeShapeType="1"/>
          </p:cNvSpPr>
          <p:nvPr/>
        </p:nvSpPr>
        <p:spPr bwMode="auto">
          <a:xfrm>
            <a:off x="5272088" y="3768725"/>
            <a:ext cx="792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Text Box 24"/>
          <p:cNvSpPr txBox="1">
            <a:spLocks noChangeArrowheads="1"/>
          </p:cNvSpPr>
          <p:nvPr/>
        </p:nvSpPr>
        <p:spPr bwMode="auto">
          <a:xfrm>
            <a:off x="6051550" y="3349625"/>
            <a:ext cx="660400" cy="7842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500" i="1">
                <a:latin typeface="Times New Roman" pitchFamily="18" charset="0"/>
              </a:rPr>
              <a:t>f</a:t>
            </a:r>
          </a:p>
        </p:txBody>
      </p:sp>
      <p:sp>
        <p:nvSpPr>
          <p:cNvPr id="12315" name="Line 25"/>
          <p:cNvSpPr>
            <a:spLocks noChangeShapeType="1"/>
          </p:cNvSpPr>
          <p:nvPr/>
        </p:nvSpPr>
        <p:spPr bwMode="auto">
          <a:xfrm>
            <a:off x="6711950" y="3733800"/>
            <a:ext cx="105727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16" name="Text Box 26"/>
          <p:cNvSpPr txBox="1">
            <a:spLocks noChangeArrowheads="1"/>
          </p:cNvSpPr>
          <p:nvPr/>
        </p:nvSpPr>
        <p:spPr bwMode="auto">
          <a:xfrm>
            <a:off x="838200" y="2373313"/>
            <a:ext cx="6604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sz="2400">
                <a:latin typeface="Times New Roman" pitchFamily="18" charset="0"/>
              </a:rPr>
              <a:t>X</a:t>
            </a:r>
            <a:r>
              <a:rPr lang="en-US" sz="2400" baseline="-25000">
                <a:latin typeface="Times New Roman" pitchFamily="18" charset="0"/>
              </a:rPr>
              <a:t>1</a:t>
            </a:r>
          </a:p>
          <a:p>
            <a:pPr algn="r"/>
            <a:endParaRPr lang="en-US" sz="900" baseline="-25000">
              <a:latin typeface="Times New Roman" pitchFamily="18" charset="0"/>
            </a:endParaRPr>
          </a:p>
          <a:p>
            <a:pPr algn="r"/>
            <a:endParaRPr lang="en-US" sz="900">
              <a:latin typeface="Times New Roman" pitchFamily="18" charset="0"/>
            </a:endParaRPr>
          </a:p>
          <a:p>
            <a:pPr algn="r"/>
            <a:endParaRPr lang="en-US" sz="900">
              <a:latin typeface="Times New Roman" pitchFamily="18" charset="0"/>
            </a:endParaRPr>
          </a:p>
        </p:txBody>
      </p:sp>
      <p:sp>
        <p:nvSpPr>
          <p:cNvPr id="12317" name="Text Box 27"/>
          <p:cNvSpPr txBox="1">
            <a:spLocks noChangeArrowheads="1"/>
          </p:cNvSpPr>
          <p:nvPr/>
        </p:nvSpPr>
        <p:spPr bwMode="auto">
          <a:xfrm>
            <a:off x="838200" y="2895600"/>
            <a:ext cx="6619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sz="2400">
                <a:latin typeface="Times New Roman" pitchFamily="18" charset="0"/>
              </a:rPr>
              <a:t>X</a:t>
            </a:r>
            <a:r>
              <a:rPr lang="en-US" sz="2400" baseline="-25000">
                <a:latin typeface="Times New Roman" pitchFamily="18" charset="0"/>
              </a:rPr>
              <a:t>2</a:t>
            </a:r>
          </a:p>
          <a:p>
            <a:pPr algn="r"/>
            <a:endParaRPr lang="en-US" sz="900" baseline="-25000">
              <a:latin typeface="Times New Roman" pitchFamily="18" charset="0"/>
            </a:endParaRPr>
          </a:p>
          <a:p>
            <a:pPr algn="r"/>
            <a:endParaRPr lang="en-US" sz="900">
              <a:latin typeface="Times New Roman" pitchFamily="18" charset="0"/>
            </a:endParaRPr>
          </a:p>
        </p:txBody>
      </p:sp>
      <p:sp>
        <p:nvSpPr>
          <p:cNvPr id="12318" name="Text Box 28"/>
          <p:cNvSpPr txBox="1">
            <a:spLocks noChangeArrowheads="1"/>
          </p:cNvSpPr>
          <p:nvPr/>
        </p:nvSpPr>
        <p:spPr bwMode="auto">
          <a:xfrm>
            <a:off x="838200" y="3417888"/>
            <a:ext cx="6604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sz="2400">
                <a:latin typeface="Times New Roman" pitchFamily="18" charset="0"/>
              </a:rPr>
              <a:t>X</a:t>
            </a:r>
            <a:r>
              <a:rPr lang="en-US" sz="2400" baseline="-25000">
                <a:latin typeface="Times New Roman" pitchFamily="18" charset="0"/>
              </a:rPr>
              <a:t>3</a:t>
            </a:r>
          </a:p>
          <a:p>
            <a:pPr algn="r"/>
            <a:endParaRPr lang="en-US" sz="900">
              <a:latin typeface="Times New Roman" pitchFamily="18" charset="0"/>
            </a:endParaRPr>
          </a:p>
        </p:txBody>
      </p:sp>
      <p:sp>
        <p:nvSpPr>
          <p:cNvPr id="12319" name="Text Box 29"/>
          <p:cNvSpPr txBox="1">
            <a:spLocks noChangeArrowheads="1"/>
          </p:cNvSpPr>
          <p:nvPr/>
        </p:nvSpPr>
        <p:spPr bwMode="auto">
          <a:xfrm>
            <a:off x="838200" y="5054600"/>
            <a:ext cx="660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sz="2400">
                <a:latin typeface="Times New Roman" pitchFamily="18" charset="0"/>
              </a:rPr>
              <a:t>Xn</a:t>
            </a:r>
            <a:endParaRPr lang="en-US" sz="2400" baseline="-25000">
              <a:latin typeface="Times New Roman" pitchFamily="18" charset="0"/>
            </a:endParaRPr>
          </a:p>
          <a:p>
            <a:pPr algn="r"/>
            <a:endParaRPr lang="en-US" sz="900" baseline="-25000">
              <a:latin typeface="Times New Roman" pitchFamily="18" charset="0"/>
            </a:endParaRPr>
          </a:p>
          <a:p>
            <a:pPr algn="r"/>
            <a:endParaRPr lang="en-US" sz="900">
              <a:latin typeface="Times New Roman" pitchFamily="18" charset="0"/>
            </a:endParaRPr>
          </a:p>
        </p:txBody>
      </p:sp>
      <p:sp>
        <p:nvSpPr>
          <p:cNvPr id="12320" name="Text Box 30"/>
          <p:cNvSpPr txBox="1">
            <a:spLocks noChangeArrowheads="1"/>
          </p:cNvSpPr>
          <p:nvPr/>
        </p:nvSpPr>
        <p:spPr bwMode="auto">
          <a:xfrm>
            <a:off x="771525" y="1981200"/>
            <a:ext cx="9810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Axons</a:t>
            </a:r>
          </a:p>
        </p:txBody>
      </p:sp>
      <p:sp>
        <p:nvSpPr>
          <p:cNvPr id="12321" name="Text Box 31"/>
          <p:cNvSpPr txBox="1">
            <a:spLocks noChangeArrowheads="1"/>
          </p:cNvSpPr>
          <p:nvPr/>
        </p:nvSpPr>
        <p:spPr bwMode="auto">
          <a:xfrm>
            <a:off x="1865313" y="1981200"/>
            <a:ext cx="125888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Synapses</a:t>
            </a:r>
          </a:p>
        </p:txBody>
      </p:sp>
      <p:sp>
        <p:nvSpPr>
          <p:cNvPr id="12322" name="Text Box 32"/>
          <p:cNvSpPr txBox="1">
            <a:spLocks noChangeArrowheads="1"/>
          </p:cNvSpPr>
          <p:nvPr/>
        </p:nvSpPr>
        <p:spPr bwMode="auto">
          <a:xfrm>
            <a:off x="3011488" y="1981200"/>
            <a:ext cx="11795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Dendrites</a:t>
            </a:r>
          </a:p>
        </p:txBody>
      </p:sp>
      <p:sp>
        <p:nvSpPr>
          <p:cNvPr id="12323" name="Text Box 33"/>
          <p:cNvSpPr txBox="1">
            <a:spLocks noChangeArrowheads="1"/>
          </p:cNvSpPr>
          <p:nvPr/>
        </p:nvSpPr>
        <p:spPr bwMode="auto">
          <a:xfrm>
            <a:off x="5105400" y="1981200"/>
            <a:ext cx="11430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 Body (Soma)</a:t>
            </a:r>
          </a:p>
        </p:txBody>
      </p:sp>
      <p:sp>
        <p:nvSpPr>
          <p:cNvPr id="12324" name="Text Box 35"/>
          <p:cNvSpPr txBox="1">
            <a:spLocks noChangeArrowheads="1"/>
          </p:cNvSpPr>
          <p:nvPr/>
        </p:nvSpPr>
        <p:spPr bwMode="auto">
          <a:xfrm>
            <a:off x="7207250" y="2030413"/>
            <a:ext cx="793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Axon</a:t>
            </a:r>
          </a:p>
        </p:txBody>
      </p:sp>
      <p:sp>
        <p:nvSpPr>
          <p:cNvPr id="12325" name="Text Box 36"/>
          <p:cNvSpPr txBox="1">
            <a:spLocks noChangeArrowheads="1"/>
          </p:cNvSpPr>
          <p:nvPr/>
        </p:nvSpPr>
        <p:spPr bwMode="auto">
          <a:xfrm>
            <a:off x="5257800" y="5246688"/>
            <a:ext cx="793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Bias</a:t>
            </a:r>
          </a:p>
        </p:txBody>
      </p:sp>
      <p:sp>
        <p:nvSpPr>
          <p:cNvPr id="12326" name="Text Box 37"/>
          <p:cNvSpPr txBox="1">
            <a:spLocks noChangeArrowheads="1"/>
          </p:cNvSpPr>
          <p:nvPr/>
        </p:nvSpPr>
        <p:spPr bwMode="auto">
          <a:xfrm>
            <a:off x="7183438" y="3940175"/>
            <a:ext cx="14271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latin typeface="Times New Roman" pitchFamily="18" charset="0"/>
              </a:rPr>
              <a:t>Output (y)</a:t>
            </a:r>
          </a:p>
        </p:txBody>
      </p:sp>
      <p:sp>
        <p:nvSpPr>
          <p:cNvPr id="12327" name="Rectangle 38"/>
          <p:cNvSpPr>
            <a:spLocks noChangeArrowheads="1"/>
          </p:cNvSpPr>
          <p:nvPr/>
        </p:nvSpPr>
        <p:spPr bwMode="auto">
          <a:xfrm>
            <a:off x="4327525" y="3048000"/>
            <a:ext cx="2454275" cy="1219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pic>
        <p:nvPicPr>
          <p:cNvPr id="12328" name="Picture 2" descr="http://moodle.epfl.ch/file.php/216/WebsitePics/Neural_network_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0"/>
            <a:ext cx="203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04800" y="3048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itchFamily="18" charset="0"/>
              </a:rPr>
              <a:t>Turing Test</a:t>
            </a:r>
          </a:p>
        </p:txBody>
      </p:sp>
      <p:sp>
        <p:nvSpPr>
          <p:cNvPr id="13315" name="TextBox 2"/>
          <p:cNvSpPr txBox="1">
            <a:spLocks noChangeArrowheads="1"/>
          </p:cNvSpPr>
          <p:nvPr/>
        </p:nvSpPr>
        <p:spPr bwMode="auto">
          <a:xfrm>
            <a:off x="228600" y="1600200"/>
            <a:ext cx="556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endParaRPr lang="en-US" sz="2400">
              <a:latin typeface="Times New Roman" pitchFamily="18" charset="0"/>
            </a:endParaRPr>
          </a:p>
          <a:p>
            <a:pPr eaLnBrk="1" hangingPunct="1">
              <a:buFont typeface="Wingdings" pitchFamily="2" charset="2"/>
              <a:buChar char="v"/>
            </a:pPr>
            <a:r>
              <a:rPr lang="en-US" sz="2400">
                <a:latin typeface="Times New Roman" pitchFamily="18" charset="0"/>
              </a:rPr>
              <a:t>The </a:t>
            </a:r>
            <a:r>
              <a:rPr lang="en-US" sz="2400" b="1">
                <a:latin typeface="Times New Roman" pitchFamily="18" charset="0"/>
              </a:rPr>
              <a:t>Turing test</a:t>
            </a:r>
            <a:r>
              <a:rPr lang="en-US" sz="2400">
                <a:latin typeface="Times New Roman" pitchFamily="18" charset="0"/>
              </a:rPr>
              <a:t> is a test of a machine's ability to demonstrate intelligence</a:t>
            </a:r>
          </a:p>
          <a:p>
            <a:pPr eaLnBrk="1" hangingPunct="1">
              <a:buFont typeface="Wingdings" pitchFamily="2" charset="2"/>
              <a:buChar char="v"/>
            </a:pPr>
            <a:endParaRPr lang="en-US" sz="2400">
              <a:latin typeface="Times New Roman" pitchFamily="18" charset="0"/>
            </a:endParaRPr>
          </a:p>
          <a:p>
            <a:pPr eaLnBrk="1" hangingPunct="1"/>
            <a:endParaRPr lang="en-US" sz="2400">
              <a:latin typeface="Times New Roman" pitchFamily="18" charset="0"/>
            </a:endParaRPr>
          </a:p>
          <a:p>
            <a:pPr eaLnBrk="1" hangingPunct="1"/>
            <a:endParaRPr lang="en-US" sz="2400">
              <a:latin typeface="Times New Roman" pitchFamily="18" charset="0"/>
            </a:endParaRPr>
          </a:p>
        </p:txBody>
      </p:sp>
      <p:sp>
        <p:nvSpPr>
          <p:cNvPr id="13316" name="TextBox 3"/>
          <p:cNvSpPr txBox="1">
            <a:spLocks noChangeArrowheads="1"/>
          </p:cNvSpPr>
          <p:nvPr/>
        </p:nvSpPr>
        <p:spPr bwMode="auto">
          <a:xfrm>
            <a:off x="1219200" y="9906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Imitation Game Test!!!!</a:t>
            </a:r>
          </a:p>
        </p:txBody>
      </p:sp>
      <p:sp>
        <p:nvSpPr>
          <p:cNvPr id="13317" name="AutoShape 6"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13318" name="AutoShape 8"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13319" name="AutoShape 10"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13320" name="Picture 7" descr="a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43200"/>
            <a:ext cx="279717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b="1" smtClean="0"/>
              <a:t>Chinese Room Test</a:t>
            </a:r>
          </a:p>
        </p:txBody>
      </p:sp>
      <p:pic>
        <p:nvPicPr>
          <p:cNvPr id="14339" name="Content Placeholder 4" descr="chinese room test.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676400"/>
            <a:ext cx="4194175" cy="3581400"/>
          </a:xfrm>
        </p:spPr>
      </p:pic>
      <p:sp>
        <p:nvSpPr>
          <p:cNvPr id="4" name="Title 1"/>
          <p:cNvSpPr txBox="1">
            <a:spLocks/>
          </p:cNvSpPr>
          <p:nvPr/>
        </p:nvSpPr>
        <p:spPr>
          <a:xfrm>
            <a:off x="1219200" y="838200"/>
            <a:ext cx="6781800" cy="381000"/>
          </a:xfrm>
          <a:prstGeom prst="rect">
            <a:avLst/>
          </a:prstGeom>
        </p:spPr>
        <p:txBody>
          <a:bodyPr anchor="ctr">
            <a:normAutofit fontScale="52500" lnSpcReduction="20000"/>
          </a:bodyPr>
          <a:lstStyle/>
          <a:p>
            <a:pPr algn="ctr" fontAlgn="auto">
              <a:spcBef>
                <a:spcPts val="0"/>
              </a:spcBef>
              <a:spcAft>
                <a:spcPts val="0"/>
              </a:spcAft>
              <a:defRPr/>
            </a:pPr>
            <a:r>
              <a:rPr lang="en-US" sz="4400" i="1" dirty="0">
                <a:latin typeface="+mj-lt"/>
                <a:ea typeface="+mj-ea"/>
                <a:cs typeface="+mj-cs"/>
              </a:rPr>
              <a:t>A Counter Argument to Turing Test</a:t>
            </a:r>
          </a:p>
        </p:txBody>
      </p:sp>
      <p:pic>
        <p:nvPicPr>
          <p:cNvPr id="6" name="Picture 5" descr="chinese_ru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7800"/>
            <a:ext cx="4038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1"/>
          <p:cNvGrpSpPr>
            <a:grpSpLocks/>
          </p:cNvGrpSpPr>
          <p:nvPr/>
        </p:nvGrpSpPr>
        <p:grpSpPr bwMode="auto">
          <a:xfrm>
            <a:off x="1524000" y="2252663"/>
            <a:ext cx="5410200" cy="2895600"/>
            <a:chOff x="1219200" y="3124200"/>
            <a:chExt cx="5410200" cy="2895600"/>
          </a:xfrm>
        </p:grpSpPr>
        <p:sp>
          <p:nvSpPr>
            <p:cNvPr id="15364" name="TextBox 20"/>
            <p:cNvSpPr txBox="1">
              <a:spLocks noChangeArrowheads="1"/>
            </p:cNvSpPr>
            <p:nvPr/>
          </p:nvSpPr>
          <p:spPr bwMode="auto">
            <a:xfrm>
              <a:off x="3886200" y="5105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Actions</a:t>
              </a:r>
            </a:p>
          </p:txBody>
        </p:sp>
        <p:sp>
          <p:nvSpPr>
            <p:cNvPr id="4" name="Rectangle 3"/>
            <p:cNvSpPr/>
            <p:nvPr/>
          </p:nvSpPr>
          <p:spPr>
            <a:xfrm>
              <a:off x="1219200" y="3200400"/>
              <a:ext cx="2209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dirty="0"/>
                <a:t>Agent</a:t>
              </a:r>
            </a:p>
            <a:p>
              <a:pPr algn="ctr" fontAlgn="auto">
                <a:spcBef>
                  <a:spcPts val="0"/>
                </a:spcBef>
                <a:spcAft>
                  <a:spcPts val="0"/>
                </a:spcAft>
                <a:defRPr/>
              </a:pPr>
              <a:r>
                <a:rPr lang="en-US" dirty="0">
                  <a:solidFill>
                    <a:schemeClr val="tx1"/>
                  </a:solidFill>
                </a:rPr>
                <a:t>Sensors</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Actuators</a:t>
              </a:r>
            </a:p>
          </p:txBody>
        </p:sp>
        <p:sp>
          <p:nvSpPr>
            <p:cNvPr id="5" name="Rectangle 4"/>
            <p:cNvSpPr/>
            <p:nvPr/>
          </p:nvSpPr>
          <p:spPr>
            <a:xfrm>
              <a:off x="1905000" y="4267200"/>
              <a:ext cx="990600" cy="762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a:t>
              </a:r>
            </a:p>
          </p:txBody>
        </p:sp>
        <p:cxnSp>
          <p:nvCxnSpPr>
            <p:cNvPr id="6" name="Straight Arrow Connector 5"/>
            <p:cNvCxnSpPr/>
            <p:nvPr/>
          </p:nvCxnSpPr>
          <p:spPr>
            <a:xfrm rot="5400000">
              <a:off x="2170907" y="4075906"/>
              <a:ext cx="38100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rot="5400000">
              <a:off x="2172494" y="5218906"/>
              <a:ext cx="3810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6019800" y="3124200"/>
              <a:ext cx="609600" cy="2895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anchor="ctr"/>
            <a:lstStyle/>
            <a:p>
              <a:pPr algn="ctr" fontAlgn="auto">
                <a:spcBef>
                  <a:spcPts val="0"/>
                </a:spcBef>
                <a:spcAft>
                  <a:spcPts val="0"/>
                </a:spcAft>
                <a:defRPr/>
              </a:pPr>
              <a:r>
                <a:rPr lang="en-US" dirty="0"/>
                <a:t>Environment</a:t>
              </a:r>
            </a:p>
          </p:txBody>
        </p:sp>
        <p:cxnSp>
          <p:nvCxnSpPr>
            <p:cNvPr id="9" name="Straight Arrow Connector 8"/>
            <p:cNvCxnSpPr/>
            <p:nvPr/>
          </p:nvCxnSpPr>
          <p:spPr>
            <a:xfrm rot="10800000">
              <a:off x="2971800" y="3733800"/>
              <a:ext cx="3048000" cy="15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21600000">
              <a:off x="2971800" y="5561012"/>
              <a:ext cx="30480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5374" name="TextBox 19"/>
            <p:cNvSpPr txBox="1">
              <a:spLocks noChangeArrowheads="1"/>
            </p:cNvSpPr>
            <p:nvPr/>
          </p:nvSpPr>
          <p:spPr bwMode="auto">
            <a:xfrm>
              <a:off x="3962400" y="3276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Percepts</a:t>
              </a:r>
            </a:p>
          </p:txBody>
        </p:sp>
      </p:grpSp>
      <p:sp>
        <p:nvSpPr>
          <p:cNvPr id="15363" name="Rectangle 11"/>
          <p:cNvSpPr>
            <a:spLocks noChangeArrowheads="1"/>
          </p:cNvSpPr>
          <p:nvPr/>
        </p:nvSpPr>
        <p:spPr bwMode="auto">
          <a:xfrm>
            <a:off x="3276600" y="642938"/>
            <a:ext cx="2760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latin typeface="Calibri" pitchFamily="34" charset="0"/>
              </a:rPr>
              <a:t>Intelligent agents</a:t>
            </a:r>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04800" y="228600"/>
            <a:ext cx="54959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latin typeface="Calibri" pitchFamily="34" charset="0"/>
              </a:rPr>
              <a:t>Examples Of Artificial Intelligence</a:t>
            </a:r>
          </a:p>
          <a:p>
            <a:endParaRPr lang="en-US">
              <a:latin typeface="Calibri" pitchFamily="34" charset="0"/>
            </a:endParaRPr>
          </a:p>
          <a:p>
            <a:endParaRPr lang="en-US">
              <a:latin typeface="Calibri" pitchFamily="34" charset="0"/>
            </a:endParaRPr>
          </a:p>
        </p:txBody>
      </p:sp>
      <p:sp>
        <p:nvSpPr>
          <p:cNvPr id="16387" name="TextBox 2"/>
          <p:cNvSpPr txBox="1">
            <a:spLocks noChangeArrowheads="1"/>
          </p:cNvSpPr>
          <p:nvPr/>
        </p:nvSpPr>
        <p:spPr bwMode="auto">
          <a:xfrm>
            <a:off x="1524000" y="8382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itchFamily="18" charset="0"/>
              </a:rPr>
              <a:t>Expert Systems!!</a:t>
            </a:r>
          </a:p>
        </p:txBody>
      </p:sp>
      <p:sp>
        <p:nvSpPr>
          <p:cNvPr id="16388" name="TextBox 3"/>
          <p:cNvSpPr txBox="1">
            <a:spLocks noChangeArrowheads="1"/>
          </p:cNvSpPr>
          <p:nvPr/>
        </p:nvSpPr>
        <p:spPr bwMode="auto">
          <a:xfrm>
            <a:off x="685800" y="2133600"/>
            <a:ext cx="784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pPr>
            <a:endParaRPr lang="en-US" sz="2000">
              <a:latin typeface="Times New Roman" pitchFamily="18" charset="0"/>
            </a:endParaRPr>
          </a:p>
          <a:p>
            <a:pPr algn="just" eaLnBrk="1" hangingPunct="1">
              <a:lnSpc>
                <a:spcPct val="80000"/>
              </a:lnSpc>
              <a:buFont typeface="Wingdings" pitchFamily="2" charset="2"/>
              <a:buChar char="v"/>
            </a:pPr>
            <a:r>
              <a:rPr lang="en-GB" sz="2400">
                <a:latin typeface="Times New Roman" pitchFamily="18" charset="0"/>
              </a:rPr>
              <a:t>An expert system is a computer program that is designed to hold the accumulated knowledge of one or more domain experts</a:t>
            </a:r>
          </a:p>
          <a:p>
            <a:pPr algn="just" eaLnBrk="1" hangingPunct="1">
              <a:lnSpc>
                <a:spcPct val="80000"/>
              </a:lnSpc>
            </a:pPr>
            <a:endParaRPr lang="en-US" sz="2400">
              <a:latin typeface="Times New Roman" pitchFamily="18" charset="0"/>
            </a:endParaRPr>
          </a:p>
          <a:p>
            <a:pPr algn="just" eaLnBrk="1" hangingPunct="1">
              <a:lnSpc>
                <a:spcPct val="80000"/>
              </a:lnSpc>
              <a:buFont typeface="Wingdings" pitchFamily="2" charset="2"/>
              <a:buChar char="v"/>
            </a:pPr>
            <a:r>
              <a:rPr lang="nl-NL" sz="2400">
                <a:latin typeface="Times New Roman" pitchFamily="18" charset="0"/>
              </a:rPr>
              <a:t>It reasons with knowledge of some specialist subject with a view to solving problems or giving advice</a:t>
            </a:r>
            <a:endParaRPr lang="en-US" sz="2400">
              <a:latin typeface="Times New Roman" pitchFamily="18" charset="0"/>
            </a:endParaRPr>
          </a:p>
          <a:p>
            <a:pPr lvl="1" algn="just" eaLnBrk="1" hangingPunct="1">
              <a:lnSpc>
                <a:spcPct val="80000"/>
              </a:lnSpc>
            </a:pPr>
            <a:endParaRPr lang="en-US" sz="2400">
              <a:latin typeface="Times New Roman" pitchFamily="18" charset="0"/>
            </a:endParaRPr>
          </a:p>
          <a:p>
            <a:pPr eaLnBrk="1" hangingPunct="1">
              <a:buFont typeface="Wingdings" pitchFamily="2" charset="2"/>
              <a:buChar char="v"/>
            </a:pPr>
            <a:r>
              <a:rPr lang="en-US" sz="2400">
                <a:latin typeface="Times New Roman" pitchFamily="18" charset="0"/>
              </a:rPr>
              <a:t>They are tested by being placed in the same real world problem solving situation</a:t>
            </a:r>
          </a:p>
        </p:txBody>
      </p:sp>
      <p:pic>
        <p:nvPicPr>
          <p:cNvPr id="16389" name="Picture 4" descr="exp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033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981200" y="457200"/>
            <a:ext cx="498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b="1">
                <a:latin typeface="Calibri" pitchFamily="34" charset="0"/>
              </a:rPr>
              <a:t>Applications of Expert Systems</a:t>
            </a:r>
            <a:endParaRPr lang="en-US" sz="2800" b="1">
              <a:latin typeface="Calibri" pitchFamily="34" charset="0"/>
            </a:endParaRPr>
          </a:p>
        </p:txBody>
      </p:sp>
      <p:pic>
        <p:nvPicPr>
          <p:cNvPr id="17411" name="Picture 4" descr="C:\My Documents\Teaching\Moray House\Placement Two\Laptop files\oil-see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8703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228600" y="4343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PROSPECTOR:</a:t>
            </a:r>
          </a:p>
          <a:p>
            <a:pPr algn="ctr"/>
            <a:r>
              <a:rPr lang="en-GB"/>
              <a:t>Used by geologists to identify sites for drilling or mining</a:t>
            </a:r>
          </a:p>
        </p:txBody>
      </p:sp>
      <p:pic>
        <p:nvPicPr>
          <p:cNvPr id="17413" name="Picture 7" descr="C:\My Documents\Teaching\Moray House\Placement Two\Laptop files\x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3200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4343400" y="1524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PUFF:</a:t>
            </a:r>
          </a:p>
          <a:p>
            <a:pPr algn="ctr"/>
            <a:r>
              <a:rPr lang="en-GB"/>
              <a:t>Medical system </a:t>
            </a:r>
            <a:br>
              <a:rPr lang="en-GB"/>
            </a:br>
            <a:r>
              <a:rPr lang="en-GB"/>
              <a:t>for diagnosis of respiratory conditions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05000" y="381000"/>
            <a:ext cx="498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a:latin typeface="Times New Roman" pitchFamily="18" charset="0"/>
              </a:rPr>
              <a:t>Applications of Expert Systems</a:t>
            </a:r>
            <a:endParaRPr lang="en-US" sz="2800" b="1">
              <a:latin typeface="Times New Roman" pitchFamily="18" charset="0"/>
            </a:endParaRPr>
          </a:p>
        </p:txBody>
      </p:sp>
      <p:pic>
        <p:nvPicPr>
          <p:cNvPr id="18435" name="Picture 3" descr="C:\My Documents\Teaching\Moray House\Placement Two\Laptop files\archaelogy.jpg"/>
          <p:cNvPicPr>
            <a:picLocks noChangeAspect="1" noChangeArrowheads="1"/>
          </p:cNvPicPr>
          <p:nvPr/>
        </p:nvPicPr>
        <p:blipFill>
          <a:blip r:embed="rId2">
            <a:extLst>
              <a:ext uri="{28A0092B-C50C-407E-A947-70E740481C1C}">
                <a14:useLocalDpi xmlns:a14="http://schemas.microsoft.com/office/drawing/2010/main" val="0"/>
              </a:ext>
            </a:extLst>
          </a:blip>
          <a:srcRect b="8667"/>
          <a:stretch>
            <a:fillRect/>
          </a:stretch>
        </p:blipFill>
        <p:spPr bwMode="auto">
          <a:xfrm>
            <a:off x="914400" y="1066800"/>
            <a:ext cx="2667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228600" y="48768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LITHIAN: Gives advice to archaeologists examining stone tools</a:t>
            </a:r>
          </a:p>
        </p:txBody>
      </p:sp>
      <p:pic>
        <p:nvPicPr>
          <p:cNvPr id="18437" name="Picture 4" descr="C:\My Documents\Teaching\Moray House\Placement Two\Laptop files\chemical.jpg"/>
          <p:cNvPicPr>
            <a:picLocks noChangeAspect="1" noChangeArrowheads="1"/>
          </p:cNvPicPr>
          <p:nvPr/>
        </p:nvPicPr>
        <p:blipFill>
          <a:blip r:embed="rId3">
            <a:extLst>
              <a:ext uri="{28A0092B-C50C-407E-A947-70E740481C1C}">
                <a14:useLocalDpi xmlns:a14="http://schemas.microsoft.com/office/drawing/2010/main" val="0"/>
              </a:ext>
            </a:extLst>
          </a:blip>
          <a:srcRect t="42000"/>
          <a:stretch>
            <a:fillRect/>
          </a:stretch>
        </p:blipFill>
        <p:spPr bwMode="auto">
          <a:xfrm>
            <a:off x="5257800" y="3733800"/>
            <a:ext cx="321945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4038600" y="13716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DENDRAL: Used to identify the structure of chemical compounds.  First used in 1965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33400" y="152400"/>
            <a:ext cx="6477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latin typeface="Times New Roman" pitchFamily="18" charset="0"/>
              </a:rPr>
              <a:t>Machine Learning!</a:t>
            </a:r>
          </a:p>
          <a:p>
            <a:pPr eaLnBrk="1" hangingPunct="1"/>
            <a:endParaRPr lang="en-US" sz="2400">
              <a:latin typeface="Times New Roman" pitchFamily="18" charset="0"/>
            </a:endParaRPr>
          </a:p>
          <a:p>
            <a:pPr eaLnBrk="1" hangingPunct="1"/>
            <a:endParaRPr lang="en-US" sz="2400">
              <a:latin typeface="Times New Roman" pitchFamily="18" charset="0"/>
            </a:endParaRPr>
          </a:p>
        </p:txBody>
      </p:sp>
      <p:sp>
        <p:nvSpPr>
          <p:cNvPr id="19459" name="TextBox 3"/>
          <p:cNvSpPr txBox="1">
            <a:spLocks noChangeArrowheads="1"/>
          </p:cNvSpPr>
          <p:nvPr/>
        </p:nvSpPr>
        <p:spPr bwMode="auto">
          <a:xfrm>
            <a:off x="533400" y="1600200"/>
            <a:ext cx="739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Machine learning is a scientific discipline concerned with the design and development of algorithms that allow machines to mimic human intelligence.</a:t>
            </a:r>
          </a:p>
          <a:p>
            <a:pPr eaLnBrk="1" hangingPunct="1"/>
            <a:endParaRPr lang="en-US" sz="2400">
              <a:latin typeface="Times New Roman" pitchFamily="18" charset="0"/>
            </a:endParaRPr>
          </a:p>
        </p:txBody>
      </p:sp>
      <p:pic>
        <p:nvPicPr>
          <p:cNvPr id="19460" name="Picture 5" descr="robot_plants_kaku_computing_pow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31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28600" y="152400"/>
            <a:ext cx="7696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Calibri" pitchFamily="34" charset="0"/>
              </a:rPr>
              <a:t>There are Three ways that A.I learns</a:t>
            </a:r>
          </a:p>
          <a:p>
            <a:endParaRPr lang="en-US" sz="2800" b="1">
              <a:latin typeface="Calibri" pitchFamily="34" charset="0"/>
            </a:endParaRPr>
          </a:p>
          <a:p>
            <a:pPr>
              <a:buFont typeface="Wingdings" pitchFamily="2" charset="2"/>
              <a:buChar char="v"/>
            </a:pPr>
            <a:r>
              <a:rPr lang="en-US">
                <a:latin typeface="Calibri" pitchFamily="34" charset="0"/>
              </a:rPr>
              <a:t>Failure Driven Learning</a:t>
            </a:r>
          </a:p>
          <a:p>
            <a:endParaRPr lang="en-US">
              <a:latin typeface="Calibri" pitchFamily="34" charset="0"/>
            </a:endParaRPr>
          </a:p>
          <a:p>
            <a:pPr>
              <a:buFont typeface="Wingdings" pitchFamily="2" charset="2"/>
              <a:buChar char="v"/>
            </a:pPr>
            <a:r>
              <a:rPr lang="en-US">
                <a:latin typeface="Calibri" pitchFamily="34" charset="0"/>
              </a:rPr>
              <a:t>Learning by being Told</a:t>
            </a:r>
          </a:p>
          <a:p>
            <a:endParaRPr lang="en-US">
              <a:latin typeface="Calibri" pitchFamily="34" charset="0"/>
            </a:endParaRPr>
          </a:p>
          <a:p>
            <a:pPr>
              <a:buFont typeface="Wingdings" pitchFamily="2" charset="2"/>
              <a:buChar char="v"/>
            </a:pPr>
            <a:r>
              <a:rPr lang="en-US">
                <a:latin typeface="Calibri" pitchFamily="34" charset="0"/>
              </a:rPr>
              <a:t>Learning by Exploration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1113" y="785813"/>
            <a:ext cx="9129713" cy="48006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IN"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fontAlgn="auto">
              <a:spcBef>
                <a:spcPts val="0"/>
              </a:spcBef>
              <a:spcAft>
                <a:spcPts val="0"/>
              </a:spcAft>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fontAlgn="auto">
              <a:spcBef>
                <a:spcPts val="0"/>
              </a:spcBef>
              <a:spcAft>
                <a:spcPts val="0"/>
              </a:spcAft>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fontAlgn="auto">
              <a:spcBef>
                <a:spcPts val="0"/>
              </a:spcBef>
              <a:spcAft>
                <a:spcPts val="0"/>
              </a:spcAft>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fontAlgn="auto">
              <a:spcBef>
                <a:spcPts val="0"/>
              </a:spcBef>
              <a:spcAft>
                <a:spcPts val="0"/>
              </a:spcAft>
              <a:defRPr/>
            </a:pPr>
            <a:endParaRPr lang="en-US" dirty="0"/>
          </a:p>
        </p:txBody>
      </p:sp>
      <p:sp>
        <p:nvSpPr>
          <p:cNvPr id="6" name="Rectangle 5"/>
          <p:cNvSpPr/>
          <p:nvPr/>
        </p:nvSpPr>
        <p:spPr>
          <a:xfrm>
            <a:off x="1219200" y="5770563"/>
            <a:ext cx="701040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600"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1600"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sz="1600" dirty="0">
                <a:solidFill>
                  <a:schemeClr val="accent5">
                    <a:lumMod val="10000"/>
                  </a:schemeClr>
                </a:solidFill>
                <a:latin typeface="Microsoft YaHei" panose="020B0503020204020204" pitchFamily="34" charset="-122"/>
                <a:ea typeface="Microsoft YaHei" panose="020B0503020204020204" pitchFamily="34" charset="-122"/>
              </a:rPr>
              <a:t> </a:t>
            </a:r>
          </a:p>
          <a:p>
            <a:pPr algn="ctr" fontAlgn="auto">
              <a:spcBef>
                <a:spcPts val="0"/>
              </a:spcBef>
              <a:spcAft>
                <a:spcPts val="0"/>
              </a:spcAft>
              <a:defRPr/>
            </a:pPr>
            <a:endParaRPr lang="en-US" sz="1600" dirty="0">
              <a:solidFill>
                <a:srgbClr val="0070C0"/>
              </a:solidFill>
              <a:latin typeface="Microsoft YaHei" panose="020B0503020204020204" pitchFamily="34" charset="-122"/>
              <a:ea typeface="Microsoft YaHei" panose="020B0503020204020204" pitchFamily="34" charset="-122"/>
            </a:endParaRPr>
          </a:p>
        </p:txBody>
      </p:sp>
      <p:sp>
        <p:nvSpPr>
          <p:cNvPr id="3077" name="Title 1"/>
          <p:cNvSpPr txBox="1">
            <a:spLocks/>
          </p:cNvSpPr>
          <p:nvPr/>
        </p:nvSpPr>
        <p:spPr bwMode="auto">
          <a:xfrm>
            <a:off x="287338" y="22860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solidFill>
                  <a:schemeClr val="bg1"/>
                </a:solidFill>
                <a:latin typeface="Baskerville Old Face" pitchFamily="18" charset="0"/>
              </a:rPr>
              <a:t>OMICS Journals are welcoming Submissions</a:t>
            </a:r>
            <a:r>
              <a:rPr lang="en-US" sz="3200">
                <a:solidFill>
                  <a:schemeClr val="bg1"/>
                </a:solidFill>
                <a:latin typeface="Calibri" pitchFamily="34" charset="0"/>
              </a:rPr>
              <a:t/>
            </a:r>
            <a:br>
              <a:rPr lang="en-US" sz="3200">
                <a:solidFill>
                  <a:schemeClr val="bg1"/>
                </a:solidFill>
                <a:latin typeface="Calibri" pitchFamily="34" charset="0"/>
              </a:rPr>
            </a:br>
            <a:endParaRPr lang="en-US" sz="32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381000"/>
            <a:ext cx="7848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rPr>
              <a:t>Resemblance To Human Mind....</a:t>
            </a:r>
          </a:p>
          <a:p>
            <a:pPr eaLnBrk="1" hangingPunct="1">
              <a:buFont typeface="Wingdings" pitchFamily="2" charset="2"/>
              <a:buChar char="v"/>
            </a:pPr>
            <a:endParaRPr lang="en-US" sz="2400">
              <a:latin typeface="Times New Roman" pitchFamily="18" charset="0"/>
            </a:endParaRPr>
          </a:p>
          <a:p>
            <a:pPr eaLnBrk="1" hangingPunct="1"/>
            <a:endParaRPr lang="en-US" sz="2400">
              <a:latin typeface="Times New Roman" pitchFamily="18" charset="0"/>
            </a:endParaRPr>
          </a:p>
          <a:p>
            <a:pPr eaLnBrk="1" hangingPunct="1">
              <a:buFont typeface="Wingdings" pitchFamily="2" charset="2"/>
              <a:buChar char="v"/>
            </a:pPr>
            <a:r>
              <a:rPr lang="en-US" sz="2400">
                <a:latin typeface="Times New Roman" pitchFamily="18" charset="0"/>
              </a:rPr>
              <a:t>The special ability of  artificial intelligence is to reach a solution based on facts rather than on a preset series of steps</a:t>
            </a:r>
            <a:r>
              <a:rPr lang="en-US" sz="2400">
                <a:latin typeface="Forte" pitchFamily="66" charset="0"/>
              </a:rPr>
              <a:t>—is what most closely resembles the thinking function of the human brain</a:t>
            </a:r>
            <a:r>
              <a:rPr lang="en-US" sz="2400">
                <a:latin typeface="Times New Roman" pitchFamily="18" charset="0"/>
              </a:rPr>
              <a:t/>
            </a:r>
            <a:br>
              <a:rPr lang="en-US" sz="2400">
                <a:latin typeface="Times New Roman" pitchFamily="18" charset="0"/>
              </a:rPr>
            </a:br>
            <a:r>
              <a:rPr lang="en-US" sz="2400">
                <a:latin typeface="Times New Roman" pitchFamily="18" charset="0"/>
              </a:rPr>
              <a:t/>
            </a:r>
            <a:br>
              <a:rPr lang="en-US" sz="2400">
                <a:latin typeface="Times New Roman" pitchFamily="18" charset="0"/>
              </a:rPr>
            </a:br>
            <a:endParaRPr lang="en-US" sz="2400">
              <a:latin typeface="Times New Roman" pitchFamily="18" charset="0"/>
            </a:endParaRPr>
          </a:p>
          <a:p>
            <a:pPr eaLnBrk="1" hangingPunct="1"/>
            <a:r>
              <a:rPr lang="en-US" sz="2400">
                <a:latin typeface="Times New Roman" pitchFamily="18" charset="0"/>
              </a:rPr>
              <a:t/>
            </a:r>
            <a:br>
              <a:rPr lang="en-US" sz="2400">
                <a:latin typeface="Times New Roman" pitchFamily="18" charset="0"/>
              </a:rPr>
            </a:br>
            <a:r>
              <a:rPr lang="en-US" sz="2400">
                <a:latin typeface="Times New Roman" pitchFamily="18" charset="0"/>
              </a:rPr>
              <a:t/>
            </a:r>
            <a:br>
              <a:rPr lang="en-US" sz="2400">
                <a:latin typeface="Times New Roman" pitchFamily="18" charset="0"/>
              </a:rPr>
            </a:br>
            <a:endParaRPr lang="en-US" sz="2400">
              <a:latin typeface="Times New Roman" pitchFamily="18" charset="0"/>
            </a:endParaRPr>
          </a:p>
          <a:p>
            <a:pPr eaLnBrk="1" hangingPunct="1"/>
            <a:endParaRPr lang="en-US" sz="2400">
              <a:latin typeface="Times New Roman" pitchFamily="18"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7848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spAutoFit/>
          </a:bodyPr>
          <a:lstStyle/>
          <a:p>
            <a:pPr eaLnBrk="1" hangingPunct="1"/>
            <a:r>
              <a:rPr lang="en-US" sz="2800" b="1" smtClean="0"/>
              <a:t>Human Intelligence VS Artificial Intelligence</a:t>
            </a:r>
            <a:endParaRPr lang="en-US" sz="2800" smtClean="0"/>
          </a:p>
        </p:txBody>
      </p:sp>
      <p:pic>
        <p:nvPicPr>
          <p:cNvPr id="22531" name="Picture 2" descr="Z:\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19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spAutoFit/>
          </a:bodyPr>
          <a:lstStyle/>
          <a:p>
            <a:pPr eaLnBrk="1" hangingPunct="1"/>
            <a:r>
              <a:rPr lang="en-US" sz="2800" b="1" smtClean="0"/>
              <a:t>Human Intelligence VS Artificial Intelligence</a:t>
            </a:r>
            <a:endParaRPr lang="en-US" sz="2800" smtClean="0"/>
          </a:p>
        </p:txBody>
      </p:sp>
      <p:sp>
        <p:nvSpPr>
          <p:cNvPr id="23555" name="Text Placeholder 2"/>
          <p:cNvSpPr>
            <a:spLocks noGrp="1"/>
          </p:cNvSpPr>
          <p:nvPr>
            <p:ph type="body" idx="1"/>
          </p:nvPr>
        </p:nvSpPr>
        <p:spPr/>
        <p:txBody>
          <a:bodyPr/>
          <a:lstStyle/>
          <a:p>
            <a:pPr eaLnBrk="1" hangingPunct="1"/>
            <a:r>
              <a:rPr lang="en-US" smtClean="0"/>
              <a:t>Human Intelligence</a:t>
            </a:r>
          </a:p>
        </p:txBody>
      </p:sp>
      <p:sp>
        <p:nvSpPr>
          <p:cNvPr id="23556" name="Content Placeholder 3"/>
          <p:cNvSpPr>
            <a:spLocks noGrp="1"/>
          </p:cNvSpPr>
          <p:nvPr>
            <p:ph sz="half" idx="2"/>
          </p:nvPr>
        </p:nvSpPr>
        <p:spPr/>
        <p:txBody>
          <a:bodyPr/>
          <a:lstStyle/>
          <a:p>
            <a:pPr eaLnBrk="1" hangingPunct="1"/>
            <a:r>
              <a:rPr lang="en-US" smtClean="0"/>
              <a:t>Intuition, Common sense, Judgement, Creativity, Beliefs etc</a:t>
            </a:r>
          </a:p>
          <a:p>
            <a:pPr eaLnBrk="1" hangingPunct="1"/>
            <a:r>
              <a:rPr lang="en-US" smtClean="0"/>
              <a:t>The ability to demonstrate their intelligence by communicating effectively</a:t>
            </a:r>
          </a:p>
          <a:p>
            <a:pPr eaLnBrk="1" hangingPunct="1"/>
            <a:r>
              <a:rPr lang="en-US" smtClean="0"/>
              <a:t>Plausible Reasoning and Critical thinking </a:t>
            </a:r>
          </a:p>
          <a:p>
            <a:pPr eaLnBrk="1" hangingPunct="1"/>
            <a:endParaRPr lang="en-US" smtClean="0"/>
          </a:p>
        </p:txBody>
      </p:sp>
      <p:sp>
        <p:nvSpPr>
          <p:cNvPr id="23557" name="Text Placeholder 4"/>
          <p:cNvSpPr>
            <a:spLocks noGrp="1"/>
          </p:cNvSpPr>
          <p:nvPr>
            <p:ph type="body" sz="quarter" idx="3"/>
          </p:nvPr>
        </p:nvSpPr>
        <p:spPr/>
        <p:txBody>
          <a:bodyPr/>
          <a:lstStyle/>
          <a:p>
            <a:pPr eaLnBrk="1" hangingPunct="1"/>
            <a:r>
              <a:rPr lang="en-US" smtClean="0"/>
              <a:t>Artificial Intelligence</a:t>
            </a:r>
          </a:p>
        </p:txBody>
      </p:sp>
      <p:sp>
        <p:nvSpPr>
          <p:cNvPr id="23558" name="Content Placeholder 5"/>
          <p:cNvSpPr>
            <a:spLocks noGrp="1"/>
          </p:cNvSpPr>
          <p:nvPr>
            <p:ph sz="quarter" idx="4"/>
          </p:nvPr>
        </p:nvSpPr>
        <p:spPr/>
        <p:txBody>
          <a:bodyPr/>
          <a:lstStyle/>
          <a:p>
            <a:pPr eaLnBrk="1" hangingPunct="1"/>
            <a:r>
              <a:rPr lang="en-US" smtClean="0"/>
              <a:t>Ability to simulate human behavior and cognitive processes</a:t>
            </a:r>
          </a:p>
          <a:p>
            <a:pPr eaLnBrk="1" hangingPunct="1"/>
            <a:r>
              <a:rPr lang="en-US" smtClean="0"/>
              <a:t>Capture and preserve human expertise</a:t>
            </a:r>
          </a:p>
          <a:p>
            <a:pPr eaLnBrk="1" hangingPunct="1">
              <a:lnSpc>
                <a:spcPct val="90000"/>
              </a:lnSpc>
            </a:pPr>
            <a:r>
              <a:rPr lang="en-US" smtClean="0"/>
              <a:t>Fast Response. The ability to comprehend large amounts of data quickly.</a:t>
            </a:r>
          </a:p>
        </p:txBody>
      </p:sp>
      <p:sp>
        <p:nvSpPr>
          <p:cNvPr id="23559" name="TextBox 7"/>
          <p:cNvSpPr txBox="1">
            <a:spLocks noChangeArrowheads="1"/>
          </p:cNvSpPr>
          <p:nvPr/>
        </p:nvSpPr>
        <p:spPr bwMode="auto">
          <a:xfrm>
            <a:off x="4038600" y="1066800"/>
            <a:ext cx="776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rPr>
              <a:t>Pros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sz="half" idx="2"/>
          </p:nvPr>
        </p:nvSpPr>
        <p:spPr/>
        <p:txBody>
          <a:bodyPr rtlCol="0">
            <a:normAutofit lnSpcReduction="10000"/>
          </a:bodyPr>
          <a:lstStyle/>
          <a:p>
            <a:pPr marL="342900" lvl="1" indent="-342900" eaLnBrk="1" fontAlgn="auto" hangingPunct="1">
              <a:spcAft>
                <a:spcPts val="0"/>
              </a:spcAft>
              <a:buFontTx/>
              <a:buChar char="•"/>
              <a:defRPr/>
            </a:pPr>
            <a:r>
              <a:rPr lang="en-US" sz="2400" smtClean="0"/>
              <a:t>Humans are fallible</a:t>
            </a:r>
          </a:p>
          <a:p>
            <a:pPr marL="342900" lvl="1" indent="-342900" eaLnBrk="1" fontAlgn="auto" hangingPunct="1">
              <a:spcAft>
                <a:spcPts val="0"/>
              </a:spcAft>
              <a:buFontTx/>
              <a:buChar char="•"/>
              <a:defRPr/>
            </a:pPr>
            <a:r>
              <a:rPr lang="en-US" sz="2400" smtClean="0"/>
              <a:t>They have limited knowledge bases</a:t>
            </a:r>
          </a:p>
          <a:p>
            <a:pPr marL="342900" lvl="1" indent="-342900" eaLnBrk="1" fontAlgn="auto" hangingPunct="1">
              <a:spcAft>
                <a:spcPts val="0"/>
              </a:spcAft>
              <a:buFontTx/>
              <a:buChar char="•"/>
              <a:defRPr/>
            </a:pPr>
            <a:r>
              <a:rPr lang="en-US" sz="2400" smtClean="0"/>
              <a:t>Information processing of serial nature proceed very slowly in the brain as compared to computers</a:t>
            </a:r>
          </a:p>
          <a:p>
            <a:pPr eaLnBrk="1" fontAlgn="auto" hangingPunct="1">
              <a:spcAft>
                <a:spcPts val="0"/>
              </a:spcAft>
              <a:buFont typeface="Arial" pitchFamily="34" charset="0"/>
              <a:buChar char="•"/>
              <a:defRPr/>
            </a:pPr>
            <a:r>
              <a:rPr lang="en-US" smtClean="0"/>
              <a:t>Humans are unable to retain large amounts of data in memory.</a:t>
            </a:r>
          </a:p>
          <a:p>
            <a:pPr eaLnBrk="1" fontAlgn="auto" hangingPunct="1">
              <a:spcAft>
                <a:spcPts val="0"/>
              </a:spcAft>
              <a:buFont typeface="Arial" pitchFamily="34" charset="0"/>
              <a:buChar char="•"/>
              <a:defRPr/>
            </a:pPr>
            <a:endParaRPr lang="en-US" smtClean="0"/>
          </a:p>
        </p:txBody>
      </p:sp>
      <p:sp>
        <p:nvSpPr>
          <p:cNvPr id="24579" name="Content Placeholder 5"/>
          <p:cNvSpPr>
            <a:spLocks noGrp="1"/>
          </p:cNvSpPr>
          <p:nvPr>
            <p:ph sz="quarter" idx="4"/>
          </p:nvPr>
        </p:nvSpPr>
        <p:spPr/>
        <p:txBody>
          <a:bodyPr/>
          <a:lstStyle/>
          <a:p>
            <a:pPr eaLnBrk="1" hangingPunct="1"/>
            <a:r>
              <a:rPr lang="en-GB" smtClean="0"/>
              <a:t>No “common sense”</a:t>
            </a:r>
          </a:p>
          <a:p>
            <a:pPr eaLnBrk="1" hangingPunct="1"/>
            <a:r>
              <a:rPr lang="en-US" smtClean="0"/>
              <a:t>Cannot readily deal with “mixed” knowledge</a:t>
            </a:r>
          </a:p>
          <a:p>
            <a:pPr eaLnBrk="1" hangingPunct="1"/>
            <a:r>
              <a:rPr lang="en-US" smtClean="0"/>
              <a:t>May have high development costs</a:t>
            </a:r>
          </a:p>
          <a:p>
            <a:pPr eaLnBrk="1" hangingPunct="1"/>
            <a:r>
              <a:rPr lang="en-US" smtClean="0"/>
              <a:t>Raise legal and ethical concerns</a:t>
            </a:r>
          </a:p>
          <a:p>
            <a:pPr eaLnBrk="1" hangingPunct="1"/>
            <a:endParaRPr lang="en-US" smtClean="0"/>
          </a:p>
        </p:txBody>
      </p:sp>
      <p:sp>
        <p:nvSpPr>
          <p:cNvPr id="24580" name="Rectangle 1"/>
          <p:cNvSpPr>
            <a:spLocks noGrp="1" noChangeArrowheads="1"/>
          </p:cNvSpPr>
          <p:nvPr>
            <p:ph type="title"/>
          </p:nvPr>
        </p:nvSpPr>
        <p:spPr/>
        <p:txBody>
          <a:bodyPr>
            <a:spAutoFit/>
          </a:bodyPr>
          <a:lstStyle/>
          <a:p>
            <a:pPr eaLnBrk="1" hangingPunct="1"/>
            <a:r>
              <a:rPr lang="en-US" sz="2800" b="1" smtClean="0"/>
              <a:t>Human Intelligence VS Artificial Intelligence</a:t>
            </a:r>
            <a:endParaRPr lang="en-US" sz="2800" smtClean="0"/>
          </a:p>
        </p:txBody>
      </p:sp>
      <p:sp>
        <p:nvSpPr>
          <p:cNvPr id="24581" name="Text Placeholder 2"/>
          <p:cNvSpPr>
            <a:spLocks noGrp="1"/>
          </p:cNvSpPr>
          <p:nvPr>
            <p:ph type="body" idx="1"/>
          </p:nvPr>
        </p:nvSpPr>
        <p:spPr/>
        <p:txBody>
          <a:bodyPr/>
          <a:lstStyle/>
          <a:p>
            <a:pPr eaLnBrk="1" hangingPunct="1"/>
            <a:r>
              <a:rPr lang="en-US" smtClean="0"/>
              <a:t>Human Intelligence</a:t>
            </a:r>
          </a:p>
        </p:txBody>
      </p:sp>
      <p:sp>
        <p:nvSpPr>
          <p:cNvPr id="24582" name="Text Placeholder 4"/>
          <p:cNvSpPr>
            <a:spLocks noGrp="1"/>
          </p:cNvSpPr>
          <p:nvPr>
            <p:ph type="body" sz="quarter" idx="3"/>
          </p:nvPr>
        </p:nvSpPr>
        <p:spPr/>
        <p:txBody>
          <a:bodyPr/>
          <a:lstStyle/>
          <a:p>
            <a:pPr eaLnBrk="1" hangingPunct="1"/>
            <a:r>
              <a:rPr lang="en-US" smtClean="0"/>
              <a:t>Artificial Intelligence</a:t>
            </a:r>
          </a:p>
        </p:txBody>
      </p:sp>
      <p:sp>
        <p:nvSpPr>
          <p:cNvPr id="24583" name="TextBox 9"/>
          <p:cNvSpPr txBox="1">
            <a:spLocks noChangeArrowheads="1"/>
          </p:cNvSpPr>
          <p:nvPr/>
        </p:nvSpPr>
        <p:spPr bwMode="auto">
          <a:xfrm>
            <a:off x="3505200" y="11430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rPr>
              <a:t>Cons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spAutoFit/>
          </a:bodyPr>
          <a:lstStyle/>
          <a:p>
            <a:pPr eaLnBrk="1" hangingPunct="1"/>
            <a:r>
              <a:rPr lang="en-US" sz="2800" b="1" smtClean="0"/>
              <a:t>Human Intelligence VS Artificial Intelligence</a:t>
            </a:r>
            <a:endParaRPr lang="en-US" sz="2800" smtClean="0"/>
          </a:p>
        </p:txBody>
      </p:sp>
      <p:pic>
        <p:nvPicPr>
          <p:cNvPr id="25603" name="Picture 13" descr="H vs A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09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609600" y="4800600"/>
            <a:ext cx="77724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atin typeface="Monotype Corsiva" pitchFamily="66" charset="0"/>
              </a:rPr>
              <a:t>We achieve more than we know. We know more than we understand. We understand more than we can explain (Claude Bernard, 19th C French scientific philosopher)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idx="1"/>
          </p:nvPr>
        </p:nvSpPr>
        <p:spPr/>
        <p:txBody>
          <a:bodyPr/>
          <a:lstStyle/>
          <a:p>
            <a:pPr eaLnBrk="1" hangingPunct="1"/>
            <a:r>
              <a:rPr lang="en-US" smtClean="0">
                <a:cs typeface="Times New Roman" pitchFamily="18" charset="0"/>
              </a:rPr>
              <a:t>Artificial Intelligence</a:t>
            </a:r>
            <a:endParaRPr lang="en-US" smtClean="0"/>
          </a:p>
        </p:txBody>
      </p:sp>
      <p:sp>
        <p:nvSpPr>
          <p:cNvPr id="26627" name="Content Placeholder 3"/>
          <p:cNvSpPr>
            <a:spLocks noGrp="1"/>
          </p:cNvSpPr>
          <p:nvPr>
            <p:ph sz="half" idx="2"/>
          </p:nvPr>
        </p:nvSpPr>
        <p:spPr/>
        <p:txBody>
          <a:bodyPr/>
          <a:lstStyle/>
          <a:p>
            <a:pPr eaLnBrk="1" hangingPunct="1"/>
            <a:r>
              <a:rPr lang="en-US" smtClean="0"/>
              <a:t>AI software uses the techniques of search and pattern matching</a:t>
            </a:r>
          </a:p>
          <a:p>
            <a:pPr eaLnBrk="1" hangingPunct="1"/>
            <a:r>
              <a:rPr lang="en-US" smtClean="0"/>
              <a:t>Programmers design AI software to give the computer only the problem, not the steps necessary to solve it</a:t>
            </a:r>
          </a:p>
        </p:txBody>
      </p:sp>
      <p:sp>
        <p:nvSpPr>
          <p:cNvPr id="26628" name="Text Placeholder 4"/>
          <p:cNvSpPr>
            <a:spLocks noGrp="1"/>
          </p:cNvSpPr>
          <p:nvPr>
            <p:ph type="body" sz="quarter" idx="3"/>
          </p:nvPr>
        </p:nvSpPr>
        <p:spPr/>
        <p:txBody>
          <a:bodyPr/>
          <a:lstStyle/>
          <a:p>
            <a:pPr eaLnBrk="1" hangingPunct="1"/>
            <a:r>
              <a:rPr lang="en-US" smtClean="0">
                <a:cs typeface="Times New Roman" pitchFamily="18" charset="0"/>
              </a:rPr>
              <a:t>Conventional Computing</a:t>
            </a:r>
            <a:endParaRPr lang="en-US" smtClean="0"/>
          </a:p>
        </p:txBody>
      </p:sp>
      <p:sp>
        <p:nvSpPr>
          <p:cNvPr id="26629" name="Content Placeholder 5"/>
          <p:cNvSpPr>
            <a:spLocks noGrp="1"/>
          </p:cNvSpPr>
          <p:nvPr>
            <p:ph sz="quarter" idx="4"/>
          </p:nvPr>
        </p:nvSpPr>
        <p:spPr/>
        <p:txBody>
          <a:bodyPr/>
          <a:lstStyle/>
          <a:p>
            <a:pPr eaLnBrk="1" hangingPunct="1"/>
            <a:r>
              <a:rPr lang="en-US" smtClean="0"/>
              <a:t>Conventional computer software follow a logical series of steps to reach a conclusion</a:t>
            </a:r>
          </a:p>
          <a:p>
            <a:pPr eaLnBrk="1" hangingPunct="1"/>
            <a:r>
              <a:rPr lang="en-US" smtClean="0"/>
              <a:t>Computer programmers originally designed software that accomplished tasks by completing algorithms </a:t>
            </a:r>
            <a:br>
              <a:rPr lang="en-US" smtClean="0"/>
            </a:br>
            <a:endParaRPr lang="en-US" smtClean="0"/>
          </a:p>
          <a:p>
            <a:pPr eaLnBrk="1" hangingPunct="1"/>
            <a:endParaRPr lang="en-US" smtClean="0"/>
          </a:p>
        </p:txBody>
      </p:sp>
      <p:sp>
        <p:nvSpPr>
          <p:cNvPr id="26630" name="Rectangle 1"/>
          <p:cNvSpPr>
            <a:spLocks noGrp="1" noChangeArrowheads="1"/>
          </p:cNvSpPr>
          <p:nvPr>
            <p:ph type="title"/>
          </p:nvPr>
        </p:nvSpPr>
        <p:spPr>
          <a:xfrm>
            <a:off x="457200" y="274638"/>
            <a:ext cx="7967663" cy="523875"/>
          </a:xfrm>
        </p:spPr>
        <p:txBody>
          <a:bodyPr wrap="none">
            <a:spAutoFit/>
          </a:bodyPr>
          <a:lstStyle/>
          <a:p>
            <a:pPr eaLnBrk="1" hangingPunct="1">
              <a:tabLst>
                <a:tab pos="457200" algn="l"/>
              </a:tabLst>
            </a:pPr>
            <a:r>
              <a:rPr lang="en-US" sz="2800" b="1" smtClean="0">
                <a:cs typeface="Times New Roman" pitchFamily="18" charset="0"/>
              </a:rPr>
              <a:t>Artificial Intelligence VS Conventional Computing</a:t>
            </a:r>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136650" y="230188"/>
            <a:ext cx="5900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tabLst>
                <a:tab pos="457200" algn="l"/>
              </a:tabLst>
            </a:pPr>
            <a:r>
              <a:rPr lang="en-US" sz="2800" b="1">
                <a:latin typeface="Calibri" pitchFamily="34" charset="0"/>
                <a:cs typeface="Times New Roman" pitchFamily="18" charset="0"/>
              </a:rPr>
              <a:t>Psychology And Artificial intelligence</a:t>
            </a:r>
            <a:endParaRPr lang="en-US" sz="2800">
              <a:latin typeface="Calibri" pitchFamily="34" charset="0"/>
            </a:endParaRPr>
          </a:p>
        </p:txBody>
      </p:sp>
      <p:sp>
        <p:nvSpPr>
          <p:cNvPr id="27651" name="Rectangle 2"/>
          <p:cNvSpPr>
            <a:spLocks noChangeArrowheads="1"/>
          </p:cNvSpPr>
          <p:nvPr/>
        </p:nvSpPr>
        <p:spPr bwMode="auto">
          <a:xfrm>
            <a:off x="381000" y="838200"/>
            <a:ext cx="7848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pPr algn="ctr"/>
            <a:r>
              <a:rPr lang="en-US">
                <a:latin typeface="Monotype Corsiva" pitchFamily="66" charset="0"/>
              </a:rPr>
              <a:t>The functionalist approach of AI views the mind as a representational system and psychology as the study of the various computational processes whereby mental representations are constructed, organized, and interpreted.</a:t>
            </a:r>
          </a:p>
          <a:p>
            <a:pPr algn="ctr"/>
            <a:r>
              <a:rPr lang="en-US">
                <a:latin typeface="Monotype Corsiva" pitchFamily="66" charset="0"/>
              </a:rPr>
              <a:t>(Margaret Boden's essays written between 1982 and 1988)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760413"/>
            <a:ext cx="88392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tabLst>
                <a:tab pos="457200" algn="l"/>
              </a:tabLst>
            </a:pPr>
            <a:r>
              <a:rPr lang="en-US" sz="2800" b="1">
                <a:latin typeface="Calibri" pitchFamily="34" charset="0"/>
              </a:rPr>
              <a:t>Artificial intelligence &amp; Our society</a:t>
            </a:r>
            <a:endParaRPr lang="en-US" sz="2800">
              <a:latin typeface="Calibri" pitchFamily="34" charset="0"/>
            </a:endParaRPr>
          </a:p>
          <a:p>
            <a:pPr algn="ctr" eaLnBrk="0" hangingPunct="0">
              <a:tabLst>
                <a:tab pos="457200" algn="l"/>
              </a:tabLst>
            </a:pPr>
            <a:endParaRPr lang="en-US" sz="2800" b="1">
              <a:latin typeface="Calibri" pitchFamily="34" charset="0"/>
              <a:cs typeface="Times New Roman" pitchFamily="18" charset="0"/>
            </a:endParaRPr>
          </a:p>
          <a:p>
            <a:pPr algn="ctr" eaLnBrk="0" hangingPunct="0">
              <a:tabLst>
                <a:tab pos="457200" algn="l"/>
              </a:tabLst>
            </a:pPr>
            <a:r>
              <a:rPr lang="en-US" sz="2800" b="1">
                <a:latin typeface="Calibri" pitchFamily="34" charset="0"/>
                <a:cs typeface="Times New Roman" pitchFamily="18" charset="0"/>
              </a:rPr>
              <a:t>Why we need AI??</a:t>
            </a:r>
          </a:p>
          <a:p>
            <a:pPr algn="ctr" eaLnBrk="0" hangingPunct="0">
              <a:tabLst>
                <a:tab pos="457200" algn="l"/>
              </a:tabLst>
            </a:pPr>
            <a:endParaRPr lang="en-US">
              <a:latin typeface="Calibri" pitchFamily="34" charset="0"/>
            </a:endParaRPr>
          </a:p>
          <a:p>
            <a:pPr algn="ctr" eaLnBrk="0" hangingPunct="0">
              <a:tabLst>
                <a:tab pos="457200" algn="l"/>
              </a:tabLst>
            </a:pPr>
            <a:endParaRPr lang="en-US">
              <a:latin typeface="Calibri" pitchFamily="34" charset="0"/>
            </a:endParaRPr>
          </a:p>
          <a:p>
            <a:pPr eaLnBrk="0" hangingPunct="0">
              <a:buFont typeface="Wingdings" pitchFamily="2" charset="2"/>
              <a:buChar char="v"/>
              <a:tabLst>
                <a:tab pos="457200" algn="l"/>
              </a:tabLst>
            </a:pPr>
            <a:r>
              <a:rPr lang="en-US">
                <a:latin typeface="Calibri" pitchFamily="34" charset="0"/>
              </a:rPr>
              <a:t>To supplement natural intelligence for e.g we are building intelligence in an object so that it can do what we want it to do, as for example-- robots, thus reducing human  labour and reducing human mistakes </a:t>
            </a:r>
          </a:p>
          <a:p>
            <a:pPr algn="ctr" eaLnBrk="0" hangingPunct="0">
              <a:tabLst>
                <a:tab pos="457200" algn="l"/>
              </a:tabLst>
            </a:pPr>
            <a:endParaRPr lang="en-US" sz="2800" b="1">
              <a:latin typeface="Calibri" pitchFamily="34" charset="0"/>
              <a:cs typeface="Times New Roman" pitchFamily="18" charset="0"/>
            </a:endParaRPr>
          </a:p>
          <a:p>
            <a:pPr algn="ctr" eaLnBrk="0" hangingPunct="0">
              <a:tabLst>
                <a:tab pos="457200" algn="l"/>
              </a:tabLst>
            </a:pPr>
            <a:endParaRPr lang="en-US" sz="2800" b="1">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914400" y="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buFontTx/>
              <a:buChar char="•"/>
              <a:tabLst>
                <a:tab pos="457200" algn="l"/>
              </a:tabLst>
            </a:pPr>
            <a:r>
              <a:rPr lang="en-US" sz="2800" b="1">
                <a:latin typeface="Calibri" pitchFamily="34" charset="0"/>
                <a:cs typeface="Times New Roman" pitchFamily="18" charset="0"/>
              </a:rPr>
              <a:t>My</a:t>
            </a:r>
            <a:r>
              <a:rPr lang="en-US" b="1">
                <a:latin typeface="Calibri" pitchFamily="34" charset="0"/>
                <a:cs typeface="Times New Roman" pitchFamily="18" charset="0"/>
              </a:rPr>
              <a:t> </a:t>
            </a:r>
            <a:r>
              <a:rPr lang="en-US" sz="2800" b="1">
                <a:latin typeface="Calibri" pitchFamily="34" charset="0"/>
                <a:cs typeface="Times New Roman" pitchFamily="18" charset="0"/>
              </a:rPr>
              <a:t>Perspective</a:t>
            </a:r>
            <a:endParaRPr lang="en-US" sz="2800">
              <a:latin typeface="Calibri" pitchFamily="34" charset="0"/>
            </a:endParaRPr>
          </a:p>
        </p:txBody>
      </p:sp>
      <p:sp>
        <p:nvSpPr>
          <p:cNvPr id="29699" name="Rectangle 2"/>
          <p:cNvSpPr>
            <a:spLocks noChangeArrowheads="1"/>
          </p:cNvSpPr>
          <p:nvPr/>
        </p:nvSpPr>
        <p:spPr bwMode="auto">
          <a:xfrm>
            <a:off x="457200" y="1447800"/>
            <a:ext cx="533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a:latin typeface="Arial Narrow" pitchFamily="34" charset="0"/>
              </a:rPr>
              <a:t>For Humans Intelligence is no more than TAKING a right decision at right time</a:t>
            </a:r>
          </a:p>
          <a:p>
            <a:pPr>
              <a:spcBef>
                <a:spcPct val="50000"/>
              </a:spcBef>
            </a:pPr>
            <a:r>
              <a:rPr lang="en-US" b="1">
                <a:latin typeface="Arial Narrow" pitchFamily="34" charset="0"/>
              </a:rPr>
              <a:t>                           And </a:t>
            </a:r>
          </a:p>
          <a:p>
            <a:pPr algn="ctr">
              <a:spcBef>
                <a:spcPct val="50000"/>
              </a:spcBef>
            </a:pPr>
            <a:r>
              <a:rPr lang="en-US" b="1">
                <a:latin typeface="Arial Narrow" pitchFamily="34" charset="0"/>
              </a:rPr>
              <a:t>For Machines Artificial Intelligence is no more than CHOOSING a right decision at right time</a:t>
            </a:r>
          </a:p>
          <a:p>
            <a:pPr algn="ctr">
              <a:spcBef>
                <a:spcPct val="50000"/>
              </a:spcBef>
            </a:pPr>
            <a:endParaRPr lang="en-US" b="1">
              <a:latin typeface="Arial Narrow" pitchFamily="34" charset="0"/>
            </a:endParaRPr>
          </a:p>
          <a:p>
            <a:pPr algn="ctr">
              <a:spcBef>
                <a:spcPct val="50000"/>
              </a:spcBef>
            </a:pPr>
            <a:r>
              <a:rPr lang="en-US" b="1">
                <a:latin typeface="Arial Narrow" pitchFamily="34" charset="0"/>
              </a:rPr>
              <a:t>I think Artificial intelligence is the Second intelligence ever to exist</a:t>
            </a:r>
          </a:p>
        </p:txBody>
      </p:sp>
      <p:pic>
        <p:nvPicPr>
          <p:cNvPr id="29700" name="Picture 8" descr="http://androidisms.com/wp-content/uploads/2010/12/marvin_standing_and_po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
            <a:ext cx="28098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4025900" y="2351088"/>
            <a:ext cx="887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latin typeface="Calibri" pitchFamily="34" charset="0"/>
              </a:rPr>
              <a:t>Signature</a:t>
            </a:r>
          </a:p>
        </p:txBody>
      </p:sp>
      <p:sp>
        <p:nvSpPr>
          <p:cNvPr id="30723" name="Rectangle 2"/>
          <p:cNvSpPr>
            <a:spLocks noChangeArrowheads="1"/>
          </p:cNvSpPr>
          <p:nvPr/>
        </p:nvSpPr>
        <p:spPr bwMode="auto">
          <a:xfrm>
            <a:off x="3429000" y="1411288"/>
            <a:ext cx="260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B050"/>
                </a:solidFill>
                <a:latin typeface="Calibri" pitchFamily="34" charset="0"/>
              </a:rPr>
              <a:t>Satyanarayana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49213"/>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181600"/>
            <a:ext cx="10969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8"/>
          <p:cNvSpPr txBox="1">
            <a:spLocks noChangeArrowheads="1"/>
          </p:cNvSpPr>
          <p:nvPr/>
        </p:nvSpPr>
        <p:spPr bwMode="auto">
          <a:xfrm>
            <a:off x="4572000" y="1447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a:latin typeface="Times New Roman" pitchFamily="18" charset="0"/>
              </a:rPr>
              <a:t>Artificial Intelligence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Content Placeholder 2"/>
          <p:cNvSpPr>
            <a:spLocks noGrp="1"/>
          </p:cNvSpPr>
          <p:nvPr>
            <p:ph idx="1"/>
          </p:nvPr>
        </p:nvSpPr>
        <p:spPr/>
        <p:txBody>
          <a:bodyPr/>
          <a:lstStyle/>
          <a:p>
            <a:pPr eaLnBrk="1" hangingPunct="1"/>
            <a:endParaRPr lang="en-US"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914400" y="22860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400" dirty="0" smtClean="0">
                <a:latin typeface="Times New Roman" pitchFamily="18" charset="0"/>
                <a:cs typeface="Times New Roman" pitchFamily="18" charset="0"/>
              </a:rPr>
              <a:t>International Journal of Swarm Intelligence and Evolutionary Computation</a:t>
            </a:r>
            <a:endParaRPr lang="en-US" sz="2400" dirty="0">
              <a:latin typeface="Times New Roman" pitchFamily="18" charset="0"/>
              <a:cs typeface="Times New Roman" pitchFamily="18" charset="0"/>
            </a:endParaRPr>
          </a:p>
        </p:txBody>
      </p:sp>
      <p:sp>
        <p:nvSpPr>
          <p:cNvPr id="7" name="Vertical Scroll 6"/>
          <p:cNvSpPr/>
          <p:nvPr/>
        </p:nvSpPr>
        <p:spPr>
          <a:xfrm>
            <a:off x="25400" y="1498600"/>
            <a:ext cx="5865813"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sz="2000" dirty="0">
                <a:latin typeface="Times New Roman" pitchFamily="18" charset="0"/>
                <a:cs typeface="Times New Roman" pitchFamily="18" charset="0"/>
              </a:rPr>
              <a:t>International Journal of Swarm Intelligence and Evolutionary Computation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Ø"/>
              <a:defRPr/>
            </a:pPr>
            <a:r>
              <a:rPr lang="en-US" sz="3000" dirty="0">
                <a:latin typeface="Times New Roman" pitchFamily="18" charset="0"/>
                <a:cs typeface="Times New Roman" pitchFamily="18" charset="0"/>
              </a:rPr>
              <a:t>A Global Colloquium on Artificial Intelligence</a:t>
            </a: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3200" dirty="0">
                <a:latin typeface="Times New Roman" pitchFamily="18" charset="0"/>
                <a:cs typeface="Times New Roman" pitchFamily="18" charset="0"/>
              </a:rPr>
              <a:t>International Journal of Swarm Intelligence and Evolutionary Computation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sp>
        <p:nvSpPr>
          <p:cNvPr id="33795" name="Content Placeholder 2"/>
          <p:cNvSpPr>
            <a:spLocks noGrp="1"/>
          </p:cNvSpPr>
          <p:nvPr>
            <p:ph idx="1"/>
          </p:nvPr>
        </p:nvSpPr>
        <p:spPr/>
        <p:txBody>
          <a:bodyPr/>
          <a:lstStyle/>
          <a:p>
            <a:pPr eaLnBrk="1" hangingPunct="1"/>
            <a:endParaRPr lang="en-US" smtClean="0"/>
          </a:p>
        </p:txBody>
      </p:sp>
      <p:pic>
        <p:nvPicPr>
          <p:cNvPr id="33796"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1850"/>
          </a:xfrm>
          <a:prstGeom prst="rect">
            <a:avLst/>
          </a:prstGeom>
        </p:spPr>
        <p:txBody>
          <a:bodyPr>
            <a:spAutoFit/>
          </a:bodyPr>
          <a:lstStyle/>
          <a:p>
            <a:pPr fontAlgn="auto">
              <a:spcBef>
                <a:spcPts val="0"/>
              </a:spcBef>
              <a:spcAft>
                <a:spcPts val="0"/>
              </a:spcAft>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Open Access Membership</a:t>
            </a:r>
            <a:br>
              <a:rPr lang="en-US" sz="2400"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fontAlgn="auto">
              <a:spcBef>
                <a:spcPts val="0"/>
              </a:spcBef>
              <a:spcAft>
                <a:spcPts val="0"/>
              </a:spcAft>
              <a:defRPr/>
            </a:pPr>
            <a:r>
              <a:rPr lang="en-US" dirty="0">
                <a:latin typeface="Calisto MT" panose="02040603050505030304" pitchFamily="18" charset="0"/>
              </a:rPr>
              <a:t>For more details and benefits, click on the link below:</a:t>
            </a:r>
          </a:p>
          <a:p>
            <a:pPr fontAlgn="auto">
              <a:spcBef>
                <a:spcPts val="0"/>
              </a:spcBef>
              <a:spcAft>
                <a:spcPts val="0"/>
              </a:spcAft>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401763" y="1544638"/>
            <a:ext cx="3886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00B050"/>
                </a:solidFill>
              </a:rPr>
              <a:t>Dr.S.Satyanarayana</a:t>
            </a:r>
          </a:p>
        </p:txBody>
      </p:sp>
      <p:sp>
        <p:nvSpPr>
          <p:cNvPr id="5123" name="Rectangle 4"/>
          <p:cNvSpPr>
            <a:spLocks noChangeArrowheads="1"/>
          </p:cNvSpPr>
          <p:nvPr/>
        </p:nvSpPr>
        <p:spPr bwMode="auto">
          <a:xfrm>
            <a:off x="1524000" y="2341563"/>
            <a:ext cx="45720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000" b="1">
                <a:latin typeface="Calibri" pitchFamily="34" charset="0"/>
              </a:rPr>
              <a:t>Dr.S.Satyanarayana</a:t>
            </a:r>
            <a:br>
              <a:rPr lang="en-IN" sz="2000" b="1">
                <a:latin typeface="Calibri" pitchFamily="34" charset="0"/>
              </a:rPr>
            </a:br>
            <a:r>
              <a:rPr lang="en-IN" sz="2000" i="1">
                <a:latin typeface="Calibri" pitchFamily="34" charset="0"/>
              </a:rPr>
              <a:t>M.Tech (CSE), PhD (CSE),FARSC(USA)</a:t>
            </a:r>
            <a:br>
              <a:rPr lang="en-IN" sz="2000" i="1">
                <a:latin typeface="Calibri" pitchFamily="34" charset="0"/>
              </a:rPr>
            </a:br>
            <a:r>
              <a:rPr lang="en-IN" sz="2000">
                <a:latin typeface="Calibri" pitchFamily="34" charset="0"/>
              </a:rPr>
              <a:t>Editor-in-Chief – IJCMI (ISSN: 0974-8652)</a:t>
            </a:r>
            <a:br>
              <a:rPr lang="en-IN" sz="2000">
                <a:latin typeface="Calibri" pitchFamily="34" charset="0"/>
              </a:rPr>
            </a:br>
            <a:r>
              <a:rPr lang="en-IN" sz="2000" b="1">
                <a:latin typeface="Calibri" pitchFamily="34" charset="0"/>
              </a:rPr>
              <a:t>Fellow of Association of Research Society in Computing (FARSC)</a:t>
            </a:r>
            <a:endParaRPr lang="en-IN" sz="2000">
              <a:latin typeface="Calibri" pitchFamily="34" charset="0"/>
            </a:endParaRPr>
          </a:p>
          <a:p>
            <a:r>
              <a:rPr lang="en-IN" sz="2000" u="sng">
                <a:latin typeface="Calibri" pitchFamily="34" charset="0"/>
                <a:hlinkClick r:id="rId3"/>
              </a:rPr>
              <a:t>htp://greencloudcomputingtechnologies.weebly.com/</a:t>
            </a:r>
            <a:r>
              <a:rPr lang="en-IN" sz="2000">
                <a:latin typeface="Calibri" pitchFamily="34" charset="0"/>
              </a:rPr>
              <a:t/>
            </a:r>
            <a:br>
              <a:rPr lang="en-IN" sz="2000">
                <a:latin typeface="Calibri" pitchFamily="34" charset="0"/>
              </a:rPr>
            </a:br>
            <a:r>
              <a:rPr lang="en-IN" sz="2000">
                <a:latin typeface="Calibri" pitchFamily="34" charset="0"/>
                <a:hlinkClick r:id="rId4"/>
              </a:rPr>
              <a:t>http://satyanspublications.weebly.com/president-satyanspublications.html</a:t>
            </a:r>
            <a:r>
              <a:rPr lang="en-IN" sz="2000">
                <a:latin typeface="Calibri" pitchFamily="34" charset="0"/>
              </a:rPr>
              <a:t/>
            </a:r>
            <a:br>
              <a:rPr lang="en-IN" sz="2000">
                <a:latin typeface="Calibri" pitchFamily="34" charset="0"/>
              </a:rPr>
            </a:br>
            <a:r>
              <a:rPr lang="en-US" sz="2000">
                <a:latin typeface="Calibri" pitchFamily="34" charset="0"/>
              </a:rPr>
              <a:t>Department of CSE</a:t>
            </a:r>
          </a:p>
          <a:p>
            <a:pPr>
              <a:lnSpc>
                <a:spcPct val="150000"/>
              </a:lnSpc>
            </a:pPr>
            <a:r>
              <a:rPr lang="en-US" sz="2000">
                <a:latin typeface="Calibri" pitchFamily="34" charset="0"/>
              </a:rPr>
              <a:t>KL University</a:t>
            </a:r>
          </a:p>
          <a:p>
            <a:pPr>
              <a:lnSpc>
                <a:spcPct val="150000"/>
              </a:lnSpc>
            </a:pPr>
            <a:r>
              <a:rPr lang="en-US" sz="2000">
                <a:latin typeface="Calibri" pitchFamily="34" charset="0"/>
              </a:rPr>
              <a:t>India</a:t>
            </a:r>
          </a:p>
        </p:txBody>
      </p:sp>
      <p:pic>
        <p:nvPicPr>
          <p:cNvPr id="5124" name="Picture 2" descr="SATYANARAY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76400"/>
            <a:ext cx="2362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549275" y="661988"/>
            <a:ext cx="524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7030A0"/>
                </a:solidFill>
                <a:latin typeface="Calibri" pitchFamily="34" charset="0"/>
              </a:rPr>
              <a:t>Recently published articles</a:t>
            </a:r>
          </a:p>
        </p:txBody>
      </p:sp>
      <p:sp>
        <p:nvSpPr>
          <p:cNvPr id="6147" name="TextBox 1"/>
          <p:cNvSpPr txBox="1">
            <a:spLocks noChangeArrowheads="1"/>
          </p:cNvSpPr>
          <p:nvPr/>
        </p:nvSpPr>
        <p:spPr bwMode="auto">
          <a:xfrm>
            <a:off x="381000" y="1935163"/>
            <a:ext cx="85391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en-US" sz="2000">
                <a:latin typeface="Times New Roman" pitchFamily="18" charset="0"/>
                <a:cs typeface="Times New Roman" pitchFamily="18" charset="0"/>
              </a:rPr>
              <a:t>Design Of An Fault Exposure And Data Resurgence Architecture For</a:t>
            </a:r>
          </a:p>
          <a:p>
            <a:pPr algn="just" eaLnBrk="1" hangingPunct="1">
              <a:buFont typeface="Arial" charset="0"/>
              <a:buChar char="•"/>
            </a:pPr>
            <a:r>
              <a:rPr lang="en-US" sz="2000">
                <a:latin typeface="Times New Roman" pitchFamily="18" charset="0"/>
                <a:cs typeface="Times New Roman" pitchFamily="18" charset="0"/>
              </a:rPr>
              <a:t>Motion Estimation Testing Applications</a:t>
            </a:r>
          </a:p>
          <a:p>
            <a:pPr algn="just" eaLnBrk="1" hangingPunct="1">
              <a:buFont typeface="Arial" charset="0"/>
              <a:buChar char="•"/>
            </a:pPr>
            <a:r>
              <a:rPr lang="en-US" sz="2000">
                <a:latin typeface="Times New Roman" pitchFamily="18" charset="0"/>
                <a:cs typeface="Times New Roman" pitchFamily="18" charset="0"/>
              </a:rPr>
              <a:t>Implementation Of HighSpeed DA-Based DCTWith High AccuracyError-COmpensated Adder Tree</a:t>
            </a:r>
          </a:p>
          <a:p>
            <a:pPr algn="just" eaLnBrk="1" hangingPunct="1">
              <a:buFont typeface="Arial" charset="0"/>
              <a:buChar char="•"/>
            </a:pPr>
            <a:r>
              <a:rPr lang="en-US" sz="2000">
                <a:latin typeface="Times New Roman" pitchFamily="18" charset="0"/>
                <a:cs typeface="Times New Roman" pitchFamily="18" charset="0"/>
              </a:rPr>
              <a:t>Liquid Microbial Consortium- A Potential Tool for Sustainable Soil Health</a:t>
            </a:r>
          </a:p>
          <a:p>
            <a:pPr algn="just" eaLnBrk="1" hangingPunct="1">
              <a:buFont typeface="Arial" charset="0"/>
              <a:buChar char="•"/>
            </a:pPr>
            <a:r>
              <a:rPr lang="en-US" sz="2000">
                <a:latin typeface="Times New Roman" pitchFamily="18" charset="0"/>
                <a:cs typeface="Times New Roman" pitchFamily="18" charset="0"/>
              </a:rPr>
              <a:t>An Experimental Simulation to Validate FEM to Predict Transverse Young’s Modulus of FRP Composites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27013" y="1123950"/>
            <a:ext cx="5257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50000"/>
              </a:spcBef>
            </a:pPr>
            <a:r>
              <a:rPr lang="en-US" b="1"/>
              <a:t>What</a:t>
            </a:r>
            <a:r>
              <a:rPr lang="en-US" sz="2800" b="1"/>
              <a:t> is Intelligence???</a:t>
            </a:r>
          </a:p>
          <a:p>
            <a:pPr>
              <a:spcBef>
                <a:spcPct val="50000"/>
              </a:spcBef>
              <a:buFont typeface="Wingdings" pitchFamily="2" charset="2"/>
              <a:buChar char="v"/>
            </a:pPr>
            <a:r>
              <a:rPr lang="en-US" b="1">
                <a:solidFill>
                  <a:srgbClr val="333333"/>
                </a:solidFill>
                <a:latin typeface="Calibri" pitchFamily="34" charset="0"/>
              </a:rPr>
              <a:t>Intelligence is the ability to learn about, to learn from, to understand about, and interact with one’s environment.</a:t>
            </a:r>
          </a:p>
          <a:p>
            <a:pPr>
              <a:spcBef>
                <a:spcPct val="50000"/>
              </a:spcBef>
              <a:buFont typeface="Arial" charset="0"/>
              <a:buChar char="•"/>
            </a:pPr>
            <a:endParaRPr lang="en-US" b="1">
              <a:solidFill>
                <a:srgbClr val="333333"/>
              </a:solidFill>
              <a:latin typeface="Calibri" pitchFamily="34" charset="0"/>
            </a:endParaRPr>
          </a:p>
          <a:p>
            <a:pPr>
              <a:spcBef>
                <a:spcPct val="50000"/>
              </a:spcBef>
              <a:buFont typeface="Wingdings" pitchFamily="2" charset="2"/>
              <a:buChar char="v"/>
            </a:pPr>
            <a:r>
              <a:rPr lang="en-US" b="1">
                <a:solidFill>
                  <a:srgbClr val="333333"/>
                </a:solidFill>
                <a:latin typeface="Calibri" pitchFamily="34" charset="0"/>
              </a:rPr>
              <a:t>Intelligence is the faculty of understanding</a:t>
            </a:r>
          </a:p>
          <a:p>
            <a:pPr>
              <a:spcBef>
                <a:spcPct val="50000"/>
              </a:spcBef>
              <a:buFont typeface="Arial" charset="0"/>
              <a:buChar char="•"/>
            </a:pPr>
            <a:endParaRPr lang="en-US" b="1">
              <a:solidFill>
                <a:srgbClr val="333333"/>
              </a:solidFill>
              <a:latin typeface="Calibri" pitchFamily="34" charset="0"/>
            </a:endParaRPr>
          </a:p>
        </p:txBody>
      </p:sp>
      <p:pic>
        <p:nvPicPr>
          <p:cNvPr id="7171" name="Picture 5" descr="http://www.scienceprogress.org/wp-content/uploads/2008/11/neurons_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8004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57200" y="3048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a:t>What Is Artificial Intelligence???</a:t>
            </a:r>
          </a:p>
        </p:txBody>
      </p:sp>
      <p:sp>
        <p:nvSpPr>
          <p:cNvPr id="8195" name="Rectangle 2"/>
          <p:cNvSpPr>
            <a:spLocks noChangeArrowheads="1"/>
          </p:cNvSpPr>
          <p:nvPr/>
        </p:nvSpPr>
        <p:spPr bwMode="auto">
          <a:xfrm>
            <a:off x="228600" y="1600200"/>
            <a:ext cx="4572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 typeface="Wingdings" pitchFamily="2" charset="2"/>
              <a:buChar char="v"/>
            </a:pPr>
            <a:r>
              <a:rPr lang="en-US" b="1">
                <a:latin typeface="Calibri" pitchFamily="34" charset="0"/>
              </a:rPr>
              <a:t>Artificial Intelligence (AI) is usually defined as the science of making computers do things that require intelligence when done by humans.</a:t>
            </a:r>
          </a:p>
          <a:p>
            <a:pPr marL="457200" indent="-457200">
              <a:spcBef>
                <a:spcPct val="50000"/>
              </a:spcBef>
              <a:buFont typeface="Wingdings" pitchFamily="2" charset="2"/>
              <a:buChar char="v"/>
            </a:pPr>
            <a:r>
              <a:rPr lang="en-US" b="1">
                <a:latin typeface="Calibri" pitchFamily="34" charset="0"/>
              </a:rPr>
              <a:t>A.I is the study of ideas that enable computers to be intelligent</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03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4114800" cy="6370638"/>
          </a:xfrm>
          <a:prstGeom prst="rect">
            <a:avLst/>
          </a:prstGeom>
        </p:spPr>
        <p:txBody>
          <a:bodyPr>
            <a:spAutoFit/>
          </a:bodyPr>
          <a:lstStyle/>
          <a:p>
            <a:pPr marL="457200" indent="-457200" fontAlgn="auto">
              <a:spcBef>
                <a:spcPct val="50000"/>
              </a:spcBef>
              <a:spcAft>
                <a:spcPts val="0"/>
              </a:spcAft>
              <a:defRPr/>
            </a:pPr>
            <a:r>
              <a:rPr lang="en-US" sz="2800" b="1" dirty="0">
                <a:cs typeface="+mn-cs"/>
              </a:rPr>
              <a:t>How Does AI Works??</a:t>
            </a:r>
          </a:p>
          <a:p>
            <a:pPr marL="457200" indent="-457200" fontAlgn="auto">
              <a:spcBef>
                <a:spcPct val="50000"/>
              </a:spcBef>
              <a:spcAft>
                <a:spcPts val="0"/>
              </a:spcAft>
              <a:defRPr/>
            </a:pPr>
            <a:r>
              <a:rPr lang="en-US" b="1" dirty="0">
                <a:latin typeface="+mj-lt"/>
                <a:cs typeface="+mn-cs"/>
              </a:rPr>
              <a:t>Artificial intelligence works with the help of </a:t>
            </a:r>
          </a:p>
          <a:p>
            <a:pPr marL="457200" indent="-457200" fontAlgn="auto">
              <a:spcBef>
                <a:spcPct val="50000"/>
              </a:spcBef>
              <a:spcAft>
                <a:spcPts val="0"/>
              </a:spcAft>
              <a:buFont typeface="Arial" pitchFamily="34" charset="0"/>
              <a:buChar char="•"/>
              <a:defRPr/>
            </a:pPr>
            <a:endParaRPr lang="en-US" b="1" dirty="0">
              <a:latin typeface="+mj-lt"/>
              <a:cs typeface="+mn-cs"/>
            </a:endParaRPr>
          </a:p>
          <a:p>
            <a:pPr marL="457200" indent="-457200" fontAlgn="auto">
              <a:spcBef>
                <a:spcPct val="50000"/>
              </a:spcBef>
              <a:spcAft>
                <a:spcPts val="0"/>
              </a:spcAft>
              <a:buFont typeface="Arial" pitchFamily="34" charset="0"/>
              <a:buChar char="•"/>
              <a:defRPr/>
            </a:pPr>
            <a:r>
              <a:rPr lang="en-US" b="1" dirty="0">
                <a:latin typeface="+mj-lt"/>
                <a:cs typeface="+mn-cs"/>
              </a:rPr>
              <a:t>Artificial Neurons (Artificial Neural Network)</a:t>
            </a:r>
          </a:p>
          <a:p>
            <a:pPr marL="457200" indent="-457200" fontAlgn="auto">
              <a:spcBef>
                <a:spcPct val="50000"/>
              </a:spcBef>
              <a:spcAft>
                <a:spcPts val="0"/>
              </a:spcAft>
              <a:defRPr/>
            </a:pPr>
            <a:r>
              <a:rPr lang="en-US" b="1" dirty="0">
                <a:latin typeface="+mj-lt"/>
                <a:cs typeface="+mn-cs"/>
              </a:rPr>
              <a:t>                  </a:t>
            </a:r>
          </a:p>
          <a:p>
            <a:pPr marL="457200" indent="-457200" fontAlgn="auto">
              <a:spcBef>
                <a:spcPct val="50000"/>
              </a:spcBef>
              <a:spcAft>
                <a:spcPts val="0"/>
              </a:spcAft>
              <a:defRPr/>
            </a:pPr>
            <a:r>
              <a:rPr lang="en-US" b="1" dirty="0">
                <a:latin typeface="+mj-lt"/>
                <a:cs typeface="+mn-cs"/>
              </a:rPr>
              <a:t>                    And</a:t>
            </a:r>
          </a:p>
          <a:p>
            <a:pPr marL="457200" indent="-457200" fontAlgn="auto">
              <a:spcBef>
                <a:spcPct val="50000"/>
              </a:spcBef>
              <a:spcAft>
                <a:spcPts val="0"/>
              </a:spcAft>
              <a:buFont typeface="Arial" pitchFamily="34" charset="0"/>
              <a:buChar char="•"/>
              <a:defRPr/>
            </a:pPr>
            <a:r>
              <a:rPr lang="en-US" b="1" dirty="0">
                <a:latin typeface="+mj-lt"/>
                <a:cs typeface="+mn-cs"/>
              </a:rPr>
              <a:t>Scientific theorems(If-Then Statements, Logics)</a:t>
            </a:r>
          </a:p>
          <a:p>
            <a:pPr marL="457200" indent="-457200" fontAlgn="auto">
              <a:spcBef>
                <a:spcPct val="50000"/>
              </a:spcBef>
              <a:spcAft>
                <a:spcPts val="0"/>
              </a:spcAft>
              <a:defRPr/>
            </a:pPr>
            <a:endParaRPr lang="en-US" b="1" dirty="0">
              <a:latin typeface="+mj-lt"/>
              <a:cs typeface="+mn-cs"/>
            </a:endParaRPr>
          </a:p>
          <a:p>
            <a:pPr marL="457200" indent="-457200" fontAlgn="auto">
              <a:spcBef>
                <a:spcPct val="50000"/>
              </a:spcBef>
              <a:spcAft>
                <a:spcPts val="0"/>
              </a:spcAft>
              <a:buFont typeface="Arial" pitchFamily="34" charset="0"/>
              <a:buChar char="•"/>
              <a:defRPr/>
            </a:pPr>
            <a:endParaRPr lang="en-US" b="1" dirty="0">
              <a:cs typeface="+mn-cs"/>
            </a:endParaRP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359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304800"/>
            <a:ext cx="52578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pPr>
            <a:r>
              <a:rPr lang="en-US" sz="2800" b="1"/>
              <a:t>What is </a:t>
            </a:r>
            <a:r>
              <a:rPr lang="en-US" b="1"/>
              <a:t>Neural</a:t>
            </a:r>
            <a:r>
              <a:rPr lang="en-US" sz="2800" b="1"/>
              <a:t> Networking??</a:t>
            </a:r>
          </a:p>
          <a:p>
            <a:pPr marL="457200" indent="-457200">
              <a:spcBef>
                <a:spcPct val="50000"/>
              </a:spcBef>
              <a:buFont typeface="Wingdings" pitchFamily="2" charset="2"/>
              <a:buChar char="v"/>
            </a:pPr>
            <a:endParaRPr lang="en-US" b="1">
              <a:latin typeface="Calibri" pitchFamily="34" charset="0"/>
              <a:cs typeface="Courier New" pitchFamily="49" charset="0"/>
            </a:endParaRPr>
          </a:p>
          <a:p>
            <a:pPr marL="457200" indent="-457200">
              <a:spcBef>
                <a:spcPct val="50000"/>
              </a:spcBef>
              <a:buFont typeface="Wingdings" pitchFamily="2" charset="2"/>
              <a:buChar char="v"/>
            </a:pPr>
            <a:endParaRPr lang="en-US" b="1">
              <a:latin typeface="Calibri" pitchFamily="34" charset="0"/>
              <a:cs typeface="Courier New" pitchFamily="49" charset="0"/>
            </a:endParaRPr>
          </a:p>
          <a:p>
            <a:pPr marL="457200" indent="-457200">
              <a:spcBef>
                <a:spcPct val="50000"/>
              </a:spcBef>
              <a:buFont typeface="Wingdings" pitchFamily="2" charset="2"/>
              <a:buChar char="v"/>
            </a:pPr>
            <a:r>
              <a:rPr lang="en-US" b="1">
                <a:latin typeface="Calibri" pitchFamily="34" charset="0"/>
                <a:cs typeface="Courier New" pitchFamily="49" charset="0"/>
              </a:rPr>
              <a:t>Artificial neural networks are composed of interconnecting artificial neurons (programming constructs that mimic the properties of biological neurons). </a:t>
            </a:r>
          </a:p>
        </p:txBody>
      </p:sp>
      <p:pic>
        <p:nvPicPr>
          <p:cNvPr id="10243" name="Picture 5" descr="https://cs.byu.edu/files/images/neural_net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3667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1377</Words>
  <Application>Microsoft Office PowerPoint</Application>
  <PresentationFormat>On-screen Show (4:3)</PresentationFormat>
  <Paragraphs>189</Paragraphs>
  <Slides>32</Slides>
  <Notes>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49" baseType="lpstr">
      <vt:lpstr>Arial</vt:lpstr>
      <vt:lpstr>Calibri</vt:lpstr>
      <vt:lpstr>Stencil</vt:lpstr>
      <vt:lpstr>Nyala</vt:lpstr>
      <vt:lpstr>Centaur</vt:lpstr>
      <vt:lpstr>Microsoft YaHei</vt:lpstr>
      <vt:lpstr>Baskerville Old Face</vt:lpstr>
      <vt:lpstr>Times New Roman</vt:lpstr>
      <vt:lpstr>Wingdings</vt:lpstr>
      <vt:lpstr>Courier New</vt:lpstr>
      <vt:lpstr>Symbol</vt:lpstr>
      <vt:lpstr>Forte</vt:lpstr>
      <vt:lpstr>Monotype Corsiva</vt:lpstr>
      <vt:lpstr>Arial Narrow</vt:lpstr>
      <vt:lpstr>Andalus</vt:lpstr>
      <vt:lpstr>Calisto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a Biological Neuron</vt:lpstr>
      <vt:lpstr>An Artificial Neuron</vt:lpstr>
      <vt:lpstr>PowerPoint Presentation</vt:lpstr>
      <vt:lpstr>Chinese Room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Intelligence VS Artificial Intelligence</vt:lpstr>
      <vt:lpstr>Human Intelligence VS Artificial Intelligence</vt:lpstr>
      <vt:lpstr>Human Intelligence VS Artificial Intelligence</vt:lpstr>
      <vt:lpstr>Human Intelligence VS Artificial Intelligence</vt:lpstr>
      <vt:lpstr>Artificial Intelligence VS Conventional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Ravali Remella</dc:creator>
  <cp:lastModifiedBy>Ravali Remella</cp:lastModifiedBy>
  <cp:revision>6</cp:revision>
  <dcterms:created xsi:type="dcterms:W3CDTF">2014-10-28T11:04:35Z</dcterms:created>
  <dcterms:modified xsi:type="dcterms:W3CDTF">2014-10-29T05:51:46Z</dcterms:modified>
</cp:coreProperties>
</file>