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3" r:id="rId2"/>
    <p:sldId id="256" r:id="rId3"/>
    <p:sldId id="257" r:id="rId4"/>
    <p:sldId id="258" r:id="rId5"/>
    <p:sldId id="275" r:id="rId6"/>
    <p:sldId id="276" r:id="rId7"/>
    <p:sldId id="281" r:id="rId8"/>
    <p:sldId id="282" r:id="rId9"/>
    <p:sldId id="284" r:id="rId10"/>
    <p:sldId id="285"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4623" autoAdjust="0"/>
  </p:normalViewPr>
  <p:slideViewPr>
    <p:cSldViewPr>
      <p:cViewPr>
        <p:scale>
          <a:sx n="69" d="100"/>
          <a:sy n="69" d="100"/>
        </p:scale>
        <p:origin x="-14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C412B-F5E8-4098-B1F5-F1D425DB7D00}" type="datetimeFigureOut">
              <a:rPr lang="en-US" smtClean="0"/>
              <a:t>10/14/2015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EA3BAF-6866-48B7-8BF8-F7AA065A18A4}" type="slidenum">
              <a:rPr lang="en-US" smtClean="0"/>
              <a:t>‹#›</a:t>
            </a:fld>
            <a:endParaRPr lang="en-US"/>
          </a:p>
        </p:txBody>
      </p:sp>
    </p:spTree>
    <p:extLst>
      <p:ext uri="{BB962C8B-B14F-4D97-AF65-F5344CB8AC3E}">
        <p14:creationId xmlns:p14="http://schemas.microsoft.com/office/powerpoint/2010/main" val="1200908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EA3BAF-6866-48B7-8BF8-F7AA065A18A4}" type="slidenum">
              <a:rPr lang="en-US" smtClean="0"/>
              <a:t>5</a:t>
            </a:fld>
            <a:endParaRPr lang="en-US"/>
          </a:p>
        </p:txBody>
      </p:sp>
    </p:spTree>
    <p:extLst>
      <p:ext uri="{BB962C8B-B14F-4D97-AF65-F5344CB8AC3E}">
        <p14:creationId xmlns:p14="http://schemas.microsoft.com/office/powerpoint/2010/main" val="2874025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10/14/2015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smtClean="0">
                <a:solidFill>
                  <a:schemeClr val="bg2">
                    <a:lumMod val="10000"/>
                  </a:schemeClr>
                </a:solidFill>
                <a:latin typeface="Centaur" panose="02030504050205020304" pitchFamily="18" charset="0"/>
              </a:rPr>
              <a:t>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895600"/>
            <a:ext cx="5638800" cy="769441"/>
          </a:xfrm>
          <a:prstGeom prst="rect">
            <a:avLst/>
          </a:prstGeom>
          <a:noFill/>
        </p:spPr>
        <p:txBody>
          <a:bodyPr wrap="square" rtlCol="0">
            <a:spAutoFit/>
          </a:bodyPr>
          <a:lstStyle/>
          <a:p>
            <a:r>
              <a:rPr lang="en-US" sz="4400" b="1" dirty="0" smtClean="0">
                <a:solidFill>
                  <a:srgbClr val="C00000"/>
                </a:solidFill>
                <a:latin typeface="Times New Roman" pitchFamily="18" charset="0"/>
                <a:cs typeface="Times New Roman" pitchFamily="18" charset="0"/>
              </a:rPr>
              <a:t>Thank You </a:t>
            </a:r>
            <a:endParaRPr lang="en-US" sz="4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4050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85800"/>
            <a:ext cx="2405467"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Signature of the editor</a:t>
            </a:r>
            <a:endParaRPr lang="en-US" b="1" dirty="0">
              <a:latin typeface="Times New Roman" pitchFamily="18" charset="0"/>
              <a:cs typeface="Times New Roman" pitchFamily="18" charset="0"/>
            </a:endParaRP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3653155" y="3096895"/>
            <a:ext cx="1837690" cy="664210"/>
          </a:xfrm>
          <a:prstGeom prst="rect">
            <a:avLst/>
          </a:prstGeom>
        </p:spPr>
      </p:pic>
    </p:spTree>
    <p:extLst>
      <p:ext uri="{BB962C8B-B14F-4D97-AF65-F5344CB8AC3E}">
        <p14:creationId xmlns:p14="http://schemas.microsoft.com/office/powerpoint/2010/main" val="160312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657600"/>
            <a:ext cx="7772400" cy="1363006"/>
          </a:xfrm>
        </p:spPr>
        <p:txBody>
          <a:bodyPr>
            <a:normAutofit fontScale="90000"/>
          </a:bodyPr>
          <a:lstStyle/>
          <a:p>
            <a:r>
              <a:rPr lang="en-US" dirty="0"/>
              <a:t>Sarah S. </a:t>
            </a:r>
            <a:r>
              <a:rPr lang="en-US" dirty="0">
                <a:solidFill>
                  <a:schemeClr val="accent1"/>
                </a:solidFill>
              </a:rPr>
              <a:t>Knox </a:t>
            </a:r>
            <a:r>
              <a:rPr lang="en-US" dirty="0" smtClean="0">
                <a:solidFill>
                  <a:schemeClr val="accent1"/>
                </a:solidFill>
                <a:effectLst/>
              </a:rPr>
              <a:t>,</a:t>
            </a:r>
            <a:br>
              <a:rPr lang="en-US" dirty="0" smtClean="0">
                <a:solidFill>
                  <a:schemeClr val="accent1"/>
                </a:solidFill>
                <a:effectLst/>
              </a:rPr>
            </a:br>
            <a:r>
              <a:rPr lang="en-US" dirty="0" smtClean="0">
                <a:solidFill>
                  <a:schemeClr val="tx1"/>
                </a:solidFill>
                <a:effectLst/>
              </a:rPr>
              <a:t>Ph.D. </a:t>
            </a:r>
            <a:r>
              <a:rPr lang="en-US" dirty="0" smtClean="0">
                <a:solidFill>
                  <a:schemeClr val="tx1"/>
                </a:solidFill>
                <a:hlinkClick r:id="rId2" tooltip="SHAZIA JAMSHED"/>
              </a:rPr>
              <a:t> </a:t>
            </a:r>
            <a:endParaRPr lang="en-US" dirty="0">
              <a:solidFill>
                <a:schemeClr val="tx1"/>
              </a:solidFill>
            </a:endParaRPr>
          </a:p>
        </p:txBody>
      </p:sp>
      <p:sp>
        <p:nvSpPr>
          <p:cNvPr id="3" name="Subtitle 2"/>
          <p:cNvSpPr>
            <a:spLocks noGrp="1"/>
          </p:cNvSpPr>
          <p:nvPr>
            <p:ph type="subTitle" idx="1"/>
          </p:nvPr>
        </p:nvSpPr>
        <p:spPr>
          <a:xfrm>
            <a:off x="762000" y="5257800"/>
            <a:ext cx="7772400" cy="914400"/>
          </a:xfrm>
        </p:spPr>
        <p:txBody>
          <a:bodyPr>
            <a:normAutofit lnSpcReduction="10000"/>
          </a:bodyPr>
          <a:lstStyle/>
          <a:p>
            <a:pPr algn="ctr"/>
            <a:r>
              <a:rPr lang="en-US" b="1" dirty="0">
                <a:solidFill>
                  <a:schemeClr val="tx1"/>
                </a:solidFill>
              </a:rPr>
              <a:t>Executive Editor</a:t>
            </a:r>
            <a:r>
              <a:rPr lang="en-US" b="1" i="1" dirty="0" smtClean="0">
                <a:solidFill>
                  <a:schemeClr val="tx1"/>
                </a:solidFill>
              </a:rPr>
              <a:t> of </a:t>
            </a:r>
          </a:p>
          <a:p>
            <a:pPr algn="ctr"/>
            <a:endParaRPr lang="en-US" b="1" i="1" dirty="0" smtClean="0">
              <a:solidFill>
                <a:schemeClr val="tx1"/>
              </a:solidFill>
            </a:endParaRPr>
          </a:p>
          <a:p>
            <a:pPr algn="ctr"/>
            <a:r>
              <a:rPr lang="en-US" b="1" i="1" dirty="0" smtClean="0">
                <a:solidFill>
                  <a:schemeClr val="tx1"/>
                </a:solidFill>
              </a:rPr>
              <a:t>Journal of Integrative Oncology</a:t>
            </a:r>
            <a:endParaRPr lang="en-US" b="1" i="1" dirty="0">
              <a:solidFill>
                <a:schemeClr val="tx1"/>
              </a:solidFill>
            </a:endParaRPr>
          </a:p>
        </p:txBody>
      </p:sp>
      <p:pic>
        <p:nvPicPr>
          <p:cNvPr id="4" name="Picture 2" descr="Sarah S. Kn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944" y="457200"/>
            <a:ext cx="1304856"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83880" cy="1051560"/>
          </a:xfrm>
        </p:spPr>
        <p:txBody>
          <a:bodyPr/>
          <a:lstStyle/>
          <a:p>
            <a:r>
              <a:rPr lang="en-US" dirty="0" smtClean="0"/>
              <a:t>Biography</a:t>
            </a:r>
            <a:endParaRPr lang="en-US" dirty="0"/>
          </a:p>
        </p:txBody>
      </p:sp>
      <p:sp>
        <p:nvSpPr>
          <p:cNvPr id="3" name="Content Placeholder 2"/>
          <p:cNvSpPr>
            <a:spLocks noGrp="1"/>
          </p:cNvSpPr>
          <p:nvPr>
            <p:ph idx="1"/>
          </p:nvPr>
        </p:nvSpPr>
        <p:spPr>
          <a:xfrm>
            <a:off x="381000" y="1447800"/>
            <a:ext cx="8305800" cy="4803648"/>
          </a:xfrm>
        </p:spPr>
        <p:txBody>
          <a:bodyPr>
            <a:noAutofit/>
          </a:bodyPr>
          <a:lstStyle/>
          <a:p>
            <a:pPr marL="0" indent="0" algn="just" fontAlgn="t">
              <a:buNone/>
            </a:pPr>
            <a:r>
              <a:rPr lang="en-US" sz="1800" dirty="0">
                <a:latin typeface="Times New Roman" pitchFamily="18" charset="0"/>
                <a:cs typeface="Times New Roman" pitchFamily="18" charset="0"/>
              </a:rPr>
              <a:t>Dr. Knox is a Professor at the University of West Virginia School of </a:t>
            </a:r>
            <a:r>
              <a:rPr lang="en-US" sz="1800" dirty="0" smtClean="0">
                <a:latin typeface="Times New Roman" pitchFamily="18" charset="0"/>
                <a:cs typeface="Times New Roman" pitchFamily="18" charset="0"/>
              </a:rPr>
              <a:t>Public Health  </a:t>
            </a:r>
            <a:r>
              <a:rPr lang="en-US" sz="1800" dirty="0">
                <a:latin typeface="Times New Roman" pitchFamily="18" charset="0"/>
                <a:cs typeface="Times New Roman" pitchFamily="18" charset="0"/>
              </a:rPr>
              <a:t>and the Mary Babb Randolph Cancer Center.  </a:t>
            </a:r>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received her PhD and MS degrees from the University of Stockholm in Sweden and started her career as a Research Associate and then Associate Professor at the University of Stockholm where she was also Principal Investigator of her own research group at the </a:t>
            </a:r>
            <a:r>
              <a:rPr lang="en-US" sz="1800" dirty="0" err="1">
                <a:latin typeface="Times New Roman" pitchFamily="18" charset="0"/>
                <a:cs typeface="Times New Roman" pitchFamily="18" charset="0"/>
              </a:rPr>
              <a:t>Karolinska</a:t>
            </a:r>
            <a:r>
              <a:rPr lang="en-US" sz="1800" dirty="0">
                <a:latin typeface="Times New Roman" pitchFamily="18" charset="0"/>
                <a:cs typeface="Times New Roman" pitchFamily="18" charset="0"/>
              </a:rPr>
              <a:t> Institute of Environmental Medicine. Her research at that time focused on Swedish twins. After returning to the United States, she spent many years at the National Institutes of Health, first in an extramural and then in intramural capacity. </a:t>
            </a:r>
            <a:r>
              <a:rPr lang="en-US" sz="1800" dirty="0" smtClean="0">
                <a:latin typeface="Times New Roman" pitchFamily="18" charset="0"/>
                <a:cs typeface="Times New Roman" pitchFamily="18" charset="0"/>
              </a:rPr>
              <a:t>She has been a scientific consultant to the World Health Organization and NATO, chaired national and international conferences and symposia and published and lectured extensively.  Her </a:t>
            </a:r>
            <a:r>
              <a:rPr lang="en-US" sz="1800" dirty="0">
                <a:latin typeface="Times New Roman" pitchFamily="18" charset="0"/>
                <a:cs typeface="Times New Roman" pitchFamily="18" charset="0"/>
              </a:rPr>
              <a:t>current research interests focus on </a:t>
            </a:r>
            <a:r>
              <a:rPr lang="en-US" sz="1800" dirty="0" smtClean="0">
                <a:latin typeface="Times New Roman" pitchFamily="18" charset="0"/>
                <a:cs typeface="Times New Roman" pitchFamily="18" charset="0"/>
              </a:rPr>
              <a:t>systems </a:t>
            </a:r>
            <a:r>
              <a:rPr lang="en-US" sz="1800" dirty="0">
                <a:latin typeface="Times New Roman" pitchFamily="18" charset="0"/>
                <a:cs typeface="Times New Roman" pitchFamily="18" charset="0"/>
              </a:rPr>
              <a:t>biology </a:t>
            </a:r>
            <a:r>
              <a:rPr lang="en-US" sz="1800" dirty="0" smtClean="0">
                <a:latin typeface="Times New Roman" pitchFamily="18" charset="0"/>
                <a:cs typeface="Times New Roman" pitchFamily="18" charset="0"/>
              </a:rPr>
              <a:t>and biophysical signaling as they relate </a:t>
            </a:r>
            <a:r>
              <a:rPr lang="en-US" sz="1800" dirty="0">
                <a:latin typeface="Times New Roman" pitchFamily="18" charset="0"/>
                <a:cs typeface="Times New Roman" pitchFamily="18" charset="0"/>
              </a:rPr>
              <a:t>gene x environment interactions in cancer.</a:t>
            </a:r>
          </a:p>
          <a:p>
            <a:pPr marL="0" indent="0" fontAlgn="ctr">
              <a:buNone/>
            </a:pPr>
            <a:endParaRPr lang="en-US" sz="1800" dirty="0"/>
          </a:p>
          <a:p>
            <a:pPr marL="0" indent="0" algn="just">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93531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Research Interests</a:t>
            </a:r>
            <a:endParaRPr lang="en-US" dirty="0"/>
          </a:p>
        </p:txBody>
      </p:sp>
      <p:sp>
        <p:nvSpPr>
          <p:cNvPr id="3" name="Content Placeholder 2"/>
          <p:cNvSpPr>
            <a:spLocks noGrp="1"/>
          </p:cNvSpPr>
          <p:nvPr>
            <p:ph idx="1"/>
          </p:nvPr>
        </p:nvSpPr>
        <p:spPr>
          <a:xfrm>
            <a:off x="533400" y="2133600"/>
            <a:ext cx="8183880" cy="4187952"/>
          </a:xfrm>
        </p:spPr>
        <p:txBody>
          <a:bodyPr/>
          <a:lstStyle/>
          <a:p>
            <a:pPr marL="0" indent="0">
              <a:buNone/>
            </a:pPr>
            <a:r>
              <a:rPr lang="en-US" sz="3600" dirty="0" smtClean="0">
                <a:latin typeface="Times New Roman" pitchFamily="18" charset="0"/>
                <a:cs typeface="Times New Roman" pitchFamily="18" charset="0"/>
              </a:rPr>
              <a:t>Systems Biology,  Biophysics and Cancer </a:t>
            </a:r>
            <a:r>
              <a:rPr lang="en-US" sz="3600"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272377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26641"/>
            <a:ext cx="8077200" cy="6240959"/>
          </a:xfrm>
        </p:spPr>
        <p:txBody>
          <a:bodyPr>
            <a:noAutofit/>
          </a:bodyPr>
          <a:lstStyle/>
          <a:p>
            <a:pPr marL="342900" marR="0" lvl="0" indent="-342900">
              <a:spcBef>
                <a:spcPts val="0"/>
              </a:spcBef>
              <a:spcAft>
                <a:spcPts val="0"/>
              </a:spcAft>
              <a:buFont typeface="+mj-lt"/>
              <a:buAutoNum type="arabicParenR"/>
            </a:pPr>
            <a:r>
              <a:rPr lang="en-US" sz="1800" b="1" dirty="0">
                <a:latin typeface="Arial" panose="020B0604020202020204" pitchFamily="34" charset="0"/>
                <a:ea typeface="Times New Roman" panose="02020603050405020304" pitchFamily="18" charset="0"/>
                <a:cs typeface="Space Toaster"/>
              </a:rPr>
              <a:t>Knox SS</a:t>
            </a:r>
            <a:r>
              <a:rPr lang="en-US" sz="1800" dirty="0">
                <a:latin typeface="Arial" panose="020B0604020202020204" pitchFamily="34" charset="0"/>
                <a:ea typeface="Times New Roman" panose="02020603050405020304" pitchFamily="18" charset="0"/>
                <a:cs typeface="Space Toaster"/>
              </a:rPr>
              <a:t>.  Tumor Biology and Biophysics: A Systems Approach. </a:t>
            </a:r>
            <a:r>
              <a:rPr lang="en-US" sz="1800" i="1" dirty="0">
                <a:latin typeface="Arial" panose="020B0604020202020204" pitchFamily="34" charset="0"/>
                <a:ea typeface="Times New Roman" panose="02020603050405020304" pitchFamily="18" charset="0"/>
                <a:cs typeface="Space Toaster"/>
              </a:rPr>
              <a:t>The International Journal of Molecular Medicine.</a:t>
            </a:r>
            <a:r>
              <a:rPr lang="en-US" sz="1800" dirty="0">
                <a:latin typeface="Arial" panose="020B0604020202020204" pitchFamily="34" charset="0"/>
                <a:ea typeface="Times New Roman" panose="02020603050405020304" pitchFamily="18" charset="0"/>
                <a:cs typeface="Space Toaster"/>
              </a:rPr>
              <a:t> 2014;35 (Supple 1):S15</a:t>
            </a:r>
            <a:r>
              <a:rPr lang="en-US" sz="1800" dirty="0" smtClean="0">
                <a:latin typeface="Arial" panose="020B0604020202020204" pitchFamily="34" charset="0"/>
                <a:ea typeface="Times New Roman" panose="02020603050405020304" pitchFamily="18" charset="0"/>
                <a:cs typeface="Space Toaster"/>
              </a:rPr>
              <a:t>.</a:t>
            </a:r>
          </a:p>
          <a:p>
            <a:pPr marL="342900" marR="0" lvl="0" indent="-342900">
              <a:spcBef>
                <a:spcPts val="0"/>
              </a:spcBef>
              <a:spcAft>
                <a:spcPts val="0"/>
              </a:spcAft>
              <a:buFont typeface="+mj-lt"/>
              <a:buAutoNum type="arabicParenR"/>
            </a:pPr>
            <a:endParaRPr lang="en-US" sz="1800" dirty="0">
              <a:latin typeface="Space Toaster"/>
              <a:ea typeface="Times New Roman" panose="02020603050405020304" pitchFamily="18" charset="0"/>
              <a:cs typeface="Space Toaster"/>
            </a:endParaRPr>
          </a:p>
          <a:p>
            <a:pPr marL="342900" marR="0" lvl="0" indent="-342900">
              <a:spcBef>
                <a:spcPts val="0"/>
              </a:spcBef>
              <a:spcAft>
                <a:spcPts val="0"/>
              </a:spcAft>
              <a:buFont typeface="+mj-lt"/>
              <a:buAutoNum type="arabicParenR"/>
            </a:pPr>
            <a:r>
              <a:rPr lang="en-US" sz="1800" b="1" dirty="0">
                <a:latin typeface="Arial" panose="020B0604020202020204" pitchFamily="34" charset="0"/>
                <a:ea typeface="Times New Roman" panose="02020603050405020304" pitchFamily="18" charset="0"/>
                <a:cs typeface="Space Toaster"/>
              </a:rPr>
              <a:t>Knox SS, </a:t>
            </a:r>
            <a:r>
              <a:rPr lang="en-US" sz="1800" dirty="0">
                <a:latin typeface="Arial" panose="020B0604020202020204" pitchFamily="34" charset="0"/>
                <a:ea typeface="Times New Roman" panose="02020603050405020304" pitchFamily="18" charset="0"/>
                <a:cs typeface="Space Toaster"/>
              </a:rPr>
              <a:t>Basu S, Remick S.  A systems approach to cancer health disparities in Appalachia.  </a:t>
            </a:r>
            <a:r>
              <a:rPr lang="en-US" sz="1800" i="1" dirty="0">
                <a:latin typeface="Arial" panose="020B0604020202020204" pitchFamily="34" charset="0"/>
                <a:ea typeface="Times New Roman" panose="02020603050405020304" pitchFamily="18" charset="0"/>
                <a:cs typeface="Space Toaster"/>
              </a:rPr>
              <a:t>Austin J of Public Health</a:t>
            </a:r>
            <a:r>
              <a:rPr lang="en-US" sz="1800" dirty="0">
                <a:latin typeface="Arial" panose="020B0604020202020204" pitchFamily="34" charset="0"/>
                <a:ea typeface="Times New Roman" panose="02020603050405020304" pitchFamily="18" charset="0"/>
                <a:cs typeface="Space Toaster"/>
              </a:rPr>
              <a:t>, 2014, 1(1):10</a:t>
            </a:r>
            <a:r>
              <a:rPr lang="en-US" sz="1800" dirty="0" smtClean="0">
                <a:latin typeface="Arial" panose="020B0604020202020204" pitchFamily="34" charset="0"/>
                <a:ea typeface="Times New Roman" panose="02020603050405020304" pitchFamily="18" charset="0"/>
                <a:cs typeface="Space Toaster"/>
              </a:rPr>
              <a:t>.</a:t>
            </a:r>
          </a:p>
          <a:p>
            <a:pPr marL="342900" marR="0" lvl="0" indent="-342900">
              <a:spcBef>
                <a:spcPts val="0"/>
              </a:spcBef>
              <a:spcAft>
                <a:spcPts val="0"/>
              </a:spcAft>
              <a:buFont typeface="+mj-lt"/>
              <a:buAutoNum type="arabicParenR"/>
            </a:pPr>
            <a:endParaRPr lang="en-US" sz="1800" dirty="0">
              <a:latin typeface="Space Toaster"/>
              <a:ea typeface="Times New Roman" panose="02020603050405020304" pitchFamily="18" charset="0"/>
              <a:cs typeface="Space Toaster"/>
            </a:endParaRPr>
          </a:p>
          <a:p>
            <a:pPr marL="342900" marR="0" lvl="0" indent="-342900">
              <a:spcBef>
                <a:spcPts val="0"/>
              </a:spcBef>
              <a:spcAft>
                <a:spcPts val="0"/>
              </a:spcAft>
              <a:buFont typeface="+mj-lt"/>
              <a:buAutoNum type="arabicParenR"/>
            </a:pPr>
            <a:r>
              <a:rPr lang="en-US" sz="1800" b="1" dirty="0">
                <a:latin typeface="Arial" panose="020B0604020202020204" pitchFamily="34" charset="0"/>
                <a:ea typeface="Times New Roman" panose="02020603050405020304" pitchFamily="18" charset="0"/>
                <a:cs typeface="Space Toaster"/>
              </a:rPr>
              <a:t>Knox SS</a:t>
            </a:r>
            <a:r>
              <a:rPr lang="en-US" sz="1800" dirty="0">
                <a:latin typeface="Arial" panose="020B0604020202020204" pitchFamily="34" charset="0"/>
                <a:ea typeface="Times New Roman" panose="02020603050405020304" pitchFamily="18" charset="0"/>
                <a:cs typeface="Space Toaster"/>
              </a:rPr>
              <a:t>, Funk R.  Oncology and Biophysics: The need for integration.  </a:t>
            </a:r>
            <a:r>
              <a:rPr lang="en-US" sz="1800" i="1" dirty="0">
                <a:latin typeface="Arial" panose="020B0604020202020204" pitchFamily="34" charset="0"/>
                <a:ea typeface="Times New Roman" panose="02020603050405020304" pitchFamily="18" charset="0"/>
                <a:cs typeface="Space Toaster"/>
              </a:rPr>
              <a:t>J of Clinical and Experimental Oncology</a:t>
            </a:r>
            <a:r>
              <a:rPr lang="en-US" sz="1800" dirty="0">
                <a:latin typeface="Arial" panose="020B0604020202020204" pitchFamily="34" charset="0"/>
                <a:ea typeface="Times New Roman" panose="02020603050405020304" pitchFamily="18" charset="0"/>
                <a:cs typeface="Space Toaster"/>
              </a:rPr>
              <a:t>. 2014, S1, </a:t>
            </a:r>
            <a:r>
              <a:rPr lang="en-US" sz="1800" dirty="0" err="1">
                <a:latin typeface="Arial" panose="020B0604020202020204" pitchFamily="34" charset="0"/>
                <a:ea typeface="Times New Roman" panose="02020603050405020304" pitchFamily="18" charset="0"/>
                <a:cs typeface="Space Toaster"/>
              </a:rPr>
              <a:t>doi</a:t>
            </a:r>
            <a:r>
              <a:rPr lang="en-US" sz="1800" dirty="0">
                <a:latin typeface="Arial" panose="020B0604020202020204" pitchFamily="34" charset="0"/>
                <a:ea typeface="Times New Roman" panose="02020603050405020304" pitchFamily="18" charset="0"/>
                <a:cs typeface="Space Toaster"/>
              </a:rPr>
              <a:t>: 10.4172/2324-9110.S1-001</a:t>
            </a:r>
            <a:r>
              <a:rPr lang="en-US" sz="1800" dirty="0" smtClean="0">
                <a:latin typeface="Arial" panose="020B0604020202020204" pitchFamily="34" charset="0"/>
                <a:ea typeface="Times New Roman" panose="02020603050405020304" pitchFamily="18" charset="0"/>
                <a:cs typeface="Space Toaster"/>
              </a:rPr>
              <a:t>.</a:t>
            </a:r>
          </a:p>
          <a:p>
            <a:pPr marL="342900" marR="0" lvl="0" indent="-342900">
              <a:spcBef>
                <a:spcPts val="0"/>
              </a:spcBef>
              <a:spcAft>
                <a:spcPts val="0"/>
              </a:spcAft>
              <a:buFont typeface="+mj-lt"/>
              <a:buAutoNum type="arabicParenR"/>
            </a:pPr>
            <a:endParaRPr lang="en-US" sz="1800" dirty="0" smtClean="0">
              <a:latin typeface="Arial" panose="020B0604020202020204" pitchFamily="34" charset="0"/>
              <a:ea typeface="Times New Roman" panose="02020603050405020304" pitchFamily="18" charset="0"/>
              <a:cs typeface="Space Toaster"/>
            </a:endParaRPr>
          </a:p>
          <a:p>
            <a:pPr marL="342900" marR="0" lvl="0" indent="-342900">
              <a:spcBef>
                <a:spcPts val="0"/>
              </a:spcBef>
              <a:spcAft>
                <a:spcPts val="0"/>
              </a:spcAft>
              <a:buFont typeface="+mj-lt"/>
              <a:buAutoNum type="arabicParenR"/>
            </a:pPr>
            <a:r>
              <a:rPr lang="en-US" sz="1800" b="1" dirty="0">
                <a:latin typeface="Arial" panose="020B0604020202020204" pitchFamily="34" charset="0"/>
                <a:ea typeface="Times New Roman" panose="02020603050405020304" pitchFamily="18" charset="0"/>
                <a:cs typeface="Space Toaster"/>
              </a:rPr>
              <a:t>Knox SS</a:t>
            </a:r>
            <a:r>
              <a:rPr lang="en-US" sz="1800" dirty="0">
                <a:latin typeface="Arial" panose="020B0604020202020204" pitchFamily="34" charset="0"/>
                <a:ea typeface="Times New Roman" panose="02020603050405020304" pitchFamily="18" charset="0"/>
                <a:cs typeface="Space Toaster"/>
              </a:rPr>
              <a:t>, Ochs MF.  Implications of systemic dysfunction for the etiology of malignancy. </a:t>
            </a:r>
            <a:r>
              <a:rPr lang="en-US" sz="1800" i="1" dirty="0">
                <a:latin typeface="Arial" panose="020B0604020202020204" pitchFamily="34" charset="0"/>
                <a:ea typeface="Times New Roman" panose="02020603050405020304" pitchFamily="18" charset="0"/>
                <a:cs typeface="Space Toaster"/>
              </a:rPr>
              <a:t>Gene Regulation and Systems Biology</a:t>
            </a:r>
            <a:r>
              <a:rPr lang="en-US" sz="1800" dirty="0">
                <a:latin typeface="Arial" panose="020B0604020202020204" pitchFamily="34" charset="0"/>
                <a:ea typeface="Times New Roman" panose="02020603050405020304" pitchFamily="18" charset="0"/>
                <a:cs typeface="Space Toaster"/>
              </a:rPr>
              <a:t> 2013;7:11-22</a:t>
            </a:r>
            <a:r>
              <a:rPr lang="en-US" sz="1800" dirty="0" smtClean="0">
                <a:latin typeface="Arial" panose="020B0604020202020204" pitchFamily="34" charset="0"/>
                <a:ea typeface="Times New Roman" panose="02020603050405020304" pitchFamily="18" charset="0"/>
                <a:cs typeface="Space Toaster"/>
              </a:rPr>
              <a:t>.</a:t>
            </a:r>
          </a:p>
          <a:p>
            <a:pPr marL="342900" marR="0" lvl="0" indent="-342900">
              <a:spcBef>
                <a:spcPts val="0"/>
              </a:spcBef>
              <a:spcAft>
                <a:spcPts val="0"/>
              </a:spcAft>
              <a:buFont typeface="+mj-lt"/>
              <a:buAutoNum type="arabicParenR"/>
            </a:pPr>
            <a:endParaRPr lang="en-US" sz="1800" dirty="0" smtClean="0">
              <a:latin typeface="Arial" panose="020B0604020202020204" pitchFamily="34" charset="0"/>
              <a:ea typeface="Times New Roman" panose="02020603050405020304" pitchFamily="18" charset="0"/>
              <a:cs typeface="Space Toaster"/>
            </a:endParaRPr>
          </a:p>
          <a:p>
            <a:pPr marL="342900" marR="0" lvl="0" indent="-342900">
              <a:spcBef>
                <a:spcPts val="0"/>
              </a:spcBef>
              <a:spcAft>
                <a:spcPts val="0"/>
              </a:spcAft>
              <a:buFont typeface="+mj-lt"/>
              <a:buAutoNum type="arabicParenR"/>
            </a:pPr>
            <a:r>
              <a:rPr lang="en-US" sz="2000" b="1" dirty="0">
                <a:latin typeface="Arial" panose="020B0604020202020204" pitchFamily="34" charset="0"/>
                <a:ea typeface="Times New Roman" panose="02020603050405020304" pitchFamily="18" charset="0"/>
                <a:cs typeface="Space Toaster"/>
              </a:rPr>
              <a:t>Knox SS</a:t>
            </a:r>
            <a:r>
              <a:rPr lang="en-US" sz="2000" dirty="0">
                <a:latin typeface="Arial" panose="020B0604020202020204" pitchFamily="34" charset="0"/>
                <a:ea typeface="Times New Roman" panose="02020603050405020304" pitchFamily="18" charset="0"/>
                <a:cs typeface="Space Toaster"/>
              </a:rPr>
              <a:t>.  From “</a:t>
            </a:r>
            <a:r>
              <a:rPr lang="en-US" sz="2000" dirty="0" err="1">
                <a:latin typeface="Arial" panose="020B0604020202020204" pitchFamily="34" charset="0"/>
                <a:ea typeface="Times New Roman" panose="02020603050405020304" pitchFamily="18" charset="0"/>
                <a:cs typeface="Space Toaster"/>
              </a:rPr>
              <a:t>omics</a:t>
            </a:r>
            <a:r>
              <a:rPr lang="en-US" sz="2000" dirty="0">
                <a:latin typeface="Arial" panose="020B0604020202020204" pitchFamily="34" charset="0"/>
                <a:ea typeface="Times New Roman" panose="02020603050405020304" pitchFamily="18" charset="0"/>
                <a:cs typeface="Space Toaster"/>
              </a:rPr>
              <a:t>” to complex disease:  a systems biology approach to gene-environment interactions in cancer.  </a:t>
            </a:r>
            <a:r>
              <a:rPr lang="en-US" sz="2000" i="1" dirty="0">
                <a:latin typeface="Arial" panose="020B0604020202020204" pitchFamily="34" charset="0"/>
                <a:ea typeface="Times New Roman" panose="02020603050405020304" pitchFamily="18" charset="0"/>
                <a:cs typeface="Space Toaster"/>
              </a:rPr>
              <a:t>Cancer Cell Int.</a:t>
            </a:r>
            <a:r>
              <a:rPr lang="en-US" sz="2000" dirty="0">
                <a:latin typeface="Arial" panose="020B0604020202020204" pitchFamily="34" charset="0"/>
                <a:ea typeface="Times New Roman" panose="02020603050405020304" pitchFamily="18" charset="0"/>
                <a:cs typeface="Space Toaster"/>
              </a:rPr>
              <a:t>  2010; 10:11.</a:t>
            </a:r>
            <a:endParaRPr lang="en-US" sz="2400" dirty="0">
              <a:latin typeface="Space Toaster"/>
              <a:ea typeface="Times New Roman" panose="02020603050405020304" pitchFamily="18" charset="0"/>
              <a:cs typeface="Space Toaster"/>
            </a:endParaRPr>
          </a:p>
          <a:p>
            <a:pPr marL="342900" marR="0" lvl="0" indent="-342900">
              <a:spcBef>
                <a:spcPts val="0"/>
              </a:spcBef>
              <a:spcAft>
                <a:spcPts val="0"/>
              </a:spcAft>
              <a:buFont typeface="+mj-lt"/>
              <a:buAutoNum type="arabicParenR"/>
            </a:pPr>
            <a:endParaRPr lang="en-US" sz="2000" dirty="0">
              <a:latin typeface="Space Toaster"/>
              <a:ea typeface="Times New Roman" panose="02020603050405020304" pitchFamily="18" charset="0"/>
              <a:cs typeface="Space Toaster"/>
            </a:endParaRPr>
          </a:p>
          <a:p>
            <a:pPr marL="342900" marR="0" lvl="0" indent="-342900">
              <a:spcBef>
                <a:spcPts val="0"/>
              </a:spcBef>
              <a:spcAft>
                <a:spcPts val="0"/>
              </a:spcAft>
              <a:buFont typeface="+mj-lt"/>
              <a:buAutoNum type="arabicParenR"/>
            </a:pPr>
            <a:endParaRPr lang="en-US" sz="1800" dirty="0">
              <a:latin typeface="Space Toaster"/>
              <a:ea typeface="Times New Roman" panose="02020603050405020304" pitchFamily="18" charset="0"/>
              <a:cs typeface="Space Toaster"/>
            </a:endParaRPr>
          </a:p>
          <a:p>
            <a:pPr algn="just">
              <a:buFont typeface="Wingdings" pitchFamily="2" charset="2"/>
              <a:buChar char="Ø"/>
            </a:pP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endParaRPr lang="en-US" sz="3600" dirty="0" smtClean="0"/>
          </a:p>
          <a:p>
            <a:endParaRPr lang="en-US" sz="3600" dirty="0"/>
          </a:p>
        </p:txBody>
      </p:sp>
      <p:sp>
        <p:nvSpPr>
          <p:cNvPr id="2" name="TextBox 1"/>
          <p:cNvSpPr txBox="1"/>
          <p:nvPr/>
        </p:nvSpPr>
        <p:spPr>
          <a:xfrm>
            <a:off x="685800" y="457200"/>
            <a:ext cx="6436377" cy="769441"/>
          </a:xfrm>
          <a:prstGeom prst="rect">
            <a:avLst/>
          </a:prstGeom>
          <a:noFill/>
        </p:spPr>
        <p:txBody>
          <a:bodyPr wrap="none" rtlCol="0">
            <a:spAutoFit/>
          </a:bodyPr>
          <a:lstStyle/>
          <a:p>
            <a:r>
              <a:rPr lang="en-US" sz="4400" b="1" dirty="0" smtClean="0">
                <a:solidFill>
                  <a:schemeClr val="accent1"/>
                </a:solidFill>
                <a:latin typeface="+mj-lt"/>
              </a:rPr>
              <a:t>Recent Publications</a:t>
            </a:r>
            <a:endParaRPr lang="en-US" sz="4400" b="1" dirty="0">
              <a:solidFill>
                <a:schemeClr val="accent1"/>
              </a:solidFill>
              <a:latin typeface="+mj-lt"/>
            </a:endParaRPr>
          </a:p>
        </p:txBody>
      </p:sp>
    </p:spTree>
    <p:extLst>
      <p:ext uri="{BB962C8B-B14F-4D97-AF65-F5344CB8AC3E}">
        <p14:creationId xmlns:p14="http://schemas.microsoft.com/office/powerpoint/2010/main" val="365215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887" y="1127216"/>
            <a:ext cx="8183880" cy="5334000"/>
          </a:xfrm>
        </p:spPr>
        <p:txBody>
          <a:bodyPr>
            <a:noAutofit/>
          </a:bodyPr>
          <a:lstStyle/>
          <a:p>
            <a:pPr marL="0" indent="0" algn="just">
              <a:buNone/>
            </a:pPr>
            <a:r>
              <a:rPr lang="en-US" sz="1800" dirty="0" smtClean="0">
                <a:latin typeface="Times New Roman" pitchFamily="18" charset="0"/>
                <a:cs typeface="Times New Roman" pitchFamily="18" charset="0"/>
              </a:rPr>
              <a:t>The mainstream view of cancer as a mutated cell that has become</a:t>
            </a:r>
          </a:p>
          <a:p>
            <a:pPr marL="0" indent="0" algn="just">
              <a:buNone/>
            </a:pPr>
            <a:r>
              <a:rPr lang="en-US" sz="1800" dirty="0" smtClean="0">
                <a:latin typeface="Times New Roman" pitchFamily="18" charset="0"/>
                <a:cs typeface="Times New Roman" pitchFamily="18" charset="0"/>
              </a:rPr>
              <a:t>dysfunctional </a:t>
            </a:r>
            <a:r>
              <a:rPr lang="en-US" sz="1800" dirty="0">
                <a:latin typeface="Times New Roman" pitchFamily="18" charset="0"/>
                <a:cs typeface="Times New Roman" pitchFamily="18" charset="0"/>
              </a:rPr>
              <a:t>and multiplies out of </a:t>
            </a:r>
            <a:r>
              <a:rPr lang="en-US" sz="1800" dirty="0" smtClean="0">
                <a:latin typeface="Times New Roman" pitchFamily="18" charset="0"/>
                <a:cs typeface="Times New Roman" pitchFamily="18" charset="0"/>
              </a:rPr>
              <a:t>control, is </a:t>
            </a:r>
            <a:r>
              <a:rPr lang="en-US" sz="1800" dirty="0">
                <a:latin typeface="Times New Roman" pitchFamily="18" charset="0"/>
                <a:cs typeface="Times New Roman" pitchFamily="18" charset="0"/>
              </a:rPr>
              <a:t>much less consistent with extant </a:t>
            </a:r>
            <a:r>
              <a:rPr lang="en-US" sz="1800" dirty="0" smtClean="0">
                <a:latin typeface="Times New Roman" pitchFamily="18" charset="0"/>
                <a:cs typeface="Times New Roman" pitchFamily="18" charset="0"/>
              </a:rPr>
              <a:t>data than the context dependent model that focuses on interactions between the cell and its surrounding microenvironment as the initiator and driver of malignancy. The genome wide epigenetic changes that precede cancer and predict risk for cancer, strongly suggest that multiple systems are affected by gene expression changes before tumors ever manifest. This provides a partial explanation for cancer’s ability to adapt to targeted therapies as well as an explanation for the failure of multiple DNA repair mechanisms and other defenses(e.g. apoptosis, immune defenses) to eliminate mutated cells. Dynamical systems theory can be utilized to explain the conundrum of tumors’ ability to adapt to medications, and also as a model for the body’s dynamic responses from a healthy attractor that attacks and eliminates abnormal cells, to a carcinogenic attractor which adapts to maintain malignancy.</a:t>
            </a:r>
          </a:p>
          <a:p>
            <a:pPr marL="0" indent="0" algn="just">
              <a:buNone/>
            </a:pPr>
            <a:endParaRPr lang="en-US" sz="1800" dirty="0" smtClean="0">
              <a:latin typeface="Times New Roman" pitchFamily="18" charset="0"/>
              <a:cs typeface="Times New Roman" pitchFamily="18" charset="0"/>
            </a:endParaRPr>
          </a:p>
          <a:p>
            <a:pPr marL="0" indent="0" algn="just">
              <a:buNone/>
            </a:pPr>
            <a:r>
              <a:rPr lang="en-US" sz="1800" dirty="0" smtClean="0">
                <a:latin typeface="Times New Roman" pitchFamily="18" charset="0"/>
                <a:cs typeface="Times New Roman" pitchFamily="18" charset="0"/>
              </a:rPr>
              <a:t>A mechanism that is less well integrated into oncology research is biophysical signaling which plays a central role in cancer through influences on cell proliferation, cell cycle progression, apoptosis, cell migration and orientation, as well as cell differentiation.  Serious progress in therapeutics will require integration of both biophysical and biochemical signaling in a systems biology approach to treatment.                               </a:t>
            </a:r>
            <a:r>
              <a:rPr lang="en-US" sz="1200" i="1" dirty="0" smtClean="0">
                <a:latin typeface="Times New Roman" pitchFamily="18" charset="0"/>
                <a:cs typeface="Times New Roman" pitchFamily="18" charset="0"/>
              </a:rPr>
              <a:t>Knox and Funk 2014</a:t>
            </a:r>
            <a:endParaRPr lang="en-US" sz="1200" dirty="0">
              <a:latin typeface="Times New Roman" pitchFamily="18" charset="0"/>
              <a:cs typeface="Times New Roman" pitchFamily="18" charset="0"/>
            </a:endParaRPr>
          </a:p>
        </p:txBody>
      </p:sp>
      <p:sp>
        <p:nvSpPr>
          <p:cNvPr id="4" name="TextBox 3"/>
          <p:cNvSpPr txBox="1"/>
          <p:nvPr/>
        </p:nvSpPr>
        <p:spPr>
          <a:xfrm>
            <a:off x="453887" y="533400"/>
            <a:ext cx="7010400" cy="584775"/>
          </a:xfrm>
          <a:prstGeom prst="rect">
            <a:avLst/>
          </a:prstGeom>
          <a:noFill/>
        </p:spPr>
        <p:txBody>
          <a:bodyPr wrap="square" rtlCol="0">
            <a:spAutoFit/>
          </a:bodyPr>
          <a:lstStyle/>
          <a:p>
            <a:r>
              <a:rPr lang="en-US" sz="3200" b="1" dirty="0" smtClean="0">
                <a:solidFill>
                  <a:schemeClr val="accent1"/>
                </a:solidFill>
              </a:rPr>
              <a:t>Systems Biology &amp; Cancer</a:t>
            </a:r>
            <a:endParaRPr lang="en-US" sz="3200" b="1" dirty="0">
              <a:solidFill>
                <a:schemeClr val="accent1"/>
              </a:solidFill>
            </a:endParaRPr>
          </a:p>
        </p:txBody>
      </p:sp>
    </p:spTree>
    <p:extLst>
      <p:ext uri="{BB962C8B-B14F-4D97-AF65-F5344CB8AC3E}">
        <p14:creationId xmlns:p14="http://schemas.microsoft.com/office/powerpoint/2010/main" val="113189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81000" y="685800"/>
            <a:ext cx="5288280" cy="4187952"/>
          </a:xfrm>
        </p:spPr>
        <p:txBody>
          <a:bodyPr>
            <a:normAutofit/>
          </a:bodyPr>
          <a:lstStyle/>
          <a:p>
            <a:pPr marL="0" indent="0" algn="ctr">
              <a:buNone/>
            </a:pPr>
            <a:r>
              <a:rPr lang="fr-FR" sz="4000" b="1" dirty="0" err="1" smtClean="0">
                <a:solidFill>
                  <a:schemeClr val="accent1"/>
                </a:solidFill>
              </a:rPr>
              <a:t>Related</a:t>
            </a:r>
            <a:r>
              <a:rPr lang="fr-FR" sz="4000" dirty="0" smtClean="0">
                <a:solidFill>
                  <a:schemeClr val="accent1"/>
                </a:solidFill>
              </a:rPr>
              <a:t>  </a:t>
            </a:r>
            <a:r>
              <a:rPr lang="fr-FR" sz="4000" b="1" dirty="0" err="1" smtClean="0">
                <a:solidFill>
                  <a:schemeClr val="accent1"/>
                </a:solidFill>
              </a:rPr>
              <a:t>journals</a:t>
            </a:r>
            <a:r>
              <a:rPr lang="fr-FR" sz="4000" dirty="0" smtClean="0">
                <a:solidFill>
                  <a:schemeClr val="accent1"/>
                </a:solidFill>
              </a:rPr>
              <a:t>                 </a:t>
            </a:r>
            <a:endParaRPr lang="fr-FR" sz="4000"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9086314"/>
              </p:ext>
            </p:extLst>
          </p:nvPr>
        </p:nvGraphicFramePr>
        <p:xfrm>
          <a:off x="2057400" y="4648200"/>
          <a:ext cx="2095500" cy="1715454"/>
        </p:xfrm>
        <a:graphic>
          <a:graphicData uri="http://schemas.openxmlformats.org/drawingml/2006/table">
            <a:tbl>
              <a:tblPr/>
              <a:tblGrid>
                <a:gridCol w="164353"/>
                <a:gridCol w="1931147"/>
              </a:tblGrid>
              <a:tr h="857727">
                <a:tc>
                  <a:txBody>
                    <a:bodyPr/>
                    <a:lstStyle/>
                    <a:p>
                      <a:endParaRPr lang="en-US" dirty="0"/>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r h="857727">
                <a:tc>
                  <a:txBody>
                    <a:bodyPr/>
                    <a:lstStyle/>
                    <a:p>
                      <a:endParaRPr lang="en-US"/>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bl>
          </a:graphicData>
        </a:graphic>
      </p:graphicFrame>
      <p:sp>
        <p:nvSpPr>
          <p:cNvPr id="3" name="TextBox 2"/>
          <p:cNvSpPr txBox="1"/>
          <p:nvPr/>
        </p:nvSpPr>
        <p:spPr>
          <a:xfrm>
            <a:off x="788504" y="2362200"/>
            <a:ext cx="5334000" cy="1661993"/>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Chemotherapy: Open </a:t>
            </a:r>
            <a:r>
              <a:rPr lang="en-US" sz="2800" dirty="0" smtClean="0">
                <a:latin typeface="Times New Roman" pitchFamily="18" charset="0"/>
                <a:cs typeface="Times New Roman" pitchFamily="18" charset="0"/>
              </a:rPr>
              <a:t>Access</a:t>
            </a: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a:latin typeface="Times New Roman" pitchFamily="18" charset="0"/>
                <a:cs typeface="Times New Roman" pitchFamily="18" charset="0"/>
              </a:rPr>
              <a:t>Journal of Leukemia</a:t>
            </a:r>
          </a:p>
          <a:p>
            <a:endParaRPr lang="en-US" dirty="0"/>
          </a:p>
        </p:txBody>
      </p:sp>
    </p:spTree>
    <p:extLst>
      <p:ext uri="{BB962C8B-B14F-4D97-AF65-F5344CB8AC3E}">
        <p14:creationId xmlns:p14="http://schemas.microsoft.com/office/powerpoint/2010/main" val="64774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idx="1"/>
          </p:nvPr>
        </p:nvSpPr>
        <p:spPr>
          <a:xfrm>
            <a:off x="460513" y="914400"/>
            <a:ext cx="8183880" cy="4187952"/>
          </a:xfrm>
        </p:spPr>
        <p:txBody>
          <a:bodyPr>
            <a:normAutofit/>
          </a:bodyPr>
          <a:lstStyle/>
          <a:p>
            <a:pPr marL="0" indent="0">
              <a:buNone/>
            </a:pPr>
            <a:r>
              <a:rPr lang="en-US" sz="3600" b="1" dirty="0" smtClean="0">
                <a:solidFill>
                  <a:schemeClr val="accent1"/>
                </a:solidFill>
              </a:rPr>
              <a:t>Related Conference</a:t>
            </a:r>
            <a:endParaRPr lang="en-US" sz="3600" b="1" dirty="0">
              <a:solidFill>
                <a:schemeClr val="accent1"/>
              </a:solidFill>
            </a:endParaRPr>
          </a:p>
        </p:txBody>
      </p:sp>
      <p:sp>
        <p:nvSpPr>
          <p:cNvPr id="3" name="TextBox 2"/>
          <p:cNvSpPr txBox="1"/>
          <p:nvPr/>
        </p:nvSpPr>
        <p:spPr>
          <a:xfrm>
            <a:off x="457200" y="2362200"/>
            <a:ext cx="9296400" cy="3231654"/>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Global Cancer </a:t>
            </a:r>
            <a:r>
              <a:rPr lang="en-US" sz="2800" dirty="0" smtClean="0">
                <a:latin typeface="Times New Roman" pitchFamily="18" charset="0"/>
                <a:cs typeface="Times New Roman" pitchFamily="18" charset="0"/>
              </a:rPr>
              <a:t>Conference</a:t>
            </a:r>
          </a:p>
          <a:p>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smtClean="0">
                <a:latin typeface="Times New Roman" pitchFamily="18" charset="0"/>
                <a:cs typeface="Times New Roman" pitchFamily="18" charset="0"/>
              </a:rPr>
              <a:t>19</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World Congress on Advances in Oncology </a:t>
            </a:r>
            <a:endParaRPr lang="en-US" sz="2800" dirty="0">
              <a:latin typeface="Times New Roman" pitchFamily="18" charset="0"/>
              <a:cs typeface="Times New Roman" pitchFamily="18" charset="0"/>
            </a:endParaRPr>
          </a:p>
          <a:p>
            <a:pPr marL="457200" indent="-457200">
              <a:buFont typeface="Wingdings" pitchFamily="2" charset="2"/>
              <a:buChar char="Ø"/>
            </a:pPr>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306884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a:t>
            </a:r>
            <a:r>
              <a:rPr lang="en-US" sz="2000" dirty="0" smtClean="0">
                <a:latin typeface="Calisto MT" panose="02040603050505030304" pitchFamily="18" charset="0"/>
              </a:rPr>
              <a:t>International Open </a:t>
            </a:r>
            <a:r>
              <a:rPr lang="en-US" sz="2000"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1201566"/>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222</TotalTime>
  <Words>626</Words>
  <Application>Microsoft Office PowerPoint</Application>
  <PresentationFormat>On-screen Show (4:3)</PresentationFormat>
  <Paragraphs>50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PowerPoint Presentation</vt:lpstr>
      <vt:lpstr>Sarah S. Knox , Ph.D.  </vt:lpstr>
      <vt:lpstr>Biography</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Sahitya Karumuri</cp:lastModifiedBy>
  <cp:revision>56</cp:revision>
  <dcterms:created xsi:type="dcterms:W3CDTF">2014-10-08T08:45:06Z</dcterms:created>
  <dcterms:modified xsi:type="dcterms:W3CDTF">2015-10-14T05:42:10Z</dcterms:modified>
</cp:coreProperties>
</file>