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6" r:id="rId3"/>
    <p:sldId id="267" r:id="rId4"/>
    <p:sldId id="256" r:id="rId5"/>
    <p:sldId id="257" r:id="rId6"/>
    <p:sldId id="258" r:id="rId7"/>
    <p:sldId id="259" r:id="rId8"/>
    <p:sldId id="263" r:id="rId9"/>
    <p:sldId id="264" r:id="rId10"/>
    <p:sldId id="268"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25FE1F-1515-4010-A936-842432BA046F}"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43B88-243B-4E18-94E7-9B543B49B85F}" type="slidenum">
              <a:rPr lang="en-US" smtClean="0"/>
              <a:t>‹#›</a:t>
            </a:fld>
            <a:endParaRPr lang="en-US"/>
          </a:p>
        </p:txBody>
      </p:sp>
    </p:spTree>
    <p:extLst>
      <p:ext uri="{BB962C8B-B14F-4D97-AF65-F5344CB8AC3E}">
        <p14:creationId xmlns:p14="http://schemas.microsoft.com/office/powerpoint/2010/main" val="2046595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25FE1F-1515-4010-A936-842432BA046F}"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43B88-243B-4E18-94E7-9B543B49B85F}" type="slidenum">
              <a:rPr lang="en-US" smtClean="0"/>
              <a:t>‹#›</a:t>
            </a:fld>
            <a:endParaRPr lang="en-US"/>
          </a:p>
        </p:txBody>
      </p:sp>
    </p:spTree>
    <p:extLst>
      <p:ext uri="{BB962C8B-B14F-4D97-AF65-F5344CB8AC3E}">
        <p14:creationId xmlns:p14="http://schemas.microsoft.com/office/powerpoint/2010/main" val="1806519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25FE1F-1515-4010-A936-842432BA046F}"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43B88-243B-4E18-94E7-9B543B49B85F}" type="slidenum">
              <a:rPr lang="en-US" smtClean="0"/>
              <a:t>‹#›</a:t>
            </a:fld>
            <a:endParaRPr lang="en-US"/>
          </a:p>
        </p:txBody>
      </p:sp>
    </p:spTree>
    <p:extLst>
      <p:ext uri="{BB962C8B-B14F-4D97-AF65-F5344CB8AC3E}">
        <p14:creationId xmlns:p14="http://schemas.microsoft.com/office/powerpoint/2010/main" val="1395931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E3705DBE-4AD4-654C-A153-C32C19A1BDF3}" type="datetimeFigureOut">
              <a:rPr lang="en-US" smtClean="0">
                <a:solidFill>
                  <a:prstClr val="black">
                    <a:tint val="75000"/>
                  </a:prstClr>
                </a:solidFill>
              </a:rPr>
              <a:pPr/>
              <a:t>9/18/2015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E52FB8-DB2E-4747-8AA1-8FE54EAC05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1381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3705DBE-4AD4-654C-A153-C32C19A1BDF3}" type="datetimeFigureOut">
              <a:rPr lang="en-US" smtClean="0">
                <a:solidFill>
                  <a:prstClr val="black">
                    <a:tint val="75000"/>
                  </a:prstClr>
                </a:solidFill>
              </a:rPr>
              <a:pPr/>
              <a:t>9/18/2015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E52FB8-DB2E-4747-8AA1-8FE54EAC05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7093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E3705DBE-4AD4-654C-A153-C32C19A1BDF3}" type="datetimeFigureOut">
              <a:rPr lang="en-US" smtClean="0">
                <a:solidFill>
                  <a:prstClr val="black">
                    <a:tint val="75000"/>
                  </a:prstClr>
                </a:solidFill>
              </a:rPr>
              <a:pPr/>
              <a:t>9/18/2015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E52FB8-DB2E-4747-8AA1-8FE54EAC05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2141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E3705DBE-4AD4-654C-A153-C32C19A1BDF3}" type="datetimeFigureOut">
              <a:rPr lang="en-US" smtClean="0">
                <a:solidFill>
                  <a:prstClr val="black">
                    <a:tint val="75000"/>
                  </a:prstClr>
                </a:solidFill>
              </a:rPr>
              <a:pPr/>
              <a:t>9/18/2015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E52FB8-DB2E-4747-8AA1-8FE54EAC05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9932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E3705DBE-4AD4-654C-A153-C32C19A1BDF3}" type="datetimeFigureOut">
              <a:rPr lang="en-US" smtClean="0">
                <a:solidFill>
                  <a:prstClr val="black">
                    <a:tint val="75000"/>
                  </a:prstClr>
                </a:solidFill>
              </a:rPr>
              <a:pPr/>
              <a:t>9/18/2015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4E52FB8-DB2E-4747-8AA1-8FE54EAC05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5791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E3705DBE-4AD4-654C-A153-C32C19A1BDF3}" type="datetimeFigureOut">
              <a:rPr lang="en-US" smtClean="0">
                <a:solidFill>
                  <a:prstClr val="black">
                    <a:tint val="75000"/>
                  </a:prstClr>
                </a:solidFill>
              </a:rPr>
              <a:pPr/>
              <a:t>9/18/2015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4E52FB8-DB2E-4747-8AA1-8FE54EAC05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2819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705DBE-4AD4-654C-A153-C32C19A1BDF3}" type="datetimeFigureOut">
              <a:rPr lang="en-US" smtClean="0">
                <a:solidFill>
                  <a:prstClr val="black">
                    <a:tint val="75000"/>
                  </a:prstClr>
                </a:solidFill>
              </a:rPr>
              <a:pPr/>
              <a:t>9/18/2015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4E52FB8-DB2E-4747-8AA1-8FE54EAC05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2654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3705DBE-4AD4-654C-A153-C32C19A1BDF3}" type="datetimeFigureOut">
              <a:rPr lang="en-US" smtClean="0">
                <a:solidFill>
                  <a:prstClr val="black">
                    <a:tint val="75000"/>
                  </a:prstClr>
                </a:solidFill>
              </a:rPr>
              <a:pPr/>
              <a:t>9/18/2015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E52FB8-DB2E-4747-8AA1-8FE54EAC05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829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25FE1F-1515-4010-A936-842432BA046F}"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43B88-243B-4E18-94E7-9B543B49B85F}" type="slidenum">
              <a:rPr lang="en-US" smtClean="0"/>
              <a:t>‹#›</a:t>
            </a:fld>
            <a:endParaRPr lang="en-US"/>
          </a:p>
        </p:txBody>
      </p:sp>
    </p:spTree>
    <p:extLst>
      <p:ext uri="{BB962C8B-B14F-4D97-AF65-F5344CB8AC3E}">
        <p14:creationId xmlns:p14="http://schemas.microsoft.com/office/powerpoint/2010/main" val="41599144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3705DBE-4AD4-654C-A153-C32C19A1BDF3}" type="datetimeFigureOut">
              <a:rPr lang="en-US" smtClean="0">
                <a:solidFill>
                  <a:prstClr val="black">
                    <a:tint val="75000"/>
                  </a:prstClr>
                </a:solidFill>
              </a:rPr>
              <a:pPr/>
              <a:t>9/18/2015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E52FB8-DB2E-4747-8AA1-8FE54EAC05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537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3705DBE-4AD4-654C-A153-C32C19A1BDF3}" type="datetimeFigureOut">
              <a:rPr lang="en-US" smtClean="0">
                <a:solidFill>
                  <a:prstClr val="black">
                    <a:tint val="75000"/>
                  </a:prstClr>
                </a:solidFill>
              </a:rPr>
              <a:pPr/>
              <a:t>9/18/2015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E52FB8-DB2E-4747-8AA1-8FE54EAC05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8918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3705DBE-4AD4-654C-A153-C32C19A1BDF3}" type="datetimeFigureOut">
              <a:rPr lang="en-US" smtClean="0">
                <a:solidFill>
                  <a:prstClr val="black">
                    <a:tint val="75000"/>
                  </a:prstClr>
                </a:solidFill>
              </a:rPr>
              <a:pPr/>
              <a:t>9/18/2015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E52FB8-DB2E-4747-8AA1-8FE54EAC05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8539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25FE1F-1515-4010-A936-842432BA046F}"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43B88-243B-4E18-94E7-9B543B49B85F}" type="slidenum">
              <a:rPr lang="en-US" smtClean="0"/>
              <a:t>‹#›</a:t>
            </a:fld>
            <a:endParaRPr lang="en-US"/>
          </a:p>
        </p:txBody>
      </p:sp>
    </p:spTree>
    <p:extLst>
      <p:ext uri="{BB962C8B-B14F-4D97-AF65-F5344CB8AC3E}">
        <p14:creationId xmlns:p14="http://schemas.microsoft.com/office/powerpoint/2010/main" val="772409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25FE1F-1515-4010-A936-842432BA046F}"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343B88-243B-4E18-94E7-9B543B49B85F}" type="slidenum">
              <a:rPr lang="en-US" smtClean="0"/>
              <a:t>‹#›</a:t>
            </a:fld>
            <a:endParaRPr lang="en-US"/>
          </a:p>
        </p:txBody>
      </p:sp>
    </p:spTree>
    <p:extLst>
      <p:ext uri="{BB962C8B-B14F-4D97-AF65-F5344CB8AC3E}">
        <p14:creationId xmlns:p14="http://schemas.microsoft.com/office/powerpoint/2010/main" val="2993694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25FE1F-1515-4010-A936-842432BA046F}" type="datetimeFigureOut">
              <a:rPr lang="en-US" smtClean="0"/>
              <a:t>9/18/2015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343B88-243B-4E18-94E7-9B543B49B85F}" type="slidenum">
              <a:rPr lang="en-US" smtClean="0"/>
              <a:t>‹#›</a:t>
            </a:fld>
            <a:endParaRPr lang="en-US"/>
          </a:p>
        </p:txBody>
      </p:sp>
    </p:spTree>
    <p:extLst>
      <p:ext uri="{BB962C8B-B14F-4D97-AF65-F5344CB8AC3E}">
        <p14:creationId xmlns:p14="http://schemas.microsoft.com/office/powerpoint/2010/main" val="2454015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25FE1F-1515-4010-A936-842432BA046F}" type="datetimeFigureOut">
              <a:rPr lang="en-US" smtClean="0"/>
              <a:t>9/18/2015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343B88-243B-4E18-94E7-9B543B49B85F}" type="slidenum">
              <a:rPr lang="en-US" smtClean="0"/>
              <a:t>‹#›</a:t>
            </a:fld>
            <a:endParaRPr lang="en-US"/>
          </a:p>
        </p:txBody>
      </p:sp>
    </p:spTree>
    <p:extLst>
      <p:ext uri="{BB962C8B-B14F-4D97-AF65-F5344CB8AC3E}">
        <p14:creationId xmlns:p14="http://schemas.microsoft.com/office/powerpoint/2010/main" val="537999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5FE1F-1515-4010-A936-842432BA046F}" type="datetimeFigureOut">
              <a:rPr lang="en-US" smtClean="0"/>
              <a:t>9/18/2015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343B88-243B-4E18-94E7-9B543B49B85F}" type="slidenum">
              <a:rPr lang="en-US" smtClean="0"/>
              <a:t>‹#›</a:t>
            </a:fld>
            <a:endParaRPr lang="en-US"/>
          </a:p>
        </p:txBody>
      </p:sp>
    </p:spTree>
    <p:extLst>
      <p:ext uri="{BB962C8B-B14F-4D97-AF65-F5344CB8AC3E}">
        <p14:creationId xmlns:p14="http://schemas.microsoft.com/office/powerpoint/2010/main" val="3380916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25FE1F-1515-4010-A936-842432BA046F}"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343B88-243B-4E18-94E7-9B543B49B85F}" type="slidenum">
              <a:rPr lang="en-US" smtClean="0"/>
              <a:t>‹#›</a:t>
            </a:fld>
            <a:endParaRPr lang="en-US"/>
          </a:p>
        </p:txBody>
      </p:sp>
    </p:spTree>
    <p:extLst>
      <p:ext uri="{BB962C8B-B14F-4D97-AF65-F5344CB8AC3E}">
        <p14:creationId xmlns:p14="http://schemas.microsoft.com/office/powerpoint/2010/main" val="2813728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25FE1F-1515-4010-A936-842432BA046F}"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343B88-243B-4E18-94E7-9B543B49B85F}" type="slidenum">
              <a:rPr lang="en-US" smtClean="0"/>
              <a:t>‹#›</a:t>
            </a:fld>
            <a:endParaRPr lang="en-US"/>
          </a:p>
        </p:txBody>
      </p:sp>
    </p:spTree>
    <p:extLst>
      <p:ext uri="{BB962C8B-B14F-4D97-AF65-F5344CB8AC3E}">
        <p14:creationId xmlns:p14="http://schemas.microsoft.com/office/powerpoint/2010/main" val="402698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25FE1F-1515-4010-A936-842432BA046F}" type="datetimeFigureOut">
              <a:rPr lang="en-US" smtClean="0"/>
              <a:t>9/18/2015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343B88-243B-4E18-94E7-9B543B49B85F}" type="slidenum">
              <a:rPr lang="en-US" smtClean="0"/>
              <a:t>‹#›</a:t>
            </a:fld>
            <a:endParaRPr lang="en-US"/>
          </a:p>
        </p:txBody>
      </p:sp>
    </p:spTree>
    <p:extLst>
      <p:ext uri="{BB962C8B-B14F-4D97-AF65-F5344CB8AC3E}">
        <p14:creationId xmlns:p14="http://schemas.microsoft.com/office/powerpoint/2010/main" val="3534361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E3705DBE-4AD4-654C-A153-C32C19A1BDF3}" type="datetimeFigureOut">
              <a:rPr lang="en-US" smtClean="0">
                <a:solidFill>
                  <a:prstClr val="black">
                    <a:tint val="75000"/>
                  </a:prstClr>
                </a:solidFill>
              </a:rPr>
              <a:pPr defTabSz="457200"/>
              <a:t>9/18/2015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D4E52FB8-DB2E-4747-8AA1-8FE54EAC05D0}"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5464668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 Id="rId4" Type="http://schemas.openxmlformats.org/officeDocument/2006/relationships/hyperlink" Target="http://omicsonline.org/membership.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rakesh-s\Desktop\spring-ppt-template-green-blue-nature-plants-backgrounds-wallpapers-960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3765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Subtitle 2"/>
          <p:cNvSpPr txBox="1">
            <a:spLocks/>
          </p:cNvSpPr>
          <p:nvPr/>
        </p:nvSpPr>
        <p:spPr bwMode="auto">
          <a:xfrm>
            <a:off x="1217613" y="285750"/>
            <a:ext cx="6556375"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defTabSz="457200">
              <a:spcBef>
                <a:spcPct val="20000"/>
              </a:spcBef>
              <a:buFont typeface="Arial" charset="0"/>
              <a:buNone/>
            </a:pPr>
            <a:r>
              <a:rPr lang="en-US" sz="5400" b="1" dirty="0">
                <a:solidFill>
                  <a:srgbClr val="AC6D56"/>
                </a:solidFill>
                <a:latin typeface="Stencil" pitchFamily="82" charset="0"/>
              </a:rPr>
              <a:t>OMICS </a:t>
            </a:r>
            <a:r>
              <a:rPr lang="en-US" sz="5400" b="1" dirty="0" smtClean="0">
                <a:solidFill>
                  <a:srgbClr val="AC6D56"/>
                </a:solidFill>
                <a:latin typeface="Stencil" pitchFamily="82" charset="0"/>
              </a:rPr>
              <a:t>International</a:t>
            </a:r>
            <a:endParaRPr lang="en-US" sz="5400" b="1" dirty="0">
              <a:solidFill>
                <a:srgbClr val="AC6D56"/>
              </a:solidFill>
              <a:latin typeface="Stencil" pitchFamily="82" charset="0"/>
            </a:endParaRPr>
          </a:p>
        </p:txBody>
      </p:sp>
      <p:sp>
        <p:nvSpPr>
          <p:cNvPr id="27652" name="Rectangle 8"/>
          <p:cNvSpPr>
            <a:spLocks noChangeArrowheads="1"/>
          </p:cNvSpPr>
          <p:nvPr/>
        </p:nvSpPr>
        <p:spPr bwMode="auto">
          <a:xfrm>
            <a:off x="2209800" y="6372225"/>
            <a:ext cx="501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r>
              <a:rPr lang="en-US" altLang="en-US" sz="2000">
                <a:solidFill>
                  <a:srgbClr val="7030A0"/>
                </a:solidFill>
                <a:cs typeface="Arial" charset="0"/>
              </a:rPr>
              <a:t>Contact us at: contact.omics@omicsonline.org</a:t>
            </a:r>
          </a:p>
        </p:txBody>
      </p:sp>
      <p:sp>
        <p:nvSpPr>
          <p:cNvPr id="2" name="Folded Corner 1"/>
          <p:cNvSpPr/>
          <p:nvPr/>
        </p:nvSpPr>
        <p:spPr>
          <a:xfrm>
            <a:off x="6350" y="3457183"/>
            <a:ext cx="9137650" cy="3315091"/>
          </a:xfrm>
          <a:prstGeom prst="foldedCorner">
            <a:avLst/>
          </a:prstGeom>
          <a:gradFill>
            <a:gsLst>
              <a:gs pos="95419">
                <a:srgbClr val="FFE7E6"/>
              </a:gs>
              <a:gs pos="90417">
                <a:srgbClr val="FFE5E3"/>
              </a:gs>
              <a:gs pos="76683">
                <a:srgbClr val="FFDFDD"/>
              </a:gs>
              <a:gs pos="61650">
                <a:srgbClr val="FFD8D6"/>
              </a:gs>
              <a:gs pos="0">
                <a:srgbClr val="FBA7A4"/>
              </a:gs>
              <a:gs pos="57493">
                <a:srgbClr val="FFD3D1"/>
              </a:gs>
              <a:gs pos="35000">
                <a:srgbClr val="FFB8B9"/>
              </a:gs>
              <a:gs pos="100000">
                <a:schemeClr val="accent5">
                  <a:tint val="15000"/>
                  <a:satMod val="350000"/>
                </a:schemeClr>
              </a:gs>
            </a:gsLst>
            <a:lin ang="16200000" scaled="1"/>
          </a:gradFill>
        </p:spPr>
        <p:style>
          <a:lnRef idx="1">
            <a:schemeClr val="accent5"/>
          </a:lnRef>
          <a:fillRef idx="2">
            <a:schemeClr val="accent5"/>
          </a:fillRef>
          <a:effectRef idx="1">
            <a:schemeClr val="accent5"/>
          </a:effectRef>
          <a:fontRef idx="minor">
            <a:schemeClr val="dk1"/>
          </a:fontRef>
        </p:style>
        <p:txBody>
          <a:bodyPr anchor="ctr"/>
          <a:lstStyle/>
          <a:p>
            <a:pPr defTabSz="457200">
              <a:defRPr/>
            </a:pPr>
            <a:r>
              <a:rPr lang="en-US" sz="2200" dirty="0">
                <a:solidFill>
                  <a:srgbClr val="0070C0"/>
                </a:solidFill>
                <a:latin typeface="Nyala" panose="02000504070300020003" pitchFamily="2" charset="0"/>
              </a:rPr>
              <a:t>OMICS Group International through its Open Access Initiative is committed to make genuine and reliable contributions to the scientific community. </a:t>
            </a:r>
            <a:r>
              <a:rPr lang="en-US" sz="2200" dirty="0" smtClean="0">
                <a:solidFill>
                  <a:srgbClr val="0070C0"/>
                </a:solidFill>
                <a:latin typeface="Nyala" panose="02000504070300020003" pitchFamily="2" charset="0"/>
              </a:rPr>
              <a:t>OMICS </a:t>
            </a:r>
            <a:r>
              <a:rPr lang="en-US" sz="2200" dirty="0">
                <a:solidFill>
                  <a:srgbClr val="0070C0"/>
                </a:solidFill>
                <a:latin typeface="Nyala" panose="02000504070300020003" pitchFamily="2" charset="0"/>
              </a:rPr>
              <a:t>Group signed an agreement with more than 1000 International Societies to make healthcare information Open Access.</a:t>
            </a:r>
          </a:p>
        </p:txBody>
      </p:sp>
    </p:spTree>
    <p:extLst>
      <p:ext uri="{BB962C8B-B14F-4D97-AF65-F5344CB8AC3E}">
        <p14:creationId xmlns:p14="http://schemas.microsoft.com/office/powerpoint/2010/main" val="3088999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8" y="831850"/>
            <a:ext cx="9129712"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defTabSz="457200">
              <a:defRPr/>
            </a:pPr>
            <a:r>
              <a:rPr lang="en-IN" sz="2000" dirty="0">
                <a:solidFill>
                  <a:srgbClr val="EEECE1">
                    <a:lumMod val="10000"/>
                  </a:srgbClr>
                </a:solidFill>
                <a:latin typeface="Centaur" panose="02030504050205020304" pitchFamily="18" charset="0"/>
              </a:rPr>
              <a:t>OMICS </a:t>
            </a:r>
            <a:r>
              <a:rPr lang="en-IN" sz="2000" dirty="0" smtClean="0">
                <a:solidFill>
                  <a:srgbClr val="EEECE1">
                    <a:lumMod val="10000"/>
                  </a:srgbClr>
                </a:solidFill>
                <a:latin typeface="Centaur" panose="02030504050205020304" pitchFamily="18" charset="0"/>
              </a:rPr>
              <a:t>International </a:t>
            </a:r>
            <a:r>
              <a:rPr lang="en-IN" sz="2000" dirty="0">
                <a:solidFill>
                  <a:srgbClr val="EEECE1">
                    <a:lumMod val="10000"/>
                  </a:srgbClr>
                </a:solidFill>
                <a:latin typeface="Centaur" panose="02030504050205020304" pitchFamily="18" charset="0"/>
              </a:rPr>
              <a:t>welcomes submissions that are original and technically so as to serve both the developing world and developed countries in the best possible way.</a:t>
            </a:r>
          </a:p>
          <a:p>
            <a:pPr algn="ctr" defTabSz="457200">
              <a:defRPr/>
            </a:pPr>
            <a:r>
              <a:rPr lang="en-US" sz="2000" dirty="0">
                <a:solidFill>
                  <a:srgbClr val="EEECE1">
                    <a:lumMod val="10000"/>
                  </a:srgbClr>
                </a:solidFill>
                <a:latin typeface="Centaur" panose="02030504050205020304" pitchFamily="18" charset="0"/>
              </a:rPr>
              <a:t>OMICS </a:t>
            </a:r>
            <a:r>
              <a:rPr lang="en-IN" sz="2000" dirty="0">
                <a:solidFill>
                  <a:srgbClr val="EEECE1">
                    <a:lumMod val="10000"/>
                  </a:srgbClr>
                </a:solidFill>
                <a:latin typeface="Centaur" panose="02030504050205020304" pitchFamily="18" charset="0"/>
              </a:rPr>
              <a:t>International </a:t>
            </a:r>
            <a:r>
              <a:rPr lang="en-US" sz="2000" dirty="0" smtClean="0">
                <a:solidFill>
                  <a:srgbClr val="EEECE1">
                    <a:lumMod val="10000"/>
                  </a:srgbClr>
                </a:solidFill>
                <a:latin typeface="Centaur" panose="02030504050205020304" pitchFamily="18" charset="0"/>
              </a:rPr>
              <a:t>Journals  </a:t>
            </a:r>
            <a:r>
              <a:rPr lang="en-US" sz="2000" dirty="0">
                <a:solidFill>
                  <a:srgbClr val="EEECE1">
                    <a:lumMod val="10000"/>
                  </a:srgbClr>
                </a:solidFill>
                <a:latin typeface="Centaur" panose="02030504050205020304" pitchFamily="18" charset="0"/>
              </a:rPr>
              <a:t>are poised in excellence by publishing high quality research. </a:t>
            </a:r>
            <a:r>
              <a:rPr lang="en-IN" sz="2000" dirty="0">
                <a:solidFill>
                  <a:srgbClr val="EEECE1">
                    <a:lumMod val="10000"/>
                  </a:srgbClr>
                </a:solidFill>
                <a:latin typeface="Centaur" panose="02030504050205020304" pitchFamily="18" charset="0"/>
              </a:rPr>
              <a:t>OMICS Group follows an Editorial Manager® System peer review process and boasts of a strong and active editorial board.</a:t>
            </a:r>
            <a:endParaRPr lang="en-US" sz="2000" dirty="0">
              <a:solidFill>
                <a:srgbClr val="EEECE1">
                  <a:lumMod val="10000"/>
                </a:srgbClr>
              </a:solidFill>
              <a:latin typeface="Centaur" panose="02030504050205020304" pitchFamily="18" charset="0"/>
            </a:endParaRPr>
          </a:p>
          <a:p>
            <a:pPr algn="ctr" defTabSz="457200">
              <a:defRPr/>
            </a:pPr>
            <a:r>
              <a:rPr lang="en-US" sz="2000" dirty="0">
                <a:solidFill>
                  <a:srgbClr val="EEECE1">
                    <a:lumMod val="10000"/>
                  </a:srgbClr>
                </a:solidFill>
                <a:latin typeface="Centaur" panose="02030504050205020304" pitchFamily="18" charset="0"/>
              </a:rPr>
              <a:t>Editors and reviewers are experts in their field and provide anonymous, unbiased and detailed reviews of all submissions.</a:t>
            </a:r>
          </a:p>
          <a:p>
            <a:pPr algn="ctr" defTabSz="457200">
              <a:defRPr/>
            </a:pPr>
            <a:r>
              <a:rPr lang="en-IN" sz="2000" dirty="0">
                <a:solidFill>
                  <a:srgbClr val="EEECE1">
                    <a:lumMod val="10000"/>
                  </a:srgb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rgbClr val="EEECE1">
                  <a:lumMod val="10000"/>
                </a:srgbClr>
              </a:solidFill>
              <a:latin typeface="Centaur" panose="02030504050205020304" pitchFamily="18" charset="0"/>
            </a:endParaRPr>
          </a:p>
          <a:p>
            <a:pPr defTabSz="457200">
              <a:defRPr/>
            </a:pPr>
            <a:endParaRPr lang="en-US" sz="2000" dirty="0">
              <a:solidFill>
                <a:prstClr val="black"/>
              </a:solidFill>
            </a:endParaRPr>
          </a:p>
        </p:txBody>
      </p:sp>
      <p:sp>
        <p:nvSpPr>
          <p:cNvPr id="6" name="Rectangle 5"/>
          <p:cNvSpPr/>
          <p:nvPr/>
        </p:nvSpPr>
        <p:spPr>
          <a:xfrm>
            <a:off x="319088" y="5910263"/>
            <a:ext cx="7010400" cy="92233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defTabSz="457200">
              <a:defRPr/>
            </a:pPr>
            <a:r>
              <a:rPr lang="en-US"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dirty="0">
                <a:solidFill>
                  <a:srgbClr val="4BACC6">
                    <a:lumMod val="10000"/>
                  </a:srgbClr>
                </a:solidFill>
                <a:latin typeface="Microsoft YaHei" panose="020B0503020204020204" pitchFamily="34" charset="-122"/>
                <a:ea typeface="Microsoft YaHei" panose="020B0503020204020204" pitchFamily="34" charset="-122"/>
                <a:hlinkClick r:id="rId3"/>
              </a:rPr>
              <a:t>http://omicsonline.org/Submitmanuscript.php</a:t>
            </a:r>
            <a:r>
              <a:rPr lang="en-US" dirty="0">
                <a:solidFill>
                  <a:srgbClr val="4BACC6">
                    <a:lumMod val="10000"/>
                  </a:srgbClr>
                </a:solidFill>
                <a:latin typeface="Microsoft YaHei" panose="020B0503020204020204" pitchFamily="34" charset="-122"/>
                <a:ea typeface="Microsoft YaHei" panose="020B0503020204020204" pitchFamily="34" charset="-122"/>
              </a:rPr>
              <a:t> </a:t>
            </a:r>
          </a:p>
          <a:p>
            <a:pPr defTabSz="457200">
              <a:defRPr/>
            </a:pP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dirty="0" smtClean="0">
                <a:solidFill>
                  <a:srgbClr val="8064A2">
                    <a:lumMod val="10000"/>
                  </a:srgbClr>
                </a:solidFill>
                <a:latin typeface="Baskerville Old Face" panose="02020602080505020303" pitchFamily="18" charset="0"/>
              </a:rPr>
              <a:t>OMICS Journals are welcoming Submissions</a:t>
            </a:r>
            <a:r>
              <a:rPr lang="en-US" sz="3200" dirty="0" smtClean="0">
                <a:solidFill>
                  <a:srgbClr val="8064A2">
                    <a:lumMod val="10000"/>
                  </a:srgbClr>
                </a:solidFill>
              </a:rPr>
              <a:t/>
            </a:r>
            <a:br>
              <a:rPr lang="en-US" sz="3200" dirty="0" smtClean="0">
                <a:solidFill>
                  <a:srgbClr val="8064A2">
                    <a:lumMod val="10000"/>
                  </a:srgbClr>
                </a:solidFill>
              </a:rPr>
            </a:br>
            <a:endParaRPr lang="en-US" sz="3200" dirty="0">
              <a:solidFill>
                <a:srgbClr val="8064A2">
                  <a:lumMod val="10000"/>
                </a:srgbClr>
              </a:solidFill>
            </a:endParaRPr>
          </a:p>
        </p:txBody>
      </p:sp>
    </p:spTree>
    <p:extLst>
      <p:ext uri="{BB962C8B-B14F-4D97-AF65-F5344CB8AC3E}">
        <p14:creationId xmlns:p14="http://schemas.microsoft.com/office/powerpoint/2010/main" val="14438730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449097"/>
            <a:ext cx="7772400" cy="1470025"/>
          </a:xfrm>
        </p:spPr>
        <p:txBody>
          <a:bodyPr>
            <a:normAutofit fontScale="90000"/>
          </a:bodyPr>
          <a:lstStyle/>
          <a:p>
            <a:r>
              <a:rPr lang="en-US" dirty="0"/>
              <a:t/>
            </a:r>
            <a:br>
              <a:rPr lang="en-US" dirty="0"/>
            </a:br>
            <a:r>
              <a:rPr lang="en-US" dirty="0"/>
              <a:t/>
            </a:r>
            <a:br>
              <a:rPr lang="en-US" dirty="0"/>
            </a:br>
            <a:r>
              <a:rPr lang="it-IT" dirty="0"/>
              <a:t> </a:t>
            </a:r>
            <a:r>
              <a:rPr lang="it-IT" sz="2200" dirty="0"/>
              <a:t>Saugata Datta, Chemical HydroGeology, Associate Professor; sdatta@ksu.edu </a:t>
            </a:r>
            <a:endParaRPr lang="en-US" sz="2200" dirty="0"/>
          </a:p>
        </p:txBody>
      </p:sp>
      <p:sp>
        <p:nvSpPr>
          <p:cNvPr id="3" name="Subtitle 2"/>
          <p:cNvSpPr>
            <a:spLocks noGrp="1"/>
          </p:cNvSpPr>
          <p:nvPr>
            <p:ph type="subTitle" idx="1"/>
          </p:nvPr>
        </p:nvSpPr>
        <p:spPr>
          <a:xfrm>
            <a:off x="1295400" y="4648200"/>
            <a:ext cx="6400800" cy="1752600"/>
          </a:xfrm>
        </p:spPr>
        <p:txBody>
          <a:bodyPr>
            <a:normAutofit fontScale="25000" lnSpcReduction="20000"/>
          </a:bodyPr>
          <a:lstStyle/>
          <a:p>
            <a:endParaRPr lang="en-US" dirty="0"/>
          </a:p>
          <a:p>
            <a:endParaRPr lang="en-US" dirty="0"/>
          </a:p>
          <a:p>
            <a:r>
              <a:rPr lang="en-US" sz="5600" dirty="0"/>
              <a:t> </a:t>
            </a:r>
            <a:r>
              <a:rPr lang="en-US" sz="5600" b="1" dirty="0"/>
              <a:t>B.S. 1993, University of Calcutta, India, Geology </a:t>
            </a:r>
            <a:endParaRPr lang="en-US" sz="5600" dirty="0"/>
          </a:p>
          <a:p>
            <a:r>
              <a:rPr lang="en-US" sz="5600" b="1" dirty="0"/>
              <a:t>M.S. 1995, University of Calcutta, India, Geology </a:t>
            </a:r>
            <a:endParaRPr lang="en-US" sz="5600" dirty="0"/>
          </a:p>
          <a:p>
            <a:r>
              <a:rPr lang="en-US" sz="5600" b="1" dirty="0"/>
              <a:t>1996, Queen’s University, Canada, Geological Sciences </a:t>
            </a:r>
            <a:endParaRPr lang="en-US" sz="5600" dirty="0"/>
          </a:p>
          <a:p>
            <a:r>
              <a:rPr lang="en-US" sz="5600" b="1" dirty="0"/>
              <a:t>PhD. 2001, Western University, Canada, Earth Sciences </a:t>
            </a:r>
            <a:endParaRPr lang="en-US" sz="5600" dirty="0"/>
          </a:p>
          <a:p>
            <a:r>
              <a:rPr lang="en-US" sz="5600" dirty="0"/>
              <a:t>Mellon-Barnard, Earth Institute, Columbia </a:t>
            </a:r>
            <a:r>
              <a:rPr lang="en-US" sz="5600" dirty="0" err="1"/>
              <a:t>Univ</a:t>
            </a:r>
            <a:r>
              <a:rPr lang="en-US" sz="5600" dirty="0"/>
              <a:t>, 2001-04 </a:t>
            </a:r>
          </a:p>
          <a:p>
            <a:r>
              <a:rPr lang="en-US" sz="5600" dirty="0"/>
              <a:t>Asst. Professor, Georgia College and State. </a:t>
            </a:r>
            <a:r>
              <a:rPr lang="en-US" sz="5600" dirty="0" err="1"/>
              <a:t>Univ</a:t>
            </a:r>
            <a:r>
              <a:rPr lang="en-US" sz="5600" dirty="0"/>
              <a:t>, 2004-08 </a:t>
            </a:r>
          </a:p>
          <a:p>
            <a:r>
              <a:rPr lang="en-US" sz="5600" dirty="0"/>
              <a:t>Assoc. Professor (with tenure), University of Calcutta, 2005-06 </a:t>
            </a:r>
          </a:p>
          <a:p>
            <a:r>
              <a:rPr lang="en-US" sz="5600" dirty="0"/>
              <a:t>Asst. &amp; Assoc. Professor (with tenure), Geology, K-State, 2008 -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172" y="2090271"/>
            <a:ext cx="1218028" cy="1391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843" y="609600"/>
            <a:ext cx="7416824" cy="988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1398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
            </a:r>
            <a:br>
              <a:rPr lang="en-US" dirty="0"/>
            </a:br>
            <a:r>
              <a:rPr lang="en-US" dirty="0"/>
              <a:t> Research Interests </a:t>
            </a:r>
          </a:p>
        </p:txBody>
      </p:sp>
      <p:sp>
        <p:nvSpPr>
          <p:cNvPr id="3" name="Content Placeholder 2"/>
          <p:cNvSpPr>
            <a:spLocks noGrp="1"/>
          </p:cNvSpPr>
          <p:nvPr>
            <p:ph idx="1"/>
          </p:nvPr>
        </p:nvSpPr>
        <p:spPr/>
        <p:txBody>
          <a:bodyPr>
            <a:normAutofit fontScale="85000" lnSpcReduction="20000"/>
          </a:bodyPr>
          <a:lstStyle/>
          <a:p>
            <a:endParaRPr lang="en-US" dirty="0"/>
          </a:p>
          <a:p>
            <a:endParaRPr lang="en-US" dirty="0"/>
          </a:p>
          <a:p>
            <a:r>
              <a:rPr lang="en-US" dirty="0"/>
              <a:t> </a:t>
            </a:r>
            <a:r>
              <a:rPr lang="en-US" b="1" dirty="0"/>
              <a:t>Aqueous Geochemistry &amp; Hydrogeology </a:t>
            </a:r>
            <a:endParaRPr lang="en-US" dirty="0"/>
          </a:p>
          <a:p>
            <a:r>
              <a:rPr lang="en-US" b="1" dirty="0"/>
              <a:t>Trace Element Biogeochemistry in Waters </a:t>
            </a:r>
            <a:endParaRPr lang="en-US" dirty="0"/>
          </a:p>
          <a:p>
            <a:r>
              <a:rPr lang="en-US" b="1" dirty="0"/>
              <a:t>Groundwater Contamination and Assessment </a:t>
            </a:r>
            <a:endParaRPr lang="en-US" dirty="0"/>
          </a:p>
          <a:p>
            <a:r>
              <a:rPr lang="en-US" b="1" dirty="0"/>
              <a:t>Isotope Geochemistry and Urban Waters </a:t>
            </a:r>
            <a:endParaRPr lang="en-US" dirty="0"/>
          </a:p>
          <a:p>
            <a:r>
              <a:rPr lang="en-US" b="1" dirty="0"/>
              <a:t>Geologic CO2 Storage and Drinking Water </a:t>
            </a:r>
            <a:endParaRPr lang="en-US" dirty="0"/>
          </a:p>
          <a:p>
            <a:r>
              <a:rPr lang="en-US" b="1" dirty="0"/>
              <a:t>Security </a:t>
            </a:r>
            <a:endParaRPr lang="en-US" dirty="0"/>
          </a:p>
          <a:p>
            <a:r>
              <a:rPr lang="en-US" b="1" dirty="0"/>
              <a:t>Critical Zone Processes and Chemical Weathering </a:t>
            </a:r>
            <a:endParaRPr lang="en-US" dirty="0"/>
          </a:p>
          <a:p>
            <a:r>
              <a:rPr lang="en-US" b="1" dirty="0"/>
              <a:t>Societal Impacts of Environmental Pollution </a:t>
            </a:r>
            <a:r>
              <a:rPr lang="en-US" b="1" dirty="0" smtClean="0"/>
              <a:t> </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222" y="152400"/>
            <a:ext cx="7416824" cy="988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8466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t/>
            </a:r>
            <a:br>
              <a:rPr lang="en-US" dirty="0"/>
            </a:br>
            <a:r>
              <a:rPr lang="en-US" dirty="0"/>
              <a:t/>
            </a:r>
            <a:br>
              <a:rPr lang="en-US" dirty="0"/>
            </a:br>
            <a:r>
              <a:rPr lang="en-US" dirty="0"/>
              <a:t> Current Research </a:t>
            </a:r>
          </a:p>
        </p:txBody>
      </p:sp>
      <p:sp>
        <p:nvSpPr>
          <p:cNvPr id="3" name="Content Placeholder 2"/>
          <p:cNvSpPr>
            <a:spLocks noGrp="1"/>
          </p:cNvSpPr>
          <p:nvPr>
            <p:ph idx="1"/>
          </p:nvPr>
        </p:nvSpPr>
        <p:spPr>
          <a:xfrm>
            <a:off x="381000" y="1981200"/>
            <a:ext cx="8229600" cy="4525963"/>
          </a:xfrm>
        </p:spPr>
        <p:txBody>
          <a:bodyPr>
            <a:normAutofit lnSpcReduction="10000"/>
          </a:bodyPr>
          <a:lstStyle/>
          <a:p>
            <a:pPr marL="0" indent="0">
              <a:buNone/>
            </a:pPr>
            <a:r>
              <a:rPr lang="en-US" sz="2000" b="1" dirty="0" smtClean="0"/>
              <a:t>1)CO2 </a:t>
            </a:r>
            <a:r>
              <a:rPr lang="en-US" sz="2000" b="1" dirty="0"/>
              <a:t>Capture and Storage </a:t>
            </a:r>
            <a:r>
              <a:rPr lang="en-US" sz="2000" b="1" dirty="0" smtClean="0"/>
              <a:t>in </a:t>
            </a:r>
            <a:r>
              <a:rPr lang="en-US" sz="2000" b="1" dirty="0"/>
              <a:t>Saline Aquifers, Kansas and </a:t>
            </a:r>
            <a:r>
              <a:rPr lang="en-US" sz="2000" b="1" dirty="0" smtClean="0"/>
              <a:t>Groundwater </a:t>
            </a:r>
            <a:r>
              <a:rPr lang="en-US" sz="2000" b="1" dirty="0"/>
              <a:t>Protection </a:t>
            </a:r>
            <a:endParaRPr lang="en-US" sz="2000" b="1" dirty="0" smtClean="0"/>
          </a:p>
          <a:p>
            <a:pPr marL="0" indent="0">
              <a:buNone/>
            </a:pPr>
            <a:r>
              <a:rPr lang="en-US" sz="2000" b="1" dirty="0" smtClean="0"/>
              <a:t>2</a:t>
            </a:r>
            <a:r>
              <a:rPr lang="en-US" sz="2000" b="1" dirty="0"/>
              <a:t>) Uptake of Toxic Trace Metals </a:t>
            </a:r>
            <a:r>
              <a:rPr lang="en-US" sz="2000" b="1" dirty="0" smtClean="0"/>
              <a:t>by </a:t>
            </a:r>
            <a:r>
              <a:rPr lang="en-US" sz="2000" b="1" dirty="0"/>
              <a:t>Plants and Food Security </a:t>
            </a:r>
            <a:r>
              <a:rPr lang="en-US" sz="2000" b="1" dirty="0" smtClean="0"/>
              <a:t>– </a:t>
            </a:r>
            <a:r>
              <a:rPr lang="en-US" sz="2000" b="1" dirty="0"/>
              <a:t>Arsenic and Rice </a:t>
            </a:r>
            <a:endParaRPr lang="en-US" sz="2000" b="1" dirty="0" smtClean="0"/>
          </a:p>
          <a:p>
            <a:pPr marL="0" indent="0">
              <a:buNone/>
            </a:pPr>
            <a:r>
              <a:rPr lang="en-US" sz="2000" b="1" dirty="0" smtClean="0"/>
              <a:t>3</a:t>
            </a:r>
            <a:r>
              <a:rPr lang="en-US" sz="2000" b="1" dirty="0"/>
              <a:t>) Water Quality Monitoring and </a:t>
            </a:r>
            <a:r>
              <a:rPr lang="en-US" sz="2000" b="1" dirty="0" smtClean="0"/>
              <a:t>Groundwater </a:t>
            </a:r>
            <a:r>
              <a:rPr lang="en-US" sz="2000" b="1" dirty="0"/>
              <a:t>Contamination </a:t>
            </a:r>
            <a:endParaRPr lang="en-US" sz="2000" dirty="0"/>
          </a:p>
          <a:p>
            <a:r>
              <a:rPr lang="en-US" sz="2000" dirty="0" smtClean="0"/>
              <a:t>Arsenic </a:t>
            </a:r>
            <a:r>
              <a:rPr lang="en-US" sz="2000" dirty="0"/>
              <a:t>groundwater calamity, South-east Asia </a:t>
            </a:r>
          </a:p>
          <a:p>
            <a:r>
              <a:rPr lang="en-US" sz="2000" dirty="0" smtClean="0"/>
              <a:t>Tungsten </a:t>
            </a:r>
            <a:r>
              <a:rPr lang="en-US" sz="2000" dirty="0"/>
              <a:t>in Fallon, NV groundwater and sediment </a:t>
            </a:r>
          </a:p>
          <a:p>
            <a:r>
              <a:rPr lang="en-US" sz="2000" dirty="0" smtClean="0"/>
              <a:t>Nitrates </a:t>
            </a:r>
            <a:r>
              <a:rPr lang="en-US" sz="2000" dirty="0"/>
              <a:t>in Kansas Groundwater (Sylvan Grove) </a:t>
            </a:r>
          </a:p>
          <a:p>
            <a:r>
              <a:rPr lang="en-US" sz="2000" dirty="0" smtClean="0"/>
              <a:t>Selenium </a:t>
            </a:r>
            <a:r>
              <a:rPr lang="en-US" sz="2000" dirty="0"/>
              <a:t>in Kansas Groundwater and Utah surface waters </a:t>
            </a:r>
            <a:endParaRPr lang="en-US" sz="2000" dirty="0" smtClean="0"/>
          </a:p>
          <a:p>
            <a:pPr marL="0" indent="0">
              <a:buNone/>
            </a:pPr>
            <a:r>
              <a:rPr lang="en-US" sz="2000" dirty="0" smtClean="0"/>
              <a:t> </a:t>
            </a:r>
            <a:r>
              <a:rPr lang="en-US" sz="2000" b="1" dirty="0"/>
              <a:t>4) Urban Waters, Watershed Hydrology, Surface Water Protection from Pathogens </a:t>
            </a:r>
            <a:endParaRPr lang="en-US" sz="2000" b="1" dirty="0" smtClean="0"/>
          </a:p>
          <a:p>
            <a:pPr marL="0" indent="0">
              <a:buNone/>
            </a:pPr>
            <a:r>
              <a:rPr lang="en-US" sz="2000" b="1" dirty="0" smtClean="0"/>
              <a:t>5</a:t>
            </a:r>
            <a:r>
              <a:rPr lang="en-US" sz="2000" b="1" dirty="0"/>
              <a:t>) Protection of Ecosystem and Irrigation Water Cycling </a:t>
            </a:r>
            <a:endParaRPr lang="en-US" sz="2000" b="1" dirty="0" smtClean="0"/>
          </a:p>
          <a:p>
            <a:pPr marL="0" indent="0">
              <a:buNone/>
            </a:pPr>
            <a:r>
              <a:rPr lang="en-US" sz="2000" b="1" dirty="0" smtClean="0"/>
              <a:t>6</a:t>
            </a:r>
            <a:r>
              <a:rPr lang="en-US" sz="2000" b="1" dirty="0"/>
              <a:t>) Geochemical Modeling and Biogeochemistry </a:t>
            </a:r>
            <a:endParaRPr lang="en-US" sz="2000" dirty="0" smtClean="0"/>
          </a:p>
          <a:p>
            <a:endParaRPr lang="en-US" sz="20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5670"/>
            <a:ext cx="7416824" cy="988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3862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510173" y="2023268"/>
            <a:ext cx="8229600" cy="4525963"/>
          </a:xfrm>
        </p:spPr>
        <p:txBody>
          <a:bodyPr/>
          <a:lstStyle/>
          <a:p>
            <a:pPr marL="0" indent="0">
              <a:buNone/>
            </a:pPr>
            <a:r>
              <a:rPr lang="en-US" dirty="0" smtClean="0"/>
              <a:t>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8351" y="2468294"/>
            <a:ext cx="2486025"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3512" y="2438400"/>
            <a:ext cx="35337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716" y="4612056"/>
            <a:ext cx="3044483" cy="171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9687" y="4495800"/>
            <a:ext cx="365760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2468294"/>
            <a:ext cx="2209800" cy="1653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724400"/>
            <a:ext cx="1981200" cy="165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260648"/>
            <a:ext cx="7702624" cy="1568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4666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0848"/>
            <a:ext cx="8229600" cy="648072"/>
          </a:xfrm>
        </p:spPr>
        <p:txBody>
          <a:bodyPr>
            <a:normAutofit fontScale="90000"/>
          </a:bodyPr>
          <a:lstStyle/>
          <a:p>
            <a:r>
              <a:rPr lang="en-US" sz="4000" dirty="0">
                <a:solidFill>
                  <a:srgbClr val="FF0000"/>
                </a:solidFill>
              </a:rPr>
              <a:t>Journal of Environmental Analytical </a:t>
            </a:r>
            <a:r>
              <a:rPr lang="en-US" sz="4000" dirty="0" smtClean="0">
                <a:solidFill>
                  <a:srgbClr val="FF0000"/>
                </a:solidFill>
              </a:rPr>
              <a:t>Chemistry  Related Journals</a:t>
            </a:r>
            <a:r>
              <a:rPr lang="en-US" dirty="0"/>
              <a:t/>
            </a:r>
            <a:br>
              <a:rPr lang="en-US" dirty="0"/>
            </a:br>
            <a:endParaRPr lang="en-US" dirty="0"/>
          </a:p>
        </p:txBody>
      </p:sp>
      <p:sp>
        <p:nvSpPr>
          <p:cNvPr id="3" name="Content Placeholder 2"/>
          <p:cNvSpPr>
            <a:spLocks noGrp="1"/>
          </p:cNvSpPr>
          <p:nvPr>
            <p:ph idx="1"/>
          </p:nvPr>
        </p:nvSpPr>
        <p:spPr>
          <a:xfrm>
            <a:off x="457200" y="2636912"/>
            <a:ext cx="8229600" cy="3489251"/>
          </a:xfrm>
        </p:spPr>
        <p:txBody>
          <a:bodyPr/>
          <a:lstStyle/>
          <a:p>
            <a:r>
              <a:rPr lang="en-US" dirty="0"/>
              <a:t>Natural Products Chemistry &amp; Research</a:t>
            </a:r>
          </a:p>
          <a:p>
            <a:r>
              <a:rPr lang="en-US" dirty="0"/>
              <a:t>Organic Chemistry</a:t>
            </a:r>
          </a:p>
          <a:p>
            <a:r>
              <a:rPr lang="en-US" dirty="0"/>
              <a:t>Environmental &amp; Analytical Toxicology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8"/>
            <a:ext cx="9144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9036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573016"/>
          </a:xfrm>
        </p:spPr>
        <p:txBody>
          <a:bodyPr>
            <a:normAutofit/>
          </a:bodyPr>
          <a:lstStyle/>
          <a:p>
            <a:r>
              <a:rPr lang="en-US" dirty="0" smtClean="0"/>
              <a:t/>
            </a:r>
            <a:br>
              <a:rPr lang="en-US" dirty="0" smtClean="0"/>
            </a:br>
            <a:r>
              <a:rPr lang="en-US" sz="3600" dirty="0" smtClean="0">
                <a:solidFill>
                  <a:srgbClr val="FF0000"/>
                </a:solidFill>
              </a:rPr>
              <a:t>Journal of Environmental Analytical Chemistry Related Conferences</a:t>
            </a:r>
            <a:endParaRPr lang="en-US" sz="3600" dirty="0">
              <a:solidFill>
                <a:srgbClr val="FF0000"/>
              </a:solidFill>
            </a:endParaRPr>
          </a:p>
        </p:txBody>
      </p:sp>
      <p:sp>
        <p:nvSpPr>
          <p:cNvPr id="5" name="Content Placeholder 4"/>
          <p:cNvSpPr>
            <a:spLocks noGrp="1"/>
          </p:cNvSpPr>
          <p:nvPr>
            <p:ph idx="1"/>
          </p:nvPr>
        </p:nvSpPr>
        <p:spPr>
          <a:xfrm>
            <a:off x="565212" y="3068960"/>
            <a:ext cx="8229600" cy="2481139"/>
          </a:xfrm>
        </p:spPr>
        <p:txBody>
          <a:bodyPr>
            <a:normAutofit/>
          </a:bodyPr>
          <a:lstStyle/>
          <a:p>
            <a:r>
              <a:rPr lang="en-US" dirty="0"/>
              <a:t>International Summit on Past and Present Research Systems of Green Chemistry</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60649"/>
            <a:ext cx="7416824" cy="988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1380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endParaRPr lang="en-US" smtClean="0"/>
          </a:p>
        </p:txBody>
      </p:sp>
      <p:sp>
        <p:nvSpPr>
          <p:cNvPr id="33795" name="Content Placeholder 2"/>
          <p:cNvSpPr>
            <a:spLocks noGrp="1"/>
          </p:cNvSpPr>
          <p:nvPr>
            <p:ph idx="1"/>
          </p:nvPr>
        </p:nvSpPr>
        <p:spPr/>
        <p:txBody>
          <a:bodyPr/>
          <a:lstStyle/>
          <a:p>
            <a:endParaRPr lang="en-US" smtClean="0"/>
          </a:p>
        </p:txBody>
      </p:sp>
      <p:pic>
        <p:nvPicPr>
          <p:cNvPr id="33796"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084388" y="215900"/>
            <a:ext cx="7086600" cy="830263"/>
          </a:xfrm>
          <a:prstGeom prst="rect">
            <a:avLst/>
          </a:prstGeom>
        </p:spPr>
        <p:txBody>
          <a:bodyPr>
            <a:spAutoFit/>
          </a:bodyPr>
          <a:lstStyle/>
          <a:p>
            <a:pPr defTabSz="457200">
              <a:defRPr/>
            </a:pPr>
            <a:r>
              <a:rPr lang="en-US" sz="2400" b="1" dirty="0">
                <a:solidFill>
                  <a:srgbClr val="CED5DD">
                    <a:lumMod val="10000"/>
                  </a:srgbClr>
                </a:solidFill>
                <a:latin typeface="Andalus" panose="02020603050405020304" pitchFamily="18" charset="-78"/>
                <a:cs typeface="Andalus" panose="02020603050405020304" pitchFamily="18" charset="-78"/>
              </a:rPr>
              <a:t>OMICS </a:t>
            </a:r>
            <a:r>
              <a:rPr lang="en-US" sz="2400" b="1" dirty="0" smtClean="0">
                <a:solidFill>
                  <a:srgbClr val="CED5DD">
                    <a:lumMod val="10000"/>
                  </a:srgbClr>
                </a:solidFill>
                <a:latin typeface="Andalus" panose="02020603050405020304" pitchFamily="18" charset="-78"/>
                <a:cs typeface="Andalus" panose="02020603050405020304" pitchFamily="18" charset="-78"/>
              </a:rPr>
              <a:t>International </a:t>
            </a:r>
            <a:r>
              <a:rPr lang="en-US" sz="2400" b="1" dirty="0">
                <a:solidFill>
                  <a:srgbClr val="CED5DD">
                    <a:lumMod val="10000"/>
                  </a:srgbClr>
                </a:solidFill>
                <a:latin typeface="Andalus" panose="02020603050405020304" pitchFamily="18" charset="-78"/>
                <a:cs typeface="Andalus" panose="02020603050405020304" pitchFamily="18" charset="-78"/>
              </a:rPr>
              <a:t>Open Access Membership</a:t>
            </a:r>
            <a:br>
              <a:rPr lang="en-US" sz="2400" b="1" dirty="0">
                <a:solidFill>
                  <a:srgbClr val="CED5DD">
                    <a:lumMod val="10000"/>
                  </a:srgbClr>
                </a:solidFill>
                <a:latin typeface="Andalus" panose="02020603050405020304" pitchFamily="18" charset="-78"/>
                <a:cs typeface="Andalus" panose="02020603050405020304" pitchFamily="18" charset="-78"/>
              </a:rPr>
            </a:br>
            <a:endParaRPr lang="en-US" sz="2400" b="1" dirty="0">
              <a:solidFill>
                <a:srgbClr val="CED5DD">
                  <a:lumMod val="10000"/>
                </a:srgbClr>
              </a:solidFill>
              <a:latin typeface="Andalus" panose="02020603050405020304" pitchFamily="18" charset="-78"/>
              <a:cs typeface="Andalus" panose="02020603050405020304" pitchFamily="18" charset="-78"/>
            </a:endParaRPr>
          </a:p>
        </p:txBody>
      </p:sp>
      <p:sp>
        <p:nvSpPr>
          <p:cNvPr id="7" name="Teardrop 6"/>
          <p:cNvSpPr/>
          <p:nvPr/>
        </p:nvSpPr>
        <p:spPr>
          <a:xfrm>
            <a:off x="1260475" y="630238"/>
            <a:ext cx="7696200" cy="3560762"/>
          </a:xfrm>
          <a:prstGeom prst="teardrop">
            <a:avLst/>
          </a:prstGeom>
          <a:solidFill>
            <a:srgbClr val="957878"/>
          </a:solidFill>
        </p:spPr>
        <p:style>
          <a:lnRef idx="1">
            <a:schemeClr val="accent5"/>
          </a:lnRef>
          <a:fillRef idx="2">
            <a:schemeClr val="accent5"/>
          </a:fillRef>
          <a:effectRef idx="1">
            <a:schemeClr val="accent5"/>
          </a:effectRef>
          <a:fontRef idx="minor">
            <a:schemeClr val="dk1"/>
          </a:fontRef>
        </p:style>
        <p:txBody>
          <a:bodyPr anchor="ctr"/>
          <a:lstStyle/>
          <a:p>
            <a:pPr defTabSz="457200">
              <a:defRPr/>
            </a:pPr>
            <a:r>
              <a:rPr lang="en-US" dirty="0">
                <a:solidFill>
                  <a:srgbClr val="000000"/>
                </a:solidFill>
                <a:latin typeface="Calisto MT" panose="02040603050505030304" pitchFamily="18" charset="0"/>
              </a:rPr>
              <a:t>OMICS </a:t>
            </a:r>
            <a:r>
              <a:rPr lang="en-US" dirty="0" smtClean="0">
                <a:solidFill>
                  <a:srgbClr val="000000"/>
                </a:solidFill>
                <a:latin typeface="Calisto MT" panose="02040603050505030304" pitchFamily="18" charset="0"/>
              </a:rPr>
              <a:t>International offers Open </a:t>
            </a:r>
            <a:r>
              <a:rPr lang="en-US" dirty="0">
                <a:solidFill>
                  <a:srgbClr val="000000"/>
                </a:solidFill>
                <a:latin typeface="Calisto MT" panose="02040603050505030304" pitchFamily="18" charset="0"/>
              </a:rPr>
              <a:t>Access Membership </a:t>
            </a:r>
            <a:r>
              <a:rPr lang="en-US" dirty="0" smtClean="0">
                <a:solidFill>
                  <a:srgbClr val="000000"/>
                </a:solidFill>
                <a:latin typeface="Calisto MT" panose="02040603050505030304" pitchFamily="18" charset="0"/>
              </a:rPr>
              <a:t>for </a:t>
            </a:r>
            <a:r>
              <a:rPr lang="en-US" dirty="0">
                <a:solidFill>
                  <a:srgbClr val="000000"/>
                </a:solidFill>
                <a:latin typeface="Calisto MT" panose="02040603050505030304" pitchFamily="18" charset="0"/>
              </a:rPr>
              <a:t>academic and research institutions, funders and corporations to actively encourage open access in scholarly communication and the dissemination of research published by their authors.</a:t>
            </a:r>
          </a:p>
          <a:p>
            <a:pPr defTabSz="457200">
              <a:defRPr/>
            </a:pPr>
            <a:r>
              <a:rPr lang="en-US" dirty="0">
                <a:solidFill>
                  <a:srgbClr val="000000"/>
                </a:solidFill>
                <a:latin typeface="Calisto MT" panose="02040603050505030304" pitchFamily="18" charset="0"/>
              </a:rPr>
              <a:t>For more details and benefits, click on the link below:</a:t>
            </a:r>
          </a:p>
          <a:p>
            <a:pPr defTabSz="457200">
              <a:defRPr/>
            </a:pPr>
            <a:r>
              <a:rPr lang="en-US" dirty="0">
                <a:solidFill>
                  <a:srgbClr val="CED5DD">
                    <a:lumMod val="75000"/>
                  </a:srgbClr>
                </a:solidFill>
                <a:latin typeface="Calisto MT" panose="02040603050505030304" pitchFamily="18" charset="0"/>
                <a:hlinkClick r:id="rId4"/>
              </a:rPr>
              <a:t>http://omicsonline.org/membership.php</a:t>
            </a:r>
            <a:r>
              <a:rPr lang="en-US" dirty="0">
                <a:solidFill>
                  <a:srgbClr val="000000">
                    <a:lumMod val="10000"/>
                  </a:srgbClr>
                </a:solidFill>
                <a:latin typeface="Calisto MT" panose="02040603050505030304" pitchFamily="18" charset="0"/>
              </a:rPr>
              <a:t> </a:t>
            </a:r>
          </a:p>
        </p:txBody>
      </p:sp>
    </p:spTree>
    <p:extLst>
      <p:ext uri="{BB962C8B-B14F-4D97-AF65-F5344CB8AC3E}">
        <p14:creationId xmlns:p14="http://schemas.microsoft.com/office/powerpoint/2010/main" val="6636546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TotalTime>
  <Words>473</Words>
  <Application>Microsoft Office PowerPoint</Application>
  <PresentationFormat>On-screen Show (4:3)</PresentationFormat>
  <Paragraphs>54</Paragraphs>
  <Slides>9</Slides>
  <Notes>0</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Office Theme</vt:lpstr>
      <vt:lpstr>1_Office Theme</vt:lpstr>
      <vt:lpstr>PowerPoint Presentation</vt:lpstr>
      <vt:lpstr>PowerPoint Presentation</vt:lpstr>
      <vt:lpstr>   Saugata Datta, Chemical HydroGeology, Associate Professor; sdatta@ksu.edu </vt:lpstr>
      <vt:lpstr>   Research Interests </vt:lpstr>
      <vt:lpstr>   Current Research </vt:lpstr>
      <vt:lpstr>                                                                                 </vt:lpstr>
      <vt:lpstr>Journal of Environmental Analytical Chemistry  Related Journals </vt:lpstr>
      <vt:lpstr> Journal of Environmental Analytical Chemistry Related Conferences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 Paarashar Nirala</dc:creator>
  <cp:lastModifiedBy>Sri Harsha Jalli</cp:lastModifiedBy>
  <cp:revision>3</cp:revision>
  <dcterms:created xsi:type="dcterms:W3CDTF">2014-09-16T05:19:44Z</dcterms:created>
  <dcterms:modified xsi:type="dcterms:W3CDTF">2015-09-18T12:09:30Z</dcterms:modified>
</cp:coreProperties>
</file>