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438" r:id="rId2"/>
    <p:sldId id="338" r:id="rId3"/>
    <p:sldId id="416" r:id="rId4"/>
    <p:sldId id="337" r:id="rId5"/>
    <p:sldId id="413" r:id="rId6"/>
    <p:sldId id="414" r:id="rId7"/>
    <p:sldId id="415" r:id="rId8"/>
    <p:sldId id="398" r:id="rId9"/>
    <p:sldId id="412" r:id="rId10"/>
    <p:sldId id="399" r:id="rId11"/>
    <p:sldId id="400" r:id="rId12"/>
    <p:sldId id="401" r:id="rId13"/>
    <p:sldId id="421" r:id="rId14"/>
    <p:sldId id="402" r:id="rId15"/>
    <p:sldId id="403" r:id="rId16"/>
    <p:sldId id="404" r:id="rId17"/>
    <p:sldId id="422" r:id="rId18"/>
    <p:sldId id="405" r:id="rId19"/>
    <p:sldId id="406" r:id="rId20"/>
    <p:sldId id="407" r:id="rId21"/>
    <p:sldId id="408" r:id="rId22"/>
    <p:sldId id="423" r:id="rId23"/>
    <p:sldId id="409" r:id="rId24"/>
    <p:sldId id="410" r:id="rId25"/>
    <p:sldId id="411" r:id="rId26"/>
    <p:sldId id="424" r:id="rId27"/>
    <p:sldId id="435" r:id="rId28"/>
    <p:sldId id="425" r:id="rId29"/>
    <p:sldId id="426" r:id="rId30"/>
    <p:sldId id="427" r:id="rId31"/>
    <p:sldId id="428" r:id="rId32"/>
    <p:sldId id="429" r:id="rId33"/>
    <p:sldId id="430" r:id="rId34"/>
    <p:sldId id="431" r:id="rId35"/>
    <p:sldId id="432" r:id="rId36"/>
    <p:sldId id="433" r:id="rId37"/>
    <p:sldId id="434" r:id="rId3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7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32E055-E105-4AD4-B4EF-2821ED601ADE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AB987D-3429-4C90-859E-57397B3AE65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0440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E210FD-70D7-408A-A817-E0F4F4E2D1F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B0EB9-C59E-4FA4-8BEC-87A78B93C6BF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hr-H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750759-AC51-4D26-B4BE-415DF6AE9F63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hr-H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BD9AE8-E66F-46DA-99C2-64A5401B1B56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hr-H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461A74-FA25-496C-B988-0D190F5CBB1D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hr-H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24AE0E-E3F0-4A98-984F-2C50E36CADC7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hr-H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56C5C3-DD23-4681-AC95-6806D4553F1A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hr-H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F4CB2E-37AD-403E-98CB-84824C177BAF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hr-H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CF9132-A2D6-49A5-9CB6-E36A73458CFC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hr-H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C27B27-A3BB-4AF0-8D60-08AAD2AA23CC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hr-H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87F51B-7A98-4E96-ADE0-38AF332BFBBE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C74867-C310-44F2-993C-2A99AEE2D517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hr-H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221B8-5F55-475E-8408-A1563F0597F0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hr-H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E7CFC5-FB23-4779-9245-85330689C6E3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hr-H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C5AD62-44A4-4B8C-8EEF-A56C9089C35C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hr-H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190DAE-8037-420B-BCA8-4A94D52AAFAA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hr-H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6728A4-0A08-4C91-AC6A-0E5B31712DAE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hr-H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7D3D6B-751A-4010-9B5A-85AC08652938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hr-H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1483D5-F61D-4C15-9822-27216000772C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hr-H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75F13F-79B3-43DE-922B-B44158AD475F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hr-H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2B2A77-1D7B-4B0D-91CB-F5EF75A9CDBE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hr-H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E1D90C-7768-46E4-9DCB-7E98D12B3073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D435CF-9CA7-4BB8-A9B3-760CDDE99A6C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hr-H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A72042-876D-4325-8466-C99982F21EAD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hr-H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393DDB-52FC-49EC-96C5-27737008CCCC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A78300-2D0D-4FA7-AD65-B4CF0FF119C5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hr-H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7AC816-FC1F-40C1-BBAF-5C73BD0D2183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hr-H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945896-3759-4D9C-B9DB-4365D7BEB9AC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hr-H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0FEE65-EE89-4F5B-9E16-EE173AC8AD04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hr-H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EBE85C-570C-4B94-BA9B-B673D628F22D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hr-H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BF7458-FC92-41C4-9695-DC8B3E1D68BB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DD21C-9AD6-41E7-8FA5-857743B45757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B4923-EF5C-43FF-A347-041CDA36F3D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327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2ED2-5285-432D-9F81-BED56CE3620C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A9B5B-71F3-47F2-B5B4-BDEDC108D64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536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F2DE2-697D-47C2-B2AC-C274F11559F6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D81D2-F9BF-44C3-804F-C93A46EC050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240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1142" y="857"/>
            <a:ext cx="9142858" cy="68571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7162800" cy="6858000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C3DE-0946-4158-8184-7FA919F2F9B5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CA5C1-A79F-4518-AB6F-C625AEFA9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1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86F43-204E-4F2F-8E17-F4EE8E716446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4BE1B-BBF0-44E3-AE9E-60EB1C85CC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684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27D8D-8EB1-4F1E-B050-18904FA43CDA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53E80-CA3E-49ED-9B0E-833D5F03CDB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311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D60E1-4447-4A45-A3BF-50873C2E45DC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E19A8-214A-4EC2-9931-E7AA42B2867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045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7D58-4E25-4EF4-A00B-A6048E48D58F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AC641-FF17-46EB-9943-76FAB96243D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63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E4821-9BD7-4845-94DA-1AD00CC93E1A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B5F31-698C-4385-846E-CDBFF95664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275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3B4B6-96BB-4144-9922-5B4F62AB524D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0914E-4E9E-42FE-8F07-9139E24E37A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624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A8F7D-7243-4E9B-A18E-01159DAA2700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C08EE-A25D-4F05-8DBC-05C1EBEFA8B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423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3972-41E9-4E27-9E8E-0806337D2EFF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49F4C-1484-4D0A-983F-4D581CB18D3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31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5E3296-22DC-48E6-9518-F8D739D74F02}" type="datetimeFigureOut">
              <a:rPr lang="sr-Latn-CS"/>
              <a:pPr>
                <a:defRPr/>
              </a:pPr>
              <a:t>13.10.2015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9FD93E-EC2C-471B-BDCE-AF7C766BDF9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rshrishri2008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3786188" y="1500188"/>
            <a:ext cx="507206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Saurabh Shrivastava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MD, PGDHHM, DHRM, FCS</a:t>
            </a:r>
            <a:r>
              <a:rPr lang="hr-HR" sz="20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>
                <a:latin typeface="Times New Roman" pitchFamily="18" charset="0"/>
                <a:cs typeface="Times New Roman" pitchFamily="18" charset="0"/>
              </a:rPr>
              <a:t>is a principal investigator and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Assistant Professor in a Medical College</a:t>
            </a:r>
            <a:endParaRPr lang="hr-HR" sz="2000">
              <a:latin typeface="Times New Roman" pitchFamily="18" charset="0"/>
              <a:cs typeface="Times New Roman" pitchFamily="18" charset="0"/>
            </a:endParaRPr>
          </a:p>
          <a:p>
            <a:endParaRPr lang="hr-HR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3857625" y="2786063"/>
            <a:ext cx="428625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Departmant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of Community Medicine</a:t>
            </a:r>
          </a:p>
          <a:p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Shri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Sathya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Medical College &amp; Research Institute</a:t>
            </a:r>
          </a:p>
          <a:p>
            <a:r>
              <a:rPr lang="hr-HR" sz="1400" dirty="0">
                <a:latin typeface="Times New Roman" pitchFamily="18" charset="0"/>
                <a:cs typeface="Times New Roman" pitchFamily="18" charset="0"/>
              </a:rPr>
              <a:t>Ammapettai village, Thiruporur - Guduvancherry Main Road, Sembakkam Post, Kancheepuram - 603108,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400" dirty="0">
                <a:latin typeface="Times New Roman" pitchFamily="18" charset="0"/>
                <a:cs typeface="Times New Roman" pitchFamily="18" charset="0"/>
              </a:rPr>
              <a:t>Tamil Nadu, India</a:t>
            </a:r>
          </a:p>
          <a:p>
            <a:r>
              <a:rPr lang="hr-HR" sz="1400" dirty="0"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hr-HR" sz="1400" dirty="0">
                <a:latin typeface="Times New Roman" pitchFamily="18" charset="0"/>
                <a:cs typeface="Times New Roman" pitchFamily="18" charset="0"/>
                <a:hlinkClick r:id="rId3"/>
              </a:rPr>
              <a:t>drshrishri2008@gmail.com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400" dirty="0">
                <a:latin typeface="Times New Roman" pitchFamily="18" charset="0"/>
                <a:cs typeface="Times New Roman" pitchFamily="18" charset="0"/>
              </a:rPr>
              <a:t>elephone number: +919884227224</a:t>
            </a:r>
          </a:p>
          <a:p>
            <a:endParaRPr lang="hr-HR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5" descr="D:\EXTRA\SCANNED DOCUMENTS\SAURABH\SAURABH SHRIVASTA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0188"/>
            <a:ext cx="3500438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42875" y="214313"/>
            <a:ext cx="8358188" cy="627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Tobacco quit rates among youth in an urban health centre of Mumbai: A cross sectional study. Addiction and Health. 2010;2(3-4):111-117.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Profile of catering staff at a tertiary care hospital in Mumbai. Australasian Medical Journal. 2011;4(3):148-154.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Gupta Pankaj, 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Determinants of self medication practices in an urban slum community. Asian Journal of Pharmaceutical and Clinical Research. 2011;4(3):54-57.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cross sectional study of knowledge and practices about reproductive health among female adolescents in an urban slum of Mumbai. Journal of Family and Reproductive Health. 2011;5(4):119-126.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Prevalence of HIV and Syphilis in patients attending sexually transmitted infections (STI) clinic in an urban slum. Journal of Research in Health Sciences. 2012;12(1):7-14.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Implementation of Rogi Kalyan Samiti (RKS) at primary health centre Durvesh (2009–2010). TAF Preventive Medicine Bulletin. 2012;11(3):307-314.</a:t>
            </a:r>
          </a:p>
          <a:p>
            <a:pPr algn="just">
              <a:buFont typeface="Arial" pitchFamily="34" charset="0"/>
              <a:buChar char="•"/>
            </a:pP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142875" y="214313"/>
            <a:ext cx="8429625" cy="649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Vulnerability to disasters – Are we moving ahead? International Journal of Preventive Medicine. 2012;3(12):902-903.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Juvenile delinquency: Lessons on the street. Journal of Indian Association for Child and Adolescent Mental Health. 2012;8(4):113-115.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Prateek.  Correlates of antenatal Body Mass Index (BMI) as a determinant of birth weight – A longitudinal study. Revista Brasiliera em Promocao da Saude. 2012;25(3):356-363.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Services provided by Drop in Centre (DIC) to patient living with HIV/AIDS in a tertiary health care centre in Mumbai. Progress in Health Sciences. 2012;2(1):5-11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Breastfeeding practices and factors associated with it: A cross sectional study among tribal women in Khardi Primary Health Centre, Thane, India. International Journal of Public Health Research. 2012;2(1):115-121.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Prateek.  Computer related health problems among software professionals in Mumbai: A cross-sectional study. International Journal of Health &amp; Allied Sciences. 2012;1(2):74-78.</a:t>
            </a:r>
          </a:p>
          <a:p>
            <a:pPr algn="just">
              <a:buFont typeface="Arial" pitchFamily="34" charset="0"/>
              <a:buChar char="•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142875" y="71438"/>
            <a:ext cx="8143875" cy="677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Implementation of public health practices in tribal populations of India – Challenges &amp; Remedies. Healthcare in Low-resource Settings. 2013;1:e3.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Lung Cancer: Knowledge-Application Gap. South Asian Journal of Cancer. 2013;2(1):18.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Epidemiological investigation of a case of chickenpox in a medical college in Kancheepuram, India. GERMS. 2013;3(1):18-20.</a:t>
            </a: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Role of self-care in management of diabetes mellitus.  Journal of Diabetes &amp; Medical Disorders. 2013;12:14.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Contraceptive practices adopted by women attending an urban health centre. African Health Sciences. 2012;12(4):461-421.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hr-HR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Childhood Blindness: Is My World Getting Smaller? Indian Journal of Medical Sciences. 2011;65(12):557-558.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Prateek.  Evaluation of trained Accredited Social Health Activist (ASHA) workers regarding their knowledge, attitude and practices about child health. Rural &amp; Remote Health, 2012;12(4):2099.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142875" y="214313"/>
            <a:ext cx="8143875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Rehabilitation of female burns patients admitted in a tertiary care hospital: A longitudinal study. Healthline. 2013;4(1):82-88.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Childhood &amp; Adolescence: Challenges in Mental Health. Journal of Canadian Academy of Child and Adolescent Psychiatry. 2013;22(2):84-85.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Prateek.  Study to assess utilization of antenatal and intra-natal services amongst women in an urban slum of Mumbai. TAF Preventive Medicine Bulletin. 2013;12(2):157-164.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Prateek.  Tuberculosis: Active case finding survey in an urban area of India, in 2012. Journal of Research in Health Sciences. 2013;13;(1):19-23.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A study of spousal domestic violence in an urban slum of Mumbai. International Journal of Preventive Medicine. 2013;4(1):27-32.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An epidemiological study of adult female burns patients admitted in a tertiary care hospital. Progress in Health Sciences. 2012;2(2):21-28.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42875" y="214313"/>
            <a:ext cx="8143875" cy="627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Faculty development program: A boost in medical education. Research and Development in Medical Education. 2013;2(1):1-2.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Airborne infection control in healthcare settings. Infection Ecology &amp; Epidemiology. 2013;3:21411.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Self breast examination: A tool for early diagnosis of breast cancer. American Journal of Public Health Research. 2013;1(6):135-9.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Emerging and re-emerging infectious diseases - Public health perspective. International Journal of Preventive Medicine. 2013;4(6):736-737.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Community based monitoring: Reviving hopes realizing rights. Progress in Health Sciences. 2013;3(1):159-161.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Assessment of knowledge about obesity among students in a medical college in Kancheepuram district, Tamil Nadu. Progress in Health Sciences. 2013;3(1):54-60.</a:t>
            </a:r>
          </a:p>
          <a:p>
            <a:pPr algn="just">
              <a:buFont typeface="Arial" pitchFamily="34" charset="0"/>
              <a:buChar char="•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142875" y="71438"/>
            <a:ext cx="8143875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Knowledge and practices about Revised National Tuberculosis Control Program among clinicians of a medical college in India: A cross-sectional study. Progress in Health Sciences. 2013;3(1):94-103.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Public health approach towards reduction in maternal mortality in South Asia. International Journal of Gynecological and Obstetrical Research. 2013;1(1):17-27.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Application of emporiatrics in minimizing the health risks for the travellers. Healthcare in Low-resource Settings. 2013;1(1):e14.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Nutritional anemia: Analysis of the existing gaps and proposed public health measures. Health Care. 2013;1(2):43-46.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Screening of cervical cancer: Barriers and facilitators. Iranian Journal of Cancer Prevention. 2013;6(3):177-178.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Prateek.  A longitudinal study of maternal and socio-economic factors influencing neonatal birth weight in pregnant women attending an urban health centre. Saudi Journal for Health Sciences. 2013;2(2):87-92.       </a:t>
            </a:r>
          </a:p>
          <a:p>
            <a:pPr algn="just">
              <a:buFont typeface="Arial" pitchFamily="34" charset="0"/>
              <a:buChar char="•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2875" y="0"/>
            <a:ext cx="8143875" cy="701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Disaster Management: Fallacies and Solutions – An Indian Perspective. Annals for Medical and Health Sciences Research. 2013;3(3):468-469.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Post burn avenues in rehabilitation of female burn victims. Journal of Medical Society. 2013;27(1):25-30.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Curricular reforms in undergraduate medical education: An indispensable need. International Journal of Preventive Medicine. 2013:4(8):980-981.    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Implementation of cost-effective and community-based strategies for prevention and control of rheumatic heart disease. Turkish Journal of Public Health. 2013;11(2):118-120.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Utility of kangaroo mother care in preterm and low birth weight infants. South African Family Practice. 2013;55(4):340-344. 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Fostering the practice of rooming-in in newborn care. Journal of Health Sciences. 2013;3(2):177-178.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Infant mortality: Need to bridge the existing gap. International Journal of Maternal and Child Health. 2013;1(3):51-52.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142875" y="142875"/>
            <a:ext cx="8143875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Health care of elderly: Determinants, needs and services. International Journal of Preventive Medicine. 2013;4(10):1224-1225.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Roadmap to achieve global elimination of child labor in near future. Journal of Indian Association for Child and Adolescent Mental Health. 2013;9(4):149-152.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Prevention of nosocomial infections in low resource countries. Healthcare in Low-resource Settings. 2013;1(2):e23.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Coronary heart disease: Pandemic in a true sense. Journal of Cardiovascular and Thoracic Research. 2013;5(3):125-126.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Prateek, </a:t>
            </a: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Assessment of knowledge and practices about menstrual health among adolescent girls of an urban slum in Mumbai. International Journal of Public Health Research. 2013;3(2):307-311.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Constructive feedback: A step towards meaningful evaluation. International e-Journal of Science, Medicine &amp; Education. 2013;7(2):51.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142875" y="214313"/>
            <a:ext cx="8143875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Reduction in global burden of stroke in underserved areas. Journal of Neurosciences in Rural Practice. 2013;4(4):475-476.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Safe motherhood: Implementation of risk approach in developing nations. Annals of Tropical Medicine and Public Health. 2013;6(3):386-387.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The necessity of a balanced diet to prevent the emergence of lifestyle disorders. South African Journal of Clinical Nutrition. 2013;26(3):156-157.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Sinha SP, </a:t>
            </a: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Ramasamy Jegadeesh. Depression in an older adult rural population in India. MEDICC Review. 2013;15(4):41-44.</a:t>
            </a:r>
          </a:p>
          <a:p>
            <a:pPr algn="just">
              <a:buFont typeface="Arial" pitchFamily="34" charset="0"/>
              <a:buChar char="•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Community monitoring: A strategy to watch out for. Gateways: International Journal of Community Research and Engagement. 2013;6:170-177.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Prateek.  HIV – Tuberculosis Interface: A comparison of collateral prevalence of HIV and tuberculosis (TB) in an urban health centre. Annals of Tropical Medicine and Public Health. 2013;6(3):290-296.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142875" y="214313"/>
            <a:ext cx="8143875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Notification of tuberculosis cases in India: Moving ahead in Revised National Tuberculosis Control Program. Infection, Ecology &amp; Epidemiology. 2013;3:23006. </a:t>
            </a: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Microteaching: Inculcating teaching skills in tomorrow's teachers. Journal of Medical Society. 2013;27(2):162.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Exploring the impact of public health measures in prevention and control of oral cancer. International Journal of Preventive Medicine. 2013;4(11):1242-1243.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Public health measures to counter nutritional stress of pregnancy. South African Family Practice. 2013;55(6):581-582.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Problem based learning in undergraduate medical curriculum: An Indian perspective. Archives of Medicine and Health Sciences. 2013;1(2):200-201.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Advocating use of antioxidants in ensuring optimal health. Journal of Food and Nutritional Disorders. 2013;2(4):1000121.</a:t>
            </a:r>
          </a:p>
          <a:p>
            <a:pPr algn="just">
              <a:buFont typeface="Arial" pitchFamily="34" charset="0"/>
              <a:buChar char="•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hr-HR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85750" y="500063"/>
            <a:ext cx="8215313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Saurabh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Shrivastava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Educational Qualifications       :     </a:t>
            </a: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MBBS from NDMVPS’s Medical College,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Nashik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M.D. (Community Medicine) from Seth G. S. Medical College &amp; KEM Hospital, Mumbai. </a:t>
            </a: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Post Graduate Diploma in Hospital and Health Care Management (PGDHHM) from Symbiosis Centre of Health Care,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Pune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2009. </a:t>
            </a: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Diploma in Human Resource Management (DHRM) from Prin. L. N.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Wellingkar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Institute of Management Development &amp; Research, Mumbai in June 2010.</a:t>
            </a: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>
                <a:srgbClr val="7030A0"/>
              </a:buClr>
              <a:buFont typeface="Cambria" pitchFamily="18" charset="0"/>
              <a:buChar char="⍟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Fellowship in Clinical Sciences under the aegis of Department of Biotechnology, Government of India at G S Medical College, Mumbai in January 2011.</a:t>
            </a:r>
          </a:p>
          <a:p>
            <a:pPr algn="just">
              <a:buFontTx/>
              <a:buChar char="-"/>
              <a:defRPr/>
            </a:pPr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71438" y="15875"/>
            <a:ext cx="8501062" cy="67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Establishing schools that promote health: Is it worth doing? Turkish Journal of Public Health. 2013;11(3):212-213.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Tuberculosis control in India: Path to achieve the millennium development goal. Primary Health Care: Open Access. 2013;3(3):1000141.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Integrated management of childhood illness: Bringing treatment closer to home. Progress in Health Sciences. 2013;3(2):187-189. </a:t>
            </a: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hr-HR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Vasectomy: An underused contraceptive technique. Progress in Health Sciences. 2013;3(2):190-192.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Unmet need for family planning in developing countries: Challenges and solutions. International Journal of Gynecological and Obstetrical Research. 2013;1(2):84-87.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Utility of syndromic approach in management of sexually transmitted infections: Public health perspective. Journal of Coastal Life Medicine. 2014;2(1):7-13.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Fostering directly observed treatment in tuberculosis: A program manager’s perspective. International Journal of Health Policy and Management. 2014;2(1):51-52.</a:t>
            </a: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142875" y="214313"/>
            <a:ext cx="7929563" cy="627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Growth Chart: Passport to child health care in low-resource settings. Healthcare in Low-resource Settings. 2014;2(1):1785.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Problem based learning: Constructivism in medical education. Education for Health. 2013;26(3):197-198.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Exploring the role of drug resistant tuberculosis centre in the programmatic management: An Indian perspective. MRIMS Journal of Health Sciences. 2013;1(2):64-65.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Modifications in the Revised National Tuberculosis Control Program to achieve universal access to tuberculosis care. CHRISMED Journal of Health and Research. 2014;1(1):45-47.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Oral cancer in developing countries: The time to act is upon us. Iranian Journal of Cancer Prevention. 2014;7(1):58-59.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Global plan for the decade of action for road safety: Expectations from developing nations. Saudi Journal of Medicine and Medical Sciences. 2014;2(1):57-58.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142875" y="214313"/>
            <a:ext cx="8143875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Childhood obesity: A determinant of adolescent and adult hypertension. International Journal of Preventive Medicine. 2014;5(Suppl 1):S71-72.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Diet survey: A tool for comprehensive nutritional assessment. International Journal of Medical Research. 2013;1(4):31-32.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Differently abled children striving to lead a normal life - What policy makers can do? Global Journal of Medical Research. 2014;14(1):7-9.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Public health measures to fight counterfeit medicine market. International Journal of Preventive Medicine. 2014;5(3):370-371.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Effective feedback: An indispensable tool for improvement in quality of medical education. Journal of Pedagogic development. 2014;4(1):12-20.   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Offering a ray of hope for the mentally-ill and differently-abled individuals. Turkish Journal of Family Medicine and Primary Care. 2014;8(1):1-2.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142875" y="190500"/>
            <a:ext cx="8143875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Pre-treatment evaluation: Setting a foundation in the management of drug resistant tuberculosis. El Mednifico Journal. 2014;2(2):164-165.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Herd immunity: A realistic goal for elimination of communicable diseases. TAF Preventive Medicine Bulletin. 2014;13(2):187-188.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Exploring the role of health sector in prevention of human trafficking. Annals for Medical and Health Sciences Research. 2014;4(7):61-62. 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Exploring the dimensions of doctor-patient relationship in clinical practice in hospital settings. International Journal of Health Policy and Management. 2014;2(4):159-160.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Public health measures to combat airborne infections in hospitals. The Journal of National Accreditation Board for Hospitals &amp; Healthcare Providers. 2014;1(1):18-19.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Scope of acculturation in globalization and remodeling of health and disease-related outcomes. International Medical Journal of Sifa University. 2014;1(2):27-28.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142875" y="214313"/>
            <a:ext cx="8143875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Vitamin-A deficiency: A global cause of public health concern. International Medical Journal of Sifa University. 2014;1(2):29-30.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Baby-friendly initiative: A blueprint to enable breastfeeding in hospital settings. International Journal of Contemporary Pediatrics. 2014;1(1):61-62.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Medical education: Entrusting faith in bedside teaching. Research and Development in Medical Education. 2014;3(1):1-2.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Holistic approach for teaching tuberculosis in medical curriculum. Research and Development in Medical Education. 2014;3(1):3-4.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Occupational cancer: Public health interventions to minimize its burden and impact on the society. Iranian Journal of Cancer Prevention. 2014;7(2):111-113.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Holistic measures for the welfare of the differently-abled children. Archives of Medicine and Health Sciences. 2014;2(1):114-115.</a:t>
            </a:r>
          </a:p>
          <a:p>
            <a:pPr algn="just">
              <a:buFont typeface="Arial" pitchFamily="34" charset="0"/>
              <a:buChar char="•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142875" y="-71438"/>
            <a:ext cx="8143875" cy="701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Iodine deficiency disorders: Public health measures to mitigate the global burden. CHRISMED Journal of Health and Research. 2014;1(2):119-120.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Unsafe abortions: A cruel way of birth control. African Health Sciences. 2014;14(2):487-488.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The midday meal scheme: A holistic initiative to augment the nutritional and educational status of the children. Journal of Medical Society. 2014;28(1):38-39.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Social defence and globalization: A public health tool to safeguard the modern society. Journal of Behavioral Health. 2014;3(2):138-140.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Incorporating private health sector in tuberculosis control activities in India: An overview. International Journal of Health System and Disaster Management. 2014;2(1):69-71.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Strengthening infrastructure in management of drug resistant tuberculosis in India. Progress in Health Sciences. 2014;4(1):277-279.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Standards of Tuberculosis care: An Indian perspective. Progress in Health Sciences. 2014;4(1):280-282.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142875" y="142875"/>
            <a:ext cx="8143875" cy="627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Scope of public health measures in ensuring road safety. Journal of Injury and Violence Research. 2014;6(2):95-96.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Utility of pre-treatment evaluation in initiation of multi-drug resistant tuberculosis treatment. Muller Journal of Medical Sciences and Research. 2014;5(2):193-194.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The determinants and scope of public health interventions to tackle the global problem of hypertension. International Journal of Preventive Medicine. 2014;5(7):807-812.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Scope of Consumer Protection Act in medical profession in India. Journal of Clinical Sciences. 2014;11(1):25.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Extending community based health care services to counter the multi-dimensional threat of hypertension. Turkish Journal of Family Medicine and Primary Care. 2014;8(2):55-59.</a:t>
            </a: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hr-HR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Evidence-based strategies to reduce the magnitude of occupational cancer. Clinical Cancer Investigation Journal. 2014;3(5):454-455.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186738" cy="5745163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research results and clinical outcomes have been published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hr-HR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Prevention of childhood blindness: Strengthening primary health care. Journal of Ophthalmic &amp; Vision Research. 2014;9(2):287-288.</a:t>
            </a:r>
          </a:p>
          <a:p>
            <a:pPr marL="0" indent="0" algn="just" eaLnBrk="1" hangingPunct="1">
              <a:spcBef>
                <a:spcPct val="0"/>
              </a:spcBef>
              <a:buClr>
                <a:srgbClr val="7030A0"/>
              </a:buClr>
              <a:buFont typeface="Arial" charset="0"/>
              <a:buNone/>
              <a:defRPr/>
            </a:pPr>
            <a:endParaRPr lang="en-US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hr-HR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Shrivastava Saurabh RamBihariLal</a:t>
            </a:r>
            <a:r>
              <a:rPr lang="hr-HR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Shrivastava Prateek, Ramasamy Jegadeesh.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Exploring the utility of qualitative research in the health sector. International Medical Journal of </a:t>
            </a:r>
            <a:r>
              <a:rPr lang="en-US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Sifa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University. 2014;1(3):45.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2875" y="142875"/>
            <a:ext cx="8001000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BOOKS (Published with Lambert Academics Publishing House, Germany):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Neonatal Birth weight – A mystery? Saarbrucken, Germany: LAP Lambert Academics Publishing House; 2012. [ISBN 978-3-659-20860-7].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Reproductive health in female adolescents in an urban slum of Mumbai. Saarbrucken, Germany: LAP Lambert Academics Publishing House; 2012. [ISBN 978-3-659-19662-1].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Topic of Thesis   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Clr>
                <a:srgbClr val="7030A0"/>
              </a:buClr>
              <a:defRPr/>
            </a:pPr>
            <a:endParaRPr lang="en-US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longitudinal study of maternal and socio-economic factors influencing neonatal birth weight in pregnant women attending an urban health centre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Prize / Awards    :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Felicitated for three consecutive years in MBBS for coming first in academics.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Research paper titled “Correlates of antenatal Body Mass Index as a determinant of neonatal birth weight” nominated in the Award category at IAPSM conference 2009, Ranchi.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Nominated for the “Best Resident Award” for the academic year 2010-2011 in Seth G.S. Medical College &amp; KEM Hospital, Mumbai.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2875" y="400050"/>
            <a:ext cx="8001000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core trainer / Master trainer / Resource person        :</a:t>
            </a:r>
          </a:p>
          <a:p>
            <a:pPr marL="342900" indent="-342900" algn="just">
              <a:buClr>
                <a:srgbClr val="7030A0"/>
              </a:buClr>
              <a:defRPr/>
            </a:pP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Designated resource person for Mumbai District Tuberculosis Control Society in the training programs on   : -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Modular training in RNTCP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Programmatic Management of Drug Resistant Tuberculosis (DOTS Plus)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Private Medical Practitioners training sessions 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285750" y="500063"/>
            <a:ext cx="80010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000" b="1">
                <a:latin typeface="Times New Roman" pitchFamily="18" charset="0"/>
                <a:cs typeface="Times New Roman" pitchFamily="18" charset="0"/>
              </a:rPr>
              <a:t>Dr. Saurabh Shrivastava</a:t>
            </a:r>
          </a:p>
          <a:p>
            <a:pPr algn="just"/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Experience at Executive/ Managerial level as Project officer, Program Manager for specific Projects                 :    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01 year (RNTCP, Mumbai)</a:t>
            </a:r>
          </a:p>
          <a:p>
            <a:pPr algn="just"/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Academic and Non- Academic positions held   :</a:t>
            </a:r>
          </a:p>
          <a:p>
            <a:pPr algn="just"/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Taluka Health Officer, Nandgaon Taluka, Nashik District, Maharashtra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Senior Medical Officer, Vehelgaon Primary Health Centre, Nashik District, Maharashtra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Programme Manager (District Tuberculosis Officer), Mumbai District Tuberculosis Control Society.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Assistant Professor, Department of Community Medicine, Shri Sathya Sai Medical College &amp; Research Institute, Kancheepuram.</a:t>
            </a:r>
          </a:p>
          <a:p>
            <a:pPr algn="just"/>
            <a:r>
              <a:rPr lang="en-US" sz="200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142875" y="285750"/>
            <a:ext cx="8001000" cy="661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 Achievements with reference to Tuberculosis    :</a:t>
            </a:r>
          </a:p>
          <a:p>
            <a:pPr marL="342900" indent="-342900" algn="just">
              <a:buClr>
                <a:srgbClr val="7030A0"/>
              </a:buClr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Preparation of the Project Implementation Plan for the year 2012 – 2013 of Mumbai City.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Preparation of Action Plan for Management of XXDR and other types of drug resistant TB.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Collaboration with State TB office, Central TB Division and WHO Consultants.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Coordination with the Non – Governmental Organizations working in collaboration with RNTCP.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Promoting involvement of Private Practitioners / Indian Medical Association / Pharmacists associations / Catholic Health Foundations / Rotary Club, etc in RNTCP.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Devised the Standard Operating Procedures and reporting formats for conducting Active Case Finding Survey all across Mumbai.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Prepared the framework for implementation of TB notification activities under the directives of Government of India in Mumbai.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Coordination with the State Task Force members for promoting thesis &amp; operational research approval in novel issues concerned with tuberculosis.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Purchase of various commodities permitted under the financial norms of RNTCP (Purchase Committee).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2875" y="400050"/>
            <a:ext cx="7858125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 Achievements with reference to Tuberculosis    :</a:t>
            </a:r>
          </a:p>
          <a:p>
            <a:pPr marL="342900" indent="-342900" algn="just">
              <a:buClr>
                <a:srgbClr val="7030A0"/>
              </a:buClr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Accounts management.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Under the directives of RNTCP, initiated school based ACSM activities in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Kandivali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District of Mumbai.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Human resource management in Mumbai zone – 4 (Western suburbs: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Goregaon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Dahisar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Development of Laboratory Surveillance Framework for involvement of unaccredited laboratories under RNTCP.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Facilitation of various IEC / training activities for private practitioners, residents from Medical Colleges, RNTCP staff, paramedical staff as well as for the general public.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Master Trainer for modular training in Basic RNTCP and PMDT for Medical Officers working under various corporations and lecturers from Medical Colleges.  </a:t>
            </a: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+mj-lt"/>
              <a:buAutoNum type="arabicPeriod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142875" y="285750"/>
            <a:ext cx="800100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EDITORIAL BOARD MEMBER</a:t>
            </a:r>
          </a:p>
          <a:p>
            <a:pPr marL="342900" indent="-342900" algn="just">
              <a:buClr>
                <a:srgbClr val="7030A0"/>
              </a:buClr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International Journal of Gynecological and Obstetrical Research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Asian Pacific Journal of Tropical Disease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American Journal of Public Health Research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Healthcare in Low-resource Settings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American Journal of Cardiovascular Disease Research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Education and Health Promotion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Environment Pollution and Human Health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Primary Health Care: Open Access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Biology &amp; Medicine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42875" y="0"/>
            <a:ext cx="8001025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 anchor="ctr">
            <a:spAutoFit/>
          </a:bodyPr>
          <a:lstStyle/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PEER - REVIEWER</a:t>
            </a:r>
          </a:p>
          <a:p>
            <a:pPr marL="342900" indent="-342900" algn="just">
              <a:buClr>
                <a:srgbClr val="7030A0"/>
              </a:buClr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International Journal of Preventive Medicine,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Progress in Health Sciences,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Asian Pacific Journal of Tropical Disease,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American Journal of Public Health Research,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Medical Society,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Indian Journal of Medical Research,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Education and Health Promotion,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Current Issues in Education,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Healthcare in Low-resource Settings,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Annals of Medical and Health Science Research,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Virology Journal,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Acta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Medica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Iranica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American Journal of Cardiovascular Disease Research,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Diabetes and Medical Disorders,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Environment Pollution and Human Health,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Middle East African Journal of Ophthalmology,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Research in Health Sciences,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TAF Preventive Medicine Bulletin,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International Journal of Health &amp; Allied Sciences,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Saudi Journal for Health Sciences,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International Journal of Educational Policy Research and Review, 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International Journal of Medicine and Public Health.</a:t>
            </a:r>
          </a:p>
          <a:p>
            <a:pPr marL="342900" indent="-342900" algn="just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"/>
          <p:cNvSpPr>
            <a:spLocks noGrp="1"/>
          </p:cNvSpPr>
          <p:nvPr>
            <p:ph idx="1"/>
          </p:nvPr>
        </p:nvSpPr>
        <p:spPr>
          <a:xfrm>
            <a:off x="142875" y="142875"/>
            <a:ext cx="8358188" cy="5745163"/>
          </a:xfrm>
        </p:spPr>
        <p:txBody>
          <a:bodyPr/>
          <a:lstStyle/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IN" sz="2000" b="1" i="1" smtClean="0">
                <a:latin typeface="Times New Roman" pitchFamily="18" charset="0"/>
                <a:cs typeface="Times New Roman" pitchFamily="18" charset="0"/>
              </a:rPr>
              <a:t>Training and Workshops   </a:t>
            </a:r>
            <a:r>
              <a:rPr lang="en-IN" sz="20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Arial" pitchFamily="34" charset="0"/>
              <a:buNone/>
            </a:pPr>
            <a:r>
              <a:rPr lang="en-IN" sz="1600" b="1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6</a:t>
            </a:r>
            <a:r>
              <a:rPr lang="en-US" sz="1600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Tata Memorial Hospital – Women Cancer Initiative Conference, Mumbai in October 2008.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“Leprosy Training” in Department of PSM in October 2008.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Maharashtra State Certificate in Information Technology (MS-CIT) completed in October 2008.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Underwent training in “Social issues in HIV / AIDS” organized by Social Activities Integration &amp; Sidaction France, November 2008. 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workshop on “Ethics in Clinical Research” at Haffkine Institute, Mumbai, February 2009.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Underwent training in “Integrated Disease Surveillance Project – Monsoon Preparedness” at the EPID Cell at Kasturba Hospital, Mumbai in May 2009.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specialized workshop on “Qualitative Research Methodology” at Ahmedabad organized by the Indian Institute of Public Health – Gandhinagar in March 2009.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Underwent In-service Training Workshop on “Breast Feeding and Lactation Management” imparted by the Department of Pediatrics, Seth G S Medical College in August 2009.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1"/>
          <p:cNvSpPr>
            <a:spLocks noGrp="1"/>
          </p:cNvSpPr>
          <p:nvPr>
            <p:ph idx="1"/>
          </p:nvPr>
        </p:nvSpPr>
        <p:spPr>
          <a:xfrm>
            <a:off x="142875" y="142875"/>
            <a:ext cx="8358188" cy="5745163"/>
          </a:xfrm>
        </p:spPr>
        <p:txBody>
          <a:bodyPr/>
          <a:lstStyle/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IN" sz="2000" b="1" i="1" smtClean="0">
                <a:latin typeface="Times New Roman" pitchFamily="18" charset="0"/>
                <a:cs typeface="Times New Roman" pitchFamily="18" charset="0"/>
              </a:rPr>
              <a:t>Training and Workshops   </a:t>
            </a:r>
            <a:r>
              <a:rPr lang="en-IN" sz="20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Arial" pitchFamily="34" charset="0"/>
              <a:buNone/>
            </a:pPr>
            <a:r>
              <a:rPr lang="en-IN" sz="1600" b="1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Underwent training in “Good Clinical Practices” imparted at G S Medical College, in November 2009.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a certificate course on “Tuberculosis Updates” organized by the Infectious Disease Department, Mumbai in collaboration with Directorate of Health Services, Government of Maharashtra in March 2010.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a workshop on “Good Laboratory Practices” organized by the Department of Clinical Pharmacology, Seth G S Medical College in 2010.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Underwent training for “Data Analysis in Social Sciences - SPSS software” in Tata Institute of Social Sciences, Mumbai in Jan 2010.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a session on “Chaha project” organized by members of Network of Maharashtra People with HIV (NGO) at Malwani.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a two day symposium on “Scientific perspectives of spiritual health for meaningful living” at Seth G S Medical College in 2010. 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a training session in “Basics of Meta-analysis” by Dr. Sanjay Zodpey in IAPSM Conference 2010.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1"/>
          <p:cNvSpPr>
            <a:spLocks noGrp="1"/>
          </p:cNvSpPr>
          <p:nvPr>
            <p:ph idx="1"/>
          </p:nvPr>
        </p:nvSpPr>
        <p:spPr>
          <a:xfrm>
            <a:off x="142875" y="71438"/>
            <a:ext cx="8358188" cy="5745162"/>
          </a:xfrm>
        </p:spPr>
        <p:txBody>
          <a:bodyPr/>
          <a:lstStyle/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IN" sz="2000" b="1" i="1" smtClean="0">
                <a:latin typeface="Times New Roman" pitchFamily="18" charset="0"/>
                <a:cs typeface="Times New Roman" pitchFamily="18" charset="0"/>
              </a:rPr>
              <a:t>Training and Workshops   </a:t>
            </a:r>
            <a:r>
              <a:rPr lang="en-IN" sz="20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Arial" pitchFamily="34" charset="0"/>
              <a:buNone/>
            </a:pPr>
            <a:r>
              <a:rPr lang="en-IN" sz="1600" b="1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Trained in Infant and Young Child Nutrition in Malwani Urban Health Centre in August 2010.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Underwent No Scalpel Vasectomy training at NSV Training Centre Family Welfare Unit F-South, Parel in September 2010.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training session on “Communication Skills” in G S Medical College in September 2010.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CME and Workshop on “Hypertension” organized by Department of Medicine, Seth G S Medical College in December 2010.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a CME on “Biomedical Waste Management” at Seth G S Medical College in March 2011.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a CME on “Antimicrobial Resistance – Stemming the rising trend” at Seth G S Medical College in April 2011.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Participated in CME on “Capacity Building” organized by Department of Medicine, T N Medical College &amp; B Y L Nair Charitable Hospital in April 2011.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CME on “DOTS Plus Services for MDR TB patients” conducted by Department of PSM, Seth G S Medical College in August 2011.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1"/>
          <p:cNvSpPr>
            <a:spLocks noGrp="1"/>
          </p:cNvSpPr>
          <p:nvPr>
            <p:ph idx="1"/>
          </p:nvPr>
        </p:nvSpPr>
        <p:spPr>
          <a:xfrm>
            <a:off x="142875" y="327025"/>
            <a:ext cx="8072438" cy="5745163"/>
          </a:xfrm>
        </p:spPr>
        <p:txBody>
          <a:bodyPr/>
          <a:lstStyle/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IN" sz="2000" b="1" i="1" smtClean="0">
                <a:latin typeface="Times New Roman" pitchFamily="18" charset="0"/>
                <a:cs typeface="Times New Roman" pitchFamily="18" charset="0"/>
              </a:rPr>
              <a:t>Training and Workshops   </a:t>
            </a:r>
            <a:r>
              <a:rPr lang="en-IN" sz="20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Arial" pitchFamily="34" charset="0"/>
              <a:buNone/>
            </a:pPr>
            <a:r>
              <a:rPr lang="en-IN" sz="1600" b="1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Trained in “Programmatic Management of Drug Resistant Tuberculosis” at State Tuberculosis Training &amp; Demonstration Centre (STDC), Pune in October 2011.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Trained in “Medical Education Training Workshop” at Shri Sathya Sai Medical College &amp; Research Institute, Kancheepuram.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Attended RNTCP Zonal Task Force Workshop (ZTF) 2013, South – II Zone at Pondicherry Institute of Medical Sciences, Pondicherry and represented Shri Sathya Sai Medical College &amp; Research Institute, Kancheepuram as a part of ensuring RNTCP implementation in all Medical colleges.</a:t>
            </a:r>
          </a:p>
          <a:p>
            <a:pPr algn="just">
              <a:buClr>
                <a:srgbClr val="7030A0"/>
              </a:buClr>
              <a:buFont typeface="Cambria" pitchFamily="18" charset="0"/>
              <a:buChar char="⍟"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214313" y="1143000"/>
            <a:ext cx="85725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main research interest:</a:t>
            </a:r>
            <a:r>
              <a:rPr lang="hr-HR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lang="hr-HR" sz="20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sz="20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20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Exploring the different aspects of Tuberculosis, especially pertaining to prevention and control of the disease</a:t>
            </a:r>
          </a:p>
          <a:p>
            <a:pPr eaLnBrk="0" hangingPunct="0"/>
            <a:endParaRPr lang="en-US" sz="20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20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Formulating policies and strategies to counter problems of public health concern</a:t>
            </a:r>
          </a:p>
          <a:p>
            <a:pPr eaLnBrk="0" hangingPunct="0"/>
            <a:endParaRPr lang="en-US" sz="20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20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Development of action plan to counter disease epidemics and pandemics</a:t>
            </a:r>
          </a:p>
          <a:p>
            <a:pPr eaLnBrk="0" hangingPunct="0"/>
            <a:endParaRPr lang="en-US" sz="20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20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Identification of the determinants affecting health care utilization  practices among members of community</a:t>
            </a:r>
            <a:endParaRPr lang="hr-HR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42875" y="182563"/>
            <a:ext cx="8358188" cy="637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b="1">
                <a:latin typeface="Times New Roman" pitchFamily="18" charset="0"/>
                <a:cs typeface="Times New Roman" pitchFamily="18" charset="0"/>
              </a:rPr>
              <a:t>Technical and Managerial Work Experience   :</a:t>
            </a:r>
          </a:p>
          <a:p>
            <a:pPr algn="just"/>
            <a:r>
              <a:rPr lang="en-US" b="1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en-US" b="1">
                <a:latin typeface="Times New Roman" pitchFamily="18" charset="0"/>
                <a:cs typeface="Times New Roman" pitchFamily="18" charset="0"/>
              </a:rPr>
              <a:t>As Project Consultant / Coordinator / Expert / Principal Investigator   :</a:t>
            </a:r>
          </a:p>
          <a:p>
            <a:pPr algn="just"/>
            <a:r>
              <a:rPr lang="en-US" b="1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As Programme Manager (District Tuberculosis Officer), RNTCP program, Government of India.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As a technical expert in diagnosis and management of medical problems, handling medical emergencies.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As a Technical Consultant with the Brihanmumbai Municipal Corporation in managing Extra Extensively Drug Resistant (XXDR) Tuberculosis outbreak in Mumbai.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As Master Trainer for modular training in “Basic RNTCP” and “Programmatic Management of Drug Resistant Tuberculosis” for Medical Officers and Teaching Staff of Medical Colleges.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As Chief Coordinator for planning, organizing and implementation of Laboratory Surveillance framework in Mumbai. This was a special initiative by the Central Tuberculosis Division, New Delhi.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Experience in developing training modules and participated in State task force technical meetings on “Implementation of DOTS Plus services in Medical Colleges”.</a:t>
            </a: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7030A0"/>
              </a:buClr>
              <a:buFont typeface="Wingdings 2" pitchFamily="18" charset="2"/>
              <a:buChar char="ð"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Coordination with the State Task Force members for promoting thesis &amp; operational research approval in novel issues concerned with tuberculosis among post-graduate students of Medical College.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42875" y="0"/>
            <a:ext cx="8358188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Technical and Managerial Work Experience   :</a:t>
            </a:r>
          </a:p>
          <a:p>
            <a:pPr algn="just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As Project Consultant / Coordinator / Expert / Principal Investigator   :</a:t>
            </a:r>
          </a:p>
          <a:p>
            <a:pPr algn="just">
              <a:defRPr/>
            </a:pPr>
            <a:endParaRPr lang="hr-HR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Facilitator, Resource person for training of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counsellors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working in the field of HIV/ AIDS from Maharashtra, Madhya Pradesh and Goa under the GFATM project (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Component).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Member of the survey team constituted for “Evaluation of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Janani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Suraksha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Yojana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Ratnagiri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Mumbai Districts of Maharashtra” by Ministry of Health and Family Welfare, Government of India.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Member of the survey team constituted for “Evaluation of Community Based Monitoring in Thane District of Maharashtra” by Ministry of Health and Family Welfare, Government of India.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a Technical consultant in “Social Activities Integration” (SAI) NGO working for commercial sex workers for six months.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a volunteer in “Child Relief and You” (CRY) NGO working for child related issues for a period of six months.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a volunteer in “Cancer Aid Relief Fund” (CARF) NGO working for cancer relief.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a Researcher in designing of various study protocols and coordination with ethics committee for their approval.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42875" y="142875"/>
            <a:ext cx="8358188" cy="557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Technical and Managerial Work Experience   :</a:t>
            </a:r>
          </a:p>
          <a:p>
            <a:pPr algn="just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As Project Consultant / Coordinator / Expert / Principal Investigator   :</a:t>
            </a:r>
          </a:p>
          <a:p>
            <a:pPr algn="just">
              <a:defRPr/>
            </a:pPr>
            <a:endParaRPr lang="hr-HR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Prepared the operational framework for implementation of TB notification activities under the directives of Government of India in Mumbai.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a Coordinator in Drop in Centre: a care and support centre for people living with HIV/ AIDS.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Co-investigator in “Evaluation of Complaints Committee for prevention of Sexual Harassment of Women at Work place” in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Brihanmumbai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Municipal Corporation, Mumbai.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Member of the “Child-to-Child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 in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Malavani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Mumbai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an observer in Tele-Medicine initiative at KEM Hospital, Mumbai.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Co-investigator in “The study of morbidity profile of subjects staying at old age home” in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Sakwar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village, Thane district of Mumbai.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ð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42875" y="182563"/>
            <a:ext cx="8358188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research results and clinical outcomes have been presented at c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onferences: </a:t>
            </a:r>
          </a:p>
          <a:p>
            <a:pPr algn="just">
              <a:defRPr/>
            </a:pPr>
            <a:endParaRPr lang="hr-HR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Research paper on “Overview of services provided at Drop-In-Centre for PLHA – A record based study” presented in IAPSM National Conference, Aurangabad in January 2009. 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Presented a paper in the IPHA National Conference, Vishakhapatnam on “HIV Tuberculosis Interface: A comparison  of collateral prevalence of HIV and tuberculosis in an urban health centre implementing HIV/AIDS &amp; TB control 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 in January 2010.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Research paper on “Correlates of antenatal Body Mass Index as a determinant of neonatal birth weight” presented in IAPSM National Conference, Ranchi &amp; KEM Hospital Staff Society in 2010.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Presented a paper in the IAPSM National Conference, Ranchi on “Prevalence of HIV and Syphilis in patients attending Sexually Transmitted Infections (STI) Clinic at an urban health centre area, Mumbai – A Cross-Sectional study” in February 2010.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Presented a paper in IAOH National Conference on “Computer related health problems among software professionals – A Cross sectional study” in April 2010.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42875" y="71438"/>
            <a:ext cx="8001000" cy="56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research results and clinical outcomes have been presented at c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onferences: 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Font typeface="+mj-lt"/>
              <a:buAutoNum type="arabicPeriod"/>
              <a:defRPr/>
            </a:pPr>
            <a:endParaRPr lang="en-US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Presented a paper in National Conference on Tobacco or Health, Mumbai on “Tobacco Quit Rates among Youth in an Urban Health Centre of Mumbai” in September 2010.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Presented a research paper in IPHA National Conference, Belgaum on “Profile of food handlers working in food service establishments located within the premises of a medical college in Mumbai” in January 2011. 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Research paper on “Evaluation of trained ASHA workers regarding their knowledge, attitude and practices about child health at PHC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Durvesh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 presented in IAPSM National Conference,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Berhampur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February 2011.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Research paper on “Implementation of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Rogi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Kalyan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Samiti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(RKS) at PHC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Durvesh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(2009 – 2010)” presented in IAPSM National Conference,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Berhampur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February 2011.</a:t>
            </a: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Presented a research paper in Joint Annual Conference of IPHA Maharashtra Branch &amp; IAPSM Maharashtra Chapter on “A study to assess the utilization of antenatal and intra-natal care services amongst women in an Urban Health Centre” in February 2011.</a:t>
            </a:r>
          </a:p>
          <a:p>
            <a:pPr algn="just" eaLnBrk="0" hangingPunct="0">
              <a:buClr>
                <a:srgbClr val="7030A0"/>
              </a:buClr>
              <a:buFont typeface="Wingdings 2" pitchFamily="18" charset="2"/>
              <a:buChar char="õ"/>
              <a:defRPr/>
            </a:pPr>
            <a:endParaRPr lang="hr-H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4400</Words>
  <Application>Microsoft Office PowerPoint</Application>
  <PresentationFormat>On-screen Show (4:3)</PresentationFormat>
  <Paragraphs>568</Paragraphs>
  <Slides>37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Saisri Koyada.</cp:lastModifiedBy>
  <cp:revision>60</cp:revision>
  <dcterms:created xsi:type="dcterms:W3CDTF">2014-07-15T10:01:35Z</dcterms:created>
  <dcterms:modified xsi:type="dcterms:W3CDTF">2015-10-13T14:10:11Z</dcterms:modified>
</cp:coreProperties>
</file>