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73" r:id="rId3"/>
    <p:sldId id="256" r:id="rId4"/>
    <p:sldId id="257" r:id="rId5"/>
    <p:sldId id="284" r:id="rId6"/>
    <p:sldId id="275" r:id="rId7"/>
    <p:sldId id="260" r:id="rId8"/>
    <p:sldId id="282" r:id="rId9"/>
    <p:sldId id="278" r:id="rId10"/>
    <p:sldId id="269" r:id="rId11"/>
    <p:sldId id="279" r:id="rId12"/>
    <p:sldId id="261" r:id="rId13"/>
    <p:sldId id="276" r:id="rId14"/>
    <p:sldId id="277" r:id="rId15"/>
    <p:sldId id="283"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623" autoAdjust="0"/>
  </p:normalViewPr>
  <p:slideViewPr>
    <p:cSldViewPr>
      <p:cViewPr varScale="1">
        <p:scale>
          <a:sx n="61" d="100"/>
          <a:sy n="61" d="100"/>
        </p:scale>
        <p:origin x="-161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F29CCB7-6E39-4FDF-AAAA-22B8EFAD3CF2}" type="datetimeFigureOut">
              <a:rPr lang="en-US" smtClean="0"/>
              <a:t>11/27/2014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11/27/2014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11/27/2014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11/27/2014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11/27/2014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11/27/2014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F29CCB7-6E39-4FDF-AAAA-22B8EFAD3CF2}" type="datetimeFigureOut">
              <a:rPr lang="en-US" smtClean="0"/>
              <a:t>11/27/2014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F29CCB7-6E39-4FDF-AAAA-22B8EFAD3CF2}" type="datetimeFigureOut">
              <a:rPr lang="en-US" smtClean="0"/>
              <a:t>11/27/2014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F29CCB7-6E39-4FDF-AAAA-22B8EFAD3CF2}" type="datetimeFigureOut">
              <a:rPr lang="en-US" smtClean="0"/>
              <a:t>11/27/2014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11/27/2014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11/27/2014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F29CCB7-6E39-4FDF-AAAA-22B8EFAD3CF2}" type="datetimeFigureOut">
              <a:rPr lang="en-US" smtClean="0"/>
              <a:t>11/27/2014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6F833A-B859-4012-81A3-E95CACD487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omics@omicsonline.org"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community-medicine-health-education.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42431"/>
            <a:ext cx="9137650" cy="2278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07769" y="829120"/>
            <a:ext cx="4876800"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b="1" dirty="0" smtClean="0">
                <a:latin typeface="Stencil" panose="040409050D0802020404" pitchFamily="82" charset="0"/>
              </a:rPr>
              <a:t>OMICS Group</a:t>
            </a:r>
            <a:endParaRPr lang="en-US" sz="5400" b="1" dirty="0">
              <a:latin typeface="Stencil" panose="040409050D0802020404" pitchFamily="82" charset="0"/>
            </a:endParaRPr>
          </a:p>
        </p:txBody>
      </p:sp>
      <p:sp>
        <p:nvSpPr>
          <p:cNvPr id="2052" name="Rectangle 8"/>
          <p:cNvSpPr>
            <a:spLocks noChangeArrowheads="1"/>
          </p:cNvSpPr>
          <p:nvPr/>
        </p:nvSpPr>
        <p:spPr bwMode="auto">
          <a:xfrm>
            <a:off x="152400" y="6457950"/>
            <a:ext cx="56388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000" dirty="0">
                <a:latin typeface="Arial" pitchFamily="34" charset="0"/>
              </a:rPr>
              <a:t>Contact us at: </a:t>
            </a:r>
            <a:r>
              <a:rPr lang="en-US" altLang="en-US" sz="2000" dirty="0" smtClean="0">
                <a:latin typeface="Arial" pitchFamily="34" charset="0"/>
                <a:hlinkClick r:id="rId3"/>
              </a:rPr>
              <a:t>contact.omics@omicsonline.org</a:t>
            </a:r>
            <a:r>
              <a:rPr lang="en-US" altLang="en-US" sz="2000" dirty="0" smtClean="0">
                <a:latin typeface="Arial" pitchFamily="34" charset="0"/>
              </a:rPr>
              <a:t> </a:t>
            </a:r>
            <a:endParaRPr lang="en-US" altLang="en-US" sz="2000" dirty="0">
              <a:latin typeface="Arial" pitchFamily="34" charset="0"/>
            </a:endParaRPr>
          </a:p>
        </p:txBody>
      </p:sp>
      <p:pic>
        <p:nvPicPr>
          <p:cNvPr id="2053" name="Picture 3" descr="C:\Users\rakesh-s\Desktop\indexF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85306"/>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82550" y="2411412"/>
            <a:ext cx="9061450" cy="4046538"/>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endParaRPr lang="en-US" sz="2400" dirty="0" smtClean="0">
              <a:solidFill>
                <a:srgbClr val="0070C0"/>
              </a:solidFill>
              <a:latin typeface="Nyala" panose="02000504070300020003" pitchFamily="2" charset="0"/>
            </a:endParaRPr>
          </a:p>
          <a:p>
            <a:pPr>
              <a:defRPr/>
            </a:pPr>
            <a:r>
              <a:rPr lang="en-US" sz="2400" dirty="0" smtClean="0">
                <a:solidFill>
                  <a:srgbClr val="0070C0"/>
                </a:solidFill>
                <a:latin typeface="Nyala" panose="02000504070300020003" pitchFamily="2" charset="0"/>
              </a:rPr>
              <a:t>OMICS </a:t>
            </a:r>
            <a:r>
              <a:rPr lang="en-US" sz="2400" dirty="0">
                <a:solidFill>
                  <a:srgbClr val="0070C0"/>
                </a:solidFill>
                <a:latin typeface="Nyala" panose="02000504070300020003" pitchFamily="2" charset="0"/>
              </a:rPr>
              <a:t>Group International through its Open Access Initiative is committed to make genuine and reliable contributions to the scientific community. OMICS Group hosts over </a:t>
            </a:r>
            <a:r>
              <a:rPr lang="en-US" sz="2400" b="1" dirty="0">
                <a:solidFill>
                  <a:srgbClr val="0070C0"/>
                </a:solidFill>
                <a:latin typeface="Nyala" panose="02000504070300020003" pitchFamily="2" charset="0"/>
              </a:rPr>
              <a:t>400</a:t>
            </a:r>
            <a:r>
              <a:rPr lang="en-US" sz="2400" dirty="0">
                <a:solidFill>
                  <a:srgbClr val="0070C0"/>
                </a:solidFill>
                <a:latin typeface="Nyala" panose="02000504070300020003" pitchFamily="2" charset="0"/>
              </a:rPr>
              <a:t> leading-edge peer reviewed Open Access Journals and organizes over </a:t>
            </a:r>
            <a:r>
              <a:rPr lang="en-US" sz="2400" b="1" dirty="0">
                <a:solidFill>
                  <a:srgbClr val="0070C0"/>
                </a:solidFill>
                <a:latin typeface="Nyala" panose="02000504070300020003" pitchFamily="2" charset="0"/>
              </a:rPr>
              <a:t>300</a:t>
            </a:r>
            <a:r>
              <a:rPr lang="en-US" sz="2400" dirty="0">
                <a:solidFill>
                  <a:srgbClr val="0070C0"/>
                </a:solidFill>
                <a:latin typeface="Nyala" panose="02000504070300020003" pitchFamily="2" charset="0"/>
              </a:rPr>
              <a:t> International Conferences annually all over the world. OMICS Publishing Group journals have over </a:t>
            </a:r>
            <a:r>
              <a:rPr lang="en-US" sz="2400" b="1" dirty="0">
                <a:solidFill>
                  <a:srgbClr val="0070C0"/>
                </a:solidFill>
                <a:latin typeface="Nyala" panose="02000504070300020003" pitchFamily="2" charset="0"/>
              </a:rPr>
              <a:t>3 million</a:t>
            </a:r>
            <a:r>
              <a:rPr lang="en-US" sz="2400" dirty="0">
                <a:solidFill>
                  <a:srgbClr val="0070C0"/>
                </a:solidFill>
                <a:latin typeface="Nyala" panose="02000504070300020003" pitchFamily="2" charset="0"/>
              </a:rPr>
              <a:t> readers and the fame and success of the same can be attributed to the strong editorial board which contains over </a:t>
            </a:r>
            <a:r>
              <a:rPr lang="en-US" sz="2400" b="1" dirty="0">
                <a:solidFill>
                  <a:srgbClr val="0070C0"/>
                </a:solidFill>
                <a:latin typeface="Nyala" panose="02000504070300020003" pitchFamily="2" charset="0"/>
              </a:rPr>
              <a:t>30000</a:t>
            </a:r>
            <a:r>
              <a:rPr lang="en-US" sz="2400" dirty="0">
                <a:solidFill>
                  <a:srgbClr val="0070C0"/>
                </a:solidFill>
                <a:latin typeface="Nyala" panose="02000504070300020003" pitchFamily="2" charset="0"/>
              </a:rPr>
              <a:t> eminent personalities that ensure a rapid, quality and quick review process. OMICS Group signed an agreement with more than </a:t>
            </a:r>
            <a:r>
              <a:rPr lang="en-US" sz="2400" b="1" dirty="0">
                <a:solidFill>
                  <a:srgbClr val="0070C0"/>
                </a:solidFill>
                <a:latin typeface="Nyala" panose="02000504070300020003" pitchFamily="2" charset="0"/>
              </a:rPr>
              <a:t>1000</a:t>
            </a:r>
            <a:r>
              <a:rPr lang="en-US" sz="24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38736353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533400" y="533400"/>
            <a:ext cx="8153400" cy="1066800"/>
          </a:xfrm>
        </p:spPr>
        <p:txBody>
          <a:bodyPr>
            <a:normAutofit fontScale="90000"/>
          </a:bodyPr>
          <a:lstStyle/>
          <a:p>
            <a:pPr algn="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sz="4000" dirty="0">
                <a:solidFill>
                  <a:schemeClr val="tx1"/>
                </a:solidFill>
              </a:rPr>
              <a:t>Health Economics</a:t>
            </a:r>
            <a:br>
              <a:rPr lang="en-US" sz="4000" dirty="0">
                <a:solidFill>
                  <a:schemeClr val="tx1"/>
                </a:solidFill>
              </a:rPr>
            </a:br>
            <a:r>
              <a:rPr lang="en-US" sz="4000" dirty="0">
                <a:solidFill>
                  <a:schemeClr val="tx1"/>
                </a:solidFill>
              </a:rPr>
              <a:t>Practice</a:t>
            </a:r>
          </a:p>
        </p:txBody>
      </p:sp>
      <p:pic>
        <p:nvPicPr>
          <p:cNvPr id="2050" name="Picture 2" descr="C:\Users\bhargavi-k\Desktop\Seda Erdem\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828800"/>
            <a:ext cx="5943600" cy="4134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5583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914400" y="228600"/>
            <a:ext cx="7772400" cy="838200"/>
          </a:xfrm>
        </p:spPr>
        <p:txBody>
          <a:bodyPr>
            <a:normAutofit fontScale="90000"/>
          </a:bodyPr>
          <a:lstStyle/>
          <a:p>
            <a:pPr algn="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Research Projects</a:t>
            </a:r>
            <a:endParaRPr lang="en-US" sz="4000" dirty="0" smtClean="0">
              <a:solidFill>
                <a:schemeClr val="tx1"/>
              </a:solidFill>
            </a:endParaRPr>
          </a:p>
        </p:txBody>
      </p:sp>
      <p:sp>
        <p:nvSpPr>
          <p:cNvPr id="4" name="Rectangle 3"/>
          <p:cNvSpPr>
            <a:spLocks noGrp="1" noChangeArrowheads="1"/>
          </p:cNvSpPr>
          <p:nvPr>
            <p:ph idx="1"/>
          </p:nvPr>
        </p:nvSpPr>
        <p:spPr>
          <a:xfrm>
            <a:off x="457200" y="1219200"/>
            <a:ext cx="4419600" cy="5105400"/>
          </a:xfrm>
        </p:spPr>
        <p:txBody>
          <a:bodyPr>
            <a:noAutofit/>
          </a:bodyPr>
          <a:lstStyle/>
          <a:p>
            <a:r>
              <a:rPr lang="en-US" sz="1400" dirty="0"/>
              <a:t>The research we conduct addresses a broad range of health challenges. Listed below are examples of some of our recent projects.</a:t>
            </a:r>
          </a:p>
          <a:p>
            <a:r>
              <a:rPr lang="en-US" sz="1400" dirty="0"/>
              <a:t>Burden of Disease/Cost of Illness Research</a:t>
            </a:r>
          </a:p>
          <a:p>
            <a:r>
              <a:rPr lang="en-US" sz="1400" dirty="0"/>
              <a:t>Economic evaluation of the burden of injuries in the United States, including cost of injuries and cost of lost productivity</a:t>
            </a:r>
          </a:p>
          <a:p>
            <a:r>
              <a:rPr lang="en-US" sz="1400" dirty="0"/>
              <a:t>National and state-level analyses of the medical costs of obesity and lack of physical activity</a:t>
            </a:r>
          </a:p>
          <a:p>
            <a:r>
              <a:rPr lang="en-US" sz="1400" dirty="0"/>
              <a:t>Evaluation of the burden of disease caused by intimate partner violence and child maltreatment</a:t>
            </a:r>
          </a:p>
          <a:p>
            <a:r>
              <a:rPr lang="en-US" sz="1400" dirty="0"/>
              <a:t>Economic evaluation of the burden of visual disorders, especially on federal and state budgets</a:t>
            </a:r>
          </a:p>
          <a:p>
            <a:r>
              <a:rPr lang="en-US" sz="1400" dirty="0"/>
              <a:t>Cost-of-illness summaries of direct and indirect costs for selected conditions</a:t>
            </a:r>
          </a:p>
          <a:p>
            <a:r>
              <a:rPr lang="en-US" sz="1400" dirty="0"/>
              <a:t>Economic analysis of the burden of cardiovascular diseases for the elderly</a:t>
            </a:r>
            <a:endParaRPr lang="en-US" sz="1400" dirty="0" smtClean="0"/>
          </a:p>
        </p:txBody>
      </p:sp>
      <p:pic>
        <p:nvPicPr>
          <p:cNvPr id="3074" name="Picture 2" descr="C:\Users\bhargavi-k\Desktop\Seda Erdem\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676400"/>
            <a:ext cx="3276600"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3613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3400" y="304800"/>
            <a:ext cx="8183880" cy="914400"/>
          </a:xfrm>
        </p:spPr>
        <p:txBody>
          <a:bodyPr>
            <a:normAutofit/>
          </a:bodyPr>
          <a:lstStyle/>
          <a:p>
            <a:pPr algn="r"/>
            <a:r>
              <a:rPr lang="en-US" dirty="0">
                <a:solidFill>
                  <a:schemeClr val="tx1"/>
                </a:solidFill>
              </a:rPr>
              <a:t>Research Clients</a:t>
            </a:r>
            <a:endParaRPr lang="en-US" b="1" dirty="0" smtClean="0">
              <a:solidFill>
                <a:schemeClr val="tx1"/>
              </a:solidFill>
            </a:endParaRPr>
          </a:p>
        </p:txBody>
      </p:sp>
      <p:sp>
        <p:nvSpPr>
          <p:cNvPr id="6147" name="Rectangle 3"/>
          <p:cNvSpPr>
            <a:spLocks noGrp="1" noChangeArrowheads="1"/>
          </p:cNvSpPr>
          <p:nvPr>
            <p:ph idx="1"/>
          </p:nvPr>
        </p:nvSpPr>
        <p:spPr>
          <a:xfrm>
            <a:off x="457200" y="1676400"/>
            <a:ext cx="8077199" cy="4648200"/>
          </a:xfrm>
        </p:spPr>
        <p:txBody>
          <a:bodyPr>
            <a:normAutofit/>
          </a:bodyPr>
          <a:lstStyle/>
          <a:p>
            <a:pPr marL="0" indent="0">
              <a:buNone/>
            </a:pPr>
            <a:r>
              <a:rPr lang="en-US" sz="2600" dirty="0"/>
              <a:t>Examples of our clients include the following agencies that manage resources and make critical decisions affecting the public's health.</a:t>
            </a:r>
          </a:p>
          <a:p>
            <a:r>
              <a:rPr lang="en-US" sz="2600" dirty="0"/>
              <a:t>Centers for Disease Control and Prevention</a:t>
            </a:r>
          </a:p>
          <a:p>
            <a:r>
              <a:rPr lang="en-US" sz="2600" dirty="0"/>
              <a:t>U.S. Department of Health and Human Services</a:t>
            </a:r>
          </a:p>
          <a:p>
            <a:r>
              <a:rPr lang="en-US" sz="2600" dirty="0"/>
              <a:t>Centers for Medicare and Medicaid Services</a:t>
            </a:r>
          </a:p>
          <a:p>
            <a:r>
              <a:rPr lang="en-US" sz="2600" dirty="0"/>
              <a:t>Health Resources and Services Administration</a:t>
            </a:r>
          </a:p>
          <a:p>
            <a:r>
              <a:rPr lang="en-US" sz="2600" dirty="0"/>
              <a:t>National Cancer Institute</a:t>
            </a:r>
          </a:p>
          <a:p>
            <a:endParaRPr lang="en-US" dirty="0" smtClean="0"/>
          </a:p>
        </p:txBody>
      </p:sp>
    </p:spTree>
    <p:extLst>
      <p:ext uri="{BB962C8B-B14F-4D97-AF65-F5344CB8AC3E}">
        <p14:creationId xmlns:p14="http://schemas.microsoft.com/office/powerpoint/2010/main" val="2618655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4419600" cy="4343400"/>
          </a:xfrm>
        </p:spPr>
        <p:txBody>
          <a:bodyPr>
            <a:normAutofit fontScale="47500" lnSpcReduction="20000"/>
          </a:bodyPr>
          <a:lstStyle/>
          <a:p>
            <a:pPr>
              <a:buFont typeface="Wingdings" pitchFamily="2" charset="2"/>
              <a:buChar char="q"/>
              <a:defRPr/>
            </a:pPr>
            <a:endParaRPr lang="en-US" sz="2600" dirty="0" smtClean="0"/>
          </a:p>
          <a:p>
            <a:pPr>
              <a:buFont typeface="Wingdings" pitchFamily="2" charset="2"/>
              <a:buChar char="q"/>
              <a:defRPr/>
            </a:pPr>
            <a:r>
              <a:rPr lang="en-US" sz="5100" dirty="0"/>
              <a:t>Health Care : Current </a:t>
            </a:r>
            <a:r>
              <a:rPr lang="en-US" sz="5100" dirty="0" smtClean="0"/>
              <a:t>Reviews</a:t>
            </a:r>
          </a:p>
          <a:p>
            <a:pPr>
              <a:buFont typeface="Wingdings" pitchFamily="2" charset="2"/>
              <a:buChar char="q"/>
              <a:defRPr/>
            </a:pPr>
            <a:endParaRPr lang="en-US" sz="5100" dirty="0"/>
          </a:p>
          <a:p>
            <a:pPr>
              <a:buFont typeface="Wingdings" pitchFamily="2" charset="2"/>
              <a:buChar char="q"/>
              <a:defRPr/>
            </a:pPr>
            <a:r>
              <a:rPr lang="en-US" sz="5100" dirty="0"/>
              <a:t>Occupational Medicine &amp; Health </a:t>
            </a:r>
            <a:r>
              <a:rPr lang="en-US" sz="5100" dirty="0" smtClean="0"/>
              <a:t>Affairs</a:t>
            </a:r>
          </a:p>
          <a:p>
            <a:pPr>
              <a:buFont typeface="Wingdings" pitchFamily="2" charset="2"/>
              <a:buChar char="q"/>
              <a:defRPr/>
            </a:pPr>
            <a:endParaRPr lang="en-US" sz="5100" dirty="0" smtClean="0"/>
          </a:p>
          <a:p>
            <a:pPr>
              <a:buFont typeface="Wingdings" pitchFamily="2" charset="2"/>
              <a:buChar char="q"/>
              <a:defRPr/>
            </a:pPr>
            <a:r>
              <a:rPr lang="en-US" sz="5100" dirty="0" smtClean="0"/>
              <a:t>Journal </a:t>
            </a:r>
            <a:r>
              <a:rPr lang="en-US" sz="5100" dirty="0"/>
              <a:t>of General </a:t>
            </a:r>
            <a:r>
              <a:rPr lang="en-US" sz="5100" dirty="0" smtClean="0"/>
              <a:t>Practice</a:t>
            </a:r>
          </a:p>
          <a:p>
            <a:pPr>
              <a:buFont typeface="Wingdings" pitchFamily="2" charset="2"/>
              <a:buChar char="q"/>
              <a:defRPr/>
            </a:pPr>
            <a:endParaRPr lang="en-US" sz="5100" dirty="0" smtClean="0"/>
          </a:p>
          <a:p>
            <a:pPr>
              <a:buFont typeface="Wingdings" pitchFamily="2" charset="2"/>
              <a:buChar char="q"/>
              <a:defRPr/>
            </a:pPr>
            <a:r>
              <a:rPr lang="en-US" sz="5100" dirty="0"/>
              <a:t>Internal Medicine: Open </a:t>
            </a:r>
            <a:r>
              <a:rPr lang="en-US" sz="5100" dirty="0" smtClean="0"/>
              <a:t>Access</a:t>
            </a:r>
            <a:endParaRPr lang="en-US" dirty="0"/>
          </a:p>
        </p:txBody>
      </p:sp>
      <p:sp>
        <p:nvSpPr>
          <p:cNvPr id="5" name="Rectangle 2"/>
          <p:cNvSpPr>
            <a:spLocks noGrp="1" noChangeArrowheads="1"/>
          </p:cNvSpPr>
          <p:nvPr>
            <p:ph type="title"/>
          </p:nvPr>
        </p:nvSpPr>
        <p:spPr>
          <a:xfrm>
            <a:off x="457200" y="381000"/>
            <a:ext cx="8183880" cy="838200"/>
          </a:xfrm>
        </p:spPr>
        <p:txBody>
          <a:bodyPr>
            <a:normAutofit/>
          </a:bodyPr>
          <a:lstStyle/>
          <a:p>
            <a:pPr algn="r" eaLnBrk="1" hangingPunct="1"/>
            <a:r>
              <a:rPr lang="en-US" b="1" dirty="0" smtClean="0">
                <a:solidFill>
                  <a:schemeClr val="tx1"/>
                </a:solidFill>
              </a:rPr>
              <a:t>Related Journals</a:t>
            </a:r>
          </a:p>
        </p:txBody>
      </p:sp>
      <p:pic>
        <p:nvPicPr>
          <p:cNvPr id="5122" name="Picture 2" descr="C:\Users\bhargavi-k\Desktop\jcmhe_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1828801"/>
            <a:ext cx="2929117" cy="373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94867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73444" y="457200"/>
            <a:ext cx="7315200" cy="838200"/>
          </a:xfrm>
        </p:spPr>
        <p:txBody>
          <a:bodyPr>
            <a:normAutofit/>
          </a:bodyPr>
          <a:lstStyle/>
          <a:p>
            <a:pPr algn="r"/>
            <a:r>
              <a:rPr lang="en-US" dirty="0" smtClean="0">
                <a:solidFill>
                  <a:schemeClr val="tx1"/>
                </a:solidFill>
              </a:rPr>
              <a:t>Related Conferences </a:t>
            </a:r>
            <a:endParaRPr lang="en-US" dirty="0">
              <a:solidFill>
                <a:schemeClr val="tx1"/>
              </a:solidFill>
            </a:endParaRPr>
          </a:p>
        </p:txBody>
      </p:sp>
      <p:pic>
        <p:nvPicPr>
          <p:cNvPr id="1026" name="Picture 2" descr="C:\Users\bhargavi-k\Desktop\290-advertisement.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05173" y="1676400"/>
            <a:ext cx="5410200" cy="105821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bhargavi-k\Desktop\420-advertiseme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048000"/>
            <a:ext cx="67818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bhargavi-k\Desktop\430-advertisemen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5173" y="4572000"/>
            <a:ext cx="78486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37094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0"/>
            <a:ext cx="7315200" cy="3962400"/>
          </a:xfrm>
        </p:spPr>
        <p:txBody>
          <a:bodyPr/>
          <a:lstStyle/>
          <a:p>
            <a:pPr marL="0" indent="0">
              <a:buNone/>
            </a:pPr>
            <a:r>
              <a:rPr lang="en-US" b="1" dirty="0" smtClean="0"/>
              <a:t>Approved By :</a:t>
            </a:r>
          </a:p>
          <a:p>
            <a:pPr marL="0" indent="0">
              <a:buNone/>
            </a:pPr>
            <a:endParaRPr lang="en-US" dirty="0"/>
          </a:p>
          <a:p>
            <a:pPr marL="0" indent="0">
              <a:buNone/>
            </a:pPr>
            <a:r>
              <a:rPr lang="en-US" sz="2000" b="1" dirty="0" smtClean="0"/>
              <a:t> </a:t>
            </a:r>
          </a:p>
          <a:p>
            <a:pPr marL="0" indent="0">
              <a:buNone/>
            </a:pPr>
            <a:endParaRPr lang="en-US" b="1" dirty="0"/>
          </a:p>
          <a:p>
            <a:pPr marL="0" indent="0">
              <a:buNone/>
            </a:pPr>
            <a:r>
              <a:rPr lang="en-US" sz="2400" b="1" dirty="0" smtClean="0"/>
              <a:t>E-signature: </a:t>
            </a:r>
          </a:p>
          <a:p>
            <a:pPr marL="0" indent="0">
              <a:buNone/>
            </a:pPr>
            <a:endParaRPr lang="en-US" sz="2400" b="1" dirty="0"/>
          </a:p>
        </p:txBody>
      </p:sp>
    </p:spTree>
    <p:extLst>
      <p:ext uri="{BB962C8B-B14F-4D97-AF65-F5344CB8AC3E}">
        <p14:creationId xmlns:p14="http://schemas.microsoft.com/office/powerpoint/2010/main" val="4196937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89877"/>
            <a:ext cx="8534400" cy="4501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800600"/>
            <a:ext cx="9144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143000" y="525969"/>
            <a:ext cx="7543800" cy="584775"/>
          </a:xfrm>
          <a:prstGeom prst="rect">
            <a:avLst/>
          </a:prstGeom>
        </p:spPr>
        <p:txBody>
          <a:bodyPr wrap="square">
            <a:spAutoFit/>
          </a:bodyPr>
          <a:lstStyle/>
          <a:p>
            <a:pPr algn="r">
              <a:defRPr/>
            </a:pPr>
            <a:r>
              <a:rPr lang="en-US" sz="3200" dirty="0">
                <a:solidFill>
                  <a:schemeClr val="accent5">
                    <a:lumMod val="10000"/>
                  </a:schemeClr>
                </a:solidFill>
                <a:latin typeface="Andalus" panose="02020603050405020304" pitchFamily="18" charset="-78"/>
                <a:ea typeface="Osaka" charset="-128"/>
                <a:cs typeface="Andalus" panose="02020603050405020304" pitchFamily="18" charset="-78"/>
              </a:rPr>
              <a:t>OMICS Group </a:t>
            </a:r>
            <a:r>
              <a:rPr lang="en-US" sz="3200" b="1" dirty="0">
                <a:solidFill>
                  <a:schemeClr val="accent5">
                    <a:lumMod val="10000"/>
                  </a:schemeClr>
                </a:solidFill>
                <a:latin typeface="Andalus" panose="02020603050405020304" pitchFamily="18" charset="-78"/>
                <a:ea typeface="Osaka" charset="-128"/>
                <a:cs typeface="Andalus" panose="02020603050405020304" pitchFamily="18" charset="-78"/>
              </a:rPr>
              <a:t>Open Access </a:t>
            </a:r>
            <a:r>
              <a:rPr lang="en-US" sz="3200" b="1" dirty="0" smtClean="0">
                <a:solidFill>
                  <a:schemeClr val="accent5">
                    <a:lumMod val="10000"/>
                  </a:schemeClr>
                </a:solidFill>
                <a:latin typeface="Andalus" panose="02020603050405020304" pitchFamily="18" charset="-78"/>
                <a:ea typeface="Osaka" charset="-128"/>
                <a:cs typeface="Andalus" panose="02020603050405020304" pitchFamily="18" charset="-78"/>
              </a:rPr>
              <a:t>Membership</a:t>
            </a:r>
            <a:endParaRPr lang="en-US" sz="3200"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1460984"/>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solidFill>
                  <a:schemeClr val="bg1"/>
                </a:solidFill>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000" dirty="0">
                <a:solidFill>
                  <a:schemeClr val="bg1"/>
                </a:solidFill>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476970426"/>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990600"/>
            <a:ext cx="8991600" cy="48006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166688" y="6019800"/>
            <a:ext cx="8839200"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a:t>
            </a:r>
            <a:r>
              <a:rPr lang="en-US" b="1" dirty="0" smtClean="0">
                <a:solidFill>
                  <a:srgbClr val="0070C0"/>
                </a:solidFill>
                <a:latin typeface="Microsoft YaHei" panose="020B0503020204020204" pitchFamily="34" charset="-122"/>
                <a:ea typeface="Microsoft YaHei" panose="020B0503020204020204" pitchFamily="34" charset="-122"/>
              </a:rPr>
              <a:t>:</a:t>
            </a:r>
          </a:p>
          <a:p>
            <a:pPr>
              <a:defRPr/>
            </a:pP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dirty="0" smtClean="0">
                <a:solidFill>
                  <a:schemeClr val="accent5">
                    <a:lumMod val="10000"/>
                  </a:schemeClr>
                </a:solidFill>
                <a:latin typeface="Microsoft YaHei" panose="020B0503020204020204" pitchFamily="34" charset="-122"/>
                <a:ea typeface="Microsoft YaHei" panose="020B0503020204020204" pitchFamily="34" charset="-122"/>
                <a:hlinkClick r:id="rId3"/>
              </a:rPr>
              <a:t>omicsonline.org/community-medicine-health-education.php</a:t>
            </a:r>
            <a:r>
              <a:rPr lang="en-US" b="1" dirty="0" smtClean="0">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790575"/>
          </a:xfrm>
          <a:prstGeom prst="rect">
            <a:avLst/>
          </a:prstGeom>
        </p:spPr>
        <p:txBody>
          <a:bodyPr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098438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0400" y="2133600"/>
            <a:ext cx="3886200" cy="2286000"/>
          </a:xfrm>
        </p:spPr>
        <p:txBody>
          <a:bodyPr>
            <a:normAutofit/>
          </a:bodyPr>
          <a:lstStyle/>
          <a:p>
            <a:pPr algn="l"/>
            <a:r>
              <a:rPr lang="en-US" sz="2800" dirty="0" err="1">
                <a:solidFill>
                  <a:schemeClr val="tx1"/>
                </a:solidFill>
                <a:effectLst/>
                <a:latin typeface="Narkisim" pitchFamily="34" charset="-79"/>
                <a:cs typeface="Narkisim" pitchFamily="34" charset="-79"/>
              </a:rPr>
              <a:t>Seda</a:t>
            </a:r>
            <a:r>
              <a:rPr lang="en-US" sz="2800" dirty="0">
                <a:solidFill>
                  <a:schemeClr val="tx1"/>
                </a:solidFill>
                <a:effectLst/>
                <a:latin typeface="Narkisim" pitchFamily="34" charset="-79"/>
                <a:cs typeface="Narkisim" pitchFamily="34" charset="-79"/>
              </a:rPr>
              <a:t> </a:t>
            </a:r>
            <a:r>
              <a:rPr lang="en-US" sz="2800" dirty="0" err="1">
                <a:solidFill>
                  <a:schemeClr val="tx1"/>
                </a:solidFill>
                <a:effectLst/>
                <a:latin typeface="Narkisim" pitchFamily="34" charset="-79"/>
                <a:cs typeface="Narkisim" pitchFamily="34" charset="-79"/>
              </a:rPr>
              <a:t>Erdem</a:t>
            </a:r>
            <a:r>
              <a:rPr lang="en-US" sz="2800" dirty="0">
                <a:solidFill>
                  <a:schemeClr val="tx1"/>
                </a:solidFill>
                <a:effectLst/>
                <a:latin typeface="Narkisim" pitchFamily="34" charset="-79"/>
                <a:cs typeface="Narkisim" pitchFamily="34" charset="-79"/>
              </a:rPr>
              <a:t/>
            </a:r>
            <a:br>
              <a:rPr lang="en-US" sz="2800" dirty="0">
                <a:solidFill>
                  <a:schemeClr val="tx1"/>
                </a:solidFill>
                <a:effectLst/>
                <a:latin typeface="Narkisim" pitchFamily="34" charset="-79"/>
                <a:cs typeface="Narkisim" pitchFamily="34" charset="-79"/>
              </a:rPr>
            </a:br>
            <a:r>
              <a:rPr lang="en-US" sz="2800" dirty="0">
                <a:solidFill>
                  <a:schemeClr val="tx1"/>
                </a:solidFill>
                <a:effectLst/>
                <a:latin typeface="Narkisim" pitchFamily="34" charset="-79"/>
                <a:cs typeface="Narkisim" pitchFamily="34" charset="-79"/>
              </a:rPr>
              <a:t>Assistant Professor</a:t>
            </a:r>
            <a:br>
              <a:rPr lang="en-US" sz="2800" dirty="0">
                <a:solidFill>
                  <a:schemeClr val="tx1"/>
                </a:solidFill>
                <a:effectLst/>
                <a:latin typeface="Narkisim" pitchFamily="34" charset="-79"/>
                <a:cs typeface="Narkisim" pitchFamily="34" charset="-79"/>
              </a:rPr>
            </a:br>
            <a:r>
              <a:rPr lang="en-US" sz="2800" dirty="0">
                <a:solidFill>
                  <a:schemeClr val="tx1"/>
                </a:solidFill>
                <a:effectLst/>
                <a:latin typeface="Narkisim" pitchFamily="34" charset="-79"/>
                <a:cs typeface="Narkisim" pitchFamily="34" charset="-79"/>
              </a:rPr>
              <a:t>Economics, University of </a:t>
            </a:r>
            <a:r>
              <a:rPr lang="en-US" sz="2800" dirty="0" err="1">
                <a:solidFill>
                  <a:schemeClr val="tx1"/>
                </a:solidFill>
                <a:effectLst/>
                <a:latin typeface="Narkisim" pitchFamily="34" charset="-79"/>
                <a:cs typeface="Narkisim" pitchFamily="34" charset="-79"/>
              </a:rPr>
              <a:t>Stirling</a:t>
            </a:r>
            <a:r>
              <a:rPr lang="en-US" sz="2800" dirty="0">
                <a:solidFill>
                  <a:schemeClr val="tx1"/>
                </a:solidFill>
                <a:effectLst/>
                <a:latin typeface="Narkisim" pitchFamily="34" charset="-79"/>
                <a:cs typeface="Narkisim" pitchFamily="34" charset="-79"/>
              </a:rPr>
              <a:t/>
            </a:r>
            <a:br>
              <a:rPr lang="en-US" sz="2800" dirty="0">
                <a:solidFill>
                  <a:schemeClr val="tx1"/>
                </a:solidFill>
                <a:effectLst/>
                <a:latin typeface="Narkisim" pitchFamily="34" charset="-79"/>
                <a:cs typeface="Narkisim" pitchFamily="34" charset="-79"/>
              </a:rPr>
            </a:br>
            <a:r>
              <a:rPr lang="en-US" sz="2800" dirty="0">
                <a:solidFill>
                  <a:schemeClr val="tx1"/>
                </a:solidFill>
                <a:effectLst/>
                <a:latin typeface="Narkisim" pitchFamily="34" charset="-79"/>
                <a:cs typeface="Narkisim" pitchFamily="34" charset="-79"/>
              </a:rPr>
              <a:t>Scotland, </a:t>
            </a:r>
            <a:r>
              <a:rPr lang="en-US" sz="2800" dirty="0" smtClean="0">
                <a:solidFill>
                  <a:schemeClr val="tx1"/>
                </a:solidFill>
                <a:effectLst/>
                <a:latin typeface="Narkisim" pitchFamily="34" charset="-79"/>
                <a:cs typeface="Narkisim" pitchFamily="34" charset="-79"/>
              </a:rPr>
              <a:t>UK</a:t>
            </a:r>
            <a:endParaRPr lang="en-US" sz="2800" dirty="0">
              <a:solidFill>
                <a:schemeClr val="tx1"/>
              </a:solidFill>
              <a:effectLst/>
              <a:latin typeface="Narkisim" pitchFamily="34" charset="-79"/>
              <a:cs typeface="Narkisim" pitchFamily="34" charset="-79"/>
            </a:endParaRPr>
          </a:p>
        </p:txBody>
      </p:sp>
      <p:sp>
        <p:nvSpPr>
          <p:cNvPr id="3" name="Subtitle 2"/>
          <p:cNvSpPr>
            <a:spLocks noGrp="1"/>
          </p:cNvSpPr>
          <p:nvPr>
            <p:ph type="subTitle" idx="1"/>
          </p:nvPr>
        </p:nvSpPr>
        <p:spPr>
          <a:xfrm>
            <a:off x="533400" y="4724400"/>
            <a:ext cx="7924800" cy="1600200"/>
          </a:xfrm>
        </p:spPr>
        <p:txBody>
          <a:bodyPr>
            <a:normAutofit fontScale="92500" lnSpcReduction="20000"/>
          </a:bodyPr>
          <a:lstStyle/>
          <a:p>
            <a:pPr algn="ctr"/>
            <a:endParaRPr lang="en-US" b="1" i="1" dirty="0" smtClean="0">
              <a:solidFill>
                <a:schemeClr val="tx1"/>
              </a:solidFill>
            </a:endParaRPr>
          </a:p>
          <a:p>
            <a:pPr algn="ctr"/>
            <a:r>
              <a:rPr lang="en-US" sz="2800" b="1" i="1" dirty="0" smtClean="0">
                <a:solidFill>
                  <a:schemeClr val="tx1"/>
                </a:solidFill>
              </a:rPr>
              <a:t>Editor</a:t>
            </a:r>
          </a:p>
          <a:p>
            <a:pPr algn="ctr"/>
            <a:r>
              <a:rPr lang="en-US" sz="2800" b="1" i="1" dirty="0" smtClean="0">
                <a:solidFill>
                  <a:schemeClr val="tx1"/>
                </a:solidFill>
              </a:rPr>
              <a:t>of</a:t>
            </a:r>
            <a:endParaRPr lang="en-US" sz="2800" b="1" i="1" dirty="0">
              <a:solidFill>
                <a:schemeClr val="tx1"/>
              </a:solidFill>
            </a:endParaRPr>
          </a:p>
          <a:p>
            <a:pPr algn="ctr"/>
            <a:r>
              <a:rPr lang="en-US" sz="2800" b="1" i="1" dirty="0" smtClean="0">
                <a:solidFill>
                  <a:schemeClr val="tx1"/>
                </a:solidFill>
              </a:rPr>
              <a:t>Journal of Community Medicine &amp; Health Education</a:t>
            </a:r>
            <a:endParaRPr lang="en-US" sz="2800" b="1" i="1" dirty="0">
              <a:solidFill>
                <a:schemeClr val="tx1"/>
              </a:solidFill>
            </a:endParaRPr>
          </a:p>
        </p:txBody>
      </p:sp>
      <p:pic>
        <p:nvPicPr>
          <p:cNvPr id="1026" name="Picture 2" descr="C:\Users\bhargavi-k\Desktop\Seda Erdem\seda-erd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057400"/>
            <a:ext cx="1828800" cy="23622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bhargavi-k\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838200"/>
            <a:ext cx="1676400" cy="16838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4253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0"/>
            <a:ext cx="7315200" cy="914400"/>
          </a:xfrm>
        </p:spPr>
        <p:txBody>
          <a:bodyPr>
            <a:normAutofit/>
          </a:bodyPr>
          <a:lstStyle/>
          <a:p>
            <a:pPr algn="r"/>
            <a:r>
              <a:rPr lang="en-US" sz="4000" dirty="0" smtClean="0">
                <a:solidFill>
                  <a:schemeClr val="tx1"/>
                </a:solidFill>
              </a:rPr>
              <a:t>Bio-Sketch</a:t>
            </a:r>
            <a:endParaRPr lang="en-US" sz="4000" dirty="0">
              <a:solidFill>
                <a:schemeClr val="tx1"/>
              </a:solidFill>
            </a:endParaRPr>
          </a:p>
        </p:txBody>
      </p:sp>
      <p:sp>
        <p:nvSpPr>
          <p:cNvPr id="3" name="Content Placeholder 2"/>
          <p:cNvSpPr>
            <a:spLocks noGrp="1"/>
          </p:cNvSpPr>
          <p:nvPr>
            <p:ph idx="1"/>
          </p:nvPr>
        </p:nvSpPr>
        <p:spPr>
          <a:xfrm>
            <a:off x="533400" y="1143000"/>
            <a:ext cx="8077200" cy="5257800"/>
          </a:xfrm>
        </p:spPr>
        <p:txBody>
          <a:bodyPr>
            <a:noAutofit/>
          </a:bodyPr>
          <a:lstStyle/>
          <a:p>
            <a:pPr marL="0" indent="0">
              <a:buNone/>
            </a:pPr>
            <a:r>
              <a:rPr lang="en-US" sz="2000" dirty="0"/>
              <a:t>Dr. </a:t>
            </a:r>
            <a:r>
              <a:rPr lang="en-US" sz="2000" dirty="0" err="1"/>
              <a:t>Seda</a:t>
            </a:r>
            <a:r>
              <a:rPr lang="en-US" sz="2000" dirty="0"/>
              <a:t> </a:t>
            </a:r>
            <a:r>
              <a:rPr lang="en-US" sz="2000" dirty="0" err="1"/>
              <a:t>Erdem</a:t>
            </a:r>
            <a:r>
              <a:rPr lang="en-US" sz="2000" dirty="0"/>
              <a:t> is an Assistant Professor in Economics at the University of </a:t>
            </a:r>
            <a:r>
              <a:rPr lang="en-US" sz="2000" dirty="0" err="1"/>
              <a:t>Stirling</a:t>
            </a:r>
            <a:r>
              <a:rPr lang="en-US" sz="2000" dirty="0"/>
              <a:t>, UK. Dr. </a:t>
            </a:r>
            <a:r>
              <a:rPr lang="en-US" sz="2000" dirty="0" err="1"/>
              <a:t>Erdem</a:t>
            </a:r>
            <a:r>
              <a:rPr lang="en-US" sz="2000" dirty="0"/>
              <a:t> completed her PhD in Economics at the University of Manchester. She has experience in eliciting preferences for market and non-market goods (e.g. health service innovations) using conjoint analytic approaches, decision-making modeling, and fielding of surveys. </a:t>
            </a:r>
          </a:p>
          <a:p>
            <a:pPr marL="0" indent="0">
              <a:buNone/>
            </a:pPr>
            <a:r>
              <a:rPr lang="en-US" sz="2000" dirty="0"/>
              <a:t>Dr. </a:t>
            </a:r>
            <a:r>
              <a:rPr lang="en-US" sz="2000" dirty="0" err="1"/>
              <a:t>Erdem’s</a:t>
            </a:r>
            <a:r>
              <a:rPr lang="en-US" sz="2000" dirty="0"/>
              <a:t> research interests broadly include public health economics, economics of psychology, choice modeling and decision-making, and econometrics. Her research activities in applied-micro and behavioral economics have three main </a:t>
            </a:r>
            <a:r>
              <a:rPr lang="en-US" sz="2000" dirty="0" smtClean="0"/>
              <a:t>aims: valuations </a:t>
            </a:r>
            <a:r>
              <a:rPr lang="en-US" sz="2000" dirty="0"/>
              <a:t>in public health </a:t>
            </a:r>
            <a:r>
              <a:rPr lang="en-US" sz="2000" dirty="0" smtClean="0"/>
              <a:t>economics, valuations </a:t>
            </a:r>
            <a:r>
              <a:rPr lang="en-US" sz="2000" dirty="0"/>
              <a:t>of risk perceptions of different stakeholders in the </a:t>
            </a:r>
            <a:r>
              <a:rPr lang="en-US" sz="2000" dirty="0" err="1" smtClean="0"/>
              <a:t>Agri</a:t>
            </a:r>
            <a:r>
              <a:rPr lang="en-US" sz="2000" dirty="0" smtClean="0"/>
              <a:t>-food </a:t>
            </a:r>
            <a:r>
              <a:rPr lang="en-US" sz="2000" dirty="0"/>
              <a:t>and health sectors, </a:t>
            </a:r>
            <a:r>
              <a:rPr lang="en-US" sz="2000" dirty="0" smtClean="0"/>
              <a:t>and using </a:t>
            </a:r>
            <a:r>
              <a:rPr lang="en-US" sz="2000" dirty="0"/>
              <a:t>choice experiments to elicit preferences for health service innovations and stakeholders’ willingness to adopt </a:t>
            </a:r>
            <a:r>
              <a:rPr lang="en-US" sz="2000" dirty="0" smtClean="0"/>
              <a:t>them.</a:t>
            </a:r>
            <a:endParaRPr lang="en-US" sz="2000" dirty="0"/>
          </a:p>
          <a:p>
            <a:pPr marL="0" indent="0">
              <a:buNone/>
            </a:pPr>
            <a:endParaRPr lang="en-US" sz="2000" dirty="0"/>
          </a:p>
        </p:txBody>
      </p:sp>
    </p:spTree>
    <p:extLst>
      <p:ext uri="{BB962C8B-B14F-4D97-AF65-F5344CB8AC3E}">
        <p14:creationId xmlns:p14="http://schemas.microsoft.com/office/powerpoint/2010/main" val="1935313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09600"/>
            <a:ext cx="7315200" cy="762000"/>
          </a:xfrm>
        </p:spPr>
        <p:txBody>
          <a:bodyPr>
            <a:normAutofit/>
          </a:bodyPr>
          <a:lstStyle/>
          <a:p>
            <a:pPr algn="r"/>
            <a:r>
              <a:rPr lang="en-US" sz="4000" dirty="0" smtClean="0">
                <a:solidFill>
                  <a:schemeClr val="tx1"/>
                </a:solidFill>
              </a:rPr>
              <a:t>Research Interest</a:t>
            </a:r>
            <a:endParaRPr lang="en-US" sz="4000" dirty="0">
              <a:solidFill>
                <a:schemeClr val="tx1"/>
              </a:solidFill>
            </a:endParaRPr>
          </a:p>
        </p:txBody>
      </p:sp>
      <p:sp>
        <p:nvSpPr>
          <p:cNvPr id="3" name="Content Placeholder 2"/>
          <p:cNvSpPr>
            <a:spLocks noGrp="1"/>
          </p:cNvSpPr>
          <p:nvPr>
            <p:ph idx="1"/>
          </p:nvPr>
        </p:nvSpPr>
        <p:spPr>
          <a:xfrm>
            <a:off x="609600" y="1981200"/>
            <a:ext cx="7848600" cy="3962400"/>
          </a:xfrm>
        </p:spPr>
        <p:txBody>
          <a:bodyPr>
            <a:noAutofit/>
          </a:bodyPr>
          <a:lstStyle/>
          <a:p>
            <a:r>
              <a:rPr lang="en-US" dirty="0"/>
              <a:t>Economic valuation methods, </a:t>
            </a:r>
            <a:endParaRPr lang="en-US" dirty="0" smtClean="0"/>
          </a:p>
          <a:p>
            <a:r>
              <a:rPr lang="en-US" dirty="0" smtClean="0"/>
              <a:t>Choice </a:t>
            </a:r>
            <a:r>
              <a:rPr lang="en-US" dirty="0"/>
              <a:t>modeling and decision making, </a:t>
            </a:r>
            <a:endParaRPr lang="en-US" dirty="0" smtClean="0"/>
          </a:p>
          <a:p>
            <a:r>
              <a:rPr lang="en-US" dirty="0" smtClean="0"/>
              <a:t>Economics </a:t>
            </a:r>
            <a:r>
              <a:rPr lang="en-US" dirty="0"/>
              <a:t>and psychology of choice, Behavioral economics, </a:t>
            </a:r>
            <a:endParaRPr lang="en-US" dirty="0" smtClean="0"/>
          </a:p>
          <a:p>
            <a:r>
              <a:rPr lang="en-US" dirty="0" smtClean="0"/>
              <a:t>Survey </a:t>
            </a:r>
            <a:r>
              <a:rPr lang="en-US" dirty="0"/>
              <a:t>methodology, </a:t>
            </a:r>
            <a:endParaRPr lang="en-US" dirty="0" smtClean="0"/>
          </a:p>
          <a:p>
            <a:r>
              <a:rPr lang="en-US" dirty="0" smtClean="0"/>
              <a:t>Environmental</a:t>
            </a:r>
            <a:r>
              <a:rPr lang="en-US" dirty="0"/>
              <a:t>, </a:t>
            </a:r>
            <a:endParaRPr lang="en-US" dirty="0" smtClean="0"/>
          </a:p>
          <a:p>
            <a:r>
              <a:rPr lang="en-US" dirty="0" smtClean="0"/>
              <a:t>food </a:t>
            </a:r>
            <a:r>
              <a:rPr lang="en-US" dirty="0"/>
              <a:t>and public health economics</a:t>
            </a:r>
          </a:p>
        </p:txBody>
      </p:sp>
    </p:spTree>
    <p:extLst>
      <p:ext uri="{BB962C8B-B14F-4D97-AF65-F5344CB8AC3E}">
        <p14:creationId xmlns:p14="http://schemas.microsoft.com/office/powerpoint/2010/main" val="4159306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924800" cy="762000"/>
          </a:xfrm>
        </p:spPr>
        <p:txBody>
          <a:bodyPr/>
          <a:lstStyle/>
          <a:p>
            <a:pPr algn="r"/>
            <a:r>
              <a:rPr lang="en-US" dirty="0" smtClean="0">
                <a:solidFill>
                  <a:schemeClr val="tx1"/>
                </a:solidFill>
              </a:rPr>
              <a:t>Publications</a:t>
            </a:r>
            <a:endParaRPr lang="en-US" dirty="0">
              <a:solidFill>
                <a:schemeClr val="tx1"/>
              </a:solidFill>
            </a:endParaRPr>
          </a:p>
        </p:txBody>
      </p:sp>
      <p:sp>
        <p:nvSpPr>
          <p:cNvPr id="3" name="Content Placeholder 2"/>
          <p:cNvSpPr>
            <a:spLocks noGrp="1"/>
          </p:cNvSpPr>
          <p:nvPr>
            <p:ph idx="1"/>
          </p:nvPr>
        </p:nvSpPr>
        <p:spPr>
          <a:xfrm>
            <a:off x="304800" y="1295400"/>
            <a:ext cx="8382000" cy="5257800"/>
          </a:xfrm>
        </p:spPr>
        <p:txBody>
          <a:bodyPr>
            <a:noAutofit/>
          </a:bodyPr>
          <a:lstStyle/>
          <a:p>
            <a:pPr lvl="0"/>
            <a:r>
              <a:rPr lang="en-US" sz="1400" dirty="0" smtClean="0"/>
              <a:t>Campbell </a:t>
            </a:r>
            <a:r>
              <a:rPr lang="en-US" sz="1400" dirty="0"/>
              <a:t>D &amp; </a:t>
            </a:r>
            <a:r>
              <a:rPr lang="en-US" sz="1400" dirty="0" err="1"/>
              <a:t>Erdem</a:t>
            </a:r>
            <a:r>
              <a:rPr lang="en-US" sz="1400" dirty="0"/>
              <a:t> S (2015) Position Bias in Best-Worst Scaling Surveys: A Case Study on Trust in Institutions, American Journal of Agricultural Economics.</a:t>
            </a:r>
          </a:p>
          <a:p>
            <a:pPr lvl="0"/>
            <a:r>
              <a:rPr lang="en-US" sz="1400" dirty="0" err="1" smtClean="0"/>
              <a:t>Erdem</a:t>
            </a:r>
            <a:r>
              <a:rPr lang="en-US" sz="1400" dirty="0" smtClean="0"/>
              <a:t> </a:t>
            </a:r>
            <a:r>
              <a:rPr lang="en-US" sz="1400" dirty="0"/>
              <a:t>S (2014) Consumers’ preferences for nanotechnology in food packaging: a discrete choice experiment (Forthcoming/Available Online), Journal of Agricultural Economics.</a:t>
            </a:r>
          </a:p>
          <a:p>
            <a:pPr lvl="0"/>
            <a:r>
              <a:rPr lang="en-US" sz="1400" dirty="0" err="1" smtClean="0"/>
              <a:t>Erdem</a:t>
            </a:r>
            <a:r>
              <a:rPr lang="en-US" sz="1400" dirty="0" smtClean="0"/>
              <a:t> </a:t>
            </a:r>
            <a:r>
              <a:rPr lang="en-US" sz="1400" dirty="0"/>
              <a:t>S, Campbell D &amp; Thompson C (2014) Elimination and selection by aspects in health choice experiments: </a:t>
            </a:r>
            <a:r>
              <a:rPr lang="en-US" sz="1400" dirty="0" err="1"/>
              <a:t>Prioritising</a:t>
            </a:r>
            <a:r>
              <a:rPr lang="en-US" sz="1400" dirty="0"/>
              <a:t> health service innovations (Forthcoming/Available Online), Journal of Health Economics.</a:t>
            </a:r>
          </a:p>
          <a:p>
            <a:pPr lvl="0"/>
            <a:r>
              <a:rPr lang="en-US" sz="1400" dirty="0" err="1" smtClean="0"/>
              <a:t>Erdem</a:t>
            </a:r>
            <a:r>
              <a:rPr lang="en-US" sz="1400" dirty="0" smtClean="0"/>
              <a:t> </a:t>
            </a:r>
            <a:r>
              <a:rPr lang="en-US" sz="1400" dirty="0"/>
              <a:t>S &amp; Thompson C (2014) </a:t>
            </a:r>
            <a:r>
              <a:rPr lang="en-US" sz="1400" dirty="0" err="1"/>
              <a:t>Prioritising</a:t>
            </a:r>
            <a:r>
              <a:rPr lang="en-US" sz="1400" dirty="0"/>
              <a:t> Health Service Innovation Investments Using Public Preferences: A Discrete Choice Experiment, BMC Health Services Research, 14, Art. No.: 360.</a:t>
            </a:r>
          </a:p>
          <a:p>
            <a:pPr lvl="0"/>
            <a:r>
              <a:rPr lang="en-US" sz="1400" dirty="0" err="1" smtClean="0"/>
              <a:t>Erdem</a:t>
            </a:r>
            <a:r>
              <a:rPr lang="en-US" sz="1400" dirty="0" smtClean="0"/>
              <a:t> </a:t>
            </a:r>
            <a:r>
              <a:rPr lang="en-US" sz="1400" dirty="0"/>
              <a:t>S, Campbell D &amp; Hole AR Accounting for attribute-level non-attendance in a health choice experiment: does it matter? (Forthcoming/Available Online), Health Economics. DOI: http://dx.doi.org/10.1002/hec.3059</a:t>
            </a:r>
          </a:p>
          <a:p>
            <a:pPr lvl="0"/>
            <a:r>
              <a:rPr lang="en-US" sz="1400" dirty="0" err="1" smtClean="0"/>
              <a:t>Erdem</a:t>
            </a:r>
            <a:r>
              <a:rPr lang="en-US" sz="1400" dirty="0" smtClean="0"/>
              <a:t> </a:t>
            </a:r>
            <a:r>
              <a:rPr lang="en-US" sz="1400" dirty="0"/>
              <a:t>S &amp; Rigby D (2013) Investigating heterogeneity in the characterization of risks using best worst scaling, Risk Analysis, 33 (9), pp. 1728-1748. DOI: http://dx.doi.org/10.1111/risa.12012 </a:t>
            </a:r>
          </a:p>
          <a:p>
            <a:pPr lvl="0"/>
            <a:r>
              <a:rPr lang="en-US" sz="1400" dirty="0" err="1" smtClean="0"/>
              <a:t>Erdem</a:t>
            </a:r>
            <a:r>
              <a:rPr lang="en-US" sz="1400" dirty="0" smtClean="0"/>
              <a:t> </a:t>
            </a:r>
            <a:r>
              <a:rPr lang="en-US" sz="1400" dirty="0"/>
              <a:t>S &amp; Thompson C (2012) Public preferences for health service innovations: the evidence from a conjoint analysis: A report for the UK's National Health Service Foundation Trust. National Health Service Foundation Trust.</a:t>
            </a:r>
          </a:p>
          <a:p>
            <a:pPr lvl="0"/>
            <a:r>
              <a:rPr lang="en-US" sz="1400" dirty="0" err="1" smtClean="0"/>
              <a:t>Erdem</a:t>
            </a:r>
            <a:r>
              <a:rPr lang="en-US" sz="1400" dirty="0" smtClean="0"/>
              <a:t> </a:t>
            </a:r>
            <a:r>
              <a:rPr lang="en-US" sz="1400" dirty="0"/>
              <a:t>S, Rigby D &amp; </a:t>
            </a:r>
            <a:r>
              <a:rPr lang="en-US" sz="1400" dirty="0" err="1"/>
              <a:t>Wossink</a:t>
            </a:r>
            <a:r>
              <a:rPr lang="en-US" sz="1400" dirty="0"/>
              <a:t> A (2012) Using best-worst scaling to explore perceptions of relative responsibility for ensuring food safety, Food Policy, 37 (6), pp. 661-670</a:t>
            </a:r>
          </a:p>
          <a:p>
            <a:pPr lvl="0"/>
            <a:endParaRPr lang="en-US" sz="1400" dirty="0"/>
          </a:p>
        </p:txBody>
      </p:sp>
    </p:spTree>
    <p:extLst>
      <p:ext uri="{BB962C8B-B14F-4D97-AF65-F5344CB8AC3E}">
        <p14:creationId xmlns:p14="http://schemas.microsoft.com/office/powerpoint/2010/main" val="4148072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38200" y="533400"/>
            <a:ext cx="7848600" cy="685800"/>
          </a:xfrm>
        </p:spPr>
        <p:txBody>
          <a:bodyPr/>
          <a:lstStyle/>
          <a:p>
            <a:pPr algn="r" eaLnBrk="1" hangingPunct="1"/>
            <a:r>
              <a:rPr lang="en-US" dirty="0" smtClean="0">
                <a:solidFill>
                  <a:schemeClr val="tx1"/>
                </a:solidFill>
              </a:rPr>
              <a:t>Introduction</a:t>
            </a:r>
          </a:p>
        </p:txBody>
      </p:sp>
      <p:sp>
        <p:nvSpPr>
          <p:cNvPr id="5123" name="Rectangle 3"/>
          <p:cNvSpPr>
            <a:spLocks noGrp="1" noChangeArrowheads="1"/>
          </p:cNvSpPr>
          <p:nvPr>
            <p:ph idx="1"/>
          </p:nvPr>
        </p:nvSpPr>
        <p:spPr>
          <a:xfrm>
            <a:off x="457200" y="1371600"/>
            <a:ext cx="8305800" cy="4953000"/>
          </a:xfrm>
        </p:spPr>
        <p:txBody>
          <a:bodyPr>
            <a:normAutofit/>
          </a:bodyPr>
          <a:lstStyle/>
          <a:p>
            <a:pPr marL="0" indent="0" algn="ctr">
              <a:buNone/>
            </a:pPr>
            <a:r>
              <a:rPr lang="en-US" sz="2000" dirty="0" smtClean="0"/>
              <a:t>	</a:t>
            </a:r>
            <a:r>
              <a:rPr lang="en-US" sz="3200" b="1" dirty="0">
                <a:latin typeface="MV Boli" pitchFamily="2" charset="0"/>
                <a:cs typeface="MV Boli" pitchFamily="2" charset="0"/>
              </a:rPr>
              <a:t>Public </a:t>
            </a:r>
            <a:r>
              <a:rPr lang="en-US" b="1" dirty="0">
                <a:latin typeface="MV Boli" pitchFamily="2" charset="0"/>
                <a:cs typeface="MV Boli" pitchFamily="2" charset="0"/>
              </a:rPr>
              <a:t>Health Economics</a:t>
            </a:r>
          </a:p>
          <a:p>
            <a:pPr marL="0" indent="0">
              <a:buNone/>
            </a:pPr>
            <a:r>
              <a:rPr lang="en-US" sz="2400" dirty="0"/>
              <a:t>Our public health economists play a leading role in optimizing scarce resources to improve health outcomes. Providing assistance to local, state, national, and international governments and organizations, we apply innovative methods and strategies to match client need with an appropriate plan of research.</a:t>
            </a:r>
          </a:p>
          <a:p>
            <a:pPr marL="0" indent="0">
              <a:buNone/>
            </a:pPr>
            <a:r>
              <a:rPr lang="en-US" sz="2400" dirty="0"/>
              <a:t>Our researchers work in interdisciplinary teams to conduct evidence-based research to help policy makers prioritize health problems, prevention and treatment options, and resource allocation</a:t>
            </a:r>
            <a:endParaRPr lang="en-US" sz="2400" dirty="0" smtClean="0">
              <a:latin typeface="MV Boli" pitchFamily="2" charset="0"/>
              <a:cs typeface="MV Boli" pitchFamily="2" charset="0"/>
            </a:endParaRPr>
          </a:p>
        </p:txBody>
      </p:sp>
    </p:spTree>
    <p:extLst>
      <p:ext uri="{BB962C8B-B14F-4D97-AF65-F5344CB8AC3E}">
        <p14:creationId xmlns:p14="http://schemas.microsoft.com/office/powerpoint/2010/main" val="909792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457200" y="1981200"/>
            <a:ext cx="8153400" cy="4343400"/>
          </a:xfrm>
        </p:spPr>
        <p:txBody>
          <a:bodyPr>
            <a:normAutofit fontScale="77500" lnSpcReduction="20000"/>
          </a:bodyPr>
          <a:lstStyle/>
          <a:p>
            <a:pPr marL="0" indent="0">
              <a:buNone/>
            </a:pPr>
            <a:r>
              <a:rPr lang="en-US" sz="2900" dirty="0"/>
              <a:t>No single economic measure or tool is considered standard for evaluating the effectiveness and resource efficiency of a public health practice, program, or intervention. However, the precision and thoroughness of economic analyses affect financial outlays and health outcomes, including quality and length of life.</a:t>
            </a:r>
          </a:p>
          <a:p>
            <a:pPr marL="0" indent="0">
              <a:buNone/>
            </a:pPr>
            <a:r>
              <a:rPr lang="en-US" sz="2900" dirty="0"/>
              <a:t>Policy makers require expert evaluation using the most technically accurate, up-to-date, and scientifically sound approaches for their decision making. To help inform decisions about effective and efficient use of resources, our public health economists conduct various kinds of economic research, including the following:</a:t>
            </a:r>
          </a:p>
          <a:p>
            <a:pPr marL="0" indent="0">
              <a:buNone/>
            </a:pPr>
            <a:endParaRPr lang="en-US" sz="3200" dirty="0" smtClean="0"/>
          </a:p>
        </p:txBody>
      </p:sp>
      <p:sp>
        <p:nvSpPr>
          <p:cNvPr id="3" name="Title 1"/>
          <p:cNvSpPr>
            <a:spLocks noGrp="1"/>
          </p:cNvSpPr>
          <p:nvPr>
            <p:ph type="title"/>
          </p:nvPr>
        </p:nvSpPr>
        <p:spPr>
          <a:xfrm>
            <a:off x="457200" y="457200"/>
            <a:ext cx="8382000" cy="1066800"/>
          </a:xfrm>
        </p:spPr>
        <p:txBody>
          <a:bodyPr>
            <a:normAutofit fontScale="90000"/>
          </a:bodyPr>
          <a:lstStyle/>
          <a:p>
            <a:pPr algn="r"/>
            <a:r>
              <a:rPr lang="en-US" sz="4000" dirty="0">
                <a:solidFill>
                  <a:schemeClr val="tx1"/>
                </a:solidFill>
              </a:rPr>
              <a:t>Research Methods/Approaches</a:t>
            </a:r>
          </a:p>
        </p:txBody>
      </p:sp>
    </p:spTree>
    <p:extLst>
      <p:ext uri="{BB962C8B-B14F-4D97-AF65-F5344CB8AC3E}">
        <p14:creationId xmlns:p14="http://schemas.microsoft.com/office/powerpoint/2010/main" val="2091156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981200"/>
            <a:ext cx="8001000" cy="3785652"/>
          </a:xfrm>
          <a:prstGeom prst="rect">
            <a:avLst/>
          </a:prstGeom>
        </p:spPr>
        <p:txBody>
          <a:bodyPr wrap="square">
            <a:spAutoFit/>
          </a:bodyPr>
          <a:lstStyle/>
          <a:p>
            <a:pPr marL="342900" indent="-342900">
              <a:buFont typeface="Arial" pitchFamily="34" charset="0"/>
              <a:buChar char="•"/>
            </a:pPr>
            <a:r>
              <a:rPr lang="en-US" sz="2000" dirty="0"/>
              <a:t>Burden of disease evaluation: Measuring the direct medical costs as well as indirect costs such as lost productivity due to diseases and injuries</a:t>
            </a:r>
          </a:p>
          <a:p>
            <a:pPr marL="342900" indent="-342900">
              <a:buFont typeface="Arial" pitchFamily="34" charset="0"/>
              <a:buChar char="•"/>
            </a:pPr>
            <a:r>
              <a:rPr lang="en-US" sz="2000" dirty="0"/>
              <a:t>Cost-effectiveness evaluation: Evaluating the effectiveness of interventions to prevent or treat specific diseases compared to the costs of the interventions</a:t>
            </a:r>
          </a:p>
          <a:p>
            <a:pPr marL="342900" indent="-342900">
              <a:buFont typeface="Arial" pitchFamily="34" charset="0"/>
              <a:buChar char="•"/>
            </a:pPr>
            <a:r>
              <a:rPr lang="en-US" sz="2000" dirty="0"/>
              <a:t>Creation of innovative software such as the Obesity Cost Calculator</a:t>
            </a:r>
          </a:p>
          <a:p>
            <a:pPr marL="342900" indent="-342900">
              <a:buFont typeface="Arial" pitchFamily="34" charset="0"/>
              <a:buChar char="•"/>
            </a:pPr>
            <a:r>
              <a:rPr lang="en-US" sz="2000" dirty="0"/>
              <a:t>Methodological research to improve measurement strategies for disease cost estimation, including identification of econometric approaches and innovative modeling techniques</a:t>
            </a:r>
          </a:p>
        </p:txBody>
      </p:sp>
      <p:sp>
        <p:nvSpPr>
          <p:cNvPr id="5" name="Title 1"/>
          <p:cNvSpPr>
            <a:spLocks noGrp="1"/>
          </p:cNvSpPr>
          <p:nvPr>
            <p:ph type="title"/>
          </p:nvPr>
        </p:nvSpPr>
        <p:spPr>
          <a:xfrm>
            <a:off x="457200" y="609600"/>
            <a:ext cx="8305800" cy="914400"/>
          </a:xfrm>
        </p:spPr>
        <p:txBody>
          <a:bodyPr>
            <a:normAutofit fontScale="90000"/>
          </a:bodyPr>
          <a:lstStyle/>
          <a:p>
            <a:pPr algn="r"/>
            <a:r>
              <a:rPr lang="en-US" sz="4000" dirty="0">
                <a:solidFill>
                  <a:schemeClr val="tx1"/>
                </a:solidFill>
              </a:rPr>
              <a:t>Research Methods/Approaches</a:t>
            </a:r>
          </a:p>
        </p:txBody>
      </p:sp>
    </p:spTree>
    <p:extLst>
      <p:ext uri="{BB962C8B-B14F-4D97-AF65-F5344CB8AC3E}">
        <p14:creationId xmlns:p14="http://schemas.microsoft.com/office/powerpoint/2010/main" val="8808441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346</TotalTime>
  <Words>1106</Words>
  <Application>Microsoft Office PowerPoint</Application>
  <PresentationFormat>On-screen Show (4:3)</PresentationFormat>
  <Paragraphs>83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Aspect</vt:lpstr>
      <vt:lpstr>PowerPoint Presentation</vt:lpstr>
      <vt:lpstr>PowerPoint Presentation</vt:lpstr>
      <vt:lpstr>Seda Erdem Assistant Professor Economics, University of Stirling Scotland, UK</vt:lpstr>
      <vt:lpstr>Bio-Sketch</vt:lpstr>
      <vt:lpstr>Research Interest</vt:lpstr>
      <vt:lpstr>Publications</vt:lpstr>
      <vt:lpstr>Introduction</vt:lpstr>
      <vt:lpstr>Research Methods/Approaches</vt:lpstr>
      <vt:lpstr>Research Methods/Approaches</vt:lpstr>
      <vt:lpstr>       Health Economics Practice</vt:lpstr>
      <vt:lpstr>       Research Projects</vt:lpstr>
      <vt:lpstr>Research Clients</vt:lpstr>
      <vt:lpstr>Related Journals</vt:lpstr>
      <vt:lpstr>Related Conferences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SHAZIA JAMSHED</dc:title>
  <dc:creator>rakesh-m</dc:creator>
  <cp:lastModifiedBy>Bhargavi Kancherla</cp:lastModifiedBy>
  <cp:revision>154</cp:revision>
  <dcterms:created xsi:type="dcterms:W3CDTF">2014-10-08T08:45:06Z</dcterms:created>
  <dcterms:modified xsi:type="dcterms:W3CDTF">2014-11-27T08:52:25Z</dcterms:modified>
</cp:coreProperties>
</file>