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56" r:id="rId3"/>
    <p:sldId id="257" r:id="rId4"/>
    <p:sldId id="258" r:id="rId5"/>
    <p:sldId id="259" r:id="rId6"/>
    <p:sldId id="260" r:id="rId7"/>
    <p:sldId id="261" r:id="rId8"/>
    <p:sldId id="262" r:id="rId9"/>
    <p:sldId id="263" r:id="rId10"/>
    <p:sldId id="272" r:id="rId11"/>
    <p:sldId id="264" r:id="rId12"/>
    <p:sldId id="265" r:id="rId13"/>
    <p:sldId id="266" r:id="rId14"/>
    <p:sldId id="267" r:id="rId15"/>
    <p:sldId id="268" r:id="rId16"/>
    <p:sldId id="269" r:id="rId17"/>
    <p:sldId id="270" r:id="rId18"/>
    <p:sldId id="273" r:id="rId19"/>
    <p:sldId id="274" r:id="rId20"/>
    <p:sldId id="275" r:id="rId21"/>
    <p:sldId id="276"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0BE"/>
    <a:srgbClr val="DC22C6"/>
    <a:srgbClr val="5B78A3"/>
    <a:srgbClr val="D42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9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9C3CA-6EFF-4B44-A7B5-5C1A0AAEFBB8}" type="datetimeFigureOut">
              <a:rPr lang="en-US" smtClean="0"/>
              <a:t>10/14/2015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DFE1A-8118-4693-B8D7-D1EA7BE245B2}" type="slidenum">
              <a:rPr lang="en-US" smtClean="0"/>
              <a:t>‹#›</a:t>
            </a:fld>
            <a:endParaRPr lang="en-US"/>
          </a:p>
        </p:txBody>
      </p:sp>
    </p:spTree>
    <p:extLst>
      <p:ext uri="{BB962C8B-B14F-4D97-AF65-F5344CB8AC3E}">
        <p14:creationId xmlns:p14="http://schemas.microsoft.com/office/powerpoint/2010/main" val="13042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5096D-A2CC-44E5-AF74-EE5CD24AF3E0}" type="slidenum">
              <a:rPr lang="en-US" smtClean="0"/>
              <a:t>22</a:t>
            </a:fld>
            <a:endParaRPr lang="en-US"/>
          </a:p>
        </p:txBody>
      </p:sp>
    </p:spTree>
    <p:extLst>
      <p:ext uri="{BB962C8B-B14F-4D97-AF65-F5344CB8AC3E}">
        <p14:creationId xmlns:p14="http://schemas.microsoft.com/office/powerpoint/2010/main" val="7237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10/14/2015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13396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Skin shows the signs of Sepsis</a:t>
            </a:r>
            <a:endParaRPr lang="en-US" sz="6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450"/>
            <a:ext cx="9144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11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a:xfrm>
            <a:off x="457200" y="1981201"/>
            <a:ext cx="8229600" cy="35052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n-US" dirty="0" smtClean="0">
                <a:solidFill>
                  <a:srgbClr val="D42AD4"/>
                </a:solidFill>
                <a:latin typeface="Times New Roman" pitchFamily="18" charset="0"/>
                <a:cs typeface="Times New Roman" pitchFamily="18" charset="0"/>
              </a:rPr>
              <a:t>It is a illness in the body in which body gives severe response to bacteria and other germs. This response is termed as </a:t>
            </a:r>
            <a:r>
              <a:rPr lang="en-US" b="1" dirty="0" smtClean="0">
                <a:solidFill>
                  <a:srgbClr val="FF0000"/>
                </a:solidFill>
                <a:latin typeface="Times New Roman" pitchFamily="18" charset="0"/>
                <a:cs typeface="Times New Roman" pitchFamily="18" charset="0"/>
              </a:rPr>
              <a:t>S</a:t>
            </a:r>
            <a:r>
              <a:rPr lang="en-US" dirty="0" smtClean="0">
                <a:solidFill>
                  <a:srgbClr val="D42AD4"/>
                </a:solidFill>
                <a:latin typeface="Times New Roman" pitchFamily="18" charset="0"/>
                <a:cs typeface="Times New Roman" pitchFamily="18" charset="0"/>
              </a:rPr>
              <a:t>ystemic </a:t>
            </a:r>
            <a:r>
              <a:rPr lang="en-US" b="1" dirty="0" smtClean="0">
                <a:solidFill>
                  <a:srgbClr val="FF0000"/>
                </a:solidFill>
                <a:latin typeface="Times New Roman" pitchFamily="18" charset="0"/>
                <a:cs typeface="Times New Roman" pitchFamily="18" charset="0"/>
              </a:rPr>
              <a:t>I</a:t>
            </a:r>
            <a:r>
              <a:rPr lang="en-US" dirty="0" smtClean="0">
                <a:solidFill>
                  <a:srgbClr val="D42AD4"/>
                </a:solidFill>
                <a:latin typeface="Times New Roman" pitchFamily="18" charset="0"/>
                <a:cs typeface="Times New Roman" pitchFamily="18" charset="0"/>
              </a:rPr>
              <a:t>nflammatory </a:t>
            </a:r>
            <a:r>
              <a:rPr lang="en-US" b="1" dirty="0" smtClean="0">
                <a:solidFill>
                  <a:srgbClr val="FF0000"/>
                </a:solidFill>
                <a:latin typeface="Times New Roman" pitchFamily="18" charset="0"/>
                <a:cs typeface="Times New Roman" pitchFamily="18" charset="0"/>
              </a:rPr>
              <a:t>R</a:t>
            </a:r>
            <a:r>
              <a:rPr lang="en-US" dirty="0" smtClean="0">
                <a:solidFill>
                  <a:srgbClr val="D42AD4"/>
                </a:solidFill>
                <a:latin typeface="Times New Roman" pitchFamily="18" charset="0"/>
                <a:cs typeface="Times New Roman" pitchFamily="18" charset="0"/>
              </a:rPr>
              <a:t>esponse </a:t>
            </a:r>
            <a:r>
              <a:rPr lang="en-US" b="1" dirty="0" smtClean="0">
                <a:solidFill>
                  <a:srgbClr val="FF0000"/>
                </a:solidFill>
                <a:latin typeface="Times New Roman" pitchFamily="18" charset="0"/>
                <a:cs typeface="Times New Roman" pitchFamily="18" charset="0"/>
              </a:rPr>
              <a:t>S</a:t>
            </a:r>
            <a:r>
              <a:rPr lang="en-US" dirty="0" smtClean="0">
                <a:solidFill>
                  <a:srgbClr val="D42AD4"/>
                </a:solidFill>
                <a:latin typeface="Times New Roman" pitchFamily="18" charset="0"/>
                <a:cs typeface="Times New Roman" pitchFamily="18" charset="0"/>
              </a:rPr>
              <a:t>yndrome (SIRS).</a:t>
            </a:r>
          </a:p>
          <a:p>
            <a:pPr marL="0" indent="0" algn="just">
              <a:buNone/>
            </a:pPr>
            <a:r>
              <a:rPr lang="en-US" dirty="0" smtClean="0">
                <a:solidFill>
                  <a:srgbClr val="D42AD4"/>
                </a:solidFill>
                <a:latin typeface="Times New Roman" pitchFamily="18" charset="0"/>
                <a:cs typeface="Times New Roman" pitchFamily="18" charset="0"/>
              </a:rPr>
              <a:t>SIRS is considered as the main symptom towards Sepsis.</a:t>
            </a:r>
          </a:p>
          <a:p>
            <a:pPr marL="0" indent="0" algn="just">
              <a:buNone/>
            </a:pPr>
            <a:r>
              <a:rPr lang="en-US" dirty="0" smtClean="0">
                <a:solidFill>
                  <a:srgbClr val="D42AD4"/>
                </a:solidFill>
                <a:latin typeface="Times New Roman" pitchFamily="18" charset="0"/>
                <a:cs typeface="Times New Roman" pitchFamily="18" charset="0"/>
              </a:rPr>
              <a:t>Sepsis caused Septic Shock which occurs by high lactate level. </a:t>
            </a:r>
          </a:p>
          <a:p>
            <a:pPr marL="0" indent="0" algn="just">
              <a:buNone/>
            </a:pPr>
            <a:r>
              <a:rPr lang="en-US" dirty="0" smtClean="0">
                <a:solidFill>
                  <a:srgbClr val="D42AD4"/>
                </a:solidFill>
                <a:latin typeface="Times New Roman" pitchFamily="18" charset="0"/>
                <a:cs typeface="Times New Roman" pitchFamily="18" charset="0"/>
              </a:rPr>
              <a:t>Sepsis causes by the serious infected immune system in the body which becomes the cause of other severe diseases. </a:t>
            </a:r>
          </a:p>
          <a:p>
            <a:pPr marL="0" indent="0" algn="just">
              <a:buNone/>
            </a:pPr>
            <a:r>
              <a:rPr lang="en-US" dirty="0" smtClean="0">
                <a:solidFill>
                  <a:srgbClr val="D42AD4"/>
                </a:solidFill>
                <a:latin typeface="Times New Roman" pitchFamily="18" charset="0"/>
                <a:cs typeface="Times New Roman" pitchFamily="18" charset="0"/>
              </a:rPr>
              <a:t>Sepsis cause billions of deaths globally each year.</a:t>
            </a:r>
          </a:p>
          <a:p>
            <a:pPr marL="0" indent="0" algn="just">
              <a:buNone/>
            </a:pPr>
            <a:endParaRPr lang="en-US" dirty="0" smtClean="0">
              <a:solidFill>
                <a:srgbClr val="D42AD4"/>
              </a:solidFill>
              <a:latin typeface="Times New Roman" pitchFamily="18" charset="0"/>
              <a:cs typeface="Times New Roman" pitchFamily="18" charset="0"/>
            </a:endParaRPr>
          </a:p>
          <a:p>
            <a:pPr marL="0" indent="0" algn="just">
              <a:buNone/>
            </a:pPr>
            <a:endParaRPr lang="en-US" dirty="0" smtClean="0">
              <a:solidFill>
                <a:srgbClr val="D42AD4"/>
              </a:solidFill>
              <a:latin typeface="Times New Roman" pitchFamily="18" charset="0"/>
              <a:cs typeface="Times New Roman" pitchFamily="18" charset="0"/>
            </a:endParaRPr>
          </a:p>
        </p:txBody>
      </p:sp>
    </p:spTree>
    <p:extLst>
      <p:ext uri="{BB962C8B-B14F-4D97-AF65-F5344CB8AC3E}">
        <p14:creationId xmlns:p14="http://schemas.microsoft.com/office/powerpoint/2010/main" val="178302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sepsis???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800" dirty="0">
                <a:solidFill>
                  <a:schemeClr val="tx1"/>
                </a:solidFill>
                <a:latin typeface="Times New Roman" pitchFamily="18" charset="0"/>
                <a:cs typeface="Times New Roman" pitchFamily="18" charset="0"/>
              </a:rPr>
              <a:t>To be diagnosed with sepsis, you must exhibit at least two of the following symptoms:</a:t>
            </a:r>
          </a:p>
          <a:p>
            <a:pPr marL="0" indent="0">
              <a:buNone/>
            </a:pPr>
            <a:endParaRPr lang="en-US" sz="2800" dirty="0">
              <a:solidFill>
                <a:schemeClr val="tx1"/>
              </a:solidFill>
              <a:latin typeface="Times New Roman" pitchFamily="18" charset="0"/>
              <a:cs typeface="Times New Roman" pitchFamily="18" charset="0"/>
            </a:endParaRPr>
          </a:p>
          <a:p>
            <a:pPr marL="0" indent="0">
              <a:buNone/>
            </a:pPr>
            <a:r>
              <a:rPr lang="en-US" sz="2800" dirty="0" smtClean="0">
                <a:solidFill>
                  <a:schemeClr val="tx1"/>
                </a:solidFill>
                <a:latin typeface="Times New Roman" pitchFamily="18" charset="0"/>
                <a:cs typeface="Times New Roman" pitchFamily="18" charset="0"/>
              </a:rPr>
              <a:t>1. Body </a:t>
            </a:r>
            <a:r>
              <a:rPr lang="en-US" sz="2800" dirty="0">
                <a:solidFill>
                  <a:schemeClr val="tx1"/>
                </a:solidFill>
                <a:latin typeface="Times New Roman" pitchFamily="18" charset="0"/>
                <a:cs typeface="Times New Roman" pitchFamily="18" charset="0"/>
              </a:rPr>
              <a:t>temperature above 101 F (38.3 C) or below </a:t>
            </a:r>
            <a:r>
              <a:rPr lang="en-US" sz="2800" dirty="0" smtClean="0">
                <a:solidFill>
                  <a:schemeClr val="tx1"/>
                </a:solidFill>
                <a:latin typeface="Times New Roman" pitchFamily="18" charset="0"/>
                <a:cs typeface="Times New Roman" pitchFamily="18" charset="0"/>
              </a:rPr>
              <a:t>     </a:t>
            </a:r>
          </a:p>
          <a:p>
            <a:pPr marL="0" indent="0">
              <a:buNone/>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96.8 </a:t>
            </a:r>
            <a:r>
              <a:rPr lang="en-US" sz="2800" dirty="0">
                <a:solidFill>
                  <a:schemeClr val="tx1"/>
                </a:solidFill>
                <a:latin typeface="Times New Roman" pitchFamily="18" charset="0"/>
                <a:cs typeface="Times New Roman" pitchFamily="18" charset="0"/>
              </a:rPr>
              <a:t>F (36 C)</a:t>
            </a:r>
          </a:p>
          <a:p>
            <a:pPr marL="0" indent="0">
              <a:buNone/>
            </a:pPr>
            <a:r>
              <a:rPr lang="en-US" sz="2800" dirty="0" smtClean="0">
                <a:solidFill>
                  <a:schemeClr val="tx1"/>
                </a:solidFill>
                <a:latin typeface="Times New Roman" pitchFamily="18" charset="0"/>
                <a:cs typeface="Times New Roman" pitchFamily="18" charset="0"/>
              </a:rPr>
              <a:t>2. Heart </a:t>
            </a:r>
            <a:r>
              <a:rPr lang="en-US" sz="2800" dirty="0">
                <a:solidFill>
                  <a:schemeClr val="tx1"/>
                </a:solidFill>
                <a:latin typeface="Times New Roman" pitchFamily="18" charset="0"/>
                <a:cs typeface="Times New Roman" pitchFamily="18" charset="0"/>
              </a:rPr>
              <a:t>rate higher than 90 beats a minute</a:t>
            </a:r>
          </a:p>
          <a:p>
            <a:pPr marL="0" indent="0">
              <a:buNone/>
            </a:pPr>
            <a:r>
              <a:rPr lang="en-US" sz="2800" dirty="0" smtClean="0">
                <a:solidFill>
                  <a:schemeClr val="tx1"/>
                </a:solidFill>
                <a:latin typeface="Times New Roman" pitchFamily="18" charset="0"/>
                <a:cs typeface="Times New Roman" pitchFamily="18" charset="0"/>
              </a:rPr>
              <a:t>3. Respiratory </a:t>
            </a:r>
            <a:r>
              <a:rPr lang="en-US" sz="2800" dirty="0">
                <a:solidFill>
                  <a:schemeClr val="tx1"/>
                </a:solidFill>
                <a:latin typeface="Times New Roman" pitchFamily="18" charset="0"/>
                <a:cs typeface="Times New Roman" pitchFamily="18" charset="0"/>
              </a:rPr>
              <a:t>rate higher than 20 breaths a minute</a:t>
            </a:r>
          </a:p>
          <a:p>
            <a:pPr marL="0" indent="0">
              <a:buNone/>
            </a:pPr>
            <a:r>
              <a:rPr lang="en-US" sz="2800" dirty="0" smtClean="0">
                <a:solidFill>
                  <a:schemeClr val="tx1"/>
                </a:solidFill>
                <a:latin typeface="Times New Roman" pitchFamily="18" charset="0"/>
                <a:cs typeface="Times New Roman" pitchFamily="18" charset="0"/>
              </a:rPr>
              <a:t>4. Probable </a:t>
            </a:r>
            <a:r>
              <a:rPr lang="en-US" sz="2800" dirty="0">
                <a:solidFill>
                  <a:schemeClr val="tx1"/>
                </a:solidFill>
                <a:latin typeface="Times New Roman" pitchFamily="18" charset="0"/>
                <a:cs typeface="Times New Roman" pitchFamily="18" charset="0"/>
              </a:rPr>
              <a:t>or confirmed infection</a:t>
            </a:r>
          </a:p>
        </p:txBody>
      </p:sp>
    </p:spTree>
    <p:extLst>
      <p:ext uri="{BB962C8B-B14F-4D97-AF65-F5344CB8AC3E}">
        <p14:creationId xmlns:p14="http://schemas.microsoft.com/office/powerpoint/2010/main" val="26003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a:effectLst>
            <a:outerShdw blurRad="50800" dist="38100" dir="2700000" algn="tl" rotWithShape="0">
              <a:prstClr val="black">
                <a:alpha val="40000"/>
              </a:prstClr>
            </a:outerShdw>
          </a:effectLst>
        </p:spPr>
        <p:txBody>
          <a:bodyPr/>
          <a:lstStyle/>
          <a:p>
            <a:r>
              <a:rPr lang="en-US" sz="6000" b="1" dirty="0" smtClean="0">
                <a:effectLst/>
                <a:latin typeface="Aparajita" pitchFamily="34" charset="0"/>
                <a:cs typeface="Aparajita" pitchFamily="34" charset="0"/>
              </a:rPr>
              <a:t>In case of Severe </a:t>
            </a:r>
            <a:r>
              <a:rPr lang="en-US" sz="6000" b="1" dirty="0">
                <a:effectLst/>
                <a:latin typeface="Aparajita" pitchFamily="34" charset="0"/>
                <a:cs typeface="Aparajita" pitchFamily="34" charset="0"/>
              </a:rPr>
              <a:t>sepsis</a:t>
            </a:r>
            <a:br>
              <a:rPr lang="en-US" sz="6000" b="1" dirty="0">
                <a:effectLst/>
                <a:latin typeface="Aparajita" pitchFamily="34" charset="0"/>
                <a:cs typeface="Aparajita" pitchFamily="34" charset="0"/>
              </a:rPr>
            </a:br>
            <a:endParaRPr lang="en-US" sz="6000" dirty="0">
              <a:effectLst/>
              <a:latin typeface="Aparajita" pitchFamily="34" charset="0"/>
              <a:cs typeface="Aparajita" pitchFamily="34" charset="0"/>
            </a:endParaRPr>
          </a:p>
        </p:txBody>
      </p:sp>
      <p:sp>
        <p:nvSpPr>
          <p:cNvPr id="3" name="Content Placeholder 2"/>
          <p:cNvSpPr>
            <a:spLocks noGrp="1"/>
          </p:cNvSpPr>
          <p:nvPr>
            <p:ph idx="1"/>
          </p:nvPr>
        </p:nvSpPr>
        <p:spPr>
          <a:xfrm>
            <a:off x="457200" y="1219201"/>
            <a:ext cx="8229600" cy="3733800"/>
          </a:xfrm>
          <a:effectLst>
            <a:glow rad="228600">
              <a:schemeClr val="accent1">
                <a:satMod val="175000"/>
                <a:alpha val="40000"/>
              </a:schemeClr>
            </a:glow>
            <a:outerShdw blurRad="50800" dist="38100" algn="l" rotWithShape="0">
              <a:prstClr val="black">
                <a:alpha val="40000"/>
              </a:prstClr>
            </a:outerShdw>
          </a:effectLst>
        </p:spPr>
        <p:txBody>
          <a:bodyPr>
            <a:normAutofit lnSpcReduction="10000"/>
          </a:bodyPr>
          <a:lstStyle/>
          <a:p>
            <a:pPr algn="just"/>
            <a:r>
              <a:rPr lang="en-US" dirty="0" smtClean="0">
                <a:solidFill>
                  <a:schemeClr val="tx2">
                    <a:lumMod val="60000"/>
                    <a:lumOff val="40000"/>
                  </a:schemeClr>
                </a:solidFill>
                <a:latin typeface="Times New Roman" pitchFamily="18" charset="0"/>
                <a:cs typeface="Times New Roman" pitchFamily="18" charset="0"/>
              </a:rPr>
              <a:t>Your </a:t>
            </a:r>
            <a:r>
              <a:rPr lang="en-US" dirty="0">
                <a:solidFill>
                  <a:schemeClr val="tx2">
                    <a:lumMod val="60000"/>
                    <a:lumOff val="40000"/>
                  </a:schemeClr>
                </a:solidFill>
                <a:latin typeface="Times New Roman" pitchFamily="18" charset="0"/>
                <a:cs typeface="Times New Roman" pitchFamily="18" charset="0"/>
              </a:rPr>
              <a:t>diagnosis will be upgraded to severe sepsis if you also exhibit at least one of the following signs and symptoms, which indicate an organ may be failing:</a:t>
            </a:r>
          </a:p>
          <a:p>
            <a:pPr algn="just"/>
            <a:r>
              <a:rPr lang="en-US" dirty="0">
                <a:solidFill>
                  <a:schemeClr val="tx2">
                    <a:lumMod val="60000"/>
                    <a:lumOff val="40000"/>
                  </a:schemeClr>
                </a:solidFill>
                <a:latin typeface="Times New Roman" pitchFamily="18" charset="0"/>
                <a:cs typeface="Times New Roman" pitchFamily="18" charset="0"/>
              </a:rPr>
              <a:t>Significantly decreased urine output</a:t>
            </a:r>
          </a:p>
          <a:p>
            <a:pPr algn="just"/>
            <a:r>
              <a:rPr lang="en-US" dirty="0">
                <a:solidFill>
                  <a:schemeClr val="tx2">
                    <a:lumMod val="60000"/>
                    <a:lumOff val="40000"/>
                  </a:schemeClr>
                </a:solidFill>
                <a:latin typeface="Times New Roman" pitchFamily="18" charset="0"/>
                <a:cs typeface="Times New Roman" pitchFamily="18" charset="0"/>
              </a:rPr>
              <a:t>Abrupt change in mental status</a:t>
            </a:r>
          </a:p>
          <a:p>
            <a:pPr algn="just"/>
            <a:r>
              <a:rPr lang="en-US" dirty="0">
                <a:solidFill>
                  <a:schemeClr val="tx2">
                    <a:lumMod val="60000"/>
                    <a:lumOff val="40000"/>
                  </a:schemeClr>
                </a:solidFill>
                <a:latin typeface="Times New Roman" pitchFamily="18" charset="0"/>
                <a:cs typeface="Times New Roman" pitchFamily="18" charset="0"/>
              </a:rPr>
              <a:t>Decrease in platelet count</a:t>
            </a:r>
          </a:p>
          <a:p>
            <a:pPr algn="just"/>
            <a:r>
              <a:rPr lang="en-US" dirty="0">
                <a:solidFill>
                  <a:schemeClr val="tx2">
                    <a:lumMod val="60000"/>
                    <a:lumOff val="40000"/>
                  </a:schemeClr>
                </a:solidFill>
                <a:latin typeface="Times New Roman" pitchFamily="18" charset="0"/>
                <a:cs typeface="Times New Roman" pitchFamily="18" charset="0"/>
              </a:rPr>
              <a:t>Difficulty breathing</a:t>
            </a:r>
          </a:p>
          <a:p>
            <a:pPr algn="just"/>
            <a:r>
              <a:rPr lang="en-US" dirty="0">
                <a:solidFill>
                  <a:schemeClr val="tx2">
                    <a:lumMod val="60000"/>
                    <a:lumOff val="40000"/>
                  </a:schemeClr>
                </a:solidFill>
                <a:latin typeface="Times New Roman" pitchFamily="18" charset="0"/>
                <a:cs typeface="Times New Roman" pitchFamily="18" charset="0"/>
              </a:rPr>
              <a:t>Abnormal heart pumping function</a:t>
            </a:r>
          </a:p>
          <a:p>
            <a:pPr algn="just"/>
            <a:r>
              <a:rPr lang="en-US" dirty="0">
                <a:solidFill>
                  <a:schemeClr val="tx2">
                    <a:lumMod val="60000"/>
                    <a:lumOff val="40000"/>
                  </a:schemeClr>
                </a:solidFill>
                <a:latin typeface="Times New Roman" pitchFamily="18" charset="0"/>
                <a:cs typeface="Times New Roman" pitchFamily="18" charset="0"/>
              </a:rPr>
              <a:t>Abdominal pain</a:t>
            </a:r>
          </a:p>
          <a:p>
            <a:pPr marL="0" indent="0" algn="just">
              <a:buNone/>
            </a:pPr>
            <a:endParaRPr lang="en-US"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6376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8600"/>
            <a:ext cx="8432800" cy="63246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43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67080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599" cy="632460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33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62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199"/>
            <a:ext cx="8229600" cy="3581401"/>
          </a:xfrm>
        </p:spPr>
        <p:txBody>
          <a:bodyPr>
            <a:normAutofit/>
          </a:bodyPr>
          <a:lstStyle/>
          <a:p>
            <a:pPr marL="0" indent="0">
              <a:buNone/>
            </a:pPr>
            <a:r>
              <a:rPr lang="en-US" b="1" dirty="0">
                <a:solidFill>
                  <a:srgbClr val="FF0000"/>
                </a:solidFill>
              </a:rPr>
              <a:t>People at high risk of developing sepsis include:</a:t>
            </a:r>
          </a:p>
          <a:p>
            <a:pPr marL="0" indent="0">
              <a:buNone/>
            </a:pPr>
            <a:endParaRPr lang="en-US" dirty="0">
              <a:solidFill>
                <a:schemeClr val="tx1"/>
              </a:solidFill>
            </a:endParaRPr>
          </a:p>
          <a:p>
            <a:pPr>
              <a:buFont typeface="Wingdings" pitchFamily="2" charset="2"/>
              <a:buChar char="v"/>
            </a:pPr>
            <a:r>
              <a:rPr lang="en-US" dirty="0">
                <a:solidFill>
                  <a:schemeClr val="tx1"/>
                </a:solidFill>
              </a:rPr>
              <a:t>the very young and very </a:t>
            </a:r>
            <a:r>
              <a:rPr lang="en-US" dirty="0" smtClean="0">
                <a:solidFill>
                  <a:schemeClr val="tx1"/>
                </a:solidFill>
              </a:rPr>
              <a:t>old</a:t>
            </a:r>
          </a:p>
          <a:p>
            <a:pPr>
              <a:buFont typeface="Wingdings" pitchFamily="2" charset="2"/>
              <a:buChar char="v"/>
            </a:pPr>
            <a:r>
              <a:rPr lang="en-US" dirty="0" smtClean="0">
                <a:solidFill>
                  <a:schemeClr val="tx1"/>
                </a:solidFill>
              </a:rPr>
              <a:t>people </a:t>
            </a:r>
            <a:r>
              <a:rPr lang="en-US" dirty="0">
                <a:solidFill>
                  <a:schemeClr val="tx1"/>
                </a:solidFill>
              </a:rPr>
              <a:t>with weak immune </a:t>
            </a:r>
            <a:r>
              <a:rPr lang="en-US" dirty="0" smtClean="0">
                <a:solidFill>
                  <a:schemeClr val="tx1"/>
                </a:solidFill>
              </a:rPr>
              <a:t>systems</a:t>
            </a:r>
          </a:p>
          <a:p>
            <a:pPr>
              <a:buFont typeface="Wingdings" pitchFamily="2" charset="2"/>
              <a:buChar char="v"/>
            </a:pPr>
            <a:r>
              <a:rPr lang="en-US" dirty="0" smtClean="0">
                <a:solidFill>
                  <a:schemeClr val="tx1"/>
                </a:solidFill>
              </a:rPr>
              <a:t>ICU </a:t>
            </a:r>
            <a:r>
              <a:rPr lang="en-US" dirty="0">
                <a:solidFill>
                  <a:schemeClr val="tx1"/>
                </a:solidFill>
              </a:rPr>
              <a:t>patients that are already very </a:t>
            </a:r>
            <a:r>
              <a:rPr lang="en-US" dirty="0" smtClean="0">
                <a:solidFill>
                  <a:schemeClr val="tx1"/>
                </a:solidFill>
              </a:rPr>
              <a:t>sick</a:t>
            </a:r>
          </a:p>
          <a:p>
            <a:pPr>
              <a:buFont typeface="Wingdings" pitchFamily="2" charset="2"/>
              <a:buChar char="v"/>
            </a:pPr>
            <a:r>
              <a:rPr lang="en-US" dirty="0" smtClean="0">
                <a:solidFill>
                  <a:schemeClr val="tx1"/>
                </a:solidFill>
              </a:rPr>
              <a:t>patients </a:t>
            </a:r>
            <a:r>
              <a:rPr lang="en-US" dirty="0">
                <a:solidFill>
                  <a:schemeClr val="tx1"/>
                </a:solidFill>
              </a:rPr>
              <a:t>exposed to invasive devices (such as intravenous catheters or breathing tubes)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26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457200" y="1828800"/>
            <a:ext cx="8229600" cy="43434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en-US" sz="2600" dirty="0" smtClean="0">
                <a:latin typeface="Times New Roman" pitchFamily="18" charset="0"/>
                <a:cs typeface="Times New Roman" pitchFamily="18" charset="0"/>
              </a:rPr>
              <a:t>Sepsis is required to be treated as soon as possible as the symptoms occurs. This means the rapid administration of antibiotics and fluids through IV route which helps the medicines to go directly into the blood stream</a:t>
            </a:r>
            <a:r>
              <a:rPr lang="en-US" sz="2600" dirty="0">
                <a:latin typeface="Times New Roman" pitchFamily="18" charset="0"/>
                <a:cs typeface="Times New Roman" pitchFamily="18" charset="0"/>
              </a:rPr>
              <a:t>. A 2006 study showed that the risk of death from sepsis increases by 7.6% with every hour that passes before </a:t>
            </a:r>
            <a:r>
              <a:rPr lang="en-US" sz="2600" dirty="0" smtClean="0">
                <a:latin typeface="Times New Roman" pitchFamily="18" charset="0"/>
                <a:cs typeface="Times New Roman" pitchFamily="18" charset="0"/>
              </a:rPr>
              <a:t>treatment </a:t>
            </a:r>
            <a:r>
              <a:rPr lang="en-US" sz="2600" dirty="0">
                <a:latin typeface="Times New Roman" pitchFamily="18" charset="0"/>
                <a:cs typeface="Times New Roman" pitchFamily="18" charset="0"/>
              </a:rPr>
              <a:t>begins. </a:t>
            </a:r>
            <a:endParaRPr lang="en-US" sz="2600" dirty="0" smtClean="0">
              <a:latin typeface="Times New Roman" pitchFamily="18" charset="0"/>
              <a:cs typeface="Times New Roman" pitchFamily="18" charset="0"/>
            </a:endParaRPr>
          </a:p>
          <a:p>
            <a:pPr marL="0" indent="0" algn="just">
              <a:buNone/>
            </a:pPr>
            <a:r>
              <a:rPr lang="en-US" sz="2600" dirty="0" smtClean="0">
                <a:latin typeface="Times New Roman" pitchFamily="18" charset="0"/>
                <a:cs typeface="Times New Roman" pitchFamily="18" charset="0"/>
              </a:rPr>
              <a:t>In case of </a:t>
            </a:r>
            <a:r>
              <a:rPr lang="en-US" sz="2600" b="1" dirty="0" smtClean="0">
                <a:solidFill>
                  <a:srgbClr val="FF0000"/>
                </a:solidFill>
                <a:latin typeface="Times New Roman" pitchFamily="18" charset="0"/>
                <a:cs typeface="Times New Roman" pitchFamily="18" charset="0"/>
              </a:rPr>
              <a:t>Antibiotics</a:t>
            </a:r>
            <a:r>
              <a:rPr lang="en-US" sz="2600" dirty="0" smtClean="0">
                <a:latin typeface="Times New Roman" pitchFamily="18" charset="0"/>
                <a:cs typeface="Times New Roman" pitchFamily="18" charset="0"/>
              </a:rPr>
              <a:t>, several antibiotics are prescribed to cure the illness and firstly Broad Spectrum Antibiotics are prescribed against most common type of bacteria’s and germs. It is also administered by IV route only.</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3005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2667000"/>
          </a:xfrm>
        </p:spPr>
        <p:txBody>
          <a:bodyPr/>
          <a:lstStyle/>
          <a:p>
            <a:pPr>
              <a:lnSpc>
                <a:spcPct val="100000"/>
              </a:lnSpc>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6000" dirty="0">
                <a:solidFill>
                  <a:srgbClr val="FF0000"/>
                </a:solidFill>
                <a:latin typeface="Times New Roman" pitchFamily="18" charset="0"/>
                <a:cs typeface="Times New Roman" pitchFamily="18" charset="0"/>
              </a:rPr>
              <a:t>Sergey </a:t>
            </a:r>
            <a:r>
              <a:rPr lang="en-US" sz="6000" dirty="0" smtClean="0">
                <a:solidFill>
                  <a:srgbClr val="FF0000"/>
                </a:solidFill>
                <a:latin typeface="Times New Roman" pitchFamily="18" charset="0"/>
                <a:cs typeface="Times New Roman" pitchFamily="18" charset="0"/>
              </a:rPr>
              <a:t>Zaets</a:t>
            </a:r>
            <a:r>
              <a:rPr lang="en-US" sz="6000" dirty="0">
                <a:solidFill>
                  <a:srgbClr val="FF0000"/>
                </a:solidFill>
                <a:latin typeface="Times New Roman" pitchFamily="18" charset="0"/>
                <a:cs typeface="Times New Roman" pitchFamily="18" charset="0"/>
              </a:rPr>
              <a:t/>
            </a:r>
            <a:br>
              <a:rPr lang="en-US" sz="6000" dirty="0">
                <a:solidFill>
                  <a:srgbClr val="FF0000"/>
                </a:solidFill>
                <a:latin typeface="Times New Roman" pitchFamily="18" charset="0"/>
                <a:cs typeface="Times New Roman" pitchFamily="18" charset="0"/>
              </a:rPr>
            </a:br>
            <a:r>
              <a:rPr lang="en-US" sz="2000" dirty="0">
                <a:solidFill>
                  <a:schemeClr val="accent1">
                    <a:lumMod val="75000"/>
                  </a:schemeClr>
                </a:solidFill>
                <a:latin typeface="Times New Roman" pitchFamily="18" charset="0"/>
                <a:cs typeface="Times New Roman" pitchFamily="18" charset="0"/>
              </a:rPr>
              <a:t>Director, Clinical Development</a:t>
            </a:r>
            <a:br>
              <a:rPr lang="en-US" sz="2000" dirty="0">
                <a:solidFill>
                  <a:schemeClr val="accent1">
                    <a:lumMod val="75000"/>
                  </a:schemeClr>
                </a:solidFill>
                <a:latin typeface="Times New Roman" pitchFamily="18" charset="0"/>
                <a:cs typeface="Times New Roman" pitchFamily="18" charset="0"/>
              </a:rPr>
            </a:br>
            <a:r>
              <a:rPr lang="en-US" sz="2000" dirty="0">
                <a:solidFill>
                  <a:schemeClr val="accent1">
                    <a:lumMod val="75000"/>
                  </a:schemeClr>
                </a:solidFill>
                <a:latin typeface="Times New Roman" pitchFamily="18" charset="0"/>
                <a:cs typeface="Times New Roman" pitchFamily="18" charset="0"/>
              </a:rPr>
              <a:t>Medical &amp; Regulatory Affairs, Novo Nordisk, </a:t>
            </a:r>
            <a:r>
              <a:rPr lang="en-US" sz="2000" dirty="0" err="1">
                <a:solidFill>
                  <a:schemeClr val="accent1">
                    <a:lumMod val="75000"/>
                  </a:schemeClr>
                </a:solidFill>
                <a:latin typeface="Times New Roman" pitchFamily="18" charset="0"/>
                <a:cs typeface="Times New Roman" pitchFamily="18" charset="0"/>
              </a:rPr>
              <a:t>Inc</a:t>
            </a:r>
            <a:r>
              <a:rPr lang="en-US" sz="2000" dirty="0">
                <a:solidFill>
                  <a:schemeClr val="accent1">
                    <a:lumMod val="75000"/>
                  </a:schemeClr>
                </a:solidFill>
                <a:latin typeface="Times New Roman" pitchFamily="18" charset="0"/>
                <a:cs typeface="Times New Roman" pitchFamily="18" charset="0"/>
              </a:rPr>
              <a:t>,</a:t>
            </a:r>
            <a:br>
              <a:rPr lang="en-US" sz="2000" dirty="0">
                <a:solidFill>
                  <a:schemeClr val="accent1">
                    <a:lumMod val="75000"/>
                  </a:schemeClr>
                </a:solidFill>
                <a:latin typeface="Times New Roman" pitchFamily="18" charset="0"/>
                <a:cs typeface="Times New Roman" pitchFamily="18" charset="0"/>
              </a:rPr>
            </a:br>
            <a:r>
              <a:rPr lang="en-US" sz="2000" dirty="0" smtClean="0">
                <a:solidFill>
                  <a:schemeClr val="accent1">
                    <a:lumMod val="75000"/>
                  </a:schemeClr>
                </a:solidFill>
                <a:effectLst/>
                <a:latin typeface="Times New Roman" pitchFamily="18" charset="0"/>
                <a:cs typeface="Times New Roman" pitchFamily="18" charset="0"/>
              </a:rPr>
              <a:t>Plainsboro</a:t>
            </a:r>
            <a:r>
              <a:rPr lang="en-US" sz="2000" dirty="0" smtClean="0">
                <a:solidFill>
                  <a:schemeClr val="accent1">
                    <a:lumMod val="75000"/>
                  </a:schemeClr>
                </a:solidFill>
                <a:latin typeface="Times New Roman" pitchFamily="18" charset="0"/>
                <a:cs typeface="Times New Roman" pitchFamily="18" charset="0"/>
              </a:rPr>
              <a:t>, </a:t>
            </a:r>
            <a:r>
              <a:rPr lang="en-US" sz="2000" dirty="0">
                <a:solidFill>
                  <a:schemeClr val="accent1">
                    <a:lumMod val="75000"/>
                  </a:schemeClr>
                </a:solidFill>
                <a:latin typeface="Times New Roman" pitchFamily="18" charset="0"/>
                <a:cs typeface="Times New Roman" pitchFamily="18" charset="0"/>
              </a:rPr>
              <a:t>NJ</a:t>
            </a:r>
            <a:br>
              <a:rPr lang="en-US" sz="2000" dirty="0">
                <a:solidFill>
                  <a:schemeClr val="accent1">
                    <a:lumMod val="75000"/>
                  </a:schemeClr>
                </a:solidFill>
                <a:latin typeface="Times New Roman" pitchFamily="18" charset="0"/>
                <a:cs typeface="Times New Roman" pitchFamily="18" charset="0"/>
              </a:rPr>
            </a:br>
            <a:r>
              <a:rPr lang="en-US" sz="2000" dirty="0">
                <a:solidFill>
                  <a:schemeClr val="accent1">
                    <a:lumMod val="75000"/>
                  </a:schemeClr>
                </a:solidFill>
                <a:latin typeface="Times New Roman" pitchFamily="18" charset="0"/>
                <a:cs typeface="Times New Roman" pitchFamily="18" charset="0"/>
              </a:rPr>
              <a:t>USA</a:t>
            </a:r>
          </a:p>
        </p:txBody>
      </p:sp>
      <p:sp>
        <p:nvSpPr>
          <p:cNvPr id="3" name="Content Placeholder 2"/>
          <p:cNvSpPr>
            <a:spLocks noGrp="1"/>
          </p:cNvSpPr>
          <p:nvPr>
            <p:ph idx="1"/>
          </p:nvPr>
        </p:nvSpPr>
        <p:spPr>
          <a:xfrm>
            <a:off x="0" y="5105400"/>
            <a:ext cx="9144000" cy="1600200"/>
          </a:xfrm>
        </p:spPr>
        <p:txBody>
          <a:bodyPr>
            <a:normAutofit fontScale="92500" lnSpcReduction="20000"/>
          </a:bodyPr>
          <a:lstStyle/>
          <a:p>
            <a:pPr marL="0" indent="0">
              <a:buNone/>
            </a:pPr>
            <a:r>
              <a:rPr lang="en-US" dirty="0" smtClean="0"/>
              <a:t>Executive Editor of</a:t>
            </a:r>
          </a:p>
          <a:p>
            <a:pPr marL="0" indent="0" algn="ctr">
              <a:buNone/>
            </a:pPr>
            <a:r>
              <a:rPr lang="en-US" sz="4000" b="1" dirty="0">
                <a:solidFill>
                  <a:schemeClr val="accent6">
                    <a:lumMod val="50000"/>
                  </a:schemeClr>
                </a:solidFill>
                <a:latin typeface="Algerian" pitchFamily="82" charset="0"/>
              </a:rPr>
              <a:t>Anatomy &amp; Physiology: </a:t>
            </a:r>
            <a:endParaRPr lang="en-US" sz="4000" b="1" dirty="0" smtClean="0">
              <a:solidFill>
                <a:schemeClr val="accent6">
                  <a:lumMod val="50000"/>
                </a:schemeClr>
              </a:solidFill>
              <a:latin typeface="Algerian" pitchFamily="82" charset="0"/>
            </a:endParaRPr>
          </a:p>
          <a:p>
            <a:pPr marL="0" indent="0" algn="ctr">
              <a:buNone/>
            </a:pPr>
            <a:r>
              <a:rPr lang="en-US" sz="4000" b="1" dirty="0" smtClean="0">
                <a:solidFill>
                  <a:schemeClr val="accent6">
                    <a:lumMod val="50000"/>
                  </a:schemeClr>
                </a:solidFill>
                <a:latin typeface="Algerian" pitchFamily="82" charset="0"/>
              </a:rPr>
              <a:t>Current </a:t>
            </a:r>
            <a:r>
              <a:rPr lang="en-US" sz="4000" b="1" dirty="0">
                <a:solidFill>
                  <a:schemeClr val="accent6">
                    <a:lumMod val="50000"/>
                  </a:schemeClr>
                </a:solidFill>
                <a:latin typeface="Algerian" pitchFamily="82" charset="0"/>
              </a:rPr>
              <a:t>Research</a:t>
            </a:r>
          </a:p>
        </p:txBody>
      </p:sp>
      <p:pic>
        <p:nvPicPr>
          <p:cNvPr id="1027" name="Picture 3" descr="C:\Users\User1\Desktop\anatomy-physiology--current-research-sergey-zaets-1018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413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693" y="0"/>
            <a:ext cx="322330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28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a:solidFill>
            <a:schemeClr val="accent1">
              <a:lumMod val="20000"/>
              <a:lumOff val="80000"/>
            </a:schemeClr>
          </a:solidFill>
        </p:spPr>
        <p:txBody>
          <a:bodyPr>
            <a:normAutofit/>
          </a:bodyPr>
          <a:lstStyle/>
          <a:p>
            <a:pPr marL="0" indent="0" algn="just">
              <a:buNone/>
            </a:pPr>
            <a:r>
              <a:rPr lang="en-US" dirty="0" smtClean="0">
                <a:solidFill>
                  <a:schemeClr val="accent1">
                    <a:lumMod val="50000"/>
                  </a:schemeClr>
                </a:solidFill>
                <a:latin typeface="Times New Roman" pitchFamily="18" charset="0"/>
                <a:cs typeface="Times New Roman" pitchFamily="18" charset="0"/>
              </a:rPr>
              <a:t>Along with Antibiotics, IV Fluids are also required to be administered as it alone wont </a:t>
            </a:r>
            <a:r>
              <a:rPr lang="en-US" dirty="0">
                <a:solidFill>
                  <a:schemeClr val="accent1">
                    <a:lumMod val="50000"/>
                  </a:schemeClr>
                </a:solidFill>
                <a:latin typeface="Times New Roman" pitchFamily="18" charset="0"/>
                <a:cs typeface="Times New Roman" pitchFamily="18" charset="0"/>
              </a:rPr>
              <a:t>treat sepsis. The body needs extra fluids to help keep the blood pressure from dropping dangerously low, throwing the patient into shock</a:t>
            </a:r>
            <a:r>
              <a:rPr lang="en-US" dirty="0" smtClean="0">
                <a:solidFill>
                  <a:schemeClr val="accent1">
                    <a:lumMod val="50000"/>
                  </a:schemeClr>
                </a:solidFill>
                <a:latin typeface="Times New Roman" pitchFamily="18" charset="0"/>
                <a:cs typeface="Times New Roman" pitchFamily="18" charset="0"/>
              </a:rPr>
              <a:t>. </a:t>
            </a:r>
          </a:p>
          <a:p>
            <a:pPr marL="0" indent="0" algn="just">
              <a:buNone/>
            </a:pPr>
            <a:r>
              <a:rPr lang="en-US" dirty="0" smtClean="0">
                <a:solidFill>
                  <a:schemeClr val="accent1">
                    <a:lumMod val="50000"/>
                  </a:schemeClr>
                </a:solidFill>
                <a:latin typeface="Times New Roman" pitchFamily="18" charset="0"/>
                <a:cs typeface="Times New Roman" pitchFamily="18" charset="0"/>
              </a:rPr>
              <a:t>Normal </a:t>
            </a:r>
            <a:r>
              <a:rPr lang="en-US" dirty="0">
                <a:solidFill>
                  <a:schemeClr val="accent1">
                    <a:lumMod val="50000"/>
                  </a:schemeClr>
                </a:solidFill>
                <a:latin typeface="Times New Roman" pitchFamily="18" charset="0"/>
                <a:cs typeface="Times New Roman" pitchFamily="18" charset="0"/>
              </a:rPr>
              <a:t>saline is one commonly given fluid. It is a crystalloid fluid. These are fluids that contain minerals, such as sodium, and are water soluble, or dissolve in water. These add fluid to the blood system</a:t>
            </a:r>
            <a:r>
              <a:rPr lang="en-US" dirty="0" smtClean="0">
                <a:solidFill>
                  <a:schemeClr val="accent1">
                    <a:lumMod val="50000"/>
                  </a:schemeClr>
                </a:solidFill>
                <a:latin typeface="Times New Roman" pitchFamily="18" charset="0"/>
                <a:cs typeface="Times New Roman" pitchFamily="18" charset="0"/>
              </a:rPr>
              <a:t>.</a:t>
            </a:r>
          </a:p>
          <a:p>
            <a:pPr marL="0" indent="0" algn="just">
              <a:buNone/>
            </a:pPr>
            <a:r>
              <a:rPr lang="en-US" sz="3200" b="1" u="sng" dirty="0" smtClean="0">
                <a:solidFill>
                  <a:srgbClr val="FF0000"/>
                </a:solidFill>
                <a:latin typeface="Times New Roman" pitchFamily="18" charset="0"/>
                <a:cs typeface="Times New Roman" pitchFamily="18" charset="0"/>
              </a:rPr>
              <a:t>Note</a:t>
            </a:r>
            <a:r>
              <a:rPr lang="en-US" sz="3200" b="1" dirty="0" smtClean="0">
                <a:solidFill>
                  <a:srgbClr val="FF0000"/>
                </a:solidFill>
                <a:latin typeface="Times New Roman" pitchFamily="18" charset="0"/>
                <a:cs typeface="Times New Roman" pitchFamily="18" charset="0"/>
              </a:rPr>
              <a:t>:</a:t>
            </a:r>
            <a:r>
              <a:rPr lang="en-US" sz="32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Since all patients are different and have different mode of symptoms of sepsis and not every treatment is suitable for every patient. </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3497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lstStyle/>
          <a:p>
            <a:pPr marL="0" indent="0">
              <a:buNone/>
            </a:pPr>
            <a:r>
              <a:rPr lang="en-US" b="1" dirty="0" smtClean="0">
                <a:solidFill>
                  <a:schemeClr val="accent1">
                    <a:lumMod val="50000"/>
                  </a:schemeClr>
                </a:solidFill>
              </a:rPr>
              <a:t>LAUGH OFTEN </a:t>
            </a:r>
          </a:p>
          <a:p>
            <a:pPr marL="0" indent="0" algn="ctr">
              <a:buNone/>
            </a:pPr>
            <a:r>
              <a:rPr lang="en-US" sz="4400" b="1" dirty="0" smtClean="0">
                <a:solidFill>
                  <a:srgbClr val="FF0000"/>
                </a:solidFill>
              </a:rPr>
              <a:t>BE ADVENTUROUS </a:t>
            </a:r>
          </a:p>
          <a:p>
            <a:pPr marL="0" indent="0">
              <a:buNone/>
            </a:pPr>
            <a:r>
              <a:rPr lang="en-US" sz="3600" b="1" dirty="0" smtClean="0">
                <a:solidFill>
                  <a:schemeClr val="accent5">
                    <a:lumMod val="75000"/>
                  </a:schemeClr>
                </a:solidFill>
                <a:latin typeface="Aparajita" pitchFamily="34" charset="0"/>
                <a:cs typeface="Aparajita" pitchFamily="34" charset="0"/>
              </a:rPr>
              <a:t>BIKE MORE           </a:t>
            </a:r>
            <a:r>
              <a:rPr lang="en-US" sz="4000" b="1" dirty="0" smtClean="0">
                <a:solidFill>
                  <a:srgbClr val="C00000"/>
                </a:solidFill>
                <a:latin typeface="Times New Roman" pitchFamily="18" charset="0"/>
                <a:cs typeface="Times New Roman" pitchFamily="18" charset="0"/>
              </a:rPr>
              <a:t>EAT BETTER   </a:t>
            </a:r>
            <a:r>
              <a:rPr lang="en-US" b="1" dirty="0" smtClean="0">
                <a:solidFill>
                  <a:schemeClr val="accent2">
                    <a:lumMod val="50000"/>
                  </a:schemeClr>
                </a:solidFill>
              </a:rPr>
              <a:t>SEE BIG </a:t>
            </a:r>
            <a:r>
              <a:rPr lang="en-US" b="1" dirty="0" smtClean="0">
                <a:solidFill>
                  <a:schemeClr val="accent6">
                    <a:lumMod val="50000"/>
                  </a:schemeClr>
                </a:solidFill>
              </a:rPr>
              <a:t>DREAMS REMEMBER SPECIAL MOMENTS </a:t>
            </a:r>
            <a:r>
              <a:rPr lang="en-US" sz="4000" b="1" dirty="0" smtClean="0">
                <a:solidFill>
                  <a:srgbClr val="00B050"/>
                </a:solidFill>
                <a:latin typeface="Arial Narrow" pitchFamily="34" charset="0"/>
              </a:rPr>
              <a:t>MAKE FRIENDS </a:t>
            </a:r>
          </a:p>
          <a:p>
            <a:pPr marL="0" indent="0">
              <a:buNone/>
            </a:pPr>
            <a:r>
              <a:rPr lang="en-US" sz="4400" b="1" dirty="0" smtClean="0">
                <a:solidFill>
                  <a:srgbClr val="FFFF00"/>
                </a:solidFill>
                <a:latin typeface="Bernard MT Condensed" pitchFamily="18" charset="0"/>
              </a:rPr>
              <a:t>BE HEALTHY           </a:t>
            </a:r>
            <a:r>
              <a:rPr lang="en-US" sz="5400" b="1" dirty="0" smtClean="0">
                <a:solidFill>
                  <a:srgbClr val="FFC000"/>
                </a:solidFill>
              </a:rPr>
              <a:t>HAVE FAITH </a:t>
            </a:r>
            <a:r>
              <a:rPr lang="en-US" b="1" dirty="0" smtClean="0">
                <a:solidFill>
                  <a:srgbClr val="4070BE"/>
                </a:solidFill>
              </a:rPr>
              <a:t>ENJOY LIFE SPEND MORE TIME WITH DEAR ONES</a:t>
            </a:r>
          </a:p>
          <a:p>
            <a:pPr marL="0" indent="0">
              <a:buNone/>
            </a:pPr>
            <a:endParaRPr lang="en-US" b="1" dirty="0"/>
          </a:p>
          <a:p>
            <a:pPr marL="0" indent="0">
              <a:buNone/>
            </a:pPr>
            <a:r>
              <a:rPr lang="en-US" b="1" dirty="0" smtClean="0"/>
              <a:t> </a:t>
            </a:r>
            <a:r>
              <a:rPr lang="en-US" sz="5400" b="1" dirty="0" smtClean="0">
                <a:solidFill>
                  <a:srgbClr val="002060"/>
                </a:solidFill>
                <a:latin typeface="Monotype Corsiva" pitchFamily="66" charset="0"/>
              </a:rPr>
              <a:t>STAY FIT </a:t>
            </a:r>
            <a:r>
              <a:rPr lang="en-US" b="1" dirty="0" smtClean="0">
                <a:solidFill>
                  <a:schemeClr val="tx1"/>
                </a:solidFill>
              </a:rPr>
              <a:t>SO THAT YOU CAN</a:t>
            </a:r>
          </a:p>
          <a:p>
            <a:pPr marL="0" indent="0">
              <a:buNone/>
            </a:pPr>
            <a:r>
              <a:rPr lang="en-US" b="1" dirty="0" smtClean="0"/>
              <a:t> </a:t>
            </a:r>
            <a:r>
              <a:rPr lang="en-US" sz="5400" b="1" dirty="0" smtClean="0">
                <a:solidFill>
                  <a:srgbClr val="5B78A3"/>
                </a:solidFill>
              </a:rPr>
              <a:t>KEEP AWAY </a:t>
            </a:r>
            <a:r>
              <a:rPr lang="en-US" b="1" dirty="0" smtClean="0"/>
              <a:t>FROM </a:t>
            </a:r>
            <a:r>
              <a:rPr lang="en-US" sz="7200" b="1" dirty="0" smtClean="0">
                <a:solidFill>
                  <a:srgbClr val="DC22C6"/>
                </a:solidFill>
              </a:rPr>
              <a:t>SEPSIS</a:t>
            </a:r>
            <a:endParaRPr lang="en-US" sz="7200" b="1" dirty="0">
              <a:solidFill>
                <a:srgbClr val="DC22C6"/>
              </a:solidFill>
            </a:endParaRPr>
          </a:p>
        </p:txBody>
      </p:sp>
    </p:spTree>
    <p:extLst>
      <p:ext uri="{BB962C8B-B14F-4D97-AF65-F5344CB8AC3E}">
        <p14:creationId xmlns:p14="http://schemas.microsoft.com/office/powerpoint/2010/main" val="311905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chor="ctr"/>
          <a:lstStyle/>
          <a:p>
            <a:pPr marL="0" indent="0">
              <a:buNone/>
            </a:pPr>
            <a:r>
              <a:rPr lang="en-US" b="1" dirty="0" smtClean="0"/>
              <a:t>Approved By: Sergey Zaets</a:t>
            </a:r>
          </a:p>
          <a:p>
            <a:pPr marL="0" indent="0">
              <a:buNone/>
            </a:pPr>
            <a:endParaRPr lang="en-US" dirty="0"/>
          </a:p>
          <a:p>
            <a:pPr marL="0" indent="0">
              <a:buNone/>
            </a:pPr>
            <a:r>
              <a:rPr lang="en-US" sz="2000" b="1" dirty="0" smtClean="0"/>
              <a:t> </a:t>
            </a:r>
          </a:p>
          <a:p>
            <a:pPr marL="0" indent="0">
              <a:buNone/>
            </a:pPr>
            <a:endParaRPr lang="en-US" b="1" dirty="0"/>
          </a:p>
          <a:p>
            <a:pPr marL="0" indent="0">
              <a:buNone/>
            </a:pPr>
            <a:r>
              <a:rPr lang="en-US" sz="2400" b="1" dirty="0" smtClean="0"/>
              <a:t>E-signature</a:t>
            </a:r>
            <a:r>
              <a:rPr lang="en-US" sz="2400" b="1" smtClean="0"/>
              <a:t>: Zaets </a:t>
            </a:r>
            <a:endParaRPr lang="en-US" sz="2400" b="1" dirty="0"/>
          </a:p>
        </p:txBody>
      </p:sp>
    </p:spTree>
    <p:extLst>
      <p:ext uri="{BB962C8B-B14F-4D97-AF65-F5344CB8AC3E}">
        <p14:creationId xmlns:p14="http://schemas.microsoft.com/office/powerpoint/2010/main" val="406781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646331"/>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a:t>
            </a:r>
            <a:r>
              <a:rPr lang="en-US" dirty="0" smtClean="0">
                <a:solidFill>
                  <a:schemeClr val="accent5">
                    <a:lumMod val="10000"/>
                  </a:schemeClr>
                </a:solidFill>
                <a:latin typeface="Andalus" panose="02020603050405020304" pitchFamily="18" charset="-78"/>
                <a:ea typeface="Osaka" charset="-128"/>
                <a:cs typeface="Andalus" panose="02020603050405020304" pitchFamily="18" charset="-78"/>
              </a:rPr>
              <a:t>International </a:t>
            </a:r>
            <a:r>
              <a:rPr lang="en-US" b="1" dirty="0" smtClean="0">
                <a:solidFill>
                  <a:schemeClr val="accent5">
                    <a:lumMod val="10000"/>
                  </a:schemeClr>
                </a:solidFill>
                <a:latin typeface="Andalus" panose="02020603050405020304" pitchFamily="18" charset="-78"/>
                <a:ea typeface="Osaka" charset="-128"/>
                <a:cs typeface="Andalus" panose="02020603050405020304" pitchFamily="18" charset="-78"/>
              </a:rPr>
              <a:t>Open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OMICS publishing </a:t>
            </a:r>
            <a:r>
              <a:rPr lang="en-US" sz="2000" dirty="0" smtClean="0">
                <a:latin typeface="Calisto MT" panose="02040603050505030304" pitchFamily="18" charset="0"/>
              </a:rPr>
              <a:t>International Open </a:t>
            </a:r>
            <a:r>
              <a:rPr lang="en-US" sz="2000"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93202176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BIOGRAPHY</a:t>
            </a:r>
            <a:endParaRPr lang="en-US" b="1"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solidFill>
                  <a:schemeClr val="accent1">
                    <a:lumMod val="75000"/>
                  </a:schemeClr>
                </a:solidFill>
                <a:latin typeface="Times New Roman" pitchFamily="18" charset="0"/>
                <a:cs typeface="Times New Roman" pitchFamily="18" charset="0"/>
              </a:rPr>
              <a:t>Sergey Zaets received MD degree from Moscow Medical Institute and PhD and DSc degrees from Bakoulev Center for Cardiovascular Surgery (Moscow, Russia), and used to work as a pediatric cardiac surgeon until relocation to the USA in 1999. During the years 1999-2005, performed research studies on red blood cell dysfunction in trauma-hemorrhagic shock, burn, gut ischemia, and pancreatitis at the UMDNJ - New Jersey Medical School. In 2005, joined Novo Nordisk Inc. Investigated the role of coagulation Factor XIII in prevention of multiple organ dysfunction after experimental trauma-hemorrhagic shock, burn, gut ischemia, and cardio-pulmonary bypass. Since 2009, is involved in clinical development of new recombinant factors to </a:t>
            </a:r>
            <a:r>
              <a:rPr lang="en-US" dirty="0" smtClean="0">
                <a:solidFill>
                  <a:schemeClr val="accent1">
                    <a:lumMod val="75000"/>
                  </a:schemeClr>
                </a:solidFill>
                <a:latin typeface="Times New Roman" pitchFamily="18" charset="0"/>
                <a:cs typeface="Times New Roman" pitchFamily="18" charset="0"/>
              </a:rPr>
              <a:t>be used in </a:t>
            </a:r>
            <a:r>
              <a:rPr lang="en-US" dirty="0">
                <a:solidFill>
                  <a:schemeClr val="accent1">
                    <a:lumMod val="75000"/>
                  </a:schemeClr>
                </a:solidFill>
                <a:latin typeface="Times New Roman" pitchFamily="18" charset="0"/>
                <a:cs typeface="Times New Roman" pitchFamily="18" charset="0"/>
              </a:rPr>
              <a:t>hemophilia and FXIII congenital deficiency.</a:t>
            </a:r>
          </a:p>
        </p:txBody>
      </p:sp>
    </p:spTree>
    <p:extLst>
      <p:ext uri="{BB962C8B-B14F-4D97-AF65-F5344CB8AC3E}">
        <p14:creationId xmlns:p14="http://schemas.microsoft.com/office/powerpoint/2010/main" val="197288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INTEREST</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a:solidFill>
                  <a:srgbClr val="C00000"/>
                </a:solidFill>
                <a:latin typeface="Times New Roman" pitchFamily="18" charset="0"/>
                <a:cs typeface="Times New Roman" pitchFamily="18" charset="0"/>
              </a:rPr>
              <a:t>Trauma-hemorrhagic shock, sepsis, coagulation disorders, congenital “open-heart” surgery. </a:t>
            </a:r>
          </a:p>
        </p:txBody>
      </p:sp>
    </p:spTree>
    <p:extLst>
      <p:ext uri="{BB962C8B-B14F-4D97-AF65-F5344CB8AC3E}">
        <p14:creationId xmlns:p14="http://schemas.microsoft.com/office/powerpoint/2010/main" val="415591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dirty="0">
                <a:solidFill>
                  <a:srgbClr val="C00000"/>
                </a:solidFill>
                <a:latin typeface="Times New Roman" pitchFamily="18" charset="0"/>
                <a:cs typeface="Times New Roman" pitchFamily="18" charset="0"/>
              </a:rPr>
              <a:t>Author of more than 200 publications.</a:t>
            </a:r>
          </a:p>
          <a:p>
            <a:pPr marL="0" indent="0">
              <a:buNone/>
            </a:pPr>
            <a:endParaRPr lang="en-US" dirty="0"/>
          </a:p>
        </p:txBody>
      </p:sp>
    </p:spTree>
    <p:extLst>
      <p:ext uri="{BB962C8B-B14F-4D97-AF65-F5344CB8AC3E}">
        <p14:creationId xmlns:p14="http://schemas.microsoft.com/office/powerpoint/2010/main" val="288215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t>PUBLICATIONS</a:t>
            </a:r>
            <a:endParaRPr lang="en-US" b="1" dirty="0"/>
          </a:p>
        </p:txBody>
      </p:sp>
      <p:sp>
        <p:nvSpPr>
          <p:cNvPr id="3" name="Content Placeholder 2"/>
          <p:cNvSpPr>
            <a:spLocks noGrp="1"/>
          </p:cNvSpPr>
          <p:nvPr>
            <p:ph idx="1"/>
          </p:nvPr>
        </p:nvSpPr>
        <p:spPr>
          <a:xfrm>
            <a:off x="457200" y="1524000"/>
            <a:ext cx="8229600" cy="4648200"/>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Normal Dimensions of Cardiac Valves: What do Normative Bases Tell us?</a:t>
            </a:r>
            <a:r>
              <a:rPr lang="en-US" sz="2000" dirty="0" smtClean="0">
                <a:solidFill>
                  <a:schemeClr val="accent2">
                    <a:lumMod val="75000"/>
                  </a:schemeClr>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Sergey Zaets</a:t>
            </a:r>
            <a:r>
              <a:rPr lang="en-US" sz="2000" dirty="0" smtClean="0">
                <a:solidFill>
                  <a:schemeClr val="bg1">
                    <a:lumMod val="50000"/>
                  </a:schemeClr>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Anat Physiol 2012, 2: e113</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Repair </a:t>
            </a:r>
            <a:r>
              <a:rPr lang="en-US" sz="2000" b="1" dirty="0">
                <a:solidFill>
                  <a:schemeClr val="accent2">
                    <a:lumMod val="75000"/>
                  </a:schemeClr>
                </a:solidFill>
                <a:latin typeface="Times New Roman" pitchFamily="18" charset="0"/>
                <a:cs typeface="Times New Roman" pitchFamily="18" charset="0"/>
              </a:rPr>
              <a:t>of congenital heart defects associated with single pulmonary </a:t>
            </a:r>
            <a:r>
              <a:rPr lang="en-US" sz="2000" b="1" dirty="0" smtClean="0">
                <a:solidFill>
                  <a:schemeClr val="accent2">
                    <a:lumMod val="75000"/>
                  </a:schemeClr>
                </a:solidFill>
                <a:latin typeface="Times New Roman" pitchFamily="18" charset="0"/>
                <a:cs typeface="Times New Roman" pitchFamily="18" charset="0"/>
              </a:rPr>
              <a:t>artery.</a:t>
            </a:r>
            <a:r>
              <a:rPr lang="en-US" sz="2000" b="1" dirty="0">
                <a:solidFill>
                  <a:schemeClr val="accent2">
                    <a:lumMod val="75000"/>
                  </a:schemeClr>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Leo </a:t>
            </a: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Bockeria</a:t>
            </a:r>
            <a:r>
              <a:rPr lang="en-US" sz="2000" dirty="0">
                <a:latin typeface="Times New Roman" pitchFamily="18" charset="0"/>
                <a:cs typeface="Times New Roman" pitchFamily="18" charset="0"/>
              </a:rPr>
              <a:t>, Osman A </a:t>
            </a:r>
            <a:r>
              <a:rPr lang="en-US" sz="2000" dirty="0" err="1">
                <a:latin typeface="Times New Roman" pitchFamily="18" charset="0"/>
                <a:cs typeface="Times New Roman" pitchFamily="18" charset="0"/>
              </a:rPr>
              <a:t>Makhachev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Titalav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Khiriev</a:t>
            </a:r>
            <a:r>
              <a:rPr lang="en-US" sz="2000" dirty="0">
                <a:latin typeface="Times New Roman" pitchFamily="18" charset="0"/>
                <a:cs typeface="Times New Roman" pitchFamily="18" charset="0"/>
              </a:rPr>
              <a:t>, Vladimir P Podzolkov, Mikhail A </a:t>
            </a:r>
            <a:r>
              <a:rPr lang="en-US" sz="2000" dirty="0" err="1">
                <a:latin typeface="Times New Roman" pitchFamily="18" charset="0"/>
                <a:cs typeface="Times New Roman" pitchFamily="18" charset="0"/>
              </a:rPr>
              <a:t>Zelenikin</a:t>
            </a:r>
            <a:r>
              <a:rPr lang="en-US" sz="2000" dirty="0">
                <a:latin typeface="Times New Roman" pitchFamily="18" charset="0"/>
                <a:cs typeface="Times New Roman" pitchFamily="18" charset="0"/>
              </a:rPr>
              <a:t>, Aleksey I Kim, </a:t>
            </a:r>
            <a:r>
              <a:rPr lang="en-US" sz="2000" b="1" dirty="0">
                <a:solidFill>
                  <a:srgbClr val="FF0000"/>
                </a:solidFill>
                <a:latin typeface="Times New Roman" pitchFamily="18" charset="0"/>
                <a:cs typeface="Times New Roman" pitchFamily="18" charset="0"/>
              </a:rPr>
              <a:t>Sergey B </a:t>
            </a:r>
            <a:r>
              <a:rPr lang="en-US" sz="2000" b="1" dirty="0" smtClean="0">
                <a:solidFill>
                  <a:srgbClr val="FF0000"/>
                </a:solidFill>
                <a:latin typeface="Times New Roman" pitchFamily="18" charset="0"/>
                <a:cs typeface="Times New Roman" pitchFamily="18" charset="0"/>
              </a:rPr>
              <a:t>Zaets</a:t>
            </a:r>
          </a:p>
          <a:p>
            <a:pPr marL="0" indent="0" algn="just">
              <a:buNone/>
            </a:pPr>
            <a:endParaRPr lang="en-US" sz="2000" b="1" dirty="0" smtClean="0">
              <a:latin typeface="Times New Roman" pitchFamily="18" charset="0"/>
              <a:cs typeface="Times New Roman" pitchFamily="18" charset="0"/>
            </a:endParaRPr>
          </a:p>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Dynamics </a:t>
            </a:r>
            <a:r>
              <a:rPr lang="en-US" sz="2000" b="1" dirty="0">
                <a:solidFill>
                  <a:schemeClr val="accent2">
                    <a:lumMod val="75000"/>
                  </a:schemeClr>
                </a:solidFill>
                <a:latin typeface="Times New Roman" pitchFamily="18" charset="0"/>
                <a:cs typeface="Times New Roman" pitchFamily="18" charset="0"/>
              </a:rPr>
              <a:t>of Factor XIII Levels After Open Heart Surgery for Congenital Heart Defects: Do Cyanotic and </a:t>
            </a:r>
            <a:r>
              <a:rPr lang="en-US" sz="2000" b="1" dirty="0" err="1">
                <a:solidFill>
                  <a:schemeClr val="accent2">
                    <a:lumMod val="75000"/>
                  </a:schemeClr>
                </a:solidFill>
                <a:latin typeface="Times New Roman" pitchFamily="18" charset="0"/>
                <a:cs typeface="Times New Roman" pitchFamily="18" charset="0"/>
              </a:rPr>
              <a:t>Acyanotic</a:t>
            </a:r>
            <a:r>
              <a:rPr lang="en-US" sz="2000" b="1" dirty="0">
                <a:solidFill>
                  <a:schemeClr val="accent2">
                    <a:lumMod val="75000"/>
                  </a:schemeClr>
                </a:solidFill>
                <a:latin typeface="Times New Roman" pitchFamily="18" charset="0"/>
                <a:cs typeface="Times New Roman" pitchFamily="18" charset="0"/>
              </a:rPr>
              <a:t> Patients Differ</a:t>
            </a:r>
            <a:r>
              <a:rPr lang="en-US" sz="2000" b="1" dirty="0" smtClean="0">
                <a:solidFill>
                  <a:schemeClr val="accent2">
                    <a:lumMod val="75000"/>
                  </a:schemeClr>
                </a:solidFill>
                <a:latin typeface="Times New Roman" pitchFamily="18" charset="0"/>
                <a:cs typeface="Times New Roman" pitchFamily="18" charset="0"/>
              </a:rPr>
              <a:t>? </a:t>
            </a:r>
            <a:r>
              <a:rPr lang="en-US" sz="2000" dirty="0">
                <a:latin typeface="Times New Roman" pitchFamily="18" charset="0"/>
                <a:cs typeface="Times New Roman" pitchFamily="18" charset="0"/>
              </a:rPr>
              <a:t>Leo A </a:t>
            </a:r>
            <a:r>
              <a:rPr lang="en-US" sz="2000" dirty="0" err="1">
                <a:latin typeface="Times New Roman" pitchFamily="18" charset="0"/>
                <a:cs typeface="Times New Roman" pitchFamily="18" charset="0"/>
              </a:rPr>
              <a:t>Bockeria</a:t>
            </a:r>
            <a:r>
              <a:rPr lang="en-US" sz="2000" dirty="0">
                <a:latin typeface="Times New Roman" pitchFamily="18" charset="0"/>
                <a:cs typeface="Times New Roman" pitchFamily="18" charset="0"/>
              </a:rPr>
              <a:t>, Natalia N </a:t>
            </a:r>
            <a:r>
              <a:rPr lang="en-US" sz="2000" dirty="0" err="1">
                <a:latin typeface="Times New Roman" pitchFamily="18" charset="0"/>
                <a:cs typeface="Times New Roman" pitchFamily="18" charset="0"/>
              </a:rPr>
              <a:t>Samsonova</a:t>
            </a:r>
            <a:r>
              <a:rPr lang="en-US" sz="2000" dirty="0">
                <a:latin typeface="Times New Roman" pitchFamily="18" charset="0"/>
                <a:cs typeface="Times New Roman" pitchFamily="18" charset="0"/>
              </a:rPr>
              <a:t>, Ivan A </a:t>
            </a:r>
            <a:r>
              <a:rPr lang="en-US" sz="2000" dirty="0" err="1">
                <a:latin typeface="Times New Roman" pitchFamily="18" charset="0"/>
                <a:cs typeface="Times New Roman" pitchFamily="18" charset="0"/>
              </a:rPr>
              <a:t>Yurlov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Ludmila</a:t>
            </a:r>
            <a:r>
              <a:rPr lang="en-US" sz="2000" dirty="0">
                <a:latin typeface="Times New Roman" pitchFamily="18" charset="0"/>
                <a:cs typeface="Times New Roman" pitchFamily="18" charset="0"/>
              </a:rPr>
              <a:t> G </a:t>
            </a:r>
            <a:r>
              <a:rPr lang="en-US" sz="2000" dirty="0" err="1">
                <a:latin typeface="Times New Roman" pitchFamily="18" charset="0"/>
                <a:cs typeface="Times New Roman" pitchFamily="18" charset="0"/>
              </a:rPr>
              <a:t>Klimovich</a:t>
            </a:r>
            <a:r>
              <a:rPr lang="en-US" sz="2000" dirty="0">
                <a:latin typeface="Times New Roman" pitchFamily="18" charset="0"/>
                <a:cs typeface="Times New Roman" pitchFamily="18" charset="0"/>
              </a:rPr>
              <a:t>, Elena F </a:t>
            </a:r>
            <a:r>
              <a:rPr lang="en-US" sz="2000" dirty="0" err="1">
                <a:latin typeface="Times New Roman" pitchFamily="18" charset="0"/>
                <a:cs typeface="Times New Roman" pitchFamily="18" charset="0"/>
              </a:rPr>
              <a:t>Kozar</a:t>
            </a:r>
            <a:r>
              <a:rPr lang="en-US" sz="2000" dirty="0">
                <a:latin typeface="Times New Roman" pitchFamily="18" charset="0"/>
                <a:cs typeface="Times New Roman" pitchFamily="18" charset="0"/>
              </a:rPr>
              <a:t>, Eva H N Olsen, </a:t>
            </a:r>
            <a:r>
              <a:rPr lang="en-US" sz="2000" b="1" dirty="0">
                <a:solidFill>
                  <a:srgbClr val="FF0000"/>
                </a:solidFill>
                <a:latin typeface="Times New Roman" pitchFamily="18" charset="0"/>
                <a:cs typeface="Times New Roman" pitchFamily="18" charset="0"/>
              </a:rPr>
              <a:t>Sergey B </a:t>
            </a:r>
            <a:r>
              <a:rPr lang="en-US" sz="2000" b="1" dirty="0" smtClean="0">
                <a:solidFill>
                  <a:srgbClr val="FF0000"/>
                </a:solidFill>
                <a:latin typeface="Times New Roman" pitchFamily="18" charset="0"/>
                <a:cs typeface="Times New Roman" pitchFamily="18" charset="0"/>
              </a:rPr>
              <a:t>Zaets</a:t>
            </a:r>
          </a:p>
          <a:p>
            <a:pPr marL="0" indent="0" algn="just">
              <a:buNone/>
            </a:pPr>
            <a:endParaRPr lang="en-US" sz="2000" b="1" dirty="0" smtClean="0">
              <a:latin typeface="Times New Roman" pitchFamily="18" charset="0"/>
              <a:cs typeface="Times New Roman" pitchFamily="18" charset="0"/>
            </a:endParaRPr>
          </a:p>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Does </a:t>
            </a:r>
            <a:r>
              <a:rPr lang="en-US" sz="2000" b="1" dirty="0">
                <a:solidFill>
                  <a:schemeClr val="accent2">
                    <a:lumMod val="75000"/>
                  </a:schemeClr>
                </a:solidFill>
                <a:latin typeface="Times New Roman" pitchFamily="18" charset="0"/>
                <a:cs typeface="Times New Roman" pitchFamily="18" charset="0"/>
              </a:rPr>
              <a:t>Recombinant Factor XIII Eliminate Early Manifestations of Multiple-Organ Injury After Experimental Burn Similarly to Gut Ischemia-Reperfusion Injury or Trauma-Hemorrhagic </a:t>
            </a:r>
            <a:r>
              <a:rPr lang="en-US" sz="2000" b="1" dirty="0" smtClean="0">
                <a:solidFill>
                  <a:schemeClr val="accent2">
                    <a:lumMod val="75000"/>
                  </a:schemeClr>
                </a:solidFill>
                <a:latin typeface="Times New Roman" pitchFamily="18" charset="0"/>
                <a:cs typeface="Times New Roman" pitchFamily="18" charset="0"/>
              </a:rPr>
              <a:t>Shock? </a:t>
            </a:r>
            <a:r>
              <a:rPr lang="en-US" sz="2000" b="1" dirty="0" smtClean="0">
                <a:solidFill>
                  <a:srgbClr val="FF0000"/>
                </a:solidFill>
                <a:latin typeface="Times New Roman" pitchFamily="18" charset="0"/>
                <a:cs typeface="Times New Roman" pitchFamily="18" charset="0"/>
              </a:rPr>
              <a:t>Sergey </a:t>
            </a:r>
            <a:r>
              <a:rPr lang="en-US" sz="2000" b="1" dirty="0">
                <a:solidFill>
                  <a:srgbClr val="FF0000"/>
                </a:solidFill>
                <a:latin typeface="Times New Roman" pitchFamily="18" charset="0"/>
                <a:cs typeface="Times New Roman" pitchFamily="18" charset="0"/>
              </a:rPr>
              <a:t>B Zaets</a:t>
            </a:r>
            <a:r>
              <a:rPr lang="en-US" sz="2000" dirty="0">
                <a:latin typeface="Times New Roman" pitchFamily="18" charset="0"/>
                <a:cs typeface="Times New Roman" pitchFamily="18" charset="0"/>
              </a:rPr>
              <a:t>, Da-</a:t>
            </a:r>
            <a:r>
              <a:rPr lang="en-US" sz="2000" dirty="0" err="1">
                <a:latin typeface="Times New Roman" pitchFamily="18" charset="0"/>
                <a:cs typeface="Times New Roman" pitchFamily="18" charset="0"/>
              </a:rPr>
              <a:t>Zhong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a:t>
            </a:r>
            <a:r>
              <a:rPr lang="en-US" sz="2000" dirty="0">
                <a:latin typeface="Times New Roman" pitchFamily="18" charset="0"/>
                <a:cs typeface="Times New Roman" pitchFamily="18" charset="0"/>
              </a:rPr>
              <a:t>, Qi Lu, </a:t>
            </a:r>
            <a:r>
              <a:rPr lang="en-US" sz="2000" dirty="0" err="1">
                <a:latin typeface="Times New Roman" pitchFamily="18" charset="0"/>
                <a:cs typeface="Times New Roman" pitchFamily="18" charset="0"/>
              </a:rPr>
              <a:t>Eleonora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Feketova</a:t>
            </a:r>
            <a:r>
              <a:rPr lang="en-US" sz="2000" dirty="0">
                <a:latin typeface="Times New Roman" pitchFamily="18" charset="0"/>
                <a:cs typeface="Times New Roman" pitchFamily="18" charset="0"/>
              </a:rPr>
              <a:t>, Tamara L Berezina, Inga V </a:t>
            </a:r>
            <a:r>
              <a:rPr lang="en-US" sz="2000" dirty="0" err="1">
                <a:latin typeface="Times New Roman" pitchFamily="18" charset="0"/>
                <a:cs typeface="Times New Roman" pitchFamily="18" charset="0"/>
              </a:rPr>
              <a:t>Malinina</a:t>
            </a:r>
            <a:r>
              <a:rPr lang="en-US" sz="2000" dirty="0">
                <a:latin typeface="Times New Roman" pitchFamily="18" charset="0"/>
                <a:cs typeface="Times New Roman" pitchFamily="18" charset="0"/>
              </a:rPr>
              <a:t>, Edwin A </a:t>
            </a:r>
            <a:r>
              <a:rPr lang="en-US" sz="2000" dirty="0" err="1">
                <a:latin typeface="Times New Roman" pitchFamily="18" charset="0"/>
                <a:cs typeface="Times New Roman" pitchFamily="18" charset="0"/>
              </a:rPr>
              <a:t>Deitch</a:t>
            </a:r>
            <a:r>
              <a:rPr lang="en-US" sz="2000" dirty="0">
                <a:latin typeface="Times New Roman" pitchFamily="18" charset="0"/>
                <a:cs typeface="Times New Roman" pitchFamily="18" charset="0"/>
              </a:rPr>
              <a:t>, Eva H N Olsen</a:t>
            </a:r>
          </a:p>
          <a:p>
            <a:pPr marL="0" indent="0" algn="just">
              <a:buNone/>
            </a:pPr>
            <a:r>
              <a:rPr lang="en-US" sz="2000" b="1" dirty="0" smtClean="0">
                <a:solidFill>
                  <a:schemeClr val="accent2">
                    <a:lumMod val="75000"/>
                  </a:schemeClr>
                </a:solidFill>
                <a:latin typeface="Times New Roman" pitchFamily="18" charset="0"/>
                <a:cs typeface="Times New Roman" pitchFamily="18" charset="0"/>
              </a:rPr>
              <a:t> </a:t>
            </a:r>
            <a:endParaRPr lang="en-US" sz="2000" b="1" dirty="0">
              <a:solidFill>
                <a:schemeClr val="accent2">
                  <a:lumMod val="75000"/>
                </a:schemeClr>
              </a:solidFill>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buFont typeface="Wingdings" pitchFamily="2" charset="2"/>
              <a:buChar char="v"/>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3284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Palliative </a:t>
            </a:r>
            <a:r>
              <a:rPr lang="en-US" sz="2000" b="1" dirty="0">
                <a:solidFill>
                  <a:schemeClr val="accent2">
                    <a:lumMod val="75000"/>
                  </a:schemeClr>
                </a:solidFill>
                <a:latin typeface="Times New Roman" pitchFamily="18" charset="0"/>
                <a:cs typeface="Times New Roman" pitchFamily="18" charset="0"/>
              </a:rPr>
              <a:t>surgical treatment of congenital heart defects associated with unilateral absence of the pulmonary </a:t>
            </a:r>
            <a:r>
              <a:rPr lang="en-US" sz="2000" b="1" dirty="0" smtClean="0">
                <a:solidFill>
                  <a:schemeClr val="accent2">
                    <a:lumMod val="75000"/>
                  </a:schemeClr>
                </a:solidFill>
                <a:latin typeface="Times New Roman" pitchFamily="18" charset="0"/>
                <a:cs typeface="Times New Roman" pitchFamily="18" charset="0"/>
              </a:rPr>
              <a:t>artery. </a:t>
            </a:r>
            <a:r>
              <a:rPr lang="en-US" sz="2000" dirty="0" smtClean="0">
                <a:solidFill>
                  <a:schemeClr val="tx1"/>
                </a:solidFill>
                <a:latin typeface="Times New Roman" pitchFamily="18" charset="0"/>
                <a:cs typeface="Times New Roman" pitchFamily="18" charset="0"/>
              </a:rPr>
              <a:t>Leo </a:t>
            </a:r>
            <a:r>
              <a:rPr lang="en-US" sz="2000" dirty="0">
                <a:solidFill>
                  <a:schemeClr val="tx1"/>
                </a:solidFill>
                <a:latin typeface="Times New Roman" pitchFamily="18" charset="0"/>
                <a:cs typeface="Times New Roman" pitchFamily="18" charset="0"/>
              </a:rPr>
              <a:t>A </a:t>
            </a:r>
            <a:r>
              <a:rPr lang="en-US" sz="2000" dirty="0" err="1">
                <a:solidFill>
                  <a:schemeClr val="tx1"/>
                </a:solidFill>
                <a:latin typeface="Times New Roman" pitchFamily="18" charset="0"/>
                <a:cs typeface="Times New Roman" pitchFamily="18" charset="0"/>
              </a:rPr>
              <a:t>Bockeria</a:t>
            </a:r>
            <a:r>
              <a:rPr lang="en-US" sz="2000" dirty="0">
                <a:solidFill>
                  <a:schemeClr val="tx1"/>
                </a:solidFill>
                <a:latin typeface="Times New Roman" pitchFamily="18" charset="0"/>
                <a:cs typeface="Times New Roman" pitchFamily="18" charset="0"/>
              </a:rPr>
              <a:t>, Vladimir P Podzolkov, Osman A </a:t>
            </a:r>
            <a:r>
              <a:rPr lang="en-US" sz="2000" dirty="0" err="1">
                <a:solidFill>
                  <a:schemeClr val="tx1"/>
                </a:solidFill>
                <a:latin typeface="Times New Roman" pitchFamily="18" charset="0"/>
                <a:cs typeface="Times New Roman" pitchFamily="18" charset="0"/>
              </a:rPr>
              <a:t>Makhachev</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Bagrat</a:t>
            </a: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G </a:t>
            </a:r>
            <a:r>
              <a:rPr lang="en-US" sz="2000" dirty="0" err="1">
                <a:solidFill>
                  <a:schemeClr val="tx1"/>
                </a:solidFill>
                <a:latin typeface="Times New Roman" pitchFamily="18" charset="0"/>
                <a:cs typeface="Times New Roman" pitchFamily="18" charset="0"/>
              </a:rPr>
              <a:t>Alekyan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Titalav</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Khiriev</a:t>
            </a:r>
            <a:r>
              <a:rPr lang="en-US" sz="2000" dirty="0">
                <a:solidFill>
                  <a:schemeClr val="tx1"/>
                </a:solidFill>
                <a:latin typeface="Times New Roman" pitchFamily="18" charset="0"/>
                <a:cs typeface="Times New Roman" pitchFamily="18" charset="0"/>
              </a:rPr>
              <a:t>, Mikhail A </a:t>
            </a:r>
            <a:r>
              <a:rPr lang="en-US" sz="2000" dirty="0" err="1">
                <a:solidFill>
                  <a:schemeClr val="tx1"/>
                </a:solidFill>
                <a:latin typeface="Times New Roman" pitchFamily="18" charset="0"/>
                <a:cs typeface="Times New Roman" pitchFamily="18" charset="0"/>
              </a:rPr>
              <a:t>Zelenikin</a:t>
            </a:r>
            <a:r>
              <a:rPr lang="en-US" sz="2000" dirty="0" smtClean="0">
                <a:solidFill>
                  <a:schemeClr val="tx1"/>
                </a:solidFill>
                <a:latin typeface="Times New Roman" pitchFamily="18" charset="0"/>
                <a:cs typeface="Times New Roman" pitchFamily="18" charset="0"/>
              </a:rPr>
              <a:t>, Konstantin </a:t>
            </a:r>
            <a:r>
              <a:rPr lang="en-US" sz="2000" dirty="0">
                <a:solidFill>
                  <a:schemeClr val="tx1"/>
                </a:solidFill>
                <a:latin typeface="Times New Roman" pitchFamily="18" charset="0"/>
                <a:cs typeface="Times New Roman" pitchFamily="18" charset="0"/>
              </a:rPr>
              <a:t>V </a:t>
            </a:r>
            <a:r>
              <a:rPr lang="en-US" sz="2000" dirty="0" err="1">
                <a:solidFill>
                  <a:schemeClr val="tx1"/>
                </a:solidFill>
                <a:latin typeface="Times New Roman" pitchFamily="18" charset="0"/>
                <a:cs typeface="Times New Roman" pitchFamily="18" charset="0"/>
              </a:rPr>
              <a:t>Shatalov</a:t>
            </a:r>
            <a:r>
              <a:rPr lang="en-US" sz="2000" dirty="0">
                <a:solidFill>
                  <a:schemeClr val="tx1"/>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Sergey B </a:t>
            </a:r>
            <a:r>
              <a:rPr lang="en-US" sz="2000" b="1" dirty="0" smtClean="0">
                <a:solidFill>
                  <a:srgbClr val="FF0000"/>
                </a:solidFill>
                <a:latin typeface="Times New Roman" pitchFamily="18" charset="0"/>
                <a:cs typeface="Times New Roman" pitchFamily="18" charset="0"/>
              </a:rPr>
              <a:t>Zaets</a:t>
            </a:r>
          </a:p>
          <a:p>
            <a:pPr algn="just">
              <a:buFont typeface="Wingdings" pitchFamily="2" charset="2"/>
              <a:buChar char="v"/>
            </a:pPr>
            <a:r>
              <a:rPr lang="en-US" sz="2000" b="1" dirty="0">
                <a:solidFill>
                  <a:schemeClr val="accent2">
                    <a:lumMod val="75000"/>
                  </a:schemeClr>
                </a:solidFill>
                <a:latin typeface="Times New Roman" pitchFamily="18" charset="0"/>
                <a:cs typeface="Times New Roman" pitchFamily="18" charset="0"/>
              </a:rPr>
              <a:t> Immediate results of bidirectional </a:t>
            </a:r>
            <a:r>
              <a:rPr lang="en-US" sz="2000" b="1" dirty="0" err="1">
                <a:solidFill>
                  <a:schemeClr val="accent2">
                    <a:lumMod val="75000"/>
                  </a:schemeClr>
                </a:solidFill>
                <a:latin typeface="Times New Roman" pitchFamily="18" charset="0"/>
                <a:cs typeface="Times New Roman" pitchFamily="18" charset="0"/>
              </a:rPr>
              <a:t>cavopulmonary</a:t>
            </a:r>
            <a:r>
              <a:rPr lang="en-US" sz="2000" b="1" dirty="0">
                <a:solidFill>
                  <a:schemeClr val="accent2">
                    <a:lumMod val="75000"/>
                  </a:schemeClr>
                </a:solidFill>
                <a:latin typeface="Times New Roman" pitchFamily="18" charset="0"/>
                <a:cs typeface="Times New Roman" pitchFamily="18" charset="0"/>
              </a:rPr>
              <a:t> anastomosis and </a:t>
            </a:r>
            <a:r>
              <a:rPr lang="en-US" sz="2000" b="1" dirty="0" err="1">
                <a:solidFill>
                  <a:schemeClr val="accent2">
                    <a:lumMod val="75000"/>
                  </a:schemeClr>
                </a:solidFill>
                <a:latin typeface="Times New Roman" pitchFamily="18" charset="0"/>
                <a:cs typeface="Times New Roman" pitchFamily="18" charset="0"/>
              </a:rPr>
              <a:t>Fontan</a:t>
            </a:r>
            <a:r>
              <a:rPr lang="en-US" sz="2000" b="1" dirty="0">
                <a:solidFill>
                  <a:schemeClr val="accent2">
                    <a:lumMod val="75000"/>
                  </a:schemeClr>
                </a:solidFill>
                <a:latin typeface="Times New Roman" pitchFamily="18" charset="0"/>
                <a:cs typeface="Times New Roman" pitchFamily="18" charset="0"/>
              </a:rPr>
              <a:t> operations in </a:t>
            </a:r>
            <a:r>
              <a:rPr lang="en-US" sz="2000" b="1" dirty="0" smtClean="0">
                <a:solidFill>
                  <a:schemeClr val="accent2">
                    <a:lumMod val="75000"/>
                  </a:schemeClr>
                </a:solidFill>
                <a:latin typeface="Times New Roman" pitchFamily="18" charset="0"/>
                <a:cs typeface="Times New Roman" pitchFamily="18" charset="0"/>
              </a:rPr>
              <a:t>adults. </a:t>
            </a:r>
            <a:r>
              <a:rPr lang="en-US" sz="2000" dirty="0" smtClean="0">
                <a:solidFill>
                  <a:schemeClr val="tx1"/>
                </a:solidFill>
                <a:latin typeface="Times New Roman" pitchFamily="18" charset="0"/>
                <a:cs typeface="Times New Roman" pitchFamily="18" charset="0"/>
              </a:rPr>
              <a:t>Vladimir </a:t>
            </a:r>
            <a:r>
              <a:rPr lang="en-US" sz="2000" dirty="0">
                <a:solidFill>
                  <a:schemeClr val="tx1"/>
                </a:solidFill>
                <a:latin typeface="Times New Roman" pitchFamily="18" charset="0"/>
                <a:cs typeface="Times New Roman" pitchFamily="18" charset="0"/>
              </a:rPr>
              <a:t>P Podzolkov, Mikhail M </a:t>
            </a:r>
            <a:r>
              <a:rPr lang="en-US" sz="2000" dirty="0" err="1">
                <a:solidFill>
                  <a:schemeClr val="tx1"/>
                </a:solidFill>
                <a:latin typeface="Times New Roman" pitchFamily="18" charset="0"/>
                <a:cs typeface="Times New Roman" pitchFamily="18" charset="0"/>
              </a:rPr>
              <a:t>Zelenikin</a:t>
            </a:r>
            <a:r>
              <a:rPr lang="en-US" sz="2000" dirty="0">
                <a:solidFill>
                  <a:schemeClr val="tx1"/>
                </a:solidFill>
                <a:latin typeface="Times New Roman" pitchFamily="18" charset="0"/>
                <a:cs typeface="Times New Roman" pitchFamily="18" charset="0"/>
              </a:rPr>
              <a:t>, Ivan A </a:t>
            </a:r>
            <a:r>
              <a:rPr lang="en-US" sz="2000" dirty="0" err="1">
                <a:solidFill>
                  <a:schemeClr val="tx1"/>
                </a:solidFill>
                <a:latin typeface="Times New Roman" pitchFamily="18" charset="0"/>
                <a:cs typeface="Times New Roman" pitchFamily="18" charset="0"/>
              </a:rPr>
              <a:t>Yurlov</a:t>
            </a:r>
            <a:r>
              <a:rPr lang="en-US" sz="2000" dirty="0">
                <a:solidFill>
                  <a:schemeClr val="tx1"/>
                </a:solidFill>
                <a:latin typeface="Times New Roman" pitchFamily="18" charset="0"/>
                <a:cs typeface="Times New Roman" pitchFamily="18" charset="0"/>
              </a:rPr>
              <a:t>, Dmitry V </a:t>
            </a:r>
            <a:r>
              <a:rPr lang="en-US" sz="2000" dirty="0" err="1">
                <a:solidFill>
                  <a:schemeClr val="tx1"/>
                </a:solidFill>
                <a:latin typeface="Times New Roman" pitchFamily="18" charset="0"/>
                <a:cs typeface="Times New Roman" pitchFamily="18" charset="0"/>
              </a:rPr>
              <a:t>Kovalev</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Ketevan</a:t>
            </a:r>
            <a:r>
              <a:rPr lang="en-US" sz="2000" dirty="0">
                <a:solidFill>
                  <a:schemeClr val="tx1"/>
                </a:solidFill>
                <a:latin typeface="Times New Roman" pitchFamily="18" charset="0"/>
                <a:cs typeface="Times New Roman" pitchFamily="18" charset="0"/>
              </a:rPr>
              <a:t> A </a:t>
            </a:r>
            <a:r>
              <a:rPr lang="en-US" sz="2000" dirty="0" err="1">
                <a:solidFill>
                  <a:schemeClr val="tx1"/>
                </a:solidFill>
                <a:latin typeface="Times New Roman" pitchFamily="18" charset="0"/>
                <a:cs typeface="Times New Roman" pitchFamily="18" charset="0"/>
              </a:rPr>
              <a:t>Mchedlishvili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Neele</a:t>
            </a:r>
            <a:r>
              <a:rPr lang="en-US" sz="2000" dirty="0">
                <a:solidFill>
                  <a:schemeClr val="tx1"/>
                </a:solidFill>
                <a:latin typeface="Times New Roman" pitchFamily="18" charset="0"/>
                <a:cs typeface="Times New Roman" pitchFamily="18" charset="0"/>
              </a:rPr>
              <a:t> A </a:t>
            </a:r>
            <a:r>
              <a:rPr lang="en-US" sz="2000" dirty="0" err="1">
                <a:solidFill>
                  <a:schemeClr val="tx1"/>
                </a:solidFill>
                <a:latin typeface="Times New Roman" pitchFamily="18" charset="0"/>
                <a:cs typeface="Times New Roman" pitchFamily="18" charset="0"/>
              </a:rPr>
              <a:t>Putiato</a:t>
            </a:r>
            <a:r>
              <a:rPr lang="en-US" sz="2000" dirty="0">
                <a:solidFill>
                  <a:schemeClr val="tx1"/>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Sergey B </a:t>
            </a:r>
            <a:r>
              <a:rPr lang="en-US" sz="2000" b="1" dirty="0" smtClean="0">
                <a:solidFill>
                  <a:srgbClr val="FF0000"/>
                </a:solidFill>
                <a:latin typeface="Times New Roman" pitchFamily="18" charset="0"/>
                <a:cs typeface="Times New Roman" pitchFamily="18" charset="0"/>
              </a:rPr>
              <a:t>Zaets</a:t>
            </a:r>
          </a:p>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Recombinant </a:t>
            </a:r>
            <a:r>
              <a:rPr lang="en-US" sz="2000" b="1" dirty="0">
                <a:solidFill>
                  <a:schemeClr val="accent2">
                    <a:lumMod val="75000"/>
                  </a:schemeClr>
                </a:solidFill>
                <a:latin typeface="Times New Roman" pitchFamily="18" charset="0"/>
                <a:cs typeface="Times New Roman" pitchFamily="18" charset="0"/>
              </a:rPr>
              <a:t>factor XIII mitigates hemorrhagic shock-induced organ </a:t>
            </a:r>
            <a:r>
              <a:rPr lang="en-US" sz="2000" b="1" dirty="0" smtClean="0">
                <a:solidFill>
                  <a:schemeClr val="accent2">
                    <a:lumMod val="75000"/>
                  </a:schemeClr>
                </a:solidFill>
                <a:latin typeface="Times New Roman" pitchFamily="18" charset="0"/>
                <a:cs typeface="Times New Roman" pitchFamily="18" charset="0"/>
              </a:rPr>
              <a:t>dysfunction.</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Sergey </a:t>
            </a:r>
            <a:r>
              <a:rPr lang="en-US" sz="2000" b="1" dirty="0">
                <a:solidFill>
                  <a:srgbClr val="FF0000"/>
                </a:solidFill>
                <a:latin typeface="Times New Roman" pitchFamily="18" charset="0"/>
                <a:cs typeface="Times New Roman" pitchFamily="18" charset="0"/>
              </a:rPr>
              <a:t>B Zaets</a:t>
            </a:r>
            <a:r>
              <a:rPr lang="en-US" sz="2000" dirty="0">
                <a:solidFill>
                  <a:schemeClr val="tx1"/>
                </a:solidFill>
                <a:latin typeface="Times New Roman" pitchFamily="18" charset="0"/>
                <a:cs typeface="Times New Roman" pitchFamily="18" charset="0"/>
              </a:rPr>
              <a:t>, Da-</a:t>
            </a:r>
            <a:r>
              <a:rPr lang="en-US" sz="2000" dirty="0" err="1">
                <a:solidFill>
                  <a:schemeClr val="tx1"/>
                </a:solidFill>
                <a:latin typeface="Times New Roman" pitchFamily="18" charset="0"/>
                <a:cs typeface="Times New Roman" pitchFamily="18" charset="0"/>
              </a:rPr>
              <a:t>Zhong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a:t>
            </a:r>
            <a:r>
              <a:rPr lang="en-US" sz="2000" dirty="0">
                <a:solidFill>
                  <a:schemeClr val="tx1"/>
                </a:solidFill>
                <a:latin typeface="Times New Roman" pitchFamily="18" charset="0"/>
                <a:cs typeface="Times New Roman" pitchFamily="18" charset="0"/>
              </a:rPr>
              <a:t>, Qi Lu, </a:t>
            </a:r>
            <a:r>
              <a:rPr lang="en-US" sz="2000" dirty="0" err="1">
                <a:solidFill>
                  <a:schemeClr val="tx1"/>
                </a:solidFill>
                <a:latin typeface="Times New Roman" pitchFamily="18" charset="0"/>
                <a:cs typeface="Times New Roman" pitchFamily="18" charset="0"/>
              </a:rPr>
              <a:t>Eleonora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Feketova</a:t>
            </a:r>
            <a:r>
              <a:rPr lang="en-US" sz="2000" dirty="0">
                <a:solidFill>
                  <a:schemeClr val="tx1"/>
                </a:solidFill>
                <a:latin typeface="Times New Roman" pitchFamily="18" charset="0"/>
                <a:cs typeface="Times New Roman" pitchFamily="18" charset="0"/>
              </a:rPr>
              <a:t>, Tamara L Berezina, Inga V </a:t>
            </a:r>
            <a:r>
              <a:rPr lang="en-US" sz="2000" dirty="0" err="1">
                <a:solidFill>
                  <a:schemeClr val="tx1"/>
                </a:solidFill>
                <a:latin typeface="Times New Roman" pitchFamily="18" charset="0"/>
                <a:cs typeface="Times New Roman" pitchFamily="18" charset="0"/>
              </a:rPr>
              <a:t>Malinina</a:t>
            </a:r>
            <a:r>
              <a:rPr lang="en-US" sz="2000" dirty="0">
                <a:solidFill>
                  <a:schemeClr val="tx1"/>
                </a:solidFill>
                <a:latin typeface="Times New Roman" pitchFamily="18" charset="0"/>
                <a:cs typeface="Times New Roman" pitchFamily="18" charset="0"/>
              </a:rPr>
              <a:t>, Edwin A </a:t>
            </a:r>
            <a:r>
              <a:rPr lang="en-US" sz="2000" dirty="0" err="1">
                <a:solidFill>
                  <a:schemeClr val="tx1"/>
                </a:solidFill>
                <a:latin typeface="Times New Roman" pitchFamily="18" charset="0"/>
                <a:cs typeface="Times New Roman" pitchFamily="18" charset="0"/>
              </a:rPr>
              <a:t>Deitch</a:t>
            </a:r>
            <a:r>
              <a:rPr lang="en-US" sz="2000" dirty="0">
                <a:solidFill>
                  <a:schemeClr val="tx1"/>
                </a:solidFill>
                <a:latin typeface="Times New Roman" pitchFamily="18" charset="0"/>
                <a:cs typeface="Times New Roman" pitchFamily="18" charset="0"/>
              </a:rPr>
              <a:t>, Eva H </a:t>
            </a:r>
            <a:r>
              <a:rPr lang="en-US" sz="2000" dirty="0" smtClean="0">
                <a:solidFill>
                  <a:schemeClr val="tx1"/>
                </a:solidFill>
                <a:latin typeface="Times New Roman" pitchFamily="18" charset="0"/>
                <a:cs typeface="Times New Roman" pitchFamily="18" charset="0"/>
              </a:rPr>
              <a:t>Olsen</a:t>
            </a:r>
          </a:p>
          <a:p>
            <a:pPr algn="just">
              <a:buFont typeface="Wingdings" pitchFamily="2" charset="2"/>
              <a:buChar char="v"/>
            </a:pPr>
            <a:r>
              <a:rPr lang="en-US" sz="2000" b="1" dirty="0" smtClean="0">
                <a:solidFill>
                  <a:schemeClr val="accent2">
                    <a:lumMod val="75000"/>
                  </a:schemeClr>
                </a:solidFill>
                <a:latin typeface="Times New Roman" pitchFamily="18" charset="0"/>
                <a:cs typeface="Times New Roman" pitchFamily="18" charset="0"/>
              </a:rPr>
              <a:t>Effectiveness </a:t>
            </a:r>
            <a:r>
              <a:rPr lang="en-US" sz="2000" b="1" dirty="0">
                <a:solidFill>
                  <a:schemeClr val="accent2">
                    <a:lumMod val="75000"/>
                  </a:schemeClr>
                </a:solidFill>
                <a:latin typeface="Times New Roman" pitchFamily="18" charset="0"/>
                <a:cs typeface="Times New Roman" pitchFamily="18" charset="0"/>
              </a:rPr>
              <a:t>of stroke education in the emergency department waiting </a:t>
            </a:r>
            <a:r>
              <a:rPr lang="en-US" sz="2000" b="1" dirty="0" smtClean="0">
                <a:solidFill>
                  <a:schemeClr val="accent2">
                    <a:lumMod val="75000"/>
                  </a:schemeClr>
                </a:solidFill>
                <a:latin typeface="Times New Roman" pitchFamily="18" charset="0"/>
                <a:cs typeface="Times New Roman" pitchFamily="18" charset="0"/>
              </a:rPr>
              <a:t>room.</a:t>
            </a:r>
            <a:r>
              <a:rPr lang="en-US" sz="2000" dirty="0" smtClean="0">
                <a:solidFill>
                  <a:schemeClr val="tx1"/>
                </a:solidFill>
                <a:latin typeface="Times New Roman" pitchFamily="18" charset="0"/>
                <a:cs typeface="Times New Roman" pitchFamily="18" charset="0"/>
              </a:rPr>
              <a:t> Yu-Feng </a:t>
            </a:r>
            <a:r>
              <a:rPr lang="en-US" sz="2000" dirty="0">
                <a:solidFill>
                  <a:schemeClr val="tx1"/>
                </a:solidFill>
                <a:latin typeface="Times New Roman" pitchFamily="18" charset="0"/>
                <a:cs typeface="Times New Roman" pitchFamily="18" charset="0"/>
              </a:rPr>
              <a:t>Yvonne Chan, Roxanne </a:t>
            </a:r>
            <a:r>
              <a:rPr lang="en-US" sz="2000" dirty="0" err="1">
                <a:solidFill>
                  <a:schemeClr val="tx1"/>
                </a:solidFill>
                <a:latin typeface="Times New Roman" pitchFamily="18" charset="0"/>
                <a:cs typeface="Times New Roman" pitchFamily="18" charset="0"/>
              </a:rPr>
              <a:t>Nagurka</a:t>
            </a:r>
            <a:r>
              <a:rPr lang="en-US" sz="2000" dirty="0">
                <a:solidFill>
                  <a:schemeClr val="tx1"/>
                </a:solidFill>
                <a:latin typeface="Times New Roman" pitchFamily="18" charset="0"/>
                <a:cs typeface="Times New Roman" pitchFamily="18" charset="0"/>
              </a:rPr>
              <a:t>, Lynne D Richardson, </a:t>
            </a:r>
            <a:r>
              <a:rPr lang="en-US" sz="2000" b="1" dirty="0">
                <a:solidFill>
                  <a:srgbClr val="FF0000"/>
                </a:solidFill>
                <a:latin typeface="Times New Roman" pitchFamily="18" charset="0"/>
                <a:cs typeface="Times New Roman" pitchFamily="18" charset="0"/>
              </a:rPr>
              <a:t>Sergey B Zaets</a:t>
            </a:r>
            <a:r>
              <a:rPr lang="en-US" sz="2000" dirty="0">
                <a:solidFill>
                  <a:schemeClr val="tx1"/>
                </a:solidFill>
                <a:latin typeface="Times New Roman" pitchFamily="18" charset="0"/>
                <a:cs typeface="Times New Roman" pitchFamily="18" charset="0"/>
              </a:rPr>
              <a:t>, Michael B </a:t>
            </a:r>
            <a:r>
              <a:rPr lang="en-US" sz="2000" dirty="0" err="1">
                <a:solidFill>
                  <a:schemeClr val="tx1"/>
                </a:solidFill>
                <a:latin typeface="Times New Roman" pitchFamily="18" charset="0"/>
                <a:cs typeface="Times New Roman" pitchFamily="18" charset="0"/>
              </a:rPr>
              <a:t>Brimacombe</a:t>
            </a:r>
            <a:r>
              <a:rPr lang="en-US" sz="2000" dirty="0">
                <a:solidFill>
                  <a:schemeClr val="tx1"/>
                </a:solidFill>
                <a:latin typeface="Times New Roman" pitchFamily="18" charset="0"/>
                <a:cs typeface="Times New Roman" pitchFamily="18" charset="0"/>
              </a:rPr>
              <a:t>, Steven R </a:t>
            </a:r>
            <a:r>
              <a:rPr lang="en-US" sz="2000" dirty="0" smtClean="0">
                <a:solidFill>
                  <a:schemeClr val="tx1"/>
                </a:solidFill>
                <a:latin typeface="Times New Roman" pitchFamily="18" charset="0"/>
                <a:cs typeface="Times New Roman" pitchFamily="18" charset="0"/>
              </a:rPr>
              <a:t>Levine</a:t>
            </a:r>
          </a:p>
          <a:p>
            <a:pPr algn="just">
              <a:buFont typeface="Wingdings" pitchFamily="2" charset="2"/>
              <a:buChar char="v"/>
            </a:pPr>
            <a:r>
              <a:rPr lang="en-US" sz="2000" dirty="0">
                <a:solidFill>
                  <a:schemeClr val="tx1"/>
                </a:solidFill>
                <a:latin typeface="Times New Roman" pitchFamily="18" charset="0"/>
                <a:cs typeface="Times New Roman" pitchFamily="18" charset="0"/>
              </a:rPr>
              <a:t> </a:t>
            </a:r>
            <a:r>
              <a:rPr lang="en-US" sz="2000" b="1" dirty="0">
                <a:solidFill>
                  <a:schemeClr val="accent2">
                    <a:lumMod val="75000"/>
                  </a:schemeClr>
                </a:solidFill>
                <a:latin typeface="Times New Roman" pitchFamily="18" charset="0"/>
                <a:cs typeface="Times New Roman" pitchFamily="18" charset="0"/>
              </a:rPr>
              <a:t>Double outlet right ventricle with anomalous left pulmonary </a:t>
            </a:r>
            <a:r>
              <a:rPr lang="en-US" sz="2000" b="1" dirty="0" smtClean="0">
                <a:solidFill>
                  <a:schemeClr val="accent2">
                    <a:lumMod val="75000"/>
                  </a:schemeClr>
                </a:solidFill>
                <a:latin typeface="Times New Roman" pitchFamily="18" charset="0"/>
                <a:cs typeface="Times New Roman" pitchFamily="18" charset="0"/>
              </a:rPr>
              <a:t>artery. </a:t>
            </a:r>
            <a:r>
              <a:rPr lang="en-US" sz="2000" dirty="0" smtClean="0">
                <a:solidFill>
                  <a:schemeClr val="tx1"/>
                </a:solidFill>
                <a:latin typeface="Times New Roman" pitchFamily="18" charset="0"/>
                <a:cs typeface="Times New Roman" pitchFamily="18" charset="0"/>
              </a:rPr>
              <a:t>Leo </a:t>
            </a:r>
            <a:r>
              <a:rPr lang="en-US" sz="2000" dirty="0">
                <a:solidFill>
                  <a:schemeClr val="tx1"/>
                </a:solidFill>
                <a:latin typeface="Times New Roman" pitchFamily="18" charset="0"/>
                <a:cs typeface="Times New Roman" pitchFamily="18" charset="0"/>
              </a:rPr>
              <a:t>A </a:t>
            </a:r>
            <a:r>
              <a:rPr lang="en-US" sz="2000" dirty="0" err="1">
                <a:solidFill>
                  <a:schemeClr val="tx1"/>
                </a:solidFill>
                <a:latin typeface="Times New Roman" pitchFamily="18" charset="0"/>
                <a:cs typeface="Times New Roman" pitchFamily="18" charset="0"/>
              </a:rPr>
              <a:t>Bockeria</a:t>
            </a:r>
            <a:r>
              <a:rPr lang="en-US" sz="2000" dirty="0">
                <a:solidFill>
                  <a:schemeClr val="tx1"/>
                </a:solidFill>
                <a:latin typeface="Times New Roman" pitchFamily="18" charset="0"/>
                <a:cs typeface="Times New Roman" pitchFamily="18" charset="0"/>
              </a:rPr>
              <a:t>, Osman A </a:t>
            </a:r>
            <a:r>
              <a:rPr lang="en-US" sz="2000" dirty="0" err="1">
                <a:solidFill>
                  <a:schemeClr val="tx1"/>
                </a:solidFill>
                <a:latin typeface="Times New Roman" pitchFamily="18" charset="0"/>
                <a:cs typeface="Times New Roman" pitchFamily="18" charset="0"/>
              </a:rPr>
              <a:t>Makhachev</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Andrey</a:t>
            </a:r>
            <a:r>
              <a:rPr lang="en-US" sz="2000" dirty="0">
                <a:solidFill>
                  <a:schemeClr val="tx1"/>
                </a:solidFill>
                <a:latin typeface="Times New Roman" pitchFamily="18" charset="0"/>
                <a:cs typeface="Times New Roman" pitchFamily="18" charset="0"/>
              </a:rPr>
              <a:t> V </a:t>
            </a:r>
            <a:r>
              <a:rPr lang="en-US" sz="2000" dirty="0" err="1">
                <a:solidFill>
                  <a:schemeClr val="tx1"/>
                </a:solidFill>
                <a:latin typeface="Times New Roman" pitchFamily="18" charset="0"/>
                <a:cs typeface="Times New Roman" pitchFamily="18" charset="0"/>
              </a:rPr>
              <a:t>Sobolev</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Viktoria</a:t>
            </a:r>
            <a:r>
              <a:rPr lang="en-US" sz="2000" dirty="0">
                <a:solidFill>
                  <a:schemeClr val="tx1"/>
                </a:solidFill>
                <a:latin typeface="Times New Roman" pitchFamily="18" charset="0"/>
                <a:cs typeface="Times New Roman" pitchFamily="18" charset="0"/>
              </a:rPr>
              <a:t> V </a:t>
            </a:r>
            <a:r>
              <a:rPr lang="en-US" sz="2000" dirty="0" err="1">
                <a:solidFill>
                  <a:schemeClr val="tx1"/>
                </a:solidFill>
                <a:latin typeface="Times New Roman" pitchFamily="18" charset="0"/>
                <a:cs typeface="Times New Roman" pitchFamily="18" charset="0"/>
              </a:rPr>
              <a:t>Plakhova</a:t>
            </a:r>
            <a:r>
              <a:rPr lang="en-US" sz="2000" dirty="0">
                <a:solidFill>
                  <a:schemeClr val="tx1"/>
                </a:solidFill>
                <a:latin typeface="Times New Roman" pitchFamily="18" charset="0"/>
                <a:cs typeface="Times New Roman" pitchFamily="18" charset="0"/>
              </a:rPr>
              <a:t>, Sergey V </a:t>
            </a:r>
            <a:r>
              <a:rPr lang="en-US" sz="2000" dirty="0" err="1">
                <a:solidFill>
                  <a:schemeClr val="tx1"/>
                </a:solidFill>
                <a:latin typeface="Times New Roman" pitchFamily="18" charset="0"/>
                <a:cs typeface="Times New Roman" pitchFamily="18" charset="0"/>
              </a:rPr>
              <a:t>Gorbachevsky</a:t>
            </a:r>
            <a:r>
              <a:rPr lang="en-US" sz="2000" dirty="0">
                <a:solidFill>
                  <a:schemeClr val="tx1"/>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Sergey B Zaets</a:t>
            </a:r>
            <a:endParaRPr lang="en-US" sz="2000" b="1" dirty="0" smtClean="0">
              <a:solidFill>
                <a:srgbClr val="FF0000"/>
              </a:solidFill>
              <a:latin typeface="Times New Roman" pitchFamily="18" charset="0"/>
              <a:cs typeface="Times New Roman" pitchFamily="18" charset="0"/>
            </a:endParaRPr>
          </a:p>
          <a:p>
            <a:pPr algn="just"/>
            <a:endParaRPr lang="en-US" sz="2000" dirty="0" smtClean="0">
              <a:solidFill>
                <a:schemeClr val="tx1"/>
              </a:solidFill>
              <a:latin typeface="Times New Roman" pitchFamily="18" charset="0"/>
              <a:cs typeface="Times New Roman" pitchFamily="18" charset="0"/>
            </a:endParaRPr>
          </a:p>
          <a:p>
            <a:pPr algn="just"/>
            <a:endParaRPr lang="en-US" sz="2000" dirty="0">
              <a:solidFill>
                <a:schemeClr val="tx1"/>
              </a:solidFill>
              <a:latin typeface="Times New Roman" pitchFamily="18" charset="0"/>
              <a:cs typeface="Times New Roman" pitchFamily="18" charset="0"/>
            </a:endParaRPr>
          </a:p>
          <a:p>
            <a:pPr algn="just">
              <a:buFont typeface="Wingdings" pitchFamily="2" charset="2"/>
              <a:buChar char="v"/>
            </a:pPr>
            <a:endParaRPr lang="en-US" sz="2000" b="1" dirty="0">
              <a:solidFill>
                <a:srgbClr val="FF0000"/>
              </a:solidFill>
              <a:latin typeface="Times New Roman" pitchFamily="18" charset="0"/>
              <a:cs typeface="Times New Roman" pitchFamily="18" charset="0"/>
            </a:endParaRPr>
          </a:p>
          <a:p>
            <a:pPr algn="just">
              <a:buFont typeface="Wingdings" pitchFamily="2" charset="2"/>
              <a:buChar char="v"/>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9045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2.hubspot.net/hub/162893/file-691097617-png/images/Blog/sepsis-word-cloud.png?t=1414765374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2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0" indent="0" algn="just">
              <a:buNone/>
            </a:pPr>
            <a:r>
              <a:rPr lang="en-US" sz="4000" b="1" dirty="0">
                <a:solidFill>
                  <a:schemeClr val="accent5">
                    <a:lumMod val="50000"/>
                  </a:schemeClr>
                </a:solidFill>
                <a:latin typeface="Aparajita" pitchFamily="34" charset="0"/>
                <a:cs typeface="Aparajita" pitchFamily="34" charset="0"/>
              </a:rPr>
              <a:t>S</a:t>
            </a:r>
            <a:r>
              <a:rPr lang="en-US" sz="2800" dirty="0">
                <a:solidFill>
                  <a:schemeClr val="accent5">
                    <a:lumMod val="50000"/>
                  </a:schemeClr>
                </a:solidFill>
                <a:latin typeface="Aparajita" pitchFamily="34" charset="0"/>
                <a:cs typeface="Aparajita" pitchFamily="34" charset="0"/>
              </a:rPr>
              <a:t>epsis is a potentially life-threatening complication of an infection. Sepsis occurs when chemicals released into the bloodstream to fight the infection trigger inflammatory responses throughout the body. This inflammation can trigger a cascade of changes that can damage multiple organ systems, causing them to fail</a:t>
            </a:r>
            <a:r>
              <a:rPr lang="en-US" sz="2800" dirty="0" smtClean="0">
                <a:solidFill>
                  <a:schemeClr val="accent5">
                    <a:lumMod val="50000"/>
                  </a:schemeClr>
                </a:solidFill>
                <a:latin typeface="Aparajita" pitchFamily="34" charset="0"/>
                <a:cs typeface="Aparajita" pitchFamily="34" charset="0"/>
              </a:rPr>
              <a:t>. </a:t>
            </a:r>
          </a:p>
          <a:p>
            <a:pPr marL="0" indent="0" algn="just">
              <a:buNone/>
            </a:pPr>
            <a:r>
              <a:rPr lang="en-US" sz="2800" dirty="0">
                <a:solidFill>
                  <a:schemeClr val="accent5">
                    <a:lumMod val="50000"/>
                  </a:schemeClr>
                </a:solidFill>
                <a:latin typeface="Aparajita" pitchFamily="34" charset="0"/>
                <a:cs typeface="Aparajita" pitchFamily="34" charset="0"/>
              </a:rPr>
              <a:t>If sepsis progresses to septic shock, blood pressure drops dramatically, which may lead to death</a:t>
            </a:r>
            <a:r>
              <a:rPr lang="en-US" sz="2800" dirty="0" smtClean="0">
                <a:solidFill>
                  <a:schemeClr val="accent5">
                    <a:lumMod val="50000"/>
                  </a:schemeClr>
                </a:solidFill>
                <a:latin typeface="Aparajita" pitchFamily="34" charset="0"/>
                <a:cs typeface="Aparajita" pitchFamily="34" charset="0"/>
              </a:rPr>
              <a:t>.</a:t>
            </a:r>
            <a:endParaRPr lang="en-US" sz="2800" dirty="0">
              <a:solidFill>
                <a:schemeClr val="accent5">
                  <a:lumMod val="50000"/>
                </a:schemeClr>
              </a:solidFill>
              <a:latin typeface="Aparajita" pitchFamily="34" charset="0"/>
              <a:cs typeface="Aparajita" pitchFamily="34" charset="0"/>
            </a:endParaRPr>
          </a:p>
          <a:p>
            <a:pPr marL="0" indent="0" algn="just">
              <a:buNone/>
            </a:pPr>
            <a:r>
              <a:rPr lang="en-US" sz="2800" dirty="0">
                <a:solidFill>
                  <a:schemeClr val="accent5">
                    <a:lumMod val="50000"/>
                  </a:schemeClr>
                </a:solidFill>
                <a:latin typeface="Aparajita" pitchFamily="34" charset="0"/>
                <a:cs typeface="Aparajita" pitchFamily="34" charset="0"/>
              </a:rPr>
              <a:t>Anyone can develop sepsis, but it's most common and most dangerous in older adults or those with weakened immune systems. Early treatment of sepsis, usually with antibiotics and large amounts of intravenous fluids, improves chances for survival.</a:t>
            </a:r>
          </a:p>
        </p:txBody>
      </p:sp>
    </p:spTree>
    <p:extLst>
      <p:ext uri="{BB962C8B-B14F-4D97-AF65-F5344CB8AC3E}">
        <p14:creationId xmlns:p14="http://schemas.microsoft.com/office/powerpoint/2010/main" val="1250889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113</TotalTime>
  <Words>1020</Words>
  <Application>Microsoft Office PowerPoint</Application>
  <PresentationFormat>On-screen Show (4:3)</PresentationFormat>
  <Paragraphs>88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PowerPoint Presentation</vt:lpstr>
      <vt:lpstr> Sergey Zaets Director, Clinical Development Medical &amp; Regulatory Affairs, Novo Nordisk, Inc, Plainsboro, NJ USA</vt:lpstr>
      <vt:lpstr>BIOGRAPHY</vt:lpstr>
      <vt:lpstr>RESEARCH INTEREST</vt:lpstr>
      <vt:lpstr>ACHIEVEMENTS</vt:lpstr>
      <vt:lpstr>PUBLICATIONS</vt:lpstr>
      <vt:lpstr>PowerPoint Presentation</vt:lpstr>
      <vt:lpstr>PowerPoint Presentation</vt:lpstr>
      <vt:lpstr>DEFINITION</vt:lpstr>
      <vt:lpstr>Skin shows the signs of Sepsis</vt:lpstr>
      <vt:lpstr>EXPLANATION</vt:lpstr>
      <vt:lpstr>How to diagnose sepsis???</vt:lpstr>
      <vt:lpstr>In case of Severe sepsis </vt:lpstr>
      <vt:lpstr>PowerPoint Presentation</vt:lpstr>
      <vt:lpstr>PowerPoint Presentation</vt:lpstr>
      <vt:lpstr>PowerPoint Presentation</vt:lpstr>
      <vt:lpstr>PowerPoint Presentation</vt:lpstr>
      <vt:lpstr>PowerPoint Presentation</vt:lpstr>
      <vt:lpstr>TREATMENT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Sergey Zaets Director, Clinical Development Medical &amp; Regulatory Affairs, Novo Nordisk, Inc, Princeton, NJ USA</dc:title>
  <dc:creator>Neha Gupta.</dc:creator>
  <cp:lastModifiedBy>Nithin Panwar</cp:lastModifiedBy>
  <cp:revision>19</cp:revision>
  <dcterms:created xsi:type="dcterms:W3CDTF">2006-08-16T00:00:00Z</dcterms:created>
  <dcterms:modified xsi:type="dcterms:W3CDTF">2015-10-14T09:46:23Z</dcterms:modified>
</cp:coreProperties>
</file>