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76" r:id="rId7"/>
    <p:sldId id="277" r:id="rId8"/>
    <p:sldId id="275" r:id="rId9"/>
    <p:sldId id="269" r:id="rId10"/>
    <p:sldId id="270" r:id="rId11"/>
    <p:sldId id="271" r:id="rId12"/>
    <p:sldId id="261" r:id="rId13"/>
    <p:sldId id="262" r:id="rId14"/>
    <p:sldId id="264"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34" autoAdjust="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EA05AC-0648-472F-9D60-3C8B396D10E6}" type="datetimeFigureOut">
              <a:rPr lang="en-US" smtClean="0"/>
              <a:pPr/>
              <a:t>19-Oct-15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8FC7B-2457-414C-96D0-FBEEAFDE8F37}" type="slidenum">
              <a:rPr lang="en-US" smtClean="0"/>
              <a:pPr/>
              <a:t>‹#›</a:t>
            </a:fld>
            <a:endParaRPr lang="en-US"/>
          </a:p>
        </p:txBody>
      </p:sp>
    </p:spTree>
    <p:extLst>
      <p:ext uri="{BB962C8B-B14F-4D97-AF65-F5344CB8AC3E}">
        <p14:creationId xmlns:p14="http://schemas.microsoft.com/office/powerpoint/2010/main" val="2108427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8FC7B-2457-414C-96D0-FBEEAFDE8F37}" type="slidenum">
              <a:rPr lang="en-US" smtClean="0"/>
              <a:pPr/>
              <a:t>5</a:t>
            </a:fld>
            <a:endParaRPr lang="en-US"/>
          </a:p>
        </p:txBody>
      </p:sp>
    </p:spTree>
    <p:extLst>
      <p:ext uri="{BB962C8B-B14F-4D97-AF65-F5344CB8AC3E}">
        <p14:creationId xmlns:p14="http://schemas.microsoft.com/office/powerpoint/2010/main" val="885253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8FC7B-2457-414C-96D0-FBEEAFDE8F37}" type="slidenum">
              <a:rPr lang="en-US" smtClean="0"/>
              <a:pPr/>
              <a:t>7</a:t>
            </a:fld>
            <a:endParaRPr lang="en-US"/>
          </a:p>
        </p:txBody>
      </p:sp>
    </p:spTree>
    <p:extLst>
      <p:ext uri="{BB962C8B-B14F-4D97-AF65-F5344CB8AC3E}">
        <p14:creationId xmlns:p14="http://schemas.microsoft.com/office/powerpoint/2010/main" val="3670719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pPr/>
              <a:t>19-Oct-15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pPr/>
              <a:t>19-Oct-15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omicsgroup.org/editor-biography/SHAZIA_JAMSHED"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71800"/>
            <a:ext cx="7772400" cy="1363006"/>
          </a:xfrm>
        </p:spPr>
        <p:txBody>
          <a:bodyPr>
            <a:normAutofit fontScale="90000"/>
          </a:bodyPr>
          <a:lstStyle/>
          <a:p>
            <a:r>
              <a:rPr lang="en-US" dirty="0" err="1">
                <a:effectLst/>
              </a:rPr>
              <a:t>Seyyed</a:t>
            </a:r>
            <a:r>
              <a:rPr lang="en-US" dirty="0">
                <a:effectLst/>
              </a:rPr>
              <a:t> </a:t>
            </a:r>
            <a:r>
              <a:rPr lang="en-US" dirty="0" err="1">
                <a:effectLst/>
              </a:rPr>
              <a:t>Aliakbar</a:t>
            </a:r>
            <a:r>
              <a:rPr lang="en-US" dirty="0">
                <a:effectLst/>
              </a:rPr>
              <a:t> </a:t>
            </a:r>
            <a:r>
              <a:rPr lang="en-US" dirty="0" err="1" smtClean="0">
                <a:effectLst/>
              </a:rPr>
              <a:t>Hedayati</a:t>
            </a:r>
            <a:r>
              <a:rPr lang="en-US" dirty="0" smtClean="0">
                <a:effectLst/>
              </a:rPr>
              <a:t>,</a:t>
            </a:r>
            <a:r>
              <a:rPr lang="en-US" b="0" dirty="0">
                <a:effectLst/>
              </a:rPr>
              <a:t/>
            </a:r>
            <a:br>
              <a:rPr lang="en-US" b="0" dirty="0">
                <a:effectLst/>
              </a:rPr>
            </a:br>
            <a:r>
              <a:rPr lang="en-US" dirty="0" smtClean="0">
                <a:effectLst/>
              </a:rPr>
              <a:t>B.SC,M.SC,PH.D </a:t>
            </a:r>
            <a:r>
              <a:rPr lang="en-US" dirty="0" smtClean="0">
                <a:hlinkClick r:id="rId2" tooltip="SHAZIA JAMSHED"/>
              </a:rPr>
              <a:t> </a:t>
            </a:r>
            <a:endParaRPr lang="en-US" dirty="0"/>
          </a:p>
        </p:txBody>
      </p:sp>
      <p:sp>
        <p:nvSpPr>
          <p:cNvPr id="3" name="Subtitle 2"/>
          <p:cNvSpPr>
            <a:spLocks noGrp="1"/>
          </p:cNvSpPr>
          <p:nvPr>
            <p:ph type="subTitle" idx="1"/>
          </p:nvPr>
        </p:nvSpPr>
        <p:spPr>
          <a:xfrm>
            <a:off x="685800" y="4343400"/>
            <a:ext cx="7772400" cy="914400"/>
          </a:xfrm>
        </p:spPr>
        <p:txBody>
          <a:bodyPr>
            <a:normAutofit lnSpcReduction="10000"/>
          </a:bodyPr>
          <a:lstStyle/>
          <a:p>
            <a:pPr algn="ctr"/>
            <a:r>
              <a:rPr lang="en-US" b="1" i="1" dirty="0" smtClean="0">
                <a:solidFill>
                  <a:schemeClr val="tx1"/>
                </a:solidFill>
              </a:rPr>
              <a:t>Editor of </a:t>
            </a:r>
          </a:p>
          <a:p>
            <a:pPr algn="ctr"/>
            <a:endParaRPr lang="en-US" b="1" i="1" dirty="0" smtClean="0">
              <a:solidFill>
                <a:schemeClr val="tx1"/>
              </a:solidFill>
            </a:endParaRPr>
          </a:p>
          <a:p>
            <a:pPr algn="ctr"/>
            <a:r>
              <a:rPr lang="en-US" b="1" i="1" dirty="0" smtClean="0">
                <a:solidFill>
                  <a:schemeClr val="tx1"/>
                </a:solidFill>
              </a:rPr>
              <a:t>Journal of Coastal </a:t>
            </a:r>
            <a:r>
              <a:rPr lang="en-US" b="1" i="1" dirty="0" smtClean="0">
                <a:solidFill>
                  <a:schemeClr val="tx1"/>
                </a:solidFill>
              </a:rPr>
              <a:t>Zone Management</a:t>
            </a:r>
            <a:endParaRPr lang="en-US" b="1" i="1" dirty="0">
              <a:solidFill>
                <a:schemeClr val="tx1"/>
              </a:solidFill>
            </a:endParaRPr>
          </a:p>
        </p:txBody>
      </p:sp>
      <p:pic>
        <p:nvPicPr>
          <p:cNvPr id="4" name="Picture 3" descr="C:\Users\user9\Desktop\EB PHOTOS AND LOGOS\photos and logos\LOGOS\aliakbar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4200" y="533400"/>
            <a:ext cx="294640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D:\scan\Aks\Aks pass 6.4.jpg"/>
          <p:cNvPicPr>
            <a:picLocks noChangeAspect="1" noChangeArrowheads="1"/>
          </p:cNvPicPr>
          <p:nvPr/>
        </p:nvPicPr>
        <p:blipFill>
          <a:blip r:embed="rId4" cstate="print"/>
          <a:srcRect/>
          <a:stretch>
            <a:fillRect/>
          </a:stretch>
        </p:blipFill>
        <p:spPr bwMode="auto">
          <a:xfrm>
            <a:off x="685800" y="533399"/>
            <a:ext cx="1828800" cy="2478101"/>
          </a:xfrm>
          <a:prstGeom prst="rect">
            <a:avLst/>
          </a:prstGeom>
          <a:noFill/>
        </p:spPr>
      </p:pic>
    </p:spTree>
    <p:extLst>
      <p:ext uri="{BB962C8B-B14F-4D97-AF65-F5344CB8AC3E}">
        <p14:creationId xmlns:p14="http://schemas.microsoft.com/office/powerpoint/2010/main" val="3674253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2700" dirty="0" smtClean="0"/>
              <a:t>Coral </a:t>
            </a:r>
            <a:r>
              <a:rPr lang="en-US" sz="2700" dirty="0"/>
              <a:t>reefs form complex marine ecosystems with tremendous biodiversity</a:t>
            </a:r>
          </a:p>
        </p:txBody>
      </p:sp>
      <p:pic>
        <p:nvPicPr>
          <p:cNvPr id="5" name="Picture 2" descr="C:\Users\user9\Desktop\marine biology.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09600"/>
            <a:ext cx="7391400"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877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Marine Habitats</a:t>
            </a:r>
          </a:p>
        </p:txBody>
      </p:sp>
      <p:sp>
        <p:nvSpPr>
          <p:cNvPr id="8" name="Content Placeholder 7"/>
          <p:cNvSpPr>
            <a:spLocks noGrp="1"/>
          </p:cNvSpPr>
          <p:nvPr>
            <p:ph idx="1"/>
          </p:nvPr>
        </p:nvSpPr>
        <p:spPr/>
        <p:txBody>
          <a:bodyPr/>
          <a:lstStyle/>
          <a:p>
            <a:r>
              <a:rPr lang="en-US" dirty="0"/>
              <a:t>Marine habitats can be divided into coastal and open ocean habitats.</a:t>
            </a:r>
          </a:p>
          <a:p>
            <a:r>
              <a:rPr lang="en-US" dirty="0"/>
              <a:t>Intertidal zones, those areas close to shore, are constantly being exposed and covered by the ocean's tides. A huge array of life lives within this zone.</a:t>
            </a:r>
          </a:p>
          <a:p>
            <a:endParaRPr lang="en-US" dirty="0"/>
          </a:p>
        </p:txBody>
      </p:sp>
    </p:spTree>
    <p:extLst>
      <p:ext uri="{BB962C8B-B14F-4D97-AF65-F5344CB8AC3E}">
        <p14:creationId xmlns:p14="http://schemas.microsoft.com/office/powerpoint/2010/main" val="1666224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dirty="0" smtClean="0"/>
              <a:t>Professional Prospects</a:t>
            </a:r>
          </a:p>
        </p:txBody>
      </p:sp>
      <p:sp>
        <p:nvSpPr>
          <p:cNvPr id="6147" name="Rectangle 3"/>
          <p:cNvSpPr>
            <a:spLocks noGrp="1" noChangeArrowheads="1"/>
          </p:cNvSpPr>
          <p:nvPr>
            <p:ph idx="1"/>
          </p:nvPr>
        </p:nvSpPr>
        <p:spPr/>
        <p:txBody>
          <a:bodyPr>
            <a:normAutofit/>
          </a:bodyPr>
          <a:lstStyle/>
          <a:p>
            <a:r>
              <a:rPr lang="en-US" dirty="0"/>
              <a:t>The marine ecosystem is large, and thus there are many sub-fields of marine biology. Most involve studying specializations of particular animal groups, such as phycology, invertebrate zoology and ichthyology.</a:t>
            </a:r>
            <a:endParaRPr lang="en-US" dirty="0" smtClean="0"/>
          </a:p>
        </p:txBody>
      </p:sp>
    </p:spTree>
    <p:extLst>
      <p:ext uri="{BB962C8B-B14F-4D97-AF65-F5344CB8AC3E}">
        <p14:creationId xmlns:p14="http://schemas.microsoft.com/office/powerpoint/2010/main" val="261865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260350"/>
            <a:ext cx="8229600" cy="1139825"/>
          </a:xfrm>
        </p:spPr>
        <p:txBody>
          <a:bodyPr>
            <a:normAutofit/>
          </a:bodyPr>
          <a:lstStyle/>
          <a:p>
            <a:pPr eaLnBrk="1" hangingPunct="1"/>
            <a:r>
              <a:rPr lang="en-US" dirty="0" smtClean="0"/>
              <a:t>Main aim of marine biology</a:t>
            </a:r>
          </a:p>
        </p:txBody>
      </p:sp>
      <p:sp>
        <p:nvSpPr>
          <p:cNvPr id="7171" name="Rectangle 3"/>
          <p:cNvSpPr>
            <a:spLocks noGrp="1" noChangeArrowheads="1"/>
          </p:cNvSpPr>
          <p:nvPr>
            <p:ph idx="1"/>
          </p:nvPr>
        </p:nvSpPr>
        <p:spPr>
          <a:xfrm>
            <a:off x="502920" y="1676400"/>
            <a:ext cx="8183880" cy="3962400"/>
          </a:xfrm>
        </p:spPr>
        <p:txBody>
          <a:bodyPr>
            <a:normAutofit/>
          </a:bodyPr>
          <a:lstStyle/>
          <a:p>
            <a:pPr>
              <a:buNone/>
            </a:pPr>
            <a:r>
              <a:rPr lang="en-US" sz="2400" dirty="0"/>
              <a:t>An active research topic in marine biology is to discover and map the life cycles of various species and where they spend their time. Marine biologists study how the ocean currents, tides and many other oceanic factors affect ocean life forms, including their growth, distribution and well-being. This has only recently become technically feasible with advances in GPS and newer underwater visual </a:t>
            </a:r>
            <a:r>
              <a:rPr lang="en-US" sz="2400" dirty="0" smtClean="0"/>
              <a:t>devices.</a:t>
            </a:r>
          </a:p>
        </p:txBody>
      </p:sp>
    </p:spTree>
    <p:extLst>
      <p:ext uri="{BB962C8B-B14F-4D97-AF65-F5344CB8AC3E}">
        <p14:creationId xmlns:p14="http://schemas.microsoft.com/office/powerpoint/2010/main" val="2531643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533401"/>
            <a:ext cx="7772400" cy="838199"/>
          </a:xfrm>
        </p:spPr>
        <p:txBody>
          <a:bodyPr/>
          <a:lstStyle/>
          <a:p>
            <a:pPr eaLnBrk="1" hangingPunct="1"/>
            <a:r>
              <a:rPr lang="en-US" dirty="0" smtClean="0"/>
              <a:t>Definition</a:t>
            </a:r>
          </a:p>
        </p:txBody>
      </p:sp>
      <p:sp>
        <p:nvSpPr>
          <p:cNvPr id="9220" name="Rectangle 5"/>
          <p:cNvSpPr>
            <a:spLocks noGrp="1" noChangeArrowheads="1"/>
          </p:cNvSpPr>
          <p:nvPr>
            <p:ph type="subTitle" idx="1"/>
          </p:nvPr>
        </p:nvSpPr>
        <p:spPr>
          <a:xfrm>
            <a:off x="381000" y="1219200"/>
            <a:ext cx="7391400" cy="2895600"/>
          </a:xfrm>
        </p:spPr>
        <p:txBody>
          <a:bodyPr/>
          <a:lstStyle/>
          <a:p>
            <a:pPr algn="l"/>
            <a:r>
              <a:rPr lang="en-US" dirty="0">
                <a:solidFill>
                  <a:schemeClr val="tx1"/>
                </a:solidFill>
              </a:rPr>
              <a:t>Marine biology is a branch of biology and is closely linked to oceanography. It also encompasses many ideas from ecology. Fisheries science and marine conservation can be considered partial offshoots of marine biology (as well as environmental studies). Marine Chemistry, Physical oceanography and Atmospheric sciences are closely related to this </a:t>
            </a:r>
            <a:r>
              <a:rPr lang="en-US" dirty="0" smtClean="0">
                <a:solidFill>
                  <a:schemeClr val="tx1"/>
                </a:solidFill>
              </a:rPr>
              <a:t>field.</a:t>
            </a:r>
            <a:endParaRPr lang="ar-SA" dirty="0" smtClean="0">
              <a:solidFill>
                <a:schemeClr val="tx1"/>
              </a:solidFill>
            </a:endParaRPr>
          </a:p>
        </p:txBody>
      </p:sp>
    </p:spTree>
    <p:extLst>
      <p:ext uri="{BB962C8B-B14F-4D97-AF65-F5344CB8AC3E}">
        <p14:creationId xmlns:p14="http://schemas.microsoft.com/office/powerpoint/2010/main" val="3164382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r>
              <a:rPr lang="en-US" sz="2000" b="1" dirty="0" smtClean="0"/>
              <a:t> </a:t>
            </a:r>
          </a:p>
          <a:p>
            <a:pPr marL="0" indent="0">
              <a:buNone/>
            </a:pPr>
            <a:endParaRPr lang="en-US" b="1" dirty="0"/>
          </a:p>
          <a:p>
            <a:pPr marL="0" indent="0">
              <a:buNone/>
            </a:pPr>
            <a:r>
              <a:rPr lang="en-US" sz="2400" b="1" dirty="0" smtClean="0"/>
              <a:t>E-signature: </a:t>
            </a:r>
          </a:p>
          <a:p>
            <a:pPr marL="0" indent="0">
              <a:buNone/>
            </a:pPr>
            <a:endParaRPr lang="en-US" sz="2400" b="1" dirty="0"/>
          </a:p>
        </p:txBody>
      </p:sp>
      <p:sp>
        <p:nvSpPr>
          <p:cNvPr id="3073" name="Rectangle 1"/>
          <p:cNvSpPr>
            <a:spLocks noChangeArrowheads="1"/>
          </p:cNvSpPr>
          <p:nvPr/>
        </p:nvSpPr>
        <p:spPr bwMode="auto">
          <a:xfrm>
            <a:off x="1828800" y="1371600"/>
            <a:ext cx="2971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Script MT Bold" pitchFamily="66" charset="0"/>
                <a:ea typeface="Times New Roman" pitchFamily="18" charset="0"/>
                <a:cs typeface="Verdana" pitchFamily="34" charset="0"/>
              </a:rPr>
              <a:t>Aliakbar</a:t>
            </a:r>
            <a:r>
              <a:rPr kumimoji="0" lang="en-US" sz="2000" b="0" i="0" u="none" strike="noStrike" cap="none" normalizeH="0" baseline="0" dirty="0" smtClean="0">
                <a:ln>
                  <a:noFill/>
                </a:ln>
                <a:solidFill>
                  <a:schemeClr val="tx1"/>
                </a:solidFill>
                <a:effectLst/>
                <a:latin typeface="Script MT Bold" pitchFamily="66" charset="0"/>
                <a:ea typeface="Times New Roman" pitchFamily="18" charset="0"/>
                <a:cs typeface="Verdana" pitchFamily="34" charset="0"/>
              </a:rPr>
              <a:t> </a:t>
            </a:r>
            <a:r>
              <a:rPr kumimoji="0" lang="en-US" sz="2000" b="0" i="0" u="none" strike="noStrike" cap="none" normalizeH="0" baseline="0" dirty="0" err="1" smtClean="0">
                <a:ln>
                  <a:noFill/>
                </a:ln>
                <a:solidFill>
                  <a:schemeClr val="tx1"/>
                </a:solidFill>
                <a:effectLst/>
                <a:latin typeface="Script MT Bold" pitchFamily="66" charset="0"/>
                <a:ea typeface="Times New Roman" pitchFamily="18" charset="0"/>
                <a:cs typeface="Verdana" pitchFamily="34" charset="0"/>
              </a:rPr>
              <a:t>Hedayati</a:t>
            </a:r>
            <a:r>
              <a:rPr kumimoji="0" lang="en-US" sz="2000" b="0" i="0" u="none" strike="noStrike" cap="none" normalizeH="0" baseline="0" dirty="0" smtClean="0">
                <a:ln>
                  <a:noFill/>
                </a:ln>
                <a:solidFill>
                  <a:schemeClr val="tx1"/>
                </a:solidFill>
                <a:effectLst/>
                <a:latin typeface="Script MT Bold" pitchFamily="66" charset="0"/>
                <a:ea typeface="Times New Roman" pitchFamily="18" charset="0"/>
                <a:cs typeface="Verdana"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4" name="Picture 2" descr="D:\FULL CV\signatur emza.jpg"/>
          <p:cNvPicPr>
            <a:picLocks noChangeAspect="1" noChangeArrowheads="1"/>
          </p:cNvPicPr>
          <p:nvPr/>
        </p:nvPicPr>
        <p:blipFill>
          <a:blip r:embed="rId2" cstate="print"/>
          <a:srcRect/>
          <a:stretch>
            <a:fillRect/>
          </a:stretch>
        </p:blipFill>
        <p:spPr bwMode="auto">
          <a:xfrm>
            <a:off x="2514600" y="2971800"/>
            <a:ext cx="2143125" cy="676275"/>
          </a:xfrm>
          <a:prstGeom prst="rect">
            <a:avLst/>
          </a:prstGeom>
          <a:noFill/>
        </p:spPr>
      </p:pic>
    </p:spTree>
    <p:extLst>
      <p:ext uri="{BB962C8B-B14F-4D97-AF65-F5344CB8AC3E}">
        <p14:creationId xmlns:p14="http://schemas.microsoft.com/office/powerpoint/2010/main" val="140238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a:xfrm>
            <a:off x="381000" y="76200"/>
            <a:ext cx="8305800" cy="6400800"/>
          </a:xfrm>
        </p:spPr>
        <p:txBody>
          <a:bodyPr>
            <a:noAutofit/>
          </a:bodyPr>
          <a:lstStyle/>
          <a:p>
            <a:pPr marL="0" indent="0">
              <a:buNone/>
            </a:pPr>
            <a:endParaRPr lang="en-US" sz="1800" dirty="0" smtClean="0"/>
          </a:p>
          <a:p>
            <a:pPr marL="0" indent="0">
              <a:buNone/>
            </a:pPr>
            <a:endParaRPr lang="en-US" sz="1800" dirty="0"/>
          </a:p>
        </p:txBody>
      </p:sp>
      <p:sp>
        <p:nvSpPr>
          <p:cNvPr id="4" name="Rectangle 3"/>
          <p:cNvSpPr/>
          <p:nvPr/>
        </p:nvSpPr>
        <p:spPr>
          <a:xfrm>
            <a:off x="609600" y="751344"/>
            <a:ext cx="7924800" cy="3693319"/>
          </a:xfrm>
          <a:prstGeom prst="rect">
            <a:avLst/>
          </a:prstGeom>
        </p:spPr>
        <p:txBody>
          <a:bodyPr wrap="square">
            <a:spAutoFit/>
          </a:bodyPr>
          <a:lstStyle/>
          <a:p>
            <a:r>
              <a:rPr lang="en-US" dirty="0"/>
              <a:t>Dr. </a:t>
            </a:r>
            <a:r>
              <a:rPr lang="en-US" dirty="0" err="1"/>
              <a:t>Seyyed</a:t>
            </a:r>
            <a:r>
              <a:rPr lang="en-US" dirty="0"/>
              <a:t> </a:t>
            </a:r>
            <a:r>
              <a:rPr lang="en-US" dirty="0" err="1"/>
              <a:t>Aliakbar</a:t>
            </a:r>
            <a:r>
              <a:rPr lang="en-US" dirty="0"/>
              <a:t> </a:t>
            </a:r>
            <a:r>
              <a:rPr lang="en-US" dirty="0" err="1"/>
              <a:t>Hedayati</a:t>
            </a:r>
            <a:r>
              <a:rPr lang="en-US" dirty="0"/>
              <a:t> completed his B.Sc. in Fisheries from Isfahan University of Technology– Iran (2003),  M.Sc. in Fisheries from </a:t>
            </a:r>
            <a:r>
              <a:rPr lang="en-US" dirty="0" err="1"/>
              <a:t>Khorramshahr</a:t>
            </a:r>
            <a:r>
              <a:rPr lang="en-US" dirty="0"/>
              <a:t> University of Marine Science, Iran in 2006, and his PhD. in Marine Biology from </a:t>
            </a:r>
            <a:r>
              <a:rPr lang="en-US" dirty="0" err="1"/>
              <a:t>Khorramshahr</a:t>
            </a:r>
            <a:r>
              <a:rPr lang="en-US" dirty="0"/>
              <a:t> University of Marine Science, Iran in 2011</a:t>
            </a:r>
            <a:r>
              <a:rPr lang="en-US" dirty="0" smtClean="0"/>
              <a:t>. during PhD, he passed visiting scholar </a:t>
            </a:r>
            <a:r>
              <a:rPr lang="en-US" dirty="0" err="1" smtClean="0"/>
              <a:t>cours</a:t>
            </a:r>
            <a:r>
              <a:rPr lang="en-US" dirty="0" smtClean="0"/>
              <a:t> at </a:t>
            </a:r>
            <a:r>
              <a:rPr lang="en-US" dirty="0" err="1" smtClean="0"/>
              <a:t>CRIAcq</a:t>
            </a:r>
            <a:r>
              <a:rPr lang="en-US" dirty="0" smtClean="0"/>
              <a:t> center, University of Naples, Italy. </a:t>
            </a:r>
            <a:r>
              <a:rPr lang="en-US" dirty="0"/>
              <a:t>he currently holds the position of Assistant Professor of Marine Biology - Department of Fishery &amp; Environment, </a:t>
            </a:r>
            <a:r>
              <a:rPr lang="en-US" dirty="0" err="1"/>
              <a:t>Gorgan</a:t>
            </a:r>
            <a:r>
              <a:rPr lang="en-US" dirty="0"/>
              <a:t> University of Agricultural Sciences and Natural Resources, Iran. He is a Member of National Elite Foundation and has a number of International publications and memberships under his feather.</a:t>
            </a:r>
          </a:p>
          <a:p>
            <a:r>
              <a:rPr lang="en-US" dirty="0"/>
              <a:t/>
            </a:r>
            <a:br>
              <a:rPr lang="en-US" dirty="0"/>
            </a:br>
            <a:endParaRPr lang="en-US" dirty="0"/>
          </a:p>
        </p:txBody>
      </p:sp>
    </p:spTree>
    <p:extLst>
      <p:ext uri="{BB962C8B-B14F-4D97-AF65-F5344CB8AC3E}">
        <p14:creationId xmlns:p14="http://schemas.microsoft.com/office/powerpoint/2010/main" val="193531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normAutofit/>
          </a:bodyPr>
          <a:lstStyle/>
          <a:p>
            <a:r>
              <a:rPr lang="en-US" sz="3600" dirty="0"/>
              <a:t>Marine </a:t>
            </a:r>
            <a:r>
              <a:rPr lang="en-US" sz="3600" dirty="0" smtClean="0"/>
              <a:t>biology</a:t>
            </a:r>
            <a:r>
              <a:rPr lang="en-US" sz="3600" dirty="0"/>
              <a:t>, </a:t>
            </a:r>
            <a:r>
              <a:rPr lang="en-US" sz="3600" dirty="0" smtClean="0"/>
              <a:t>Fisheries.</a:t>
            </a:r>
            <a:endParaRPr lang="en-US" sz="3600" dirty="0"/>
          </a:p>
        </p:txBody>
      </p:sp>
    </p:spTree>
    <p:extLst>
      <p:ext uri="{BB962C8B-B14F-4D97-AF65-F5344CB8AC3E}">
        <p14:creationId xmlns:p14="http://schemas.microsoft.com/office/powerpoint/2010/main" val="2723779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idx="1"/>
          </p:nvPr>
        </p:nvSpPr>
        <p:spPr>
          <a:xfrm>
            <a:off x="304800" y="457200"/>
            <a:ext cx="8382000" cy="5181600"/>
          </a:xfrm>
        </p:spPr>
        <p:txBody>
          <a:bodyPr>
            <a:noAutofit/>
          </a:bodyPr>
          <a:lstStyle/>
          <a:p>
            <a:pPr lvl="0">
              <a:buClr>
                <a:srgbClr val="F07F09"/>
              </a:buClr>
            </a:pPr>
            <a:endParaRPr lang="en-US" sz="1050" b="1" dirty="0">
              <a:solidFill>
                <a:prstClr val="black"/>
              </a:solidFill>
            </a:endParaRPr>
          </a:p>
          <a:p>
            <a:pPr>
              <a:buFont typeface="Wingdings" pitchFamily="2" charset="2"/>
              <a:buChar char="§"/>
            </a:pPr>
            <a:endParaRPr lang="en-US" sz="1050" b="1" dirty="0"/>
          </a:p>
          <a:p>
            <a:endParaRPr lang="en-US" sz="1800" dirty="0" smtClean="0"/>
          </a:p>
          <a:p>
            <a:endParaRPr lang="en-US" sz="1800" dirty="0" smtClean="0"/>
          </a:p>
          <a:p>
            <a:endParaRPr lang="en-US" sz="1800" dirty="0"/>
          </a:p>
        </p:txBody>
      </p:sp>
      <p:sp>
        <p:nvSpPr>
          <p:cNvPr id="5" name="Rectangle 4"/>
          <p:cNvSpPr/>
          <p:nvPr/>
        </p:nvSpPr>
        <p:spPr>
          <a:xfrm>
            <a:off x="457200" y="533401"/>
            <a:ext cx="8229600" cy="5355312"/>
          </a:xfrm>
          <a:prstGeom prst="rect">
            <a:avLst/>
          </a:prstGeom>
        </p:spPr>
        <p:txBody>
          <a:bodyPr wrap="square">
            <a:spAutoFit/>
          </a:bodyPr>
          <a:lstStyle/>
          <a:p>
            <a:pPr marL="285750" indent="-285750">
              <a:buFont typeface="Wingdings" pitchFamily="2" charset="2"/>
              <a:buChar char="§"/>
            </a:pPr>
            <a:r>
              <a:rPr lang="en-US" dirty="0" err="1" smtClean="0"/>
              <a:t>Seyyed</a:t>
            </a:r>
            <a:r>
              <a:rPr lang="en-US" dirty="0" smtClean="0"/>
              <a:t> </a:t>
            </a:r>
            <a:r>
              <a:rPr lang="en-US" dirty="0" err="1"/>
              <a:t>Morteza</a:t>
            </a:r>
            <a:r>
              <a:rPr lang="en-US" dirty="0"/>
              <a:t> </a:t>
            </a:r>
            <a:r>
              <a:rPr lang="en-US" dirty="0" err="1"/>
              <a:t>Hoseini</a:t>
            </a:r>
            <a:r>
              <a:rPr lang="en-US" dirty="0"/>
              <a:t>. </a:t>
            </a:r>
            <a:r>
              <a:rPr lang="en-US" dirty="0" err="1"/>
              <a:t>Aliakbar</a:t>
            </a:r>
            <a:r>
              <a:rPr lang="en-US" dirty="0"/>
              <a:t> </a:t>
            </a:r>
            <a:r>
              <a:rPr lang="en-US" b="1" dirty="0" err="1"/>
              <a:t>Hedayati</a:t>
            </a:r>
            <a:r>
              <a:rPr lang="en-US" dirty="0"/>
              <a:t>, </a:t>
            </a:r>
            <a:r>
              <a:rPr lang="en-US" dirty="0" err="1"/>
              <a:t>Melika</a:t>
            </a:r>
            <a:r>
              <a:rPr lang="en-US" dirty="0"/>
              <a:t> </a:t>
            </a:r>
            <a:r>
              <a:rPr lang="en-US" dirty="0" err="1"/>
              <a:t>Ghelichpour</a:t>
            </a:r>
            <a:r>
              <a:rPr lang="en-US" dirty="0"/>
              <a:t>.  2014. Plasma metabolites, ions and thyroid hormones levels, and hepatic enzymes</a:t>
            </a:r>
            <a:r>
              <a:rPr lang="he-IL" dirty="0"/>
              <a:t>׳ </a:t>
            </a:r>
            <a:r>
              <a:rPr lang="en-US" dirty="0"/>
              <a:t>activity in Caspian roach (</a:t>
            </a:r>
            <a:r>
              <a:rPr lang="en-US" dirty="0" err="1"/>
              <a:t>Rutilus</a:t>
            </a:r>
            <a:r>
              <a:rPr lang="en-US" dirty="0"/>
              <a:t> </a:t>
            </a:r>
            <a:r>
              <a:rPr lang="en-US" dirty="0" err="1"/>
              <a:t>rutilus</a:t>
            </a:r>
            <a:r>
              <a:rPr lang="en-US" dirty="0"/>
              <a:t> </a:t>
            </a:r>
            <a:r>
              <a:rPr lang="en-US" dirty="0" err="1"/>
              <a:t>caspicus</a:t>
            </a:r>
            <a:r>
              <a:rPr lang="en-US" dirty="0"/>
              <a:t>) exposed to waterborne manganese. Ecotoxicology and Environmental Safety. 107:84-89</a:t>
            </a:r>
            <a:r>
              <a:rPr lang="en-US" dirty="0" smtClean="0"/>
              <a:t>.</a:t>
            </a:r>
          </a:p>
          <a:p>
            <a:pPr marL="285750" indent="-285750">
              <a:buFont typeface="Wingdings" pitchFamily="2" charset="2"/>
              <a:buChar char="§"/>
            </a:pPr>
            <a:r>
              <a:rPr lang="en-US" dirty="0" err="1" smtClean="0"/>
              <a:t>Hashemi</a:t>
            </a:r>
            <a:r>
              <a:rPr lang="en-US" dirty="0" smtClean="0"/>
              <a:t> SAR, </a:t>
            </a:r>
            <a:r>
              <a:rPr lang="en-US" dirty="0" err="1" smtClean="0"/>
              <a:t>Ghorbani</a:t>
            </a:r>
            <a:r>
              <a:rPr lang="en-US" dirty="0" smtClean="0"/>
              <a:t> k, </a:t>
            </a:r>
            <a:r>
              <a:rPr lang="en-US" dirty="0" err="1" smtClean="0"/>
              <a:t>Kaymaram</a:t>
            </a:r>
            <a:r>
              <a:rPr lang="en-US" dirty="0" smtClean="0"/>
              <a:t> F, </a:t>
            </a:r>
            <a:r>
              <a:rPr lang="en-US" dirty="0" err="1" smtClean="0"/>
              <a:t>Hosseini</a:t>
            </a:r>
            <a:r>
              <a:rPr lang="en-US" dirty="0" smtClean="0"/>
              <a:t> SA, </a:t>
            </a:r>
            <a:r>
              <a:rPr lang="en-US" dirty="0" err="1" smtClean="0"/>
              <a:t>Eskandari</a:t>
            </a:r>
            <a:r>
              <a:rPr lang="en-US" dirty="0" smtClean="0"/>
              <a:t> G, </a:t>
            </a:r>
            <a:r>
              <a:rPr lang="en-US" b="1" dirty="0" err="1" smtClean="0"/>
              <a:t>Hedayati</a:t>
            </a:r>
            <a:r>
              <a:rPr lang="en-US" b="1" dirty="0" smtClean="0"/>
              <a:t> </a:t>
            </a:r>
            <a:r>
              <a:rPr lang="en-US" dirty="0" smtClean="0"/>
              <a:t>A, </a:t>
            </a:r>
            <a:r>
              <a:rPr lang="en-US" dirty="0"/>
              <a:t>2014. Estimation of fish composition and </a:t>
            </a:r>
            <a:r>
              <a:rPr lang="en-US" dirty="0" err="1"/>
              <a:t>catchability</a:t>
            </a:r>
            <a:r>
              <a:rPr lang="en-US" dirty="0"/>
              <a:t> coefficient of gillnet in the </a:t>
            </a:r>
            <a:r>
              <a:rPr lang="en-US" dirty="0" err="1"/>
              <a:t>Shadegan</a:t>
            </a:r>
            <a:r>
              <a:rPr lang="en-US" dirty="0"/>
              <a:t> Wetland. Iran. J. </a:t>
            </a:r>
            <a:r>
              <a:rPr lang="en-US" dirty="0" err="1"/>
              <a:t>Ichthyol</a:t>
            </a:r>
            <a:r>
              <a:rPr lang="en-US" dirty="0"/>
              <a:t>. </a:t>
            </a:r>
            <a:r>
              <a:rPr lang="en-US" dirty="0" smtClean="0"/>
              <a:t>1: </a:t>
            </a:r>
            <a:r>
              <a:rPr lang="en-US" dirty="0"/>
              <a:t>51–60.</a:t>
            </a:r>
          </a:p>
          <a:p>
            <a:pPr marL="285750" indent="-285750">
              <a:buFont typeface="Wingdings" pitchFamily="2" charset="2"/>
              <a:buChar char="§"/>
            </a:pPr>
            <a:r>
              <a:rPr lang="en-US" dirty="0" err="1" smtClean="0"/>
              <a:t>Hashemi</a:t>
            </a:r>
            <a:r>
              <a:rPr lang="en-US" dirty="0" smtClean="0"/>
              <a:t> SAR, </a:t>
            </a:r>
            <a:r>
              <a:rPr lang="en-US" dirty="0" err="1" smtClean="0"/>
              <a:t>Ghorbani</a:t>
            </a:r>
            <a:r>
              <a:rPr lang="en-US" dirty="0" smtClean="0"/>
              <a:t> k, </a:t>
            </a:r>
            <a:r>
              <a:rPr lang="en-US" dirty="0" err="1" smtClean="0"/>
              <a:t>Kaymaram</a:t>
            </a:r>
            <a:r>
              <a:rPr lang="en-US" dirty="0" smtClean="0"/>
              <a:t> F, </a:t>
            </a:r>
            <a:r>
              <a:rPr lang="en-US" dirty="0" err="1" smtClean="0"/>
              <a:t>Hosseini</a:t>
            </a:r>
            <a:r>
              <a:rPr lang="en-US" dirty="0" smtClean="0"/>
              <a:t> SA, </a:t>
            </a:r>
            <a:r>
              <a:rPr lang="en-US" dirty="0" err="1" smtClean="0"/>
              <a:t>Eskandari</a:t>
            </a:r>
            <a:r>
              <a:rPr lang="en-US" dirty="0" smtClean="0"/>
              <a:t> G, </a:t>
            </a:r>
            <a:r>
              <a:rPr lang="en-US" b="1" dirty="0" err="1" smtClean="0"/>
              <a:t>Hedayati</a:t>
            </a:r>
            <a:r>
              <a:rPr lang="en-US" b="1" dirty="0" smtClean="0"/>
              <a:t> A,</a:t>
            </a:r>
            <a:r>
              <a:rPr lang="en-US" dirty="0" smtClean="0"/>
              <a:t> </a:t>
            </a:r>
            <a:r>
              <a:rPr lang="en-US" dirty="0"/>
              <a:t>2014. Length-Weight Relationships for some fish Species from </a:t>
            </a:r>
            <a:r>
              <a:rPr lang="en-US" dirty="0" err="1"/>
              <a:t>Shadegan</a:t>
            </a:r>
            <a:r>
              <a:rPr lang="en-US" dirty="0"/>
              <a:t> wetland. Global Advanced Research Journals of Food Sciences and Technology. </a:t>
            </a:r>
            <a:r>
              <a:rPr lang="en-US" dirty="0" smtClean="0"/>
              <a:t>3: </a:t>
            </a:r>
            <a:r>
              <a:rPr lang="en-US" dirty="0"/>
              <a:t>76-83.</a:t>
            </a:r>
          </a:p>
          <a:p>
            <a:pPr marL="285750" indent="-285750">
              <a:buFont typeface="Wingdings" pitchFamily="2" charset="2"/>
              <a:buChar char="§"/>
            </a:pPr>
            <a:r>
              <a:rPr lang="en-US" dirty="0" err="1" smtClean="0"/>
              <a:t>Forouhar</a:t>
            </a:r>
            <a:r>
              <a:rPr lang="en-US" dirty="0" smtClean="0"/>
              <a:t> </a:t>
            </a:r>
            <a:r>
              <a:rPr lang="en-US" dirty="0" err="1" smtClean="0"/>
              <a:t>Vajargah</a:t>
            </a:r>
            <a:r>
              <a:rPr lang="en-US" dirty="0" smtClean="0"/>
              <a:t> M </a:t>
            </a:r>
            <a:r>
              <a:rPr lang="en-US" dirty="0"/>
              <a:t>and </a:t>
            </a:r>
            <a:r>
              <a:rPr lang="en-US" b="1" dirty="0" err="1" smtClean="0"/>
              <a:t>Hedayati</a:t>
            </a:r>
            <a:r>
              <a:rPr lang="en-US" dirty="0"/>
              <a:t> </a:t>
            </a:r>
            <a:r>
              <a:rPr lang="en-US" dirty="0" smtClean="0"/>
              <a:t>A</a:t>
            </a:r>
            <a:r>
              <a:rPr lang="en-US" dirty="0"/>
              <a:t>. 2014. Acute toxicity of </a:t>
            </a:r>
            <a:r>
              <a:rPr lang="en-US" dirty="0" err="1"/>
              <a:t>trichlorofon</a:t>
            </a:r>
            <a:r>
              <a:rPr lang="en-US" dirty="0"/>
              <a:t> on four viviparous fish: </a:t>
            </a:r>
            <a:r>
              <a:rPr lang="en-US" i="1" dirty="0" err="1"/>
              <a:t>Poecilia</a:t>
            </a:r>
            <a:r>
              <a:rPr lang="en-US" i="1" dirty="0"/>
              <a:t> </a:t>
            </a:r>
            <a:r>
              <a:rPr lang="en-US" i="1" dirty="0" err="1"/>
              <a:t>latipinna</a:t>
            </a:r>
            <a:r>
              <a:rPr lang="en-US" dirty="0"/>
              <a:t>, </a:t>
            </a:r>
            <a:r>
              <a:rPr lang="en-US" i="1" dirty="0" err="1"/>
              <a:t>Poecilia</a:t>
            </a:r>
            <a:r>
              <a:rPr lang="en-US" i="1" dirty="0"/>
              <a:t> </a:t>
            </a:r>
            <a:r>
              <a:rPr lang="en-US" i="1" dirty="0" err="1"/>
              <a:t>reticulata</a:t>
            </a:r>
            <a:r>
              <a:rPr lang="en-US" dirty="0"/>
              <a:t>, </a:t>
            </a:r>
            <a:r>
              <a:rPr lang="en-US" i="1" dirty="0" err="1"/>
              <a:t>Gambusia</a:t>
            </a:r>
            <a:r>
              <a:rPr lang="en-US" i="1" dirty="0"/>
              <a:t> </a:t>
            </a:r>
            <a:r>
              <a:rPr lang="en-US" i="1" dirty="0" err="1"/>
              <a:t>holbrooki</a:t>
            </a:r>
            <a:r>
              <a:rPr lang="en-US" dirty="0"/>
              <a:t> and </a:t>
            </a:r>
            <a:r>
              <a:rPr lang="en-US" i="1" dirty="0" err="1"/>
              <a:t>Xiphophorus</a:t>
            </a:r>
            <a:r>
              <a:rPr lang="en-US" i="1" dirty="0"/>
              <a:t> </a:t>
            </a:r>
            <a:r>
              <a:rPr lang="en-US" i="1" dirty="0" err="1"/>
              <a:t>helleri</a:t>
            </a:r>
            <a:r>
              <a:rPr lang="en-US" dirty="0"/>
              <a:t> (</a:t>
            </a:r>
            <a:r>
              <a:rPr lang="en-US" dirty="0" err="1"/>
              <a:t>Cyprinodontiformes</a:t>
            </a:r>
            <a:r>
              <a:rPr lang="en-US" dirty="0"/>
              <a:t>: </a:t>
            </a:r>
            <a:r>
              <a:rPr lang="en-US" dirty="0" err="1"/>
              <a:t>Poecilidae</a:t>
            </a:r>
            <a:r>
              <a:rPr lang="en-US" dirty="0"/>
              <a:t>). Journal of Coastal Life Medicine. </a:t>
            </a:r>
            <a:r>
              <a:rPr lang="en-US" dirty="0" smtClean="0"/>
              <a:t>2: </a:t>
            </a:r>
            <a:r>
              <a:rPr lang="en-US" dirty="0"/>
              <a:t>511-514.</a:t>
            </a:r>
          </a:p>
          <a:p>
            <a:pPr marL="1714500" lvl="3" indent="-342900">
              <a:buAutoNum type="arabicPeriod"/>
            </a:pPr>
            <a:endParaRPr lang="en-US" dirty="0"/>
          </a:p>
        </p:txBody>
      </p:sp>
    </p:spTree>
    <p:extLst>
      <p:ext uri="{BB962C8B-B14F-4D97-AF65-F5344CB8AC3E}">
        <p14:creationId xmlns:p14="http://schemas.microsoft.com/office/powerpoint/2010/main" val="2127418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4953000"/>
            <a:ext cx="8183880" cy="1051560"/>
          </a:xfrm>
        </p:spPr>
        <p:txBody>
          <a:bodyPr/>
          <a:lstStyle/>
          <a:p>
            <a:r>
              <a:rPr lang="en-US" dirty="0" smtClean="0"/>
              <a:t>Resent publications</a:t>
            </a:r>
          </a:p>
        </p:txBody>
      </p:sp>
      <p:sp>
        <p:nvSpPr>
          <p:cNvPr id="5123" name="Rectangle 3"/>
          <p:cNvSpPr>
            <a:spLocks noGrp="1" noChangeArrowheads="1"/>
          </p:cNvSpPr>
          <p:nvPr>
            <p:ph idx="1"/>
          </p:nvPr>
        </p:nvSpPr>
        <p:spPr/>
        <p:txBody>
          <a:bodyPr>
            <a:normAutofit fontScale="85000" lnSpcReduction="20000"/>
          </a:bodyPr>
          <a:lstStyle/>
          <a:p>
            <a:pPr marL="0" indent="0">
              <a:lnSpc>
                <a:spcPct val="110000"/>
              </a:lnSpc>
              <a:buNone/>
            </a:pPr>
            <a:r>
              <a:rPr lang="en-US" sz="2600" dirty="0" err="1" smtClean="0"/>
              <a:t>Hashemi</a:t>
            </a:r>
            <a:r>
              <a:rPr lang="en-US" sz="2600" dirty="0" smtClean="0"/>
              <a:t> SAR, </a:t>
            </a:r>
            <a:r>
              <a:rPr lang="en-US" sz="2600" dirty="0" err="1" smtClean="0"/>
              <a:t>Taghavimotlagh</a:t>
            </a:r>
            <a:r>
              <a:rPr lang="en-US" sz="2600" dirty="0" smtClean="0"/>
              <a:t> SA, </a:t>
            </a:r>
            <a:r>
              <a:rPr lang="en-US" sz="2600" dirty="0" err="1" smtClean="0"/>
              <a:t>Eskandari</a:t>
            </a:r>
            <a:r>
              <a:rPr lang="en-US" sz="2600" dirty="0" smtClean="0"/>
              <a:t> G,  </a:t>
            </a:r>
            <a:r>
              <a:rPr lang="en-US" sz="2600" b="1" dirty="0" err="1" smtClean="0"/>
              <a:t>Hedayati</a:t>
            </a:r>
            <a:r>
              <a:rPr lang="en-US" sz="2600" b="1" dirty="0" smtClean="0"/>
              <a:t> A</a:t>
            </a:r>
            <a:r>
              <a:rPr lang="en-US" sz="2600" dirty="0" smtClean="0"/>
              <a:t>, </a:t>
            </a:r>
            <a:r>
              <a:rPr lang="en-US" sz="2600" dirty="0"/>
              <a:t>2013. Length-Weight Relationships of Five Species of </a:t>
            </a:r>
            <a:r>
              <a:rPr lang="en-US" sz="2600" dirty="0" err="1"/>
              <a:t>Demersal</a:t>
            </a:r>
            <a:r>
              <a:rPr lang="en-US" sz="2600" dirty="0"/>
              <a:t> Fish from North of Persian Gulf, Iran. </a:t>
            </a:r>
            <a:r>
              <a:rPr lang="en-US" sz="2600" dirty="0" smtClean="0"/>
              <a:t>1:73-81.</a:t>
            </a:r>
          </a:p>
          <a:p>
            <a:pPr marL="0" indent="0">
              <a:lnSpc>
                <a:spcPct val="110000"/>
              </a:lnSpc>
              <a:buNone/>
            </a:pPr>
            <a:r>
              <a:rPr lang="en-US" sz="2600" dirty="0" err="1" smtClean="0"/>
              <a:t>Sadeghi</a:t>
            </a:r>
            <a:r>
              <a:rPr lang="en-US" sz="2600" dirty="0"/>
              <a:t>, A.</a:t>
            </a:r>
            <a:r>
              <a:rPr lang="en-US" sz="2600" b="1" dirty="0"/>
              <a:t> </a:t>
            </a:r>
            <a:r>
              <a:rPr lang="en-US" sz="2600" b="1" dirty="0" err="1"/>
              <a:t>Hedayati</a:t>
            </a:r>
            <a:r>
              <a:rPr lang="en-US" sz="2600" dirty="0"/>
              <a:t>, A. 2013. Investigation of acute toxicity of </a:t>
            </a:r>
            <a:r>
              <a:rPr lang="en-US" sz="2600" dirty="0" err="1"/>
              <a:t>of</a:t>
            </a:r>
            <a:r>
              <a:rPr lang="en-US" sz="2600" dirty="0"/>
              <a:t> </a:t>
            </a:r>
            <a:r>
              <a:rPr lang="en-US" sz="2600" dirty="0" err="1"/>
              <a:t>diazinon</a:t>
            </a:r>
            <a:r>
              <a:rPr lang="en-US" sz="2600" dirty="0"/>
              <a:t> </a:t>
            </a:r>
            <a:r>
              <a:rPr lang="en-US" sz="2600" dirty="0" err="1"/>
              <a:t>deltamthrine</a:t>
            </a:r>
            <a:r>
              <a:rPr lang="en-US" sz="2600" dirty="0"/>
              <a:t>, </a:t>
            </a:r>
            <a:r>
              <a:rPr lang="en-US" sz="2600" dirty="0" err="1"/>
              <a:t>butachlore</a:t>
            </a:r>
            <a:r>
              <a:rPr lang="en-US" sz="2600" dirty="0"/>
              <a:t> and </a:t>
            </a:r>
            <a:r>
              <a:rPr lang="en-US" sz="2600" dirty="0" err="1"/>
              <a:t>pertilachlor</a:t>
            </a:r>
            <a:r>
              <a:rPr lang="en-US" sz="2600" dirty="0"/>
              <a:t> on Zebra cichlid. Iranian journal of Toxicology. Volume 8, No 25</a:t>
            </a:r>
            <a:r>
              <a:rPr lang="en-US" sz="2600" dirty="0" smtClean="0"/>
              <a:t>.</a:t>
            </a:r>
          </a:p>
          <a:p>
            <a:pPr marL="0" indent="0">
              <a:lnSpc>
                <a:spcPct val="110000"/>
              </a:lnSpc>
              <a:buNone/>
            </a:pPr>
            <a:r>
              <a:rPr lang="en-US" sz="2600" dirty="0" smtClean="0"/>
              <a:t>Ali </a:t>
            </a:r>
            <a:r>
              <a:rPr lang="en-US" sz="2600" dirty="0" err="1"/>
              <a:t>Vaboonian</a:t>
            </a:r>
            <a:r>
              <a:rPr lang="en-US" sz="2600" dirty="0"/>
              <a:t>, </a:t>
            </a:r>
            <a:r>
              <a:rPr lang="en-US" sz="2600" dirty="0" err="1"/>
              <a:t>Abdolali</a:t>
            </a:r>
            <a:r>
              <a:rPr lang="en-US" sz="2600" dirty="0"/>
              <a:t> </a:t>
            </a:r>
            <a:r>
              <a:rPr lang="en-US" sz="2600" dirty="0" err="1"/>
              <a:t>Movahedinia</a:t>
            </a:r>
            <a:r>
              <a:rPr lang="en-US" sz="2600" dirty="0"/>
              <a:t>, </a:t>
            </a:r>
            <a:r>
              <a:rPr lang="en-US" sz="2600" dirty="0" err="1"/>
              <a:t>Alireza</a:t>
            </a:r>
            <a:r>
              <a:rPr lang="en-US" sz="2600" dirty="0"/>
              <a:t> </a:t>
            </a:r>
            <a:r>
              <a:rPr lang="en-US" sz="2600" dirty="0" err="1"/>
              <a:t>Safahieh</a:t>
            </a:r>
            <a:r>
              <a:rPr lang="en-US" sz="2600" dirty="0"/>
              <a:t> and </a:t>
            </a:r>
            <a:r>
              <a:rPr lang="en-US" sz="2600" dirty="0" err="1"/>
              <a:t>Aliakbar</a:t>
            </a:r>
            <a:r>
              <a:rPr lang="en-US" sz="2600" dirty="0"/>
              <a:t> </a:t>
            </a:r>
            <a:r>
              <a:rPr lang="en-US" sz="2600" b="1" dirty="0" err="1"/>
              <a:t>Hedayati</a:t>
            </a:r>
            <a:r>
              <a:rPr lang="en-US" sz="2600" dirty="0"/>
              <a:t>. 2013. Serum biochemical changes of </a:t>
            </a:r>
            <a:r>
              <a:rPr lang="en-US" sz="2600" dirty="0" err="1"/>
              <a:t>yellowfin</a:t>
            </a:r>
            <a:r>
              <a:rPr lang="en-US" sz="2600" dirty="0"/>
              <a:t> sea bream (</a:t>
            </a:r>
            <a:r>
              <a:rPr lang="en-US" sz="2600" i="1" dirty="0" err="1"/>
              <a:t>Acanthopagrus</a:t>
            </a:r>
            <a:r>
              <a:rPr lang="en-US" sz="2600" i="1" dirty="0"/>
              <a:t> </a:t>
            </a:r>
            <a:r>
              <a:rPr lang="en-US" sz="2600" i="1" dirty="0" err="1"/>
              <a:t>latus</a:t>
            </a:r>
            <a:r>
              <a:rPr lang="en-US" sz="2600" dirty="0"/>
              <a:t> ) in response to </a:t>
            </a:r>
            <a:r>
              <a:rPr lang="en-US" sz="2600" dirty="0" err="1"/>
              <a:t>sublethal</a:t>
            </a:r>
            <a:r>
              <a:rPr lang="en-US" sz="2600" dirty="0"/>
              <a:t> cadmium toxicity. Comp </a:t>
            </a:r>
            <a:r>
              <a:rPr lang="en-US" sz="2600" dirty="0" err="1"/>
              <a:t>Clin</a:t>
            </a:r>
            <a:r>
              <a:rPr lang="en-US" sz="2600" dirty="0"/>
              <a:t> </a:t>
            </a:r>
            <a:r>
              <a:rPr lang="en-US" sz="2600" dirty="0" err="1"/>
              <a:t>Pathol</a:t>
            </a:r>
            <a:r>
              <a:rPr lang="en-US" sz="2600" dirty="0"/>
              <a:t>. DOI </a:t>
            </a:r>
            <a:r>
              <a:rPr lang="en-US" sz="2600" dirty="0" smtClean="0"/>
              <a:t>10.1007/s00580-013-1851-0.</a:t>
            </a:r>
            <a:endParaRPr lang="en-US" sz="2600" dirty="0"/>
          </a:p>
          <a:p>
            <a:pPr marL="0" indent="0">
              <a:buNone/>
            </a:pPr>
            <a:endParaRPr lang="en-US" dirty="0"/>
          </a:p>
          <a:p>
            <a:pPr marL="0" indent="0">
              <a:buNone/>
            </a:pPr>
            <a:endParaRPr lang="en-US" dirty="0" smtClean="0"/>
          </a:p>
          <a:p>
            <a:pPr marL="0" indent="0" algn="ctr">
              <a:buNone/>
            </a:pPr>
            <a:endParaRPr lang="en-US" dirty="0" smtClean="0"/>
          </a:p>
        </p:txBody>
      </p:sp>
    </p:spTree>
    <p:extLst>
      <p:ext uri="{BB962C8B-B14F-4D97-AF65-F5344CB8AC3E}">
        <p14:creationId xmlns:p14="http://schemas.microsoft.com/office/powerpoint/2010/main" val="90979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Resent publications</a:t>
            </a:r>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
            </a:pPr>
            <a:r>
              <a:rPr lang="en-US" b="1" dirty="0" err="1" smtClean="0"/>
              <a:t>Hedayati</a:t>
            </a:r>
            <a:r>
              <a:rPr lang="en-US" dirty="0" smtClean="0"/>
              <a:t> SAA, </a:t>
            </a:r>
            <a:r>
              <a:rPr lang="en-US" dirty="0" err="1" smtClean="0"/>
              <a:t>Yavari</a:t>
            </a:r>
            <a:r>
              <a:rPr lang="en-US" dirty="0" smtClean="0"/>
              <a:t> V, </a:t>
            </a:r>
            <a:r>
              <a:rPr lang="en-US" dirty="0" err="1" smtClean="0"/>
              <a:t>Bahmani</a:t>
            </a:r>
            <a:r>
              <a:rPr lang="en-US" dirty="0" smtClean="0"/>
              <a:t> M, </a:t>
            </a:r>
            <a:r>
              <a:rPr lang="en-US" dirty="0" err="1" smtClean="0"/>
              <a:t>Alizadeh</a:t>
            </a:r>
            <a:r>
              <a:rPr lang="en-US" dirty="0" smtClean="0"/>
              <a:t> M and </a:t>
            </a:r>
            <a:r>
              <a:rPr lang="en-US" dirty="0" err="1" smtClean="0"/>
              <a:t>Bagheri</a:t>
            </a:r>
            <a:r>
              <a:rPr lang="en-US" dirty="0" smtClean="0"/>
              <a:t> T. 2007</a:t>
            </a:r>
            <a:r>
              <a:rPr lang="en-US" dirty="0"/>
              <a:t>. Examination reciprocal relationship of blood profile in Great sturgeon cultured in brackish water. Proceedings of the 10th International Conference on Environmental Science and Technology. Kos Island. Greece .Pages: B269 - </a:t>
            </a:r>
            <a:r>
              <a:rPr lang="en-US" dirty="0" smtClean="0"/>
              <a:t>B275.</a:t>
            </a:r>
          </a:p>
          <a:p>
            <a:pPr>
              <a:buFont typeface="Wingdings" pitchFamily="2" charset="2"/>
              <a:buChar char="§"/>
            </a:pPr>
            <a:r>
              <a:rPr lang="en-US" b="1" dirty="0" err="1" smtClean="0"/>
              <a:t>Hedayati</a:t>
            </a:r>
            <a:r>
              <a:rPr lang="en-US" dirty="0"/>
              <a:t> </a:t>
            </a:r>
            <a:r>
              <a:rPr lang="en-US" b="1" dirty="0" smtClean="0"/>
              <a:t>A,</a:t>
            </a:r>
            <a:r>
              <a:rPr lang="en-US" dirty="0" smtClean="0"/>
              <a:t> </a:t>
            </a:r>
            <a:r>
              <a:rPr lang="en-US" dirty="0" err="1" smtClean="0"/>
              <a:t>Yavari</a:t>
            </a:r>
            <a:r>
              <a:rPr lang="en-US" dirty="0" smtClean="0"/>
              <a:t> V, </a:t>
            </a:r>
            <a:r>
              <a:rPr lang="en-US" dirty="0" err="1" smtClean="0"/>
              <a:t>Bahmani</a:t>
            </a:r>
            <a:r>
              <a:rPr lang="en-US" dirty="0" smtClean="0"/>
              <a:t> M. </a:t>
            </a:r>
            <a:r>
              <a:rPr lang="en-US" dirty="0" err="1" smtClean="0"/>
              <a:t>Alizadeh</a:t>
            </a:r>
            <a:r>
              <a:rPr lang="en-US" dirty="0" smtClean="0"/>
              <a:t> M and </a:t>
            </a:r>
            <a:r>
              <a:rPr lang="en-US" dirty="0" err="1" smtClean="0"/>
              <a:t>Bagheri</a:t>
            </a:r>
            <a:r>
              <a:rPr lang="en-US" dirty="0" smtClean="0"/>
              <a:t> T</a:t>
            </a:r>
            <a:r>
              <a:rPr lang="en-US" dirty="0"/>
              <a:t>. 2007. Investigation of blood serum </a:t>
            </a:r>
            <a:r>
              <a:rPr lang="en-US" dirty="0" err="1"/>
              <a:t>osmo-ionregulation</a:t>
            </a:r>
            <a:r>
              <a:rPr lang="en-US" dirty="0"/>
              <a:t> in Great sturgeon (</a:t>
            </a:r>
            <a:r>
              <a:rPr lang="en-US" dirty="0" err="1"/>
              <a:t>Huso</a:t>
            </a:r>
            <a:r>
              <a:rPr lang="en-US" dirty="0"/>
              <a:t> </a:t>
            </a:r>
            <a:r>
              <a:rPr lang="en-US" dirty="0" err="1"/>
              <a:t>huso</a:t>
            </a:r>
            <a:r>
              <a:rPr lang="en-US" dirty="0"/>
              <a:t>) cultured in brackish water. Proceedings of the International Conference on Environmental, Management, Engineering, Planning and Economics. </a:t>
            </a:r>
            <a:r>
              <a:rPr lang="en-US" dirty="0" err="1"/>
              <a:t>Skiathos</a:t>
            </a:r>
            <a:r>
              <a:rPr lang="en-US" dirty="0"/>
              <a:t>, Greece. Pages: 911-916.</a:t>
            </a:r>
          </a:p>
          <a:p>
            <a:endParaRPr lang="en-US" dirty="0"/>
          </a:p>
        </p:txBody>
      </p:sp>
    </p:spTree>
    <p:extLst>
      <p:ext uri="{BB962C8B-B14F-4D97-AF65-F5344CB8AC3E}">
        <p14:creationId xmlns:p14="http://schemas.microsoft.com/office/powerpoint/2010/main" val="3230541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Resent publications</a:t>
            </a: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
            </a:pPr>
            <a:r>
              <a:rPr lang="en-US" dirty="0" err="1" smtClean="0"/>
              <a:t>Alizadeh</a:t>
            </a:r>
            <a:r>
              <a:rPr lang="en-US" dirty="0" smtClean="0"/>
              <a:t> M, </a:t>
            </a:r>
            <a:r>
              <a:rPr lang="en-US" b="1" dirty="0" err="1" smtClean="0"/>
              <a:t>Hedayati</a:t>
            </a:r>
            <a:r>
              <a:rPr lang="en-US" b="1" dirty="0" smtClean="0"/>
              <a:t> A</a:t>
            </a:r>
            <a:r>
              <a:rPr lang="en-US" dirty="0" smtClean="0"/>
              <a:t>, </a:t>
            </a:r>
            <a:r>
              <a:rPr lang="en-US" dirty="0" err="1" smtClean="0"/>
              <a:t>Bahmani</a:t>
            </a:r>
            <a:r>
              <a:rPr lang="en-US" dirty="0" smtClean="0"/>
              <a:t> M </a:t>
            </a:r>
            <a:r>
              <a:rPr lang="en-US" dirty="0"/>
              <a:t>and </a:t>
            </a:r>
            <a:r>
              <a:rPr lang="en-US" dirty="0" err="1" smtClean="0"/>
              <a:t>Bagheri</a:t>
            </a:r>
            <a:r>
              <a:rPr lang="en-US" dirty="0" smtClean="0"/>
              <a:t> T. 2009</a:t>
            </a:r>
            <a:r>
              <a:rPr lang="en-US" dirty="0"/>
              <a:t>.  Study of Seasonal Fluctuation of Steroid Hormones in Great Sturgeon (</a:t>
            </a:r>
            <a:r>
              <a:rPr lang="en-US" dirty="0" err="1"/>
              <a:t>Huso</a:t>
            </a:r>
            <a:r>
              <a:rPr lang="en-US" dirty="0"/>
              <a:t> </a:t>
            </a:r>
            <a:r>
              <a:rPr lang="en-US" dirty="0" err="1"/>
              <a:t>huso</a:t>
            </a:r>
            <a:r>
              <a:rPr lang="en-US" dirty="0"/>
              <a:t>) Cultured in Brackish Water Medium. Proceeding of 6</a:t>
            </a:r>
            <a:r>
              <a:rPr lang="en-US" baseline="30000" dirty="0"/>
              <a:t>th</a:t>
            </a:r>
            <a:r>
              <a:rPr lang="en-US" dirty="0"/>
              <a:t> international symposium on sturgeon. China. 89-90</a:t>
            </a:r>
            <a:r>
              <a:rPr lang="en-US" dirty="0" smtClean="0"/>
              <a:t>.</a:t>
            </a:r>
          </a:p>
          <a:p>
            <a:pPr>
              <a:buFont typeface="Wingdings" pitchFamily="2" charset="2"/>
              <a:buChar char="§"/>
            </a:pPr>
            <a:r>
              <a:rPr lang="en-US" dirty="0" smtClean="0"/>
              <a:t>T</a:t>
            </a:r>
            <a:r>
              <a:rPr lang="en-US" dirty="0"/>
              <a:t>. </a:t>
            </a:r>
            <a:r>
              <a:rPr lang="en-US" dirty="0" err="1"/>
              <a:t>Bagheri</a:t>
            </a:r>
            <a:r>
              <a:rPr lang="en-US" dirty="0"/>
              <a:t> and </a:t>
            </a:r>
            <a:r>
              <a:rPr lang="en-US" b="1" dirty="0"/>
              <a:t>A. </a:t>
            </a:r>
            <a:r>
              <a:rPr lang="en-US" b="1" dirty="0" err="1"/>
              <a:t>Hedayati</a:t>
            </a:r>
            <a:r>
              <a:rPr lang="en-US" dirty="0"/>
              <a:t>, 2009. Reciprocal Relationship of Blood Profiles as an Immunological </a:t>
            </a:r>
            <a:r>
              <a:rPr lang="en-US" dirty="0" err="1"/>
              <a:t>Bioindicator</a:t>
            </a:r>
            <a:r>
              <a:rPr lang="en-US" dirty="0"/>
              <a:t> in Great Sturgeon (</a:t>
            </a:r>
            <a:r>
              <a:rPr lang="en-US" dirty="0" err="1"/>
              <a:t>Huso</a:t>
            </a:r>
            <a:r>
              <a:rPr lang="en-US" dirty="0"/>
              <a:t> </a:t>
            </a:r>
            <a:r>
              <a:rPr lang="en-US" dirty="0" err="1"/>
              <a:t>Huso</a:t>
            </a:r>
            <a:r>
              <a:rPr lang="en-US" dirty="0"/>
              <a:t>). Journal of Comparative </a:t>
            </a:r>
            <a:r>
              <a:rPr lang="en-US" dirty="0" smtClean="0"/>
              <a:t>Pathology</a:t>
            </a:r>
            <a:r>
              <a:rPr lang="en-US" dirty="0"/>
              <a:t>. Volume 141, Issue 4, P.280</a:t>
            </a:r>
          </a:p>
          <a:p>
            <a:endParaRPr lang="en-US" dirty="0"/>
          </a:p>
        </p:txBody>
      </p:sp>
    </p:spTree>
    <p:extLst>
      <p:ext uri="{BB962C8B-B14F-4D97-AF65-F5344CB8AC3E}">
        <p14:creationId xmlns:p14="http://schemas.microsoft.com/office/powerpoint/2010/main" val="92788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Membership of Editor</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r>
              <a:rPr lang="en-US" dirty="0"/>
              <a:t>World Sturgeon Conservation Society (WSCS)</a:t>
            </a:r>
          </a:p>
          <a:p>
            <a:r>
              <a:rPr lang="en-US" dirty="0"/>
              <a:t>World Aquaculture Society (WAS)</a:t>
            </a:r>
          </a:p>
          <a:p>
            <a:r>
              <a:rPr lang="en-US" dirty="0"/>
              <a:t>Iranian Society of Marine Science &amp; Technology.</a:t>
            </a:r>
          </a:p>
          <a:p>
            <a:r>
              <a:rPr lang="en-US" dirty="0"/>
              <a:t>Iranian Marine Biology Society.</a:t>
            </a:r>
          </a:p>
          <a:p>
            <a:endParaRPr lang="en-US" dirty="0"/>
          </a:p>
        </p:txBody>
      </p:sp>
    </p:spTree>
    <p:extLst>
      <p:ext uri="{BB962C8B-B14F-4D97-AF65-F5344CB8AC3E}">
        <p14:creationId xmlns:p14="http://schemas.microsoft.com/office/powerpoint/2010/main" val="92594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a:t>Marine biology is the scientific study of organisms in the ocean or other marine or brackish bodies of water. Given that in biology many phyla, families and genera have some species that live in the sea and others that live on land, marine biology classifies species based on the environment rather than on taxonomy. Marine biology differs from marine ecology as marine ecology is focused on how organisms interact with each other and the environment, while biology is the study of the organisms themselves.</a:t>
            </a:r>
          </a:p>
          <a:p>
            <a:endParaRPr lang="en-US" dirty="0"/>
          </a:p>
        </p:txBody>
      </p:sp>
    </p:spTree>
    <p:extLst>
      <p:ext uri="{BB962C8B-B14F-4D97-AF65-F5344CB8AC3E}">
        <p14:creationId xmlns:p14="http://schemas.microsoft.com/office/powerpoint/2010/main" val="17255830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120</TotalTime>
  <Words>871</Words>
  <Application>Microsoft Office PowerPoint</Application>
  <PresentationFormat>On-screen Show (4:3)</PresentationFormat>
  <Paragraphs>53</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Seyyed Aliakbar Hedayati, B.SC,M.SC,PH.D  </vt:lpstr>
      <vt:lpstr>Biography</vt:lpstr>
      <vt:lpstr>Research Interests</vt:lpstr>
      <vt:lpstr>Recent Publications</vt:lpstr>
      <vt:lpstr>Resent publications</vt:lpstr>
      <vt:lpstr>Resent publications</vt:lpstr>
      <vt:lpstr>Resent publications</vt:lpstr>
      <vt:lpstr>Membership of Editor </vt:lpstr>
      <vt:lpstr>Introduction </vt:lpstr>
      <vt:lpstr>     Coral reefs form complex marine ecosystems with tremendous biodiversity</vt:lpstr>
      <vt:lpstr>Marine Habitats</vt:lpstr>
      <vt:lpstr>Professional Prospects</vt:lpstr>
      <vt:lpstr>Main aim of marine biology</vt:lpstr>
      <vt:lpstr>Definition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user9</cp:lastModifiedBy>
  <cp:revision>127</cp:revision>
  <dcterms:created xsi:type="dcterms:W3CDTF">2014-10-08T08:45:06Z</dcterms:created>
  <dcterms:modified xsi:type="dcterms:W3CDTF">2015-10-19T10:14:57Z</dcterms:modified>
</cp:coreProperties>
</file>