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8" r:id="rId2"/>
    <p:sldId id="259" r:id="rId3"/>
    <p:sldId id="260"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24"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DF16E8-A49E-4AAF-A9B4-3DA9805CFDCD}" type="datetimeFigureOut">
              <a:rPr lang="en-US" smtClean="0"/>
              <a:pPr/>
              <a:t>10/29/2014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71B24D-F8F3-41A3-8731-17D5586751C8}" type="slidenum">
              <a:rPr lang="en-US" smtClean="0"/>
              <a:pPr/>
              <a:t>‹#›</a:t>
            </a:fld>
            <a:endParaRPr lang="en-US"/>
          </a:p>
        </p:txBody>
      </p:sp>
    </p:spTree>
    <p:extLst>
      <p:ext uri="{BB962C8B-B14F-4D97-AF65-F5344CB8AC3E}">
        <p14:creationId xmlns:p14="http://schemas.microsoft.com/office/powerpoint/2010/main" xmlns="" val="322127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ADACDB6-0C21-4470-A95B-B1647A731048}" type="slidenum">
              <a:rPr lang="en-US"/>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421C50-A923-4B7F-ACA6-5815B5389B52}" type="slidenum">
              <a:rPr lang="en-US" smtClean="0"/>
              <a:pPr>
                <a:defRPr/>
              </a:pPr>
              <a:t>6</a:t>
            </a:fld>
            <a:endParaRPr lang="en-US"/>
          </a:p>
        </p:txBody>
      </p:sp>
    </p:spTree>
    <p:extLst>
      <p:ext uri="{BB962C8B-B14F-4D97-AF65-F5344CB8AC3E}">
        <p14:creationId xmlns:p14="http://schemas.microsoft.com/office/powerpoint/2010/main" xmlns="" val="382007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In this test Searle says to imagine a Man no knowledge of </a:t>
            </a:r>
            <a:r>
              <a:rPr lang="en-US" dirty="0" err="1" smtClean="0"/>
              <a:t>chinese</a:t>
            </a:r>
            <a:r>
              <a:rPr lang="en-US" dirty="0" smtClean="0"/>
              <a:t> is trapped in a room. He is passed a paper with some </a:t>
            </a:r>
            <a:r>
              <a:rPr lang="en-US" dirty="0" err="1" smtClean="0"/>
              <a:t>chinese</a:t>
            </a:r>
            <a:r>
              <a:rPr lang="en-US" dirty="0" smtClean="0"/>
              <a:t> writing.  He finds a large batch of “Chinese writing” plus “a second batch of Chinese script" and "a set of rules" in English "for correlating the second batch with the first batch. The man follows the instructions and produces a result in </a:t>
            </a:r>
            <a:r>
              <a:rPr lang="en-US" dirty="0" err="1" smtClean="0"/>
              <a:t>chiese</a:t>
            </a:r>
            <a:r>
              <a:rPr lang="en-US" dirty="0" smtClean="0"/>
              <a:t> language. He himself has no knowledge of the language but gets so good in following instructions that the person standing outside starts to believe that this man is fluent in </a:t>
            </a:r>
            <a:r>
              <a:rPr lang="en-US" dirty="0" err="1" smtClean="0"/>
              <a:t>chinese</a:t>
            </a:r>
            <a:endParaRPr lang="en-US" dirty="0" smtClean="0"/>
          </a:p>
          <a:p>
            <a:pPr>
              <a:spcBef>
                <a:spcPct val="0"/>
              </a:spcBef>
            </a:pPr>
            <a:r>
              <a:rPr lang="en-US" dirty="0" smtClean="0"/>
              <a:t>What Searle describes is a system that produces intelligent, meaningful output, in the absence of true understanding. If you accept this counter-example, then the Turing Test is doomed. The Chinese Room would pass the Turing test, even though it lacks understanding and intelligence. </a:t>
            </a:r>
          </a:p>
          <a:p>
            <a:pPr>
              <a:spcBef>
                <a:spcPct val="0"/>
              </a:spcBef>
            </a:pPr>
            <a:endParaRPr 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9E2CB4-327C-486E-B8BC-BBD33787420A}" type="slidenum">
              <a:rPr lang="en-US" sz="1200"/>
              <a:pPr eaLnBrk="1" hangingPunct="1"/>
              <a:t>12</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Wingdings" pitchFamily="2" charset="2"/>
              <a:buChar char="v"/>
            </a:pPr>
            <a:r>
              <a:rPr lang="en-US" smtClean="0"/>
              <a:t>The important aspects of human intelligence seem to following the use of intuition, common sense, judgment, creativity, goal directedness, plausible reasoning, knowledge and beliefs.</a:t>
            </a:r>
          </a:p>
          <a:p>
            <a:pPr>
              <a:spcBef>
                <a:spcPct val="0"/>
              </a:spcBef>
              <a:buFont typeface="Wingdings" pitchFamily="2" charset="2"/>
              <a:buChar char="v"/>
            </a:pPr>
            <a:endParaRPr lang="en-US" smtClean="0"/>
          </a:p>
          <a:p>
            <a:pPr>
              <a:spcBef>
                <a:spcPct val="0"/>
              </a:spcBef>
              <a:buFont typeface="Wingdings" pitchFamily="2" charset="2"/>
              <a:buChar char="v"/>
            </a:pPr>
            <a:r>
              <a:rPr lang="en-US" smtClean="0"/>
              <a:t>Meaning of intelligence is not human brain’s information processing ability but the ability of humans to demonstrate their intelligence by communicating effectively.</a:t>
            </a:r>
          </a:p>
          <a:p>
            <a:pPr>
              <a:spcBef>
                <a:spcPct val="0"/>
              </a:spcBef>
            </a:pPr>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67683D-9EF6-47CD-8824-F0FCB8E25B91}" type="slidenum">
              <a:rPr lang="en-US" sz="1200"/>
              <a:pPr eaLnBrk="1" hangingPunct="1"/>
              <a:t>21</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2314D5-8C19-4DD1-93D2-746B740D29DC}" type="slidenum">
              <a:rPr lang="en-US" sz="1200"/>
              <a:pPr eaLnBrk="1" hangingPunct="1"/>
              <a:t>24</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721C41-2A0B-4BB9-B6C4-1F2953F562E8}"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6EF9D-7230-4388-ADD4-D7C0C24DFF22}" type="slidenum">
              <a:rPr lang="en-US" smtClean="0"/>
              <a:pPr/>
              <a:t>‹#›</a:t>
            </a:fld>
            <a:endParaRPr lang="en-US"/>
          </a:p>
        </p:txBody>
      </p:sp>
    </p:spTree>
    <p:extLst>
      <p:ext uri="{BB962C8B-B14F-4D97-AF65-F5344CB8AC3E}">
        <p14:creationId xmlns:p14="http://schemas.microsoft.com/office/powerpoint/2010/main" xmlns="" val="3740150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21C41-2A0B-4BB9-B6C4-1F2953F562E8}"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6EF9D-7230-4388-ADD4-D7C0C24DFF22}" type="slidenum">
              <a:rPr lang="en-US" smtClean="0"/>
              <a:pPr/>
              <a:t>‹#›</a:t>
            </a:fld>
            <a:endParaRPr lang="en-US"/>
          </a:p>
        </p:txBody>
      </p:sp>
    </p:spTree>
    <p:extLst>
      <p:ext uri="{BB962C8B-B14F-4D97-AF65-F5344CB8AC3E}">
        <p14:creationId xmlns:p14="http://schemas.microsoft.com/office/powerpoint/2010/main" xmlns="" val="339757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21C41-2A0B-4BB9-B6C4-1F2953F562E8}"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6EF9D-7230-4388-ADD4-D7C0C24DFF22}" type="slidenum">
              <a:rPr lang="en-US" smtClean="0"/>
              <a:pPr/>
              <a:t>‹#›</a:t>
            </a:fld>
            <a:endParaRPr lang="en-US"/>
          </a:p>
        </p:txBody>
      </p:sp>
    </p:spTree>
    <p:extLst>
      <p:ext uri="{BB962C8B-B14F-4D97-AF65-F5344CB8AC3E}">
        <p14:creationId xmlns:p14="http://schemas.microsoft.com/office/powerpoint/2010/main" xmlns="" val="206446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21C41-2A0B-4BB9-B6C4-1F2953F562E8}"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6EF9D-7230-4388-ADD4-D7C0C24DFF22}" type="slidenum">
              <a:rPr lang="en-US" smtClean="0"/>
              <a:pPr/>
              <a:t>‹#›</a:t>
            </a:fld>
            <a:endParaRPr lang="en-US"/>
          </a:p>
        </p:txBody>
      </p:sp>
    </p:spTree>
    <p:extLst>
      <p:ext uri="{BB962C8B-B14F-4D97-AF65-F5344CB8AC3E}">
        <p14:creationId xmlns:p14="http://schemas.microsoft.com/office/powerpoint/2010/main" xmlns="" val="130494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721C41-2A0B-4BB9-B6C4-1F2953F562E8}"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6EF9D-7230-4388-ADD4-D7C0C24DFF22}" type="slidenum">
              <a:rPr lang="en-US" smtClean="0"/>
              <a:pPr/>
              <a:t>‹#›</a:t>
            </a:fld>
            <a:endParaRPr lang="en-US"/>
          </a:p>
        </p:txBody>
      </p:sp>
    </p:spTree>
    <p:extLst>
      <p:ext uri="{BB962C8B-B14F-4D97-AF65-F5344CB8AC3E}">
        <p14:creationId xmlns:p14="http://schemas.microsoft.com/office/powerpoint/2010/main" xmlns="" val="379870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721C41-2A0B-4BB9-B6C4-1F2953F562E8}"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6EF9D-7230-4388-ADD4-D7C0C24DFF22}" type="slidenum">
              <a:rPr lang="en-US" smtClean="0"/>
              <a:pPr/>
              <a:t>‹#›</a:t>
            </a:fld>
            <a:endParaRPr lang="en-US"/>
          </a:p>
        </p:txBody>
      </p:sp>
    </p:spTree>
    <p:extLst>
      <p:ext uri="{BB962C8B-B14F-4D97-AF65-F5344CB8AC3E}">
        <p14:creationId xmlns:p14="http://schemas.microsoft.com/office/powerpoint/2010/main" xmlns="" val="308612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721C41-2A0B-4BB9-B6C4-1F2953F562E8}" type="datetimeFigureOut">
              <a:rPr lang="en-US" smtClean="0"/>
              <a:pPr/>
              <a:t>10/29/2014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E6EF9D-7230-4388-ADD4-D7C0C24DFF22}" type="slidenum">
              <a:rPr lang="en-US" smtClean="0"/>
              <a:pPr/>
              <a:t>‹#›</a:t>
            </a:fld>
            <a:endParaRPr lang="en-US"/>
          </a:p>
        </p:txBody>
      </p:sp>
    </p:spTree>
    <p:extLst>
      <p:ext uri="{BB962C8B-B14F-4D97-AF65-F5344CB8AC3E}">
        <p14:creationId xmlns:p14="http://schemas.microsoft.com/office/powerpoint/2010/main" xmlns="" val="257067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721C41-2A0B-4BB9-B6C4-1F2953F562E8}" type="datetimeFigureOut">
              <a:rPr lang="en-US" smtClean="0"/>
              <a:pPr/>
              <a:t>10/29/2014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E6EF9D-7230-4388-ADD4-D7C0C24DFF22}" type="slidenum">
              <a:rPr lang="en-US" smtClean="0"/>
              <a:pPr/>
              <a:t>‹#›</a:t>
            </a:fld>
            <a:endParaRPr lang="en-US"/>
          </a:p>
        </p:txBody>
      </p:sp>
    </p:spTree>
    <p:extLst>
      <p:ext uri="{BB962C8B-B14F-4D97-AF65-F5344CB8AC3E}">
        <p14:creationId xmlns:p14="http://schemas.microsoft.com/office/powerpoint/2010/main" xmlns="" val="421919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21C41-2A0B-4BB9-B6C4-1F2953F562E8}" type="datetimeFigureOut">
              <a:rPr lang="en-US" smtClean="0"/>
              <a:pPr/>
              <a:t>10/29/2014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E6EF9D-7230-4388-ADD4-D7C0C24DFF22}" type="slidenum">
              <a:rPr lang="en-US" smtClean="0"/>
              <a:pPr/>
              <a:t>‹#›</a:t>
            </a:fld>
            <a:endParaRPr lang="en-US"/>
          </a:p>
        </p:txBody>
      </p:sp>
    </p:spTree>
    <p:extLst>
      <p:ext uri="{BB962C8B-B14F-4D97-AF65-F5344CB8AC3E}">
        <p14:creationId xmlns:p14="http://schemas.microsoft.com/office/powerpoint/2010/main" xmlns="" val="1199562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21C41-2A0B-4BB9-B6C4-1F2953F562E8}"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6EF9D-7230-4388-ADD4-D7C0C24DFF22}" type="slidenum">
              <a:rPr lang="en-US" smtClean="0"/>
              <a:pPr/>
              <a:t>‹#›</a:t>
            </a:fld>
            <a:endParaRPr lang="en-US"/>
          </a:p>
        </p:txBody>
      </p:sp>
    </p:spTree>
    <p:extLst>
      <p:ext uri="{BB962C8B-B14F-4D97-AF65-F5344CB8AC3E}">
        <p14:creationId xmlns:p14="http://schemas.microsoft.com/office/powerpoint/2010/main" xmlns="" val="219599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21C41-2A0B-4BB9-B6C4-1F2953F562E8}"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6EF9D-7230-4388-ADD4-D7C0C24DFF22}" type="slidenum">
              <a:rPr lang="en-US" smtClean="0"/>
              <a:pPr/>
              <a:t>‹#›</a:t>
            </a:fld>
            <a:endParaRPr lang="en-US"/>
          </a:p>
        </p:txBody>
      </p:sp>
    </p:spTree>
    <p:extLst>
      <p:ext uri="{BB962C8B-B14F-4D97-AF65-F5344CB8AC3E}">
        <p14:creationId xmlns:p14="http://schemas.microsoft.com/office/powerpoint/2010/main" xmlns="" val="216520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21C41-2A0B-4BB9-B6C4-1F2953F562E8}" type="datetimeFigureOut">
              <a:rPr lang="en-US" smtClean="0"/>
              <a:pPr/>
              <a:t>10/29/2014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6EF9D-7230-4388-ADD4-D7C0C24DFF22}" type="slidenum">
              <a:rPr lang="en-US" smtClean="0"/>
              <a:pPr/>
              <a:t>‹#›</a:t>
            </a:fld>
            <a:endParaRPr lang="en-US"/>
          </a:p>
        </p:txBody>
      </p:sp>
    </p:spTree>
    <p:extLst>
      <p:ext uri="{BB962C8B-B14F-4D97-AF65-F5344CB8AC3E}">
        <p14:creationId xmlns:p14="http://schemas.microsoft.com/office/powerpoint/2010/main" xmlns="" val="276098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szlig@xmu.edu.c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4100" name="Rectangle 8"/>
          <p:cNvSpPr>
            <a:spLocks noChangeArrowheads="1"/>
          </p:cNvSpPr>
          <p:nvPr/>
        </p:nvSpPr>
        <p:spPr bwMode="auto">
          <a:xfrm>
            <a:off x="2209800" y="6372225"/>
            <a:ext cx="54562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en-US" sz="2000">
                <a:solidFill>
                  <a:srgbClr val="7030A0"/>
                </a:solidFill>
                <a:cs typeface="Arial" pitchFamily="34" charset="0"/>
              </a:rPr>
              <a:t>Contact us at: contact.omics@omicsonline.org</a:t>
            </a:r>
          </a:p>
        </p:txBody>
      </p:sp>
      <p:pic>
        <p:nvPicPr>
          <p:cNvPr id="4101" name="Picture 3" descr="C:\Users\rakesh-s\Desktop\indexFG.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lded Corner 1"/>
          <p:cNvSpPr/>
          <p:nvPr/>
        </p:nvSpPr>
        <p:spPr>
          <a:xfrm>
            <a:off x="6350" y="2849563"/>
            <a:ext cx="9137650" cy="3924300"/>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400 leading-edge peer reviewed Open Access Journals and organizes over 300 International Conferences annually all over the world. OMICS Publishing Group journals have over 3 million readers and the fame and success of the same can be attributed to the strong editorial board which contains over 30000 eminent personalities that ensure a rapid, quality and quick review process. OMICS Group signed an agreement with more than 1000 International Societies to make healthcare information Open Access.</a:t>
            </a:r>
          </a:p>
        </p:txBody>
      </p:sp>
    </p:spTree>
    <p:extLst>
      <p:ext uri="{BB962C8B-B14F-4D97-AF65-F5344CB8AC3E}">
        <p14:creationId xmlns:p14="http://schemas.microsoft.com/office/powerpoint/2010/main" xmlns="" val="1041302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2"/>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smtClean="0"/>
              <a:t>Sec 2: ANN</a:t>
            </a:r>
          </a:p>
        </p:txBody>
      </p:sp>
      <p:sp>
        <p:nvSpPr>
          <p:cNvPr id="10243"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7D9D07-1561-40AB-B272-867E81C33884}" type="slidenum">
              <a:rPr lang="en-US" sz="1400" smtClean="0"/>
              <a:pPr eaLnBrk="1" hangingPunct="1"/>
              <a:t>10</a:t>
            </a:fld>
            <a:endParaRPr lang="en-US" sz="1400" smtClean="0"/>
          </a:p>
        </p:txBody>
      </p:sp>
      <p:sp>
        <p:nvSpPr>
          <p:cNvPr id="10244" name="Rectangle 2"/>
          <p:cNvSpPr>
            <a:spLocks noGrp="1" noChangeArrowheads="1"/>
          </p:cNvSpPr>
          <p:nvPr>
            <p:ph type="title"/>
          </p:nvPr>
        </p:nvSpPr>
        <p:spPr/>
        <p:txBody>
          <a:bodyPr/>
          <a:lstStyle/>
          <a:p>
            <a:r>
              <a:rPr lang="en-US" b="1" smtClean="0"/>
              <a:t>An Artificial Neuron</a:t>
            </a:r>
          </a:p>
        </p:txBody>
      </p:sp>
      <p:sp>
        <p:nvSpPr>
          <p:cNvPr id="10245" name="Rectangle 3"/>
          <p:cNvSpPr>
            <a:spLocks noChangeArrowheads="1"/>
          </p:cNvSpPr>
          <p:nvPr/>
        </p:nvSpPr>
        <p:spPr bwMode="auto">
          <a:xfrm>
            <a:off x="2217738" y="2373313"/>
            <a:ext cx="528637" cy="392112"/>
          </a:xfrm>
          <a:prstGeom prst="rect">
            <a:avLst/>
          </a:prstGeom>
          <a:solidFill>
            <a:srgbClr val="FFFFFF"/>
          </a:solidFill>
          <a:ln w="9525">
            <a:solidFill>
              <a:srgbClr val="000000"/>
            </a:solidFill>
            <a:miter lim="800000"/>
            <a:headEnd/>
            <a:tailEnd/>
          </a:ln>
        </p:spPr>
        <p:txBody>
          <a:bodyPr/>
          <a:lstStyle/>
          <a:p>
            <a:pPr eaLnBrk="0" hangingPunct="0"/>
            <a:r>
              <a:rPr lang="en-US"/>
              <a:t>W</a:t>
            </a:r>
            <a:r>
              <a:rPr lang="en-US" baseline="-25000"/>
              <a:t>1</a:t>
            </a:r>
            <a:endParaRPr lang="en-US"/>
          </a:p>
        </p:txBody>
      </p:sp>
      <p:sp>
        <p:nvSpPr>
          <p:cNvPr id="10246" name="Rectangle 4"/>
          <p:cNvSpPr>
            <a:spLocks noChangeArrowheads="1"/>
          </p:cNvSpPr>
          <p:nvPr/>
        </p:nvSpPr>
        <p:spPr bwMode="auto">
          <a:xfrm>
            <a:off x="2217738" y="2895600"/>
            <a:ext cx="528637" cy="457200"/>
          </a:xfrm>
          <a:prstGeom prst="rect">
            <a:avLst/>
          </a:prstGeom>
          <a:solidFill>
            <a:srgbClr val="FFFFFF"/>
          </a:solidFill>
          <a:ln w="9525">
            <a:solidFill>
              <a:srgbClr val="000000"/>
            </a:solidFill>
            <a:miter lim="800000"/>
            <a:headEnd/>
            <a:tailEnd/>
          </a:ln>
        </p:spPr>
        <p:txBody>
          <a:bodyPr/>
          <a:lstStyle/>
          <a:p>
            <a:pPr eaLnBrk="0" hangingPunct="0"/>
            <a:r>
              <a:rPr lang="en-US"/>
              <a:t>W</a:t>
            </a:r>
            <a:r>
              <a:rPr lang="en-US" baseline="-25000"/>
              <a:t>2</a:t>
            </a:r>
            <a:endParaRPr lang="en-US"/>
          </a:p>
        </p:txBody>
      </p:sp>
      <p:sp>
        <p:nvSpPr>
          <p:cNvPr id="10247" name="Rectangle 5"/>
          <p:cNvSpPr>
            <a:spLocks noChangeArrowheads="1"/>
          </p:cNvSpPr>
          <p:nvPr/>
        </p:nvSpPr>
        <p:spPr bwMode="auto">
          <a:xfrm>
            <a:off x="2217738" y="3494088"/>
            <a:ext cx="528637" cy="468312"/>
          </a:xfrm>
          <a:prstGeom prst="rect">
            <a:avLst/>
          </a:prstGeom>
          <a:solidFill>
            <a:srgbClr val="FFFFFF"/>
          </a:solidFill>
          <a:ln w="9525">
            <a:solidFill>
              <a:srgbClr val="000000"/>
            </a:solidFill>
            <a:miter lim="800000"/>
            <a:headEnd/>
            <a:tailEnd/>
          </a:ln>
        </p:spPr>
        <p:txBody>
          <a:bodyPr/>
          <a:lstStyle/>
          <a:p>
            <a:pPr eaLnBrk="0" hangingPunct="0"/>
            <a:r>
              <a:rPr lang="en-US"/>
              <a:t>W</a:t>
            </a:r>
            <a:r>
              <a:rPr lang="en-US" baseline="-25000"/>
              <a:t>3</a:t>
            </a:r>
            <a:endParaRPr lang="en-US"/>
          </a:p>
        </p:txBody>
      </p:sp>
      <p:sp>
        <p:nvSpPr>
          <p:cNvPr id="10248" name="Rectangle 6"/>
          <p:cNvSpPr>
            <a:spLocks noChangeArrowheads="1"/>
          </p:cNvSpPr>
          <p:nvPr/>
        </p:nvSpPr>
        <p:spPr bwMode="auto">
          <a:xfrm>
            <a:off x="2217738" y="5048250"/>
            <a:ext cx="528637" cy="438150"/>
          </a:xfrm>
          <a:prstGeom prst="rect">
            <a:avLst/>
          </a:prstGeom>
          <a:solidFill>
            <a:srgbClr val="FFFFFF"/>
          </a:solidFill>
          <a:ln w="9525">
            <a:solidFill>
              <a:srgbClr val="000000"/>
            </a:solidFill>
            <a:miter lim="800000"/>
            <a:headEnd/>
            <a:tailEnd/>
          </a:ln>
        </p:spPr>
        <p:txBody>
          <a:bodyPr/>
          <a:lstStyle/>
          <a:p>
            <a:pPr eaLnBrk="0" hangingPunct="0"/>
            <a:r>
              <a:rPr lang="en-US" sz="2000"/>
              <a:t>W</a:t>
            </a:r>
            <a:r>
              <a:rPr lang="en-US" sz="2000" baseline="-25000"/>
              <a:t>n</a:t>
            </a:r>
            <a:endParaRPr lang="en-US" sz="2000"/>
          </a:p>
        </p:txBody>
      </p:sp>
      <p:sp>
        <p:nvSpPr>
          <p:cNvPr id="10249" name="Line 7"/>
          <p:cNvSpPr>
            <a:spLocks noChangeShapeType="1"/>
          </p:cNvSpPr>
          <p:nvPr/>
        </p:nvSpPr>
        <p:spPr bwMode="auto">
          <a:xfrm>
            <a:off x="2481263" y="4038600"/>
            <a:ext cx="0" cy="947738"/>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 name="Line 8"/>
          <p:cNvSpPr>
            <a:spLocks noChangeShapeType="1"/>
          </p:cNvSpPr>
          <p:nvPr/>
        </p:nvSpPr>
        <p:spPr bwMode="auto">
          <a:xfrm>
            <a:off x="1425575" y="2571750"/>
            <a:ext cx="792163"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1" name="Line 9"/>
          <p:cNvSpPr>
            <a:spLocks noChangeShapeType="1"/>
          </p:cNvSpPr>
          <p:nvPr/>
        </p:nvSpPr>
        <p:spPr bwMode="auto">
          <a:xfrm>
            <a:off x="1425575" y="3094038"/>
            <a:ext cx="792163"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2" name="Line 10"/>
          <p:cNvSpPr>
            <a:spLocks noChangeShapeType="1"/>
          </p:cNvSpPr>
          <p:nvPr/>
        </p:nvSpPr>
        <p:spPr bwMode="auto">
          <a:xfrm>
            <a:off x="1425575" y="3630613"/>
            <a:ext cx="792163"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3" name="Line 11"/>
          <p:cNvSpPr>
            <a:spLocks noChangeShapeType="1"/>
          </p:cNvSpPr>
          <p:nvPr/>
        </p:nvSpPr>
        <p:spPr bwMode="auto">
          <a:xfrm>
            <a:off x="1425575" y="5246688"/>
            <a:ext cx="792163"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4" name="Oval 12"/>
          <p:cNvSpPr>
            <a:spLocks noChangeArrowheads="1"/>
          </p:cNvSpPr>
          <p:nvPr/>
        </p:nvSpPr>
        <p:spPr bwMode="auto">
          <a:xfrm>
            <a:off x="4332288" y="3287713"/>
            <a:ext cx="925512" cy="914400"/>
          </a:xfrm>
          <a:prstGeom prst="ellipse">
            <a:avLst/>
          </a:prstGeom>
          <a:solidFill>
            <a:srgbClr val="FFFFFF"/>
          </a:solidFill>
          <a:ln w="9525">
            <a:solidFill>
              <a:srgbClr val="000000"/>
            </a:solidFill>
            <a:round/>
            <a:headEnd/>
            <a:tailEnd/>
          </a:ln>
        </p:spPr>
        <p:txBody>
          <a:bodyPr/>
          <a:lstStyle/>
          <a:p>
            <a:pPr algn="ctr" eaLnBrk="0" hangingPunct="0"/>
            <a:r>
              <a:rPr lang="en-US">
                <a:sym typeface="Symbol" pitchFamily="18" charset="2"/>
              </a:rPr>
              <a:t></a:t>
            </a:r>
            <a:endParaRPr lang="en-US"/>
          </a:p>
        </p:txBody>
      </p:sp>
      <p:sp>
        <p:nvSpPr>
          <p:cNvPr id="10255" name="Line 13"/>
          <p:cNvSpPr>
            <a:spLocks noChangeShapeType="1"/>
          </p:cNvSpPr>
          <p:nvPr/>
        </p:nvSpPr>
        <p:spPr bwMode="auto">
          <a:xfrm>
            <a:off x="2746375" y="2571750"/>
            <a:ext cx="396875"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6" name="Line 14"/>
          <p:cNvSpPr>
            <a:spLocks noChangeShapeType="1"/>
          </p:cNvSpPr>
          <p:nvPr/>
        </p:nvSpPr>
        <p:spPr bwMode="auto">
          <a:xfrm>
            <a:off x="3143250" y="2571750"/>
            <a:ext cx="1320800" cy="78422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7" name="Line 15"/>
          <p:cNvSpPr>
            <a:spLocks noChangeShapeType="1"/>
          </p:cNvSpPr>
          <p:nvPr/>
        </p:nvSpPr>
        <p:spPr bwMode="auto">
          <a:xfrm>
            <a:off x="2746375" y="3103563"/>
            <a:ext cx="396875"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8" name="Line 16"/>
          <p:cNvSpPr>
            <a:spLocks noChangeShapeType="1"/>
          </p:cNvSpPr>
          <p:nvPr/>
        </p:nvSpPr>
        <p:spPr bwMode="auto">
          <a:xfrm>
            <a:off x="3143250" y="3103563"/>
            <a:ext cx="1189038" cy="39052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9" name="Line 17"/>
          <p:cNvSpPr>
            <a:spLocks noChangeShapeType="1"/>
          </p:cNvSpPr>
          <p:nvPr/>
        </p:nvSpPr>
        <p:spPr bwMode="auto">
          <a:xfrm>
            <a:off x="2746375" y="3603625"/>
            <a:ext cx="396875"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60" name="Line 18"/>
          <p:cNvSpPr>
            <a:spLocks noChangeShapeType="1"/>
          </p:cNvSpPr>
          <p:nvPr/>
        </p:nvSpPr>
        <p:spPr bwMode="auto">
          <a:xfrm>
            <a:off x="3143250" y="3603625"/>
            <a:ext cx="1189038" cy="2619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61" name="Line 19"/>
          <p:cNvSpPr>
            <a:spLocks noChangeShapeType="1"/>
          </p:cNvSpPr>
          <p:nvPr/>
        </p:nvSpPr>
        <p:spPr bwMode="auto">
          <a:xfrm>
            <a:off x="2746375" y="5246688"/>
            <a:ext cx="396875"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62" name="Line 20"/>
          <p:cNvSpPr>
            <a:spLocks noChangeShapeType="1"/>
          </p:cNvSpPr>
          <p:nvPr/>
        </p:nvSpPr>
        <p:spPr bwMode="auto">
          <a:xfrm flipV="1">
            <a:off x="3143250" y="4070350"/>
            <a:ext cx="1320800" cy="117633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63" name="Rectangle 21"/>
          <p:cNvSpPr>
            <a:spLocks noChangeArrowheads="1"/>
          </p:cNvSpPr>
          <p:nvPr/>
        </p:nvSpPr>
        <p:spPr bwMode="auto">
          <a:xfrm>
            <a:off x="5260975" y="4724400"/>
            <a:ext cx="528638" cy="457200"/>
          </a:xfrm>
          <a:prstGeom prst="rect">
            <a:avLst/>
          </a:prstGeom>
          <a:solidFill>
            <a:srgbClr val="FFFFFF"/>
          </a:solidFill>
          <a:ln w="9525">
            <a:solidFill>
              <a:srgbClr val="000000"/>
            </a:solidFill>
            <a:miter lim="800000"/>
            <a:headEnd/>
            <a:tailEnd/>
          </a:ln>
        </p:spPr>
        <p:txBody>
          <a:bodyPr/>
          <a:lstStyle/>
          <a:p>
            <a:pPr eaLnBrk="0" hangingPunct="0"/>
            <a:r>
              <a:rPr lang="en-US" sz="2000"/>
              <a:t>W</a:t>
            </a:r>
            <a:r>
              <a:rPr lang="en-US" sz="2000" baseline="-25000"/>
              <a:t>0</a:t>
            </a:r>
            <a:endParaRPr lang="en-US" sz="2000"/>
          </a:p>
        </p:txBody>
      </p:sp>
      <p:sp>
        <p:nvSpPr>
          <p:cNvPr id="10264" name="Line 22"/>
          <p:cNvSpPr>
            <a:spLocks noChangeShapeType="1"/>
          </p:cNvSpPr>
          <p:nvPr/>
        </p:nvSpPr>
        <p:spPr bwMode="auto">
          <a:xfrm>
            <a:off x="5516563" y="4202113"/>
            <a:ext cx="0" cy="52228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65" name="Line 23"/>
          <p:cNvSpPr>
            <a:spLocks noChangeShapeType="1"/>
          </p:cNvSpPr>
          <p:nvPr/>
        </p:nvSpPr>
        <p:spPr bwMode="auto">
          <a:xfrm>
            <a:off x="5272088" y="3768725"/>
            <a:ext cx="792162"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66" name="Text Box 24"/>
          <p:cNvSpPr txBox="1">
            <a:spLocks noChangeArrowheads="1"/>
          </p:cNvSpPr>
          <p:nvPr/>
        </p:nvSpPr>
        <p:spPr bwMode="auto">
          <a:xfrm>
            <a:off x="6051550" y="3349625"/>
            <a:ext cx="660400" cy="784225"/>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2500" i="1"/>
              <a:t>f</a:t>
            </a:r>
          </a:p>
        </p:txBody>
      </p:sp>
      <p:sp>
        <p:nvSpPr>
          <p:cNvPr id="10267" name="Line 25"/>
          <p:cNvSpPr>
            <a:spLocks noChangeShapeType="1"/>
          </p:cNvSpPr>
          <p:nvPr/>
        </p:nvSpPr>
        <p:spPr bwMode="auto">
          <a:xfrm>
            <a:off x="6711950" y="3733800"/>
            <a:ext cx="1057275" cy="0"/>
          </a:xfrm>
          <a:prstGeom prst="line">
            <a:avLst/>
          </a:prstGeom>
          <a:noFill/>
          <a:ln w="9525">
            <a:solidFill>
              <a:srgbClr val="000000"/>
            </a:solidFill>
            <a:round/>
            <a:headEnd/>
            <a:tailEnd type="stealth" w="med" len="med"/>
          </a:ln>
          <a:extLst>
            <a:ext uri="{909E8E84-426E-40DD-AFC4-6F175D3DCCD1}">
              <a14:hiddenFill xmlns:a14="http://schemas.microsoft.com/office/drawing/2010/main" xmlns="">
                <a:noFill/>
              </a14:hiddenFill>
            </a:ext>
          </a:extLst>
        </p:spPr>
        <p:txBody>
          <a:bodyPr/>
          <a:lstStyle/>
          <a:p>
            <a:endParaRPr lang="en-US"/>
          </a:p>
        </p:txBody>
      </p:sp>
      <p:sp>
        <p:nvSpPr>
          <p:cNvPr id="10268" name="Text Box 26"/>
          <p:cNvSpPr txBox="1">
            <a:spLocks noChangeArrowheads="1"/>
          </p:cNvSpPr>
          <p:nvPr/>
        </p:nvSpPr>
        <p:spPr bwMode="auto">
          <a:xfrm>
            <a:off x="838200" y="2373313"/>
            <a:ext cx="660400" cy="39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t>X</a:t>
            </a:r>
            <a:r>
              <a:rPr lang="en-US" baseline="-25000"/>
              <a:t>1</a:t>
            </a:r>
          </a:p>
          <a:p>
            <a:pPr algn="r"/>
            <a:endParaRPr lang="en-US" sz="900" baseline="-25000"/>
          </a:p>
          <a:p>
            <a:pPr algn="r"/>
            <a:endParaRPr lang="en-US" sz="900"/>
          </a:p>
          <a:p>
            <a:pPr algn="r"/>
            <a:endParaRPr lang="en-US" sz="900"/>
          </a:p>
        </p:txBody>
      </p:sp>
      <p:sp>
        <p:nvSpPr>
          <p:cNvPr id="10269" name="Text Box 27"/>
          <p:cNvSpPr txBox="1">
            <a:spLocks noChangeArrowheads="1"/>
          </p:cNvSpPr>
          <p:nvPr/>
        </p:nvSpPr>
        <p:spPr bwMode="auto">
          <a:xfrm>
            <a:off x="838200" y="2895600"/>
            <a:ext cx="661988" cy="39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t>X</a:t>
            </a:r>
            <a:r>
              <a:rPr lang="en-US" baseline="-25000"/>
              <a:t>2</a:t>
            </a:r>
          </a:p>
          <a:p>
            <a:pPr algn="r"/>
            <a:endParaRPr lang="en-US" sz="900" baseline="-25000"/>
          </a:p>
          <a:p>
            <a:pPr algn="r"/>
            <a:endParaRPr lang="en-US" sz="900"/>
          </a:p>
        </p:txBody>
      </p:sp>
      <p:sp>
        <p:nvSpPr>
          <p:cNvPr id="10270" name="Text Box 28"/>
          <p:cNvSpPr txBox="1">
            <a:spLocks noChangeArrowheads="1"/>
          </p:cNvSpPr>
          <p:nvPr/>
        </p:nvSpPr>
        <p:spPr bwMode="auto">
          <a:xfrm>
            <a:off x="838200" y="3417888"/>
            <a:ext cx="660400" cy="39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t>X</a:t>
            </a:r>
            <a:r>
              <a:rPr lang="en-US" baseline="-25000"/>
              <a:t>3</a:t>
            </a:r>
          </a:p>
          <a:p>
            <a:pPr algn="r"/>
            <a:endParaRPr lang="en-US" sz="900"/>
          </a:p>
        </p:txBody>
      </p:sp>
      <p:sp>
        <p:nvSpPr>
          <p:cNvPr id="10271" name="Text Box 29"/>
          <p:cNvSpPr txBox="1">
            <a:spLocks noChangeArrowheads="1"/>
          </p:cNvSpPr>
          <p:nvPr/>
        </p:nvSpPr>
        <p:spPr bwMode="auto">
          <a:xfrm>
            <a:off x="838200" y="5054600"/>
            <a:ext cx="660400"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t>Xn</a:t>
            </a:r>
            <a:endParaRPr lang="en-US" baseline="-25000"/>
          </a:p>
          <a:p>
            <a:pPr algn="r"/>
            <a:endParaRPr lang="en-US" sz="900" baseline="-25000"/>
          </a:p>
          <a:p>
            <a:pPr algn="r"/>
            <a:endParaRPr lang="en-US" sz="900"/>
          </a:p>
        </p:txBody>
      </p:sp>
      <p:sp>
        <p:nvSpPr>
          <p:cNvPr id="10272" name="Text Box 30"/>
          <p:cNvSpPr txBox="1">
            <a:spLocks noChangeArrowheads="1"/>
          </p:cNvSpPr>
          <p:nvPr/>
        </p:nvSpPr>
        <p:spPr bwMode="auto">
          <a:xfrm>
            <a:off x="771525" y="1981200"/>
            <a:ext cx="981075" cy="39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Axons</a:t>
            </a:r>
          </a:p>
        </p:txBody>
      </p:sp>
      <p:sp>
        <p:nvSpPr>
          <p:cNvPr id="10273" name="Text Box 31"/>
          <p:cNvSpPr txBox="1">
            <a:spLocks noChangeArrowheads="1"/>
          </p:cNvSpPr>
          <p:nvPr/>
        </p:nvSpPr>
        <p:spPr bwMode="auto">
          <a:xfrm>
            <a:off x="1865313" y="1981200"/>
            <a:ext cx="1258887" cy="39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Synapses</a:t>
            </a:r>
          </a:p>
        </p:txBody>
      </p:sp>
      <p:sp>
        <p:nvSpPr>
          <p:cNvPr id="10274" name="Text Box 32"/>
          <p:cNvSpPr txBox="1">
            <a:spLocks noChangeArrowheads="1"/>
          </p:cNvSpPr>
          <p:nvPr/>
        </p:nvSpPr>
        <p:spPr bwMode="auto">
          <a:xfrm>
            <a:off x="3011488" y="1981200"/>
            <a:ext cx="1179512" cy="39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Dendrites</a:t>
            </a:r>
          </a:p>
        </p:txBody>
      </p:sp>
      <p:sp>
        <p:nvSpPr>
          <p:cNvPr id="10275" name="Text Box 33"/>
          <p:cNvSpPr txBox="1">
            <a:spLocks noChangeArrowheads="1"/>
          </p:cNvSpPr>
          <p:nvPr/>
        </p:nvSpPr>
        <p:spPr bwMode="auto">
          <a:xfrm>
            <a:off x="5105400" y="1981200"/>
            <a:ext cx="1143000" cy="66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 Body (Soma)</a:t>
            </a:r>
          </a:p>
        </p:txBody>
      </p:sp>
      <p:sp>
        <p:nvSpPr>
          <p:cNvPr id="10276" name="Text Box 35"/>
          <p:cNvSpPr txBox="1">
            <a:spLocks noChangeArrowheads="1"/>
          </p:cNvSpPr>
          <p:nvPr/>
        </p:nvSpPr>
        <p:spPr bwMode="auto">
          <a:xfrm>
            <a:off x="7207250" y="2030413"/>
            <a:ext cx="793750" cy="39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Axon</a:t>
            </a:r>
          </a:p>
        </p:txBody>
      </p:sp>
      <p:sp>
        <p:nvSpPr>
          <p:cNvPr id="10277" name="Text Box 36"/>
          <p:cNvSpPr txBox="1">
            <a:spLocks noChangeArrowheads="1"/>
          </p:cNvSpPr>
          <p:nvPr/>
        </p:nvSpPr>
        <p:spPr bwMode="auto">
          <a:xfrm>
            <a:off x="5257800" y="5246688"/>
            <a:ext cx="793750" cy="39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Bias</a:t>
            </a:r>
          </a:p>
        </p:txBody>
      </p:sp>
      <p:sp>
        <p:nvSpPr>
          <p:cNvPr id="10278" name="Text Box 37"/>
          <p:cNvSpPr txBox="1">
            <a:spLocks noChangeArrowheads="1"/>
          </p:cNvSpPr>
          <p:nvPr/>
        </p:nvSpPr>
        <p:spPr bwMode="auto">
          <a:xfrm>
            <a:off x="7183438" y="3940175"/>
            <a:ext cx="1427162"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Output (y)</a:t>
            </a:r>
          </a:p>
        </p:txBody>
      </p:sp>
      <p:sp>
        <p:nvSpPr>
          <p:cNvPr id="10279" name="Rectangle 38"/>
          <p:cNvSpPr>
            <a:spLocks noChangeArrowheads="1"/>
          </p:cNvSpPr>
          <p:nvPr/>
        </p:nvSpPr>
        <p:spPr bwMode="auto">
          <a:xfrm>
            <a:off x="4327525" y="3048000"/>
            <a:ext cx="2454275" cy="12192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10280" name="Picture 2" descr="http://moodle.epfl.ch/file.php/216/WebsitePics/Neural_network_example.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12000" y="0"/>
            <a:ext cx="20320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01045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304800" y="304800"/>
            <a:ext cx="5867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b="1"/>
              <a:t>Turing Test</a:t>
            </a:r>
          </a:p>
        </p:txBody>
      </p:sp>
      <p:sp>
        <p:nvSpPr>
          <p:cNvPr id="12291" name="TextBox 2"/>
          <p:cNvSpPr txBox="1">
            <a:spLocks noChangeArrowheads="1"/>
          </p:cNvSpPr>
          <p:nvPr/>
        </p:nvSpPr>
        <p:spPr bwMode="auto">
          <a:xfrm>
            <a:off x="228600" y="1600200"/>
            <a:ext cx="5562600" cy="228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v"/>
            </a:pPr>
            <a:endParaRPr lang="en-US"/>
          </a:p>
          <a:p>
            <a:pPr eaLnBrk="1" hangingPunct="1">
              <a:buFont typeface="Wingdings" pitchFamily="2" charset="2"/>
              <a:buChar char="v"/>
            </a:pPr>
            <a:r>
              <a:rPr lang="en-US"/>
              <a:t>The </a:t>
            </a:r>
            <a:r>
              <a:rPr lang="en-US" b="1"/>
              <a:t>Turing test</a:t>
            </a:r>
            <a:r>
              <a:rPr lang="en-US"/>
              <a:t> is a test of a machine's ability to demonstrate intelligence</a:t>
            </a:r>
          </a:p>
          <a:p>
            <a:pPr eaLnBrk="1" hangingPunct="1">
              <a:buFont typeface="Wingdings" pitchFamily="2" charset="2"/>
              <a:buChar char="v"/>
            </a:pPr>
            <a:endParaRPr lang="en-US"/>
          </a:p>
          <a:p>
            <a:pPr eaLnBrk="1" hangingPunct="1"/>
            <a:endParaRPr lang="en-US"/>
          </a:p>
          <a:p>
            <a:pPr eaLnBrk="1" hangingPunct="1"/>
            <a:endParaRPr lang="en-US"/>
          </a:p>
        </p:txBody>
      </p:sp>
      <p:sp>
        <p:nvSpPr>
          <p:cNvPr id="12292" name="TextBox 3"/>
          <p:cNvSpPr txBox="1">
            <a:spLocks noChangeArrowheads="1"/>
          </p:cNvSpPr>
          <p:nvPr/>
        </p:nvSpPr>
        <p:spPr bwMode="auto">
          <a:xfrm>
            <a:off x="1219200" y="990600"/>
            <a:ext cx="4724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Imitation Game Test!!!!</a:t>
            </a:r>
          </a:p>
        </p:txBody>
      </p:sp>
      <p:sp>
        <p:nvSpPr>
          <p:cNvPr id="12293" name="AutoShape 6" descr="http://upload.wikimedia.org/wikipedia/commons/thumb/d/d2/Turing_Test_Version_1.png/220px-Turing_Test_Version_1.png"/>
          <p:cNvSpPr>
            <a:spLocks noChangeAspect="1" noChangeArrowheads="1"/>
          </p:cNvSpPr>
          <p:nvPr/>
        </p:nvSpPr>
        <p:spPr bwMode="auto">
          <a:xfrm>
            <a:off x="76200" y="-1825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294" name="AutoShape 8" descr="http://upload.wikimedia.org/wikipedia/commons/thumb/d/d2/Turing_Test_Version_1.png/220px-Turing_Test_Version_1.png"/>
          <p:cNvSpPr>
            <a:spLocks noChangeAspect="1" noChangeArrowheads="1"/>
          </p:cNvSpPr>
          <p:nvPr/>
        </p:nvSpPr>
        <p:spPr bwMode="auto">
          <a:xfrm>
            <a:off x="76200" y="-1825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295" name="AutoShape 10" descr="http://upload.wikimedia.org/wikipedia/commons/thumb/d/d2/Turing_Test_Version_1.png/220px-Turing_Test_Version_1.png"/>
          <p:cNvSpPr>
            <a:spLocks noChangeAspect="1" noChangeArrowheads="1"/>
          </p:cNvSpPr>
          <p:nvPr/>
        </p:nvSpPr>
        <p:spPr bwMode="auto">
          <a:xfrm>
            <a:off x="76200" y="-1825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12296" name="Picture 7" descr="as.bmp"/>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724400" y="2743200"/>
            <a:ext cx="2797175" cy="358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10055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563562"/>
          </a:xfrm>
        </p:spPr>
        <p:txBody>
          <a:bodyPr>
            <a:normAutofit fontScale="90000"/>
          </a:bodyPr>
          <a:lstStyle/>
          <a:p>
            <a:r>
              <a:rPr lang="en-US" b="1" smtClean="0"/>
              <a:t>Chinese Room Test</a:t>
            </a:r>
          </a:p>
        </p:txBody>
      </p:sp>
      <p:pic>
        <p:nvPicPr>
          <p:cNvPr id="14339" name="Content Placeholder 4" descr="chinese room test.jpeg"/>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533400" y="1676400"/>
            <a:ext cx="4194175" cy="3581400"/>
          </a:xfrm>
        </p:spPr>
      </p:pic>
      <p:sp>
        <p:nvSpPr>
          <p:cNvPr id="4" name="Title 1"/>
          <p:cNvSpPr txBox="1">
            <a:spLocks/>
          </p:cNvSpPr>
          <p:nvPr/>
        </p:nvSpPr>
        <p:spPr>
          <a:xfrm>
            <a:off x="1219200" y="838200"/>
            <a:ext cx="6781800" cy="381000"/>
          </a:xfrm>
          <a:prstGeom prst="rect">
            <a:avLst/>
          </a:prstGeom>
        </p:spPr>
        <p:txBody>
          <a:bodyPr anchor="ctr">
            <a:normAutofit fontScale="52500" lnSpcReduction="20000"/>
          </a:bodyPr>
          <a:lstStyle/>
          <a:p>
            <a:pPr algn="ctr" fontAlgn="auto">
              <a:spcAft>
                <a:spcPts val="0"/>
              </a:spcAft>
              <a:defRPr/>
            </a:pPr>
            <a:r>
              <a:rPr lang="en-US" sz="4400" i="1" dirty="0">
                <a:latin typeface="+mj-lt"/>
                <a:ea typeface="+mj-ea"/>
                <a:cs typeface="+mj-cs"/>
              </a:rPr>
              <a:t>A Counter Argument to Turing Test</a:t>
            </a:r>
          </a:p>
        </p:txBody>
      </p:sp>
      <p:pic>
        <p:nvPicPr>
          <p:cNvPr id="6" name="Picture 5" descr="chinese_rule.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876800" y="1447800"/>
            <a:ext cx="4038600" cy="453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5302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1524000" y="2253175"/>
            <a:ext cx="5410200" cy="2895600"/>
            <a:chOff x="1219200" y="3124200"/>
            <a:chExt cx="5410200" cy="2895600"/>
          </a:xfrm>
        </p:grpSpPr>
        <p:sp>
          <p:nvSpPr>
            <p:cNvPr id="3" name="TextBox 20"/>
            <p:cNvSpPr txBox="1">
              <a:spLocks noChangeArrowheads="1"/>
            </p:cNvSpPr>
            <p:nvPr/>
          </p:nvSpPr>
          <p:spPr bwMode="auto">
            <a:xfrm>
              <a:off x="3886200" y="5105400"/>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t>Actions</a:t>
              </a:r>
            </a:p>
          </p:txBody>
        </p:sp>
        <p:sp>
          <p:nvSpPr>
            <p:cNvPr id="4" name="Rectangle 3"/>
            <p:cNvSpPr/>
            <p:nvPr/>
          </p:nvSpPr>
          <p:spPr>
            <a:xfrm>
              <a:off x="1219200" y="3200400"/>
              <a:ext cx="22098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dirty="0"/>
                <a:t>Agent</a:t>
              </a:r>
            </a:p>
            <a:p>
              <a:pPr algn="ctr">
                <a:defRPr/>
              </a:pPr>
              <a:r>
                <a:rPr lang="en-US" dirty="0">
                  <a:solidFill>
                    <a:schemeClr val="tx1"/>
                  </a:solidFill>
                </a:rPr>
                <a:t>Sensors</a:t>
              </a: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r>
                <a:rPr lang="en-US" dirty="0">
                  <a:solidFill>
                    <a:schemeClr val="tx1"/>
                  </a:solidFill>
                </a:rPr>
                <a:t>Actuators</a:t>
              </a:r>
            </a:p>
          </p:txBody>
        </p:sp>
        <p:sp>
          <p:nvSpPr>
            <p:cNvPr id="5" name="Rectangle 4"/>
            <p:cNvSpPr/>
            <p:nvPr/>
          </p:nvSpPr>
          <p:spPr>
            <a:xfrm>
              <a:off x="1905000" y="4267200"/>
              <a:ext cx="990600" cy="7620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dirty="0"/>
                <a:t>?</a:t>
              </a:r>
            </a:p>
          </p:txBody>
        </p:sp>
        <p:cxnSp>
          <p:nvCxnSpPr>
            <p:cNvPr id="6" name="Straight Arrow Connector 5"/>
            <p:cNvCxnSpPr/>
            <p:nvPr/>
          </p:nvCxnSpPr>
          <p:spPr>
            <a:xfrm rot="5400000">
              <a:off x="2170907" y="4075906"/>
              <a:ext cx="381000" cy="158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rot="5400000">
              <a:off x="2172494" y="5218906"/>
              <a:ext cx="38100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8" name="Rounded Rectangle 7"/>
            <p:cNvSpPr/>
            <p:nvPr/>
          </p:nvSpPr>
          <p:spPr>
            <a:xfrm>
              <a:off x="6019800" y="3124200"/>
              <a:ext cx="609600" cy="28956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 anchor="ctr"/>
            <a:lstStyle/>
            <a:p>
              <a:pPr algn="ctr">
                <a:defRPr/>
              </a:pPr>
              <a:r>
                <a:rPr lang="en-US" dirty="0"/>
                <a:t>Environment</a:t>
              </a:r>
            </a:p>
          </p:txBody>
        </p:sp>
        <p:cxnSp>
          <p:nvCxnSpPr>
            <p:cNvPr id="9" name="Straight Arrow Connector 8"/>
            <p:cNvCxnSpPr/>
            <p:nvPr/>
          </p:nvCxnSpPr>
          <p:spPr>
            <a:xfrm rot="10800000">
              <a:off x="2971800" y="3733800"/>
              <a:ext cx="30480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rot="21600000">
              <a:off x="2971800" y="5561013"/>
              <a:ext cx="3048000" cy="158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1" name="TextBox 19"/>
            <p:cNvSpPr txBox="1">
              <a:spLocks noChangeArrowheads="1"/>
            </p:cNvSpPr>
            <p:nvPr/>
          </p:nvSpPr>
          <p:spPr bwMode="auto">
            <a:xfrm>
              <a:off x="3962400" y="32766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Percepts</a:t>
              </a:r>
            </a:p>
          </p:txBody>
        </p:sp>
      </p:grpSp>
      <p:sp>
        <p:nvSpPr>
          <p:cNvPr id="12" name="Rectangle 11"/>
          <p:cNvSpPr/>
          <p:nvPr/>
        </p:nvSpPr>
        <p:spPr>
          <a:xfrm>
            <a:off x="3276599" y="642610"/>
            <a:ext cx="2761077" cy="523220"/>
          </a:xfrm>
          <a:prstGeom prst="rect">
            <a:avLst/>
          </a:prstGeom>
        </p:spPr>
        <p:txBody>
          <a:bodyPr wrap="none">
            <a:spAutoFit/>
          </a:bodyPr>
          <a:lstStyle/>
          <a:p>
            <a:r>
              <a:rPr lang="en-US" sz="2800" b="1" dirty="0" smtClean="0"/>
              <a:t>Intelligent agents</a:t>
            </a:r>
            <a:endParaRPr lang="en-US" sz="2800" dirty="0"/>
          </a:p>
        </p:txBody>
      </p:sp>
    </p:spTree>
    <p:extLst>
      <p:ext uri="{BB962C8B-B14F-4D97-AF65-F5344CB8AC3E}">
        <p14:creationId xmlns:p14="http://schemas.microsoft.com/office/powerpoint/2010/main" xmlns="" val="4193018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304800" y="228600"/>
            <a:ext cx="5495925"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800" b="1"/>
              <a:t>Examples Of Artificial Intelligence</a:t>
            </a:r>
          </a:p>
          <a:p>
            <a:endParaRPr lang="en-US"/>
          </a:p>
          <a:p>
            <a:endParaRPr lang="en-US"/>
          </a:p>
        </p:txBody>
      </p:sp>
      <p:sp>
        <p:nvSpPr>
          <p:cNvPr id="16387" name="TextBox 2"/>
          <p:cNvSpPr txBox="1">
            <a:spLocks noChangeArrowheads="1"/>
          </p:cNvSpPr>
          <p:nvPr/>
        </p:nvSpPr>
        <p:spPr bwMode="auto">
          <a:xfrm>
            <a:off x="1524000" y="838200"/>
            <a:ext cx="5257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b="1"/>
              <a:t>Expert Systems!!</a:t>
            </a:r>
          </a:p>
        </p:txBody>
      </p:sp>
      <p:sp>
        <p:nvSpPr>
          <p:cNvPr id="16388" name="TextBox 3"/>
          <p:cNvSpPr txBox="1">
            <a:spLocks noChangeArrowheads="1"/>
          </p:cNvSpPr>
          <p:nvPr/>
        </p:nvSpPr>
        <p:spPr bwMode="auto">
          <a:xfrm>
            <a:off x="685800" y="2133600"/>
            <a:ext cx="7848600" cy="311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80000"/>
              </a:lnSpc>
            </a:pPr>
            <a:endParaRPr lang="en-US" sz="2000">
              <a:cs typeface="Arial" charset="0"/>
            </a:endParaRPr>
          </a:p>
          <a:p>
            <a:pPr algn="just" eaLnBrk="1" hangingPunct="1">
              <a:lnSpc>
                <a:spcPct val="80000"/>
              </a:lnSpc>
              <a:buFont typeface="Wingdings" pitchFamily="2" charset="2"/>
              <a:buChar char="v"/>
            </a:pPr>
            <a:r>
              <a:rPr lang="en-GB">
                <a:cs typeface="Arial" charset="0"/>
              </a:rPr>
              <a:t>An expert system is a computer program that is designed to hold the accumulated knowledge of one or more domain experts</a:t>
            </a:r>
          </a:p>
          <a:p>
            <a:pPr algn="just" eaLnBrk="1" hangingPunct="1">
              <a:lnSpc>
                <a:spcPct val="80000"/>
              </a:lnSpc>
            </a:pPr>
            <a:endParaRPr lang="en-US">
              <a:cs typeface="Arial" charset="0"/>
            </a:endParaRPr>
          </a:p>
          <a:p>
            <a:pPr algn="just" eaLnBrk="1" hangingPunct="1">
              <a:lnSpc>
                <a:spcPct val="80000"/>
              </a:lnSpc>
              <a:buFont typeface="Wingdings" pitchFamily="2" charset="2"/>
              <a:buChar char="v"/>
            </a:pPr>
            <a:r>
              <a:rPr lang="nl-NL">
                <a:cs typeface="Arial" charset="0"/>
              </a:rPr>
              <a:t>It reasons with knowledge of some specialist subject with a view to solving problems or giving advice</a:t>
            </a:r>
            <a:endParaRPr lang="en-US">
              <a:cs typeface="Arial" charset="0"/>
            </a:endParaRPr>
          </a:p>
          <a:p>
            <a:pPr lvl="1" algn="just" eaLnBrk="1" hangingPunct="1">
              <a:lnSpc>
                <a:spcPct val="80000"/>
              </a:lnSpc>
            </a:pPr>
            <a:endParaRPr lang="en-US">
              <a:cs typeface="Arial" charset="0"/>
            </a:endParaRPr>
          </a:p>
          <a:p>
            <a:pPr eaLnBrk="1" hangingPunct="1">
              <a:buFont typeface="Wingdings" pitchFamily="2" charset="2"/>
              <a:buChar char="v"/>
            </a:pPr>
            <a:r>
              <a:rPr lang="en-US">
                <a:cs typeface="Arial" charset="0"/>
              </a:rPr>
              <a:t>They are tested by being placed in the same real world problem solving situation</a:t>
            </a:r>
          </a:p>
        </p:txBody>
      </p:sp>
      <p:pic>
        <p:nvPicPr>
          <p:cNvPr id="16389" name="Picture 4" descr="exper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72400" y="228600"/>
            <a:ext cx="1033463"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77427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981200" y="457200"/>
            <a:ext cx="49847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sz="2800" b="1"/>
              <a:t>Applications of Expert Systems</a:t>
            </a:r>
            <a:endParaRPr lang="en-US" sz="2800" b="1"/>
          </a:p>
        </p:txBody>
      </p:sp>
      <p:pic>
        <p:nvPicPr>
          <p:cNvPr id="17411" name="Picture 4" descr="C:\My Documents\Teaching\Moray House\Placement Two\Laptop files\oil-seeps.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295400"/>
            <a:ext cx="3870325" cy="251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Rectangle 3"/>
          <p:cNvSpPr>
            <a:spLocks noChangeArrowheads="1"/>
          </p:cNvSpPr>
          <p:nvPr/>
        </p:nvSpPr>
        <p:spPr bwMode="auto">
          <a:xfrm>
            <a:off x="228600" y="4343400"/>
            <a:ext cx="4572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GB">
                <a:latin typeface="Arial" charset="0"/>
              </a:rPr>
              <a:t>PROSPECTOR:</a:t>
            </a:r>
          </a:p>
          <a:p>
            <a:pPr algn="ctr"/>
            <a:r>
              <a:rPr lang="en-GB">
                <a:latin typeface="Arial" charset="0"/>
              </a:rPr>
              <a:t>Used by geologists to identify sites for drilling or mining</a:t>
            </a:r>
          </a:p>
        </p:txBody>
      </p:sp>
      <p:pic>
        <p:nvPicPr>
          <p:cNvPr id="17413" name="Picture 7" descr="C:\My Documents\Teaching\Moray House\Placement Two\Laptop files\xray.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38800" y="3886200"/>
            <a:ext cx="3200400" cy="246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4" name="Rectangle 5"/>
          <p:cNvSpPr>
            <a:spLocks noChangeArrowheads="1"/>
          </p:cNvSpPr>
          <p:nvPr/>
        </p:nvSpPr>
        <p:spPr bwMode="auto">
          <a:xfrm>
            <a:off x="4343400" y="1524000"/>
            <a:ext cx="45720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GB">
                <a:latin typeface="Arial" charset="0"/>
              </a:rPr>
              <a:t>PUFF:</a:t>
            </a:r>
          </a:p>
          <a:p>
            <a:pPr algn="ctr"/>
            <a:r>
              <a:rPr lang="en-GB">
                <a:latin typeface="Arial" charset="0"/>
              </a:rPr>
              <a:t>Medical system </a:t>
            </a:r>
            <a:br>
              <a:rPr lang="en-GB">
                <a:latin typeface="Arial" charset="0"/>
              </a:rPr>
            </a:br>
            <a:r>
              <a:rPr lang="en-GB">
                <a:latin typeface="Arial" charset="0"/>
              </a:rPr>
              <a:t>for diagnosis of respiratory conditions</a:t>
            </a:r>
          </a:p>
        </p:txBody>
      </p:sp>
    </p:spTree>
    <p:extLst>
      <p:ext uri="{BB962C8B-B14F-4D97-AF65-F5344CB8AC3E}">
        <p14:creationId xmlns:p14="http://schemas.microsoft.com/office/powerpoint/2010/main" xmlns="" val="193683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905000" y="381000"/>
            <a:ext cx="49847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sz="2800" b="1"/>
              <a:t>Applications of Expert Systems</a:t>
            </a:r>
            <a:endParaRPr lang="en-US" sz="2800" b="1"/>
          </a:p>
        </p:txBody>
      </p:sp>
      <p:pic>
        <p:nvPicPr>
          <p:cNvPr id="18435" name="Picture 3" descr="C:\My Documents\Teaching\Moray House\Placement Two\Laptop files\archaelogy.jpg"/>
          <p:cNvPicPr>
            <a:picLocks noChangeAspect="1" noChangeArrowheads="1"/>
          </p:cNvPicPr>
          <p:nvPr/>
        </p:nvPicPr>
        <p:blipFill>
          <a:blip r:embed="rId2">
            <a:extLst>
              <a:ext uri="{28A0092B-C50C-407E-A947-70E740481C1C}">
                <a14:useLocalDpi xmlns:a14="http://schemas.microsoft.com/office/drawing/2010/main" xmlns="" val="0"/>
              </a:ext>
            </a:extLst>
          </a:blip>
          <a:srcRect b="8667"/>
          <a:stretch>
            <a:fillRect/>
          </a:stretch>
        </p:blipFill>
        <p:spPr bwMode="auto">
          <a:xfrm>
            <a:off x="914400" y="1066800"/>
            <a:ext cx="2667000" cy="32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6" name="Rectangle 3"/>
          <p:cNvSpPr>
            <a:spLocks noChangeArrowheads="1"/>
          </p:cNvSpPr>
          <p:nvPr/>
        </p:nvSpPr>
        <p:spPr bwMode="auto">
          <a:xfrm>
            <a:off x="228600" y="4876800"/>
            <a:ext cx="4572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GB">
                <a:latin typeface="Arial" charset="0"/>
              </a:rPr>
              <a:t>LITHIAN: Gives advice to archaeologists examining stone tools</a:t>
            </a:r>
          </a:p>
        </p:txBody>
      </p:sp>
      <p:pic>
        <p:nvPicPr>
          <p:cNvPr id="18437" name="Picture 4" descr="C:\My Documents\Teaching\Moray House\Placement Two\Laptop files\chemical.jpg"/>
          <p:cNvPicPr>
            <a:picLocks noChangeAspect="1" noChangeArrowheads="1"/>
          </p:cNvPicPr>
          <p:nvPr/>
        </p:nvPicPr>
        <p:blipFill>
          <a:blip r:embed="rId3">
            <a:extLst>
              <a:ext uri="{28A0092B-C50C-407E-A947-70E740481C1C}">
                <a14:useLocalDpi xmlns:a14="http://schemas.microsoft.com/office/drawing/2010/main" xmlns="" val="0"/>
              </a:ext>
            </a:extLst>
          </a:blip>
          <a:srcRect t="42000"/>
          <a:stretch>
            <a:fillRect/>
          </a:stretch>
        </p:blipFill>
        <p:spPr bwMode="auto">
          <a:xfrm>
            <a:off x="5257800" y="3733800"/>
            <a:ext cx="3219450" cy="2630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8" name="Rectangle 5"/>
          <p:cNvSpPr>
            <a:spLocks noChangeArrowheads="1"/>
          </p:cNvSpPr>
          <p:nvPr/>
        </p:nvSpPr>
        <p:spPr bwMode="auto">
          <a:xfrm>
            <a:off x="4038600" y="1371600"/>
            <a:ext cx="4572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GB">
                <a:latin typeface="Arial" charset="0"/>
              </a:rPr>
              <a:t>DENDRAL: Used to identify the structure of chemical compounds.  First used in 1965</a:t>
            </a:r>
          </a:p>
        </p:txBody>
      </p:sp>
    </p:spTree>
    <p:extLst>
      <p:ext uri="{BB962C8B-B14F-4D97-AF65-F5344CB8AC3E}">
        <p14:creationId xmlns:p14="http://schemas.microsoft.com/office/powerpoint/2010/main" xmlns="" val="2552819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533400" y="152400"/>
            <a:ext cx="6477000"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1"/>
              <a:t>Machine Learning!</a:t>
            </a:r>
          </a:p>
          <a:p>
            <a:pPr eaLnBrk="1" hangingPunct="1"/>
            <a:endParaRPr lang="en-US"/>
          </a:p>
          <a:p>
            <a:pPr eaLnBrk="1" hangingPunct="1"/>
            <a:endParaRPr lang="en-US"/>
          </a:p>
        </p:txBody>
      </p:sp>
      <p:sp>
        <p:nvSpPr>
          <p:cNvPr id="19459" name="TextBox 3"/>
          <p:cNvSpPr txBox="1">
            <a:spLocks noChangeArrowheads="1"/>
          </p:cNvSpPr>
          <p:nvPr/>
        </p:nvSpPr>
        <p:spPr bwMode="auto">
          <a:xfrm>
            <a:off x="533400" y="1600200"/>
            <a:ext cx="73914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Machine learning is a scientific discipline concerned with the design and development of algorithms that allow machines to mimic human intelligence.</a:t>
            </a:r>
          </a:p>
          <a:p>
            <a:pPr eaLnBrk="1" hangingPunct="1"/>
            <a:endParaRPr lang="en-US"/>
          </a:p>
        </p:txBody>
      </p:sp>
      <p:pic>
        <p:nvPicPr>
          <p:cNvPr id="19460" name="Picture 5" descr="robot_plants_kaku_computing_power.gif"/>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2971800"/>
            <a:ext cx="73152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08011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228600" y="152400"/>
            <a:ext cx="7696200" cy="277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800" b="1"/>
              <a:t>There are Three ways that A.I learns</a:t>
            </a:r>
          </a:p>
          <a:p>
            <a:endParaRPr lang="en-US" sz="2800" b="1"/>
          </a:p>
          <a:p>
            <a:pPr>
              <a:buFont typeface="Wingdings" pitchFamily="2" charset="2"/>
              <a:buChar char="v"/>
            </a:pPr>
            <a:r>
              <a:rPr lang="en-US"/>
              <a:t>Failure Driven Learning</a:t>
            </a:r>
          </a:p>
          <a:p>
            <a:endParaRPr lang="en-US"/>
          </a:p>
          <a:p>
            <a:pPr>
              <a:buFont typeface="Wingdings" pitchFamily="2" charset="2"/>
              <a:buChar char="v"/>
            </a:pPr>
            <a:r>
              <a:rPr lang="en-US"/>
              <a:t>Learning by being Told</a:t>
            </a:r>
          </a:p>
          <a:p>
            <a:endParaRPr lang="en-US"/>
          </a:p>
          <a:p>
            <a:pPr>
              <a:buFont typeface="Wingdings" pitchFamily="2" charset="2"/>
              <a:buChar char="v"/>
            </a:pPr>
            <a:r>
              <a:rPr lang="en-US"/>
              <a:t>Learning by Exploration</a:t>
            </a:r>
          </a:p>
        </p:txBody>
      </p:sp>
    </p:spTree>
    <p:extLst>
      <p:ext uri="{BB962C8B-B14F-4D97-AF65-F5344CB8AC3E}">
        <p14:creationId xmlns:p14="http://schemas.microsoft.com/office/powerpoint/2010/main" xmlns="" val="3852004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457200" y="381000"/>
            <a:ext cx="7848600" cy="4900613"/>
          </a:xfrm>
          <a:prstGeom prst="rect">
            <a:avLst/>
          </a:prstGeom>
          <a:noFill/>
          <a:ln w="9525">
            <a:no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Resemblance To Human Mind....</a:t>
            </a:r>
          </a:p>
          <a:p>
            <a:pPr eaLnBrk="1" hangingPunct="1">
              <a:buFont typeface="Wingdings" pitchFamily="2" charset="2"/>
              <a:buChar char="v"/>
            </a:pPr>
            <a:endParaRPr lang="en-US"/>
          </a:p>
          <a:p>
            <a:pPr eaLnBrk="1" hangingPunct="1"/>
            <a:endParaRPr lang="en-US"/>
          </a:p>
          <a:p>
            <a:pPr eaLnBrk="1" hangingPunct="1">
              <a:buFont typeface="Wingdings" pitchFamily="2" charset="2"/>
              <a:buChar char="v"/>
            </a:pPr>
            <a:r>
              <a:rPr lang="en-US"/>
              <a:t>The special ability of  artificial intelligence is to reach a solution based on facts rather than on a preset series of steps</a:t>
            </a:r>
            <a:r>
              <a:rPr lang="en-US">
                <a:latin typeface="Forte" pitchFamily="66" charset="0"/>
              </a:rPr>
              <a:t>—is what most closely resembles the thinking function of the human brain</a:t>
            </a:r>
            <a:r>
              <a:rPr lang="en-US"/>
              <a:t/>
            </a:r>
            <a:br>
              <a:rPr lang="en-US"/>
            </a:br>
            <a:r>
              <a:rPr lang="en-US"/>
              <a:t/>
            </a:r>
            <a:br>
              <a:rPr lang="en-US"/>
            </a:br>
            <a:endParaRPr lang="en-US"/>
          </a:p>
          <a:p>
            <a:pPr eaLnBrk="1" hangingPunct="1"/>
            <a:r>
              <a:rPr lang="en-US"/>
              <a:t/>
            </a:r>
            <a:br>
              <a:rPr lang="en-US"/>
            </a:br>
            <a:r>
              <a:rPr lang="en-US"/>
              <a:t/>
            </a:r>
            <a:br>
              <a:rPr lang="en-US"/>
            </a:br>
            <a:endParaRPr lang="en-US"/>
          </a:p>
          <a:p>
            <a:pPr eaLnBrk="1" hangingPunct="1"/>
            <a:endParaRPr lang="en-US"/>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3581400"/>
            <a:ext cx="7848600" cy="201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09419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lowchart: Display 4"/>
          <p:cNvSpPr/>
          <p:nvPr/>
        </p:nvSpPr>
        <p:spPr>
          <a:xfrm>
            <a:off x="-10438" y="786487"/>
            <a:ext cx="9129712" cy="480060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dirty="0">
                <a:solidFill>
                  <a:schemeClr val="bg2">
                    <a:lumMod val="10000"/>
                  </a:schemeClr>
                </a:solidFill>
                <a:latin typeface="Centaur" panose="02030504050205020304" pitchFamily="18" charset="0"/>
              </a:rPr>
              <a:t>OMICS Journals  are poised in excellence by publishing high quality research. </a:t>
            </a:r>
            <a:r>
              <a:rPr lang="en-IN"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dirty="0">
              <a:solidFill>
                <a:schemeClr val="bg2">
                  <a:lumMod val="10000"/>
                </a:schemeClr>
              </a:solidFill>
              <a:latin typeface="Centaur" panose="02030504050205020304" pitchFamily="18" charset="0"/>
            </a:endParaRPr>
          </a:p>
          <a:p>
            <a:pPr algn="ctr">
              <a:defRPr/>
            </a:pPr>
            <a:r>
              <a:rPr lang="en-US"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dirty="0">
              <a:solidFill>
                <a:schemeClr val="bg2">
                  <a:lumMod val="10000"/>
                </a:schemeClr>
              </a:solidFill>
              <a:latin typeface="Centaur" panose="02030504050205020304" pitchFamily="18" charset="0"/>
            </a:endParaRPr>
          </a:p>
          <a:p>
            <a:pPr>
              <a:defRPr/>
            </a:pPr>
            <a:endParaRPr lang="en-US" dirty="0"/>
          </a:p>
        </p:txBody>
      </p:sp>
      <p:sp>
        <p:nvSpPr>
          <p:cNvPr id="6" name="Rectangle 5"/>
          <p:cNvSpPr/>
          <p:nvPr/>
        </p:nvSpPr>
        <p:spPr>
          <a:xfrm>
            <a:off x="1219200" y="5770323"/>
            <a:ext cx="7010400" cy="83099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1600"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sz="1600"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sz="1600" dirty="0">
                <a:solidFill>
                  <a:schemeClr val="accent5">
                    <a:lumMod val="10000"/>
                  </a:schemeClr>
                </a:solidFill>
                <a:latin typeface="Microsoft YaHei" panose="020B0503020204020204" pitchFamily="34" charset="-122"/>
                <a:ea typeface="Microsoft YaHei" panose="020B0503020204020204" pitchFamily="34" charset="-122"/>
              </a:rPr>
              <a:t> </a:t>
            </a:r>
          </a:p>
          <a:p>
            <a:pPr algn="ctr">
              <a:defRPr/>
            </a:pPr>
            <a:endParaRPr lang="en-US" sz="1600"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287218" y="228600"/>
            <a:ext cx="8534400" cy="83185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dirty="0" smtClean="0">
                <a:solidFill>
                  <a:schemeClr val="bg1"/>
                </a:solidFill>
                <a:latin typeface="Baskerville Old Face" panose="02020602080505020303" pitchFamily="18" charset="0"/>
              </a:rPr>
              <a:t>OMICS Journals are welcoming Submissions</a:t>
            </a:r>
            <a:r>
              <a:rPr lang="en-US" sz="3200" dirty="0" smtClean="0">
                <a:solidFill>
                  <a:schemeClr val="bg1"/>
                </a:solidFill>
              </a:rPr>
              <a:t/>
            </a:r>
            <a:br>
              <a:rPr lang="en-US" sz="3200" dirty="0" smtClean="0">
                <a:solidFill>
                  <a:schemeClr val="bg1"/>
                </a:solidFill>
              </a:rPr>
            </a:br>
            <a:endParaRPr lang="en-US" sz="3200" dirty="0">
              <a:solidFill>
                <a:schemeClr val="bg1"/>
              </a:solidFill>
            </a:endParaRPr>
          </a:p>
        </p:txBody>
      </p:sp>
    </p:spTree>
    <p:extLst>
      <p:ext uri="{BB962C8B-B14F-4D97-AF65-F5344CB8AC3E}">
        <p14:creationId xmlns:p14="http://schemas.microsoft.com/office/powerpoint/2010/main" xmlns="" val="2170742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noFill/>
        </p:spPr>
        <p:txBody>
          <a:bodyPr>
            <a:spAutoFit/>
          </a:bodyPr>
          <a:lstStyle/>
          <a:p>
            <a:r>
              <a:rPr lang="en-US" sz="2800" b="1" smtClean="0"/>
              <a:t>Human Intelligence VS Artificial Intelligence</a:t>
            </a:r>
            <a:endParaRPr lang="en-US" sz="2800" smtClean="0"/>
          </a:p>
        </p:txBody>
      </p:sp>
      <p:pic>
        <p:nvPicPr>
          <p:cNvPr id="25603" name="Picture 2" descr="Z:\images.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1752600"/>
            <a:ext cx="6019800" cy="504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37170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457200" y="274638"/>
            <a:ext cx="8229600" cy="1143000"/>
          </a:xfrm>
          <a:noFill/>
        </p:spPr>
        <p:txBody>
          <a:bodyPr>
            <a:spAutoFit/>
          </a:bodyPr>
          <a:lstStyle/>
          <a:p>
            <a:r>
              <a:rPr lang="en-US" sz="2800" b="1" smtClean="0"/>
              <a:t>Human Intelligence VS Artificial Intelligence</a:t>
            </a:r>
            <a:endParaRPr lang="en-US" sz="2800" smtClean="0"/>
          </a:p>
        </p:txBody>
      </p:sp>
      <p:sp>
        <p:nvSpPr>
          <p:cNvPr id="26627" name="Text Placeholder 2"/>
          <p:cNvSpPr>
            <a:spLocks noGrp="1"/>
          </p:cNvSpPr>
          <p:nvPr>
            <p:ph type="body" idx="1"/>
          </p:nvPr>
        </p:nvSpPr>
        <p:spPr>
          <a:xfrm>
            <a:off x="457200" y="1535113"/>
            <a:ext cx="4040188" cy="639762"/>
          </a:xfrm>
        </p:spPr>
        <p:txBody>
          <a:bodyPr/>
          <a:lstStyle/>
          <a:p>
            <a:r>
              <a:rPr lang="en-US" smtClean="0"/>
              <a:t>Human Intelligence</a:t>
            </a:r>
          </a:p>
        </p:txBody>
      </p:sp>
      <p:sp>
        <p:nvSpPr>
          <p:cNvPr id="26628" name="Content Placeholder 3"/>
          <p:cNvSpPr>
            <a:spLocks noGrp="1"/>
          </p:cNvSpPr>
          <p:nvPr>
            <p:ph sz="half" idx="2"/>
          </p:nvPr>
        </p:nvSpPr>
        <p:spPr/>
        <p:txBody>
          <a:bodyPr/>
          <a:lstStyle/>
          <a:p>
            <a:r>
              <a:rPr lang="en-US" smtClean="0"/>
              <a:t>Intuition, Common sense, Judgement, Creativity, Beliefs etc</a:t>
            </a:r>
          </a:p>
          <a:p>
            <a:r>
              <a:rPr lang="en-US" smtClean="0"/>
              <a:t>The ability to demonstrate their intelligence by communicating effectively</a:t>
            </a:r>
          </a:p>
          <a:p>
            <a:r>
              <a:rPr lang="en-US" smtClean="0"/>
              <a:t>Plausible Reasoning and Critical thinking </a:t>
            </a:r>
          </a:p>
          <a:p>
            <a:endParaRPr lang="en-US" smtClean="0"/>
          </a:p>
        </p:txBody>
      </p:sp>
      <p:sp>
        <p:nvSpPr>
          <p:cNvPr id="26629" name="Text Placeholder 4"/>
          <p:cNvSpPr>
            <a:spLocks noGrp="1"/>
          </p:cNvSpPr>
          <p:nvPr>
            <p:ph type="body" sz="quarter" idx="3"/>
          </p:nvPr>
        </p:nvSpPr>
        <p:spPr>
          <a:xfrm>
            <a:off x="4645025" y="1535113"/>
            <a:ext cx="4041775" cy="639762"/>
          </a:xfrm>
        </p:spPr>
        <p:txBody>
          <a:bodyPr/>
          <a:lstStyle/>
          <a:p>
            <a:r>
              <a:rPr lang="en-US" smtClean="0"/>
              <a:t>Artificial Intelligence</a:t>
            </a:r>
          </a:p>
        </p:txBody>
      </p:sp>
      <p:sp>
        <p:nvSpPr>
          <p:cNvPr id="26630" name="Content Placeholder 5"/>
          <p:cNvSpPr>
            <a:spLocks noGrp="1"/>
          </p:cNvSpPr>
          <p:nvPr>
            <p:ph sz="quarter" idx="4"/>
          </p:nvPr>
        </p:nvSpPr>
        <p:spPr>
          <a:xfrm>
            <a:off x="4645025" y="2174875"/>
            <a:ext cx="4041775" cy="3951288"/>
          </a:xfrm>
        </p:spPr>
        <p:txBody>
          <a:bodyPr/>
          <a:lstStyle/>
          <a:p>
            <a:r>
              <a:rPr lang="en-US" smtClean="0"/>
              <a:t>Ability to simulate human behavior and cognitive processes</a:t>
            </a:r>
          </a:p>
          <a:p>
            <a:r>
              <a:rPr lang="en-US" smtClean="0"/>
              <a:t>Capture and preserve human expertise</a:t>
            </a:r>
          </a:p>
          <a:p>
            <a:pPr eaLnBrk="1" hangingPunct="1">
              <a:lnSpc>
                <a:spcPct val="90000"/>
              </a:lnSpc>
            </a:pPr>
            <a:r>
              <a:rPr lang="en-US" smtClean="0"/>
              <a:t>Fast Response. The ability to comprehend large amounts of data quickly.</a:t>
            </a:r>
          </a:p>
        </p:txBody>
      </p:sp>
      <p:sp>
        <p:nvSpPr>
          <p:cNvPr id="26631" name="TextBox 7"/>
          <p:cNvSpPr txBox="1">
            <a:spLocks noChangeArrowheads="1"/>
          </p:cNvSpPr>
          <p:nvPr/>
        </p:nvSpPr>
        <p:spPr bwMode="auto">
          <a:xfrm>
            <a:off x="4038600" y="1066800"/>
            <a:ext cx="7762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a:t>Pros</a:t>
            </a:r>
          </a:p>
        </p:txBody>
      </p:sp>
    </p:spTree>
    <p:extLst>
      <p:ext uri="{BB962C8B-B14F-4D97-AF65-F5344CB8AC3E}">
        <p14:creationId xmlns:p14="http://schemas.microsoft.com/office/powerpoint/2010/main" xmlns="" val="1306826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3"/>
          <p:cNvSpPr>
            <a:spLocks noGrp="1"/>
          </p:cNvSpPr>
          <p:nvPr>
            <p:ph sz="half" idx="2"/>
          </p:nvPr>
        </p:nvSpPr>
        <p:spPr/>
        <p:txBody>
          <a:bodyPr>
            <a:normAutofit lnSpcReduction="10000"/>
          </a:bodyPr>
          <a:lstStyle/>
          <a:p>
            <a:pPr marL="342900" lvl="1" indent="-342900">
              <a:buFontTx/>
              <a:buChar char="•"/>
            </a:pPr>
            <a:r>
              <a:rPr lang="en-US" sz="2400" smtClean="0"/>
              <a:t>Humans are fallible</a:t>
            </a:r>
          </a:p>
          <a:p>
            <a:pPr marL="342900" lvl="1" indent="-342900">
              <a:buFontTx/>
              <a:buChar char="•"/>
            </a:pPr>
            <a:r>
              <a:rPr lang="en-US" sz="2400" smtClean="0"/>
              <a:t>They have limited knowledge bases</a:t>
            </a:r>
          </a:p>
          <a:p>
            <a:pPr marL="342900" lvl="1" indent="-342900">
              <a:buFontTx/>
              <a:buChar char="•"/>
            </a:pPr>
            <a:r>
              <a:rPr lang="en-US" sz="2400" smtClean="0"/>
              <a:t>Information processing of serial nature proceed very slowly in the brain as compared to computers</a:t>
            </a:r>
          </a:p>
          <a:p>
            <a:r>
              <a:rPr lang="en-US" smtClean="0"/>
              <a:t>Humans are unable to retain large amounts of data in memory.</a:t>
            </a:r>
          </a:p>
          <a:p>
            <a:endParaRPr lang="en-US" smtClean="0"/>
          </a:p>
        </p:txBody>
      </p:sp>
      <p:sp>
        <p:nvSpPr>
          <p:cNvPr id="27651" name="Content Placeholder 5"/>
          <p:cNvSpPr>
            <a:spLocks noGrp="1"/>
          </p:cNvSpPr>
          <p:nvPr>
            <p:ph sz="quarter" idx="4"/>
          </p:nvPr>
        </p:nvSpPr>
        <p:spPr>
          <a:xfrm>
            <a:off x="4645025" y="2174875"/>
            <a:ext cx="4041775" cy="3951288"/>
          </a:xfrm>
        </p:spPr>
        <p:txBody>
          <a:bodyPr/>
          <a:lstStyle/>
          <a:p>
            <a:pPr eaLnBrk="1" hangingPunct="1"/>
            <a:r>
              <a:rPr lang="en-GB" smtClean="0"/>
              <a:t>No “common sense”</a:t>
            </a:r>
          </a:p>
          <a:p>
            <a:r>
              <a:rPr lang="en-US" smtClean="0"/>
              <a:t>Cannot readily deal with “mixed” knowledge</a:t>
            </a:r>
          </a:p>
          <a:p>
            <a:r>
              <a:rPr lang="en-US" smtClean="0"/>
              <a:t>May have high development costs</a:t>
            </a:r>
          </a:p>
          <a:p>
            <a:r>
              <a:rPr lang="en-US" smtClean="0"/>
              <a:t>Raise legal and ethical concerns</a:t>
            </a:r>
          </a:p>
          <a:p>
            <a:endParaRPr lang="en-US" smtClean="0"/>
          </a:p>
        </p:txBody>
      </p:sp>
      <p:sp>
        <p:nvSpPr>
          <p:cNvPr id="27652" name="Rectangle 1"/>
          <p:cNvSpPr>
            <a:spLocks noGrp="1" noChangeArrowheads="1"/>
          </p:cNvSpPr>
          <p:nvPr>
            <p:ph type="title"/>
          </p:nvPr>
        </p:nvSpPr>
        <p:spPr>
          <a:xfrm>
            <a:off x="457200" y="274638"/>
            <a:ext cx="8229600" cy="1143000"/>
          </a:xfrm>
          <a:noFill/>
        </p:spPr>
        <p:txBody>
          <a:bodyPr>
            <a:spAutoFit/>
          </a:bodyPr>
          <a:lstStyle/>
          <a:p>
            <a:r>
              <a:rPr lang="en-US" sz="2800" b="1" smtClean="0"/>
              <a:t>Human Intelligence VS Artificial Intelligence</a:t>
            </a:r>
            <a:endParaRPr lang="en-US" sz="2800" smtClean="0"/>
          </a:p>
        </p:txBody>
      </p:sp>
      <p:sp>
        <p:nvSpPr>
          <p:cNvPr id="27653" name="Text Placeholder 2"/>
          <p:cNvSpPr>
            <a:spLocks noGrp="1"/>
          </p:cNvSpPr>
          <p:nvPr>
            <p:ph type="body" idx="1"/>
          </p:nvPr>
        </p:nvSpPr>
        <p:spPr>
          <a:xfrm>
            <a:off x="457200" y="1535113"/>
            <a:ext cx="4040188" cy="639762"/>
          </a:xfrm>
        </p:spPr>
        <p:txBody>
          <a:bodyPr/>
          <a:lstStyle/>
          <a:p>
            <a:r>
              <a:rPr lang="en-US" smtClean="0"/>
              <a:t>Human Intelligence</a:t>
            </a:r>
          </a:p>
        </p:txBody>
      </p:sp>
      <p:sp>
        <p:nvSpPr>
          <p:cNvPr id="27654" name="Text Placeholder 4"/>
          <p:cNvSpPr>
            <a:spLocks noGrp="1"/>
          </p:cNvSpPr>
          <p:nvPr>
            <p:ph type="body" sz="quarter" idx="3"/>
          </p:nvPr>
        </p:nvSpPr>
        <p:spPr>
          <a:xfrm>
            <a:off x="4645025" y="1535113"/>
            <a:ext cx="4041775" cy="639762"/>
          </a:xfrm>
        </p:spPr>
        <p:txBody>
          <a:bodyPr/>
          <a:lstStyle/>
          <a:p>
            <a:r>
              <a:rPr lang="en-US" smtClean="0"/>
              <a:t>Artificial Intelligence</a:t>
            </a:r>
          </a:p>
        </p:txBody>
      </p:sp>
      <p:sp>
        <p:nvSpPr>
          <p:cNvPr id="27655" name="TextBox 9"/>
          <p:cNvSpPr txBox="1">
            <a:spLocks noChangeArrowheads="1"/>
          </p:cNvSpPr>
          <p:nvPr/>
        </p:nvSpPr>
        <p:spPr bwMode="auto">
          <a:xfrm>
            <a:off x="3505200" y="1143000"/>
            <a:ext cx="1371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b="1"/>
              <a:t>Cons</a:t>
            </a:r>
          </a:p>
        </p:txBody>
      </p:sp>
    </p:spTree>
    <p:extLst>
      <p:ext uri="{BB962C8B-B14F-4D97-AF65-F5344CB8AC3E}">
        <p14:creationId xmlns:p14="http://schemas.microsoft.com/office/powerpoint/2010/main" xmlns="" val="3984004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noFill/>
        </p:spPr>
        <p:txBody>
          <a:bodyPr>
            <a:spAutoFit/>
          </a:bodyPr>
          <a:lstStyle/>
          <a:p>
            <a:r>
              <a:rPr lang="en-US" sz="2800" b="1" smtClean="0"/>
              <a:t>Human Intelligence VS Artificial Intelligence</a:t>
            </a:r>
            <a:endParaRPr lang="en-US" sz="2800" smtClean="0"/>
          </a:p>
        </p:txBody>
      </p:sp>
      <p:pic>
        <p:nvPicPr>
          <p:cNvPr id="28677" name="Picture 13" descr="H vs AI.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7800" y="1600200"/>
            <a:ext cx="60960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9" name="Rectangle 7"/>
          <p:cNvSpPr>
            <a:spLocks noChangeArrowheads="1"/>
          </p:cNvSpPr>
          <p:nvPr/>
        </p:nvSpPr>
        <p:spPr bwMode="auto">
          <a:xfrm>
            <a:off x="609600" y="4800600"/>
            <a:ext cx="7772400" cy="11969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gn="ctr"/>
            <a:r>
              <a:rPr lang="en-US">
                <a:latin typeface="Monotype Corsiva" pitchFamily="66" charset="0"/>
              </a:rPr>
              <a:t>We achieve more than we know. We know more than we understand. We understand more than we can explain (Claude Bernard, 19th C French scientific philosopher)</a:t>
            </a:r>
          </a:p>
        </p:txBody>
      </p:sp>
    </p:spTree>
    <p:extLst>
      <p:ext uri="{BB962C8B-B14F-4D97-AF65-F5344CB8AC3E}">
        <p14:creationId xmlns:p14="http://schemas.microsoft.com/office/powerpoint/2010/main" xmlns="" val="2562635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2"/>
          <p:cNvSpPr>
            <a:spLocks noGrp="1"/>
          </p:cNvSpPr>
          <p:nvPr>
            <p:ph type="body" idx="1"/>
          </p:nvPr>
        </p:nvSpPr>
        <p:spPr>
          <a:xfrm>
            <a:off x="457200" y="1535113"/>
            <a:ext cx="4040188" cy="639762"/>
          </a:xfrm>
        </p:spPr>
        <p:txBody>
          <a:bodyPr/>
          <a:lstStyle/>
          <a:p>
            <a:r>
              <a:rPr lang="en-US" smtClean="0">
                <a:cs typeface="Times New Roman" pitchFamily="18" charset="0"/>
              </a:rPr>
              <a:t>Artificial Intelligence</a:t>
            </a:r>
            <a:endParaRPr lang="en-US" smtClean="0"/>
          </a:p>
        </p:txBody>
      </p:sp>
      <p:sp>
        <p:nvSpPr>
          <p:cNvPr id="29699" name="Content Placeholder 3"/>
          <p:cNvSpPr>
            <a:spLocks noGrp="1"/>
          </p:cNvSpPr>
          <p:nvPr>
            <p:ph sz="half" idx="2"/>
          </p:nvPr>
        </p:nvSpPr>
        <p:spPr/>
        <p:txBody>
          <a:bodyPr/>
          <a:lstStyle/>
          <a:p>
            <a:r>
              <a:rPr lang="en-US" smtClean="0"/>
              <a:t>AI software uses the techniques of search and pattern matching</a:t>
            </a:r>
          </a:p>
          <a:p>
            <a:r>
              <a:rPr lang="en-US" smtClean="0"/>
              <a:t>Programmers design AI software to give the computer only the problem, not the steps necessary to solve it</a:t>
            </a:r>
          </a:p>
        </p:txBody>
      </p:sp>
      <p:sp>
        <p:nvSpPr>
          <p:cNvPr id="29700" name="Text Placeholder 4"/>
          <p:cNvSpPr>
            <a:spLocks noGrp="1"/>
          </p:cNvSpPr>
          <p:nvPr>
            <p:ph type="body" sz="quarter" idx="3"/>
          </p:nvPr>
        </p:nvSpPr>
        <p:spPr>
          <a:xfrm>
            <a:off x="4645025" y="1535113"/>
            <a:ext cx="4041775" cy="639762"/>
          </a:xfrm>
        </p:spPr>
        <p:txBody>
          <a:bodyPr/>
          <a:lstStyle/>
          <a:p>
            <a:r>
              <a:rPr lang="en-US" smtClean="0">
                <a:cs typeface="Times New Roman" pitchFamily="18" charset="0"/>
              </a:rPr>
              <a:t>Conventional Computing</a:t>
            </a:r>
            <a:endParaRPr lang="en-US" smtClean="0"/>
          </a:p>
        </p:txBody>
      </p:sp>
      <p:sp>
        <p:nvSpPr>
          <p:cNvPr id="29701" name="Content Placeholder 5"/>
          <p:cNvSpPr>
            <a:spLocks noGrp="1"/>
          </p:cNvSpPr>
          <p:nvPr>
            <p:ph sz="quarter" idx="4"/>
          </p:nvPr>
        </p:nvSpPr>
        <p:spPr>
          <a:xfrm>
            <a:off x="4645025" y="2174875"/>
            <a:ext cx="4041775" cy="3951288"/>
          </a:xfrm>
        </p:spPr>
        <p:txBody>
          <a:bodyPr/>
          <a:lstStyle/>
          <a:p>
            <a:r>
              <a:rPr lang="en-US" smtClean="0"/>
              <a:t>Conventional computer software follow a logical series of steps to reach a conclusion</a:t>
            </a:r>
          </a:p>
          <a:p>
            <a:r>
              <a:rPr lang="en-US" smtClean="0"/>
              <a:t>Computer programmers originally designed software that accomplished tasks by completing algorithms </a:t>
            </a:r>
            <a:br>
              <a:rPr lang="en-US" smtClean="0"/>
            </a:br>
            <a:endParaRPr lang="en-US" smtClean="0"/>
          </a:p>
          <a:p>
            <a:endParaRPr lang="en-US" smtClean="0"/>
          </a:p>
        </p:txBody>
      </p:sp>
      <p:sp>
        <p:nvSpPr>
          <p:cNvPr id="29702" name="Rectangle 1"/>
          <p:cNvSpPr>
            <a:spLocks noGrp="1" noChangeArrowheads="1"/>
          </p:cNvSpPr>
          <p:nvPr>
            <p:ph type="title"/>
          </p:nvPr>
        </p:nvSpPr>
        <p:spPr>
          <a:xfrm>
            <a:off x="457200" y="274638"/>
            <a:ext cx="7967663" cy="523875"/>
          </a:xfrm>
          <a:noFill/>
        </p:spPr>
        <p:txBody>
          <a:bodyPr wrap="none">
            <a:spAutoFit/>
          </a:bodyPr>
          <a:lstStyle/>
          <a:p>
            <a:pPr>
              <a:tabLst>
                <a:tab pos="457200" algn="l"/>
              </a:tabLst>
            </a:pPr>
            <a:r>
              <a:rPr lang="en-US" sz="2800" b="1" smtClean="0">
                <a:cs typeface="Times New Roman" pitchFamily="18" charset="0"/>
              </a:rPr>
              <a:t>Artificial Intelligence VS Conventional Computing</a:t>
            </a:r>
            <a:endParaRPr lang="en-US" sz="2800" smtClean="0"/>
          </a:p>
        </p:txBody>
      </p:sp>
    </p:spTree>
    <p:extLst>
      <p:ext uri="{BB962C8B-B14F-4D97-AF65-F5344CB8AC3E}">
        <p14:creationId xmlns:p14="http://schemas.microsoft.com/office/powerpoint/2010/main" xmlns="" val="1391374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1136650" y="230188"/>
            <a:ext cx="590073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0" hangingPunct="0">
              <a:tabLst>
                <a:tab pos="457200" algn="l"/>
              </a:tabLst>
            </a:pPr>
            <a:r>
              <a:rPr lang="en-US" sz="2800" b="1">
                <a:cs typeface="Times New Roman" pitchFamily="18" charset="0"/>
              </a:rPr>
              <a:t>Psychology And Artificial intelligence</a:t>
            </a:r>
            <a:endParaRPr lang="en-US" sz="2800"/>
          </a:p>
        </p:txBody>
      </p:sp>
      <p:sp>
        <p:nvSpPr>
          <p:cNvPr id="31747" name="Rectangle 2"/>
          <p:cNvSpPr>
            <a:spLocks noChangeArrowheads="1"/>
          </p:cNvSpPr>
          <p:nvPr/>
        </p:nvSpPr>
        <p:spPr bwMode="auto">
          <a:xfrm>
            <a:off x="381000" y="838200"/>
            <a:ext cx="7848600" cy="301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a:p>
            <a:endParaRPr lang="en-US"/>
          </a:p>
          <a:p>
            <a:endParaRPr lang="en-US"/>
          </a:p>
          <a:p>
            <a:pPr algn="ctr"/>
            <a:r>
              <a:rPr lang="en-US">
                <a:latin typeface="Monotype Corsiva" pitchFamily="66" charset="0"/>
              </a:rPr>
              <a:t>The functionalist approach of AI views the mind as a representational system and psychology as the study of the various computational processes whereby mental representations are constructed, organized, and interpreted.</a:t>
            </a:r>
          </a:p>
          <a:p>
            <a:pPr algn="ctr"/>
            <a:r>
              <a:rPr lang="en-US">
                <a:latin typeface="Monotype Corsiva" pitchFamily="66" charset="0"/>
              </a:rPr>
              <a:t>(Margaret Boden's essays written between 1982 and 1988)</a:t>
            </a:r>
          </a:p>
        </p:txBody>
      </p:sp>
    </p:spTree>
    <p:extLst>
      <p:ext uri="{BB962C8B-B14F-4D97-AF65-F5344CB8AC3E}">
        <p14:creationId xmlns:p14="http://schemas.microsoft.com/office/powerpoint/2010/main" xmlns="" val="1368884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0" y="760413"/>
            <a:ext cx="8839200" cy="441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eaLnBrk="0" hangingPunct="0">
              <a:tabLst>
                <a:tab pos="457200" algn="l"/>
              </a:tabLst>
            </a:pPr>
            <a:r>
              <a:rPr lang="en-US" sz="2800" b="1"/>
              <a:t>Artificial intelligence &amp; Our society</a:t>
            </a:r>
            <a:endParaRPr lang="en-US" sz="2800"/>
          </a:p>
          <a:p>
            <a:pPr algn="ctr" eaLnBrk="0" hangingPunct="0">
              <a:tabLst>
                <a:tab pos="457200" algn="l"/>
              </a:tabLst>
            </a:pPr>
            <a:endParaRPr lang="en-US" sz="2800" b="1">
              <a:cs typeface="Times New Roman" pitchFamily="18" charset="0"/>
            </a:endParaRPr>
          </a:p>
          <a:p>
            <a:pPr algn="ctr" eaLnBrk="0" hangingPunct="0">
              <a:tabLst>
                <a:tab pos="457200" algn="l"/>
              </a:tabLst>
            </a:pPr>
            <a:r>
              <a:rPr lang="en-US" sz="2800" b="1">
                <a:cs typeface="Times New Roman" pitchFamily="18" charset="0"/>
              </a:rPr>
              <a:t>Why we need AI??</a:t>
            </a:r>
          </a:p>
          <a:p>
            <a:pPr algn="ctr" eaLnBrk="0" hangingPunct="0">
              <a:tabLst>
                <a:tab pos="457200" algn="l"/>
              </a:tabLst>
            </a:pPr>
            <a:endParaRPr lang="en-US"/>
          </a:p>
          <a:p>
            <a:pPr algn="ctr" eaLnBrk="0" hangingPunct="0">
              <a:tabLst>
                <a:tab pos="457200" algn="l"/>
              </a:tabLst>
            </a:pPr>
            <a:endParaRPr lang="en-US"/>
          </a:p>
          <a:p>
            <a:pPr eaLnBrk="0" hangingPunct="0">
              <a:buFont typeface="Wingdings" pitchFamily="2" charset="2"/>
              <a:buChar char="v"/>
              <a:tabLst>
                <a:tab pos="457200" algn="l"/>
              </a:tabLst>
            </a:pPr>
            <a:r>
              <a:rPr lang="en-US"/>
              <a:t>To supplement natural intelligence for e.g we are building intelligence in an object so that it can do what we want it to do, as for example-- robots, thus reducing human  labour and reducing human mistakes </a:t>
            </a:r>
          </a:p>
          <a:p>
            <a:pPr algn="ctr" eaLnBrk="0" hangingPunct="0">
              <a:tabLst>
                <a:tab pos="457200" algn="l"/>
              </a:tabLst>
            </a:pPr>
            <a:endParaRPr lang="en-US" sz="2800" b="1">
              <a:cs typeface="Times New Roman" pitchFamily="18" charset="0"/>
            </a:endParaRPr>
          </a:p>
          <a:p>
            <a:pPr algn="ctr" eaLnBrk="0" hangingPunct="0">
              <a:tabLst>
                <a:tab pos="457200" algn="l"/>
              </a:tabLst>
            </a:pPr>
            <a:endParaRPr lang="en-US" sz="2800" b="1">
              <a:cs typeface="Times New Roman" pitchFamily="18" charset="0"/>
            </a:endParaRPr>
          </a:p>
        </p:txBody>
      </p:sp>
    </p:spTree>
    <p:extLst>
      <p:ext uri="{BB962C8B-B14F-4D97-AF65-F5344CB8AC3E}">
        <p14:creationId xmlns:p14="http://schemas.microsoft.com/office/powerpoint/2010/main" xmlns="" val="4126693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914400" y="0"/>
            <a:ext cx="6629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eaLnBrk="0" hangingPunct="0">
              <a:buFontTx/>
              <a:buChar char="•"/>
              <a:tabLst>
                <a:tab pos="457200" algn="l"/>
              </a:tabLst>
            </a:pPr>
            <a:r>
              <a:rPr lang="en-US" sz="2800" b="1">
                <a:cs typeface="Times New Roman" pitchFamily="18" charset="0"/>
              </a:rPr>
              <a:t>My</a:t>
            </a:r>
            <a:r>
              <a:rPr lang="en-US" sz="1800" b="1">
                <a:cs typeface="Times New Roman" pitchFamily="18" charset="0"/>
              </a:rPr>
              <a:t> </a:t>
            </a:r>
            <a:r>
              <a:rPr lang="en-US" sz="2800" b="1">
                <a:cs typeface="Times New Roman" pitchFamily="18" charset="0"/>
              </a:rPr>
              <a:t>Perspective</a:t>
            </a:r>
            <a:endParaRPr lang="en-US" sz="2800"/>
          </a:p>
        </p:txBody>
      </p:sp>
      <p:sp>
        <p:nvSpPr>
          <p:cNvPr id="35843" name="Rectangle 2"/>
          <p:cNvSpPr>
            <a:spLocks noChangeArrowheads="1"/>
          </p:cNvSpPr>
          <p:nvPr/>
        </p:nvSpPr>
        <p:spPr bwMode="auto">
          <a:xfrm>
            <a:off x="457200" y="1447800"/>
            <a:ext cx="5334000" cy="415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pPr>
            <a:r>
              <a:rPr lang="en-US" b="1">
                <a:latin typeface="Arial Narrow" pitchFamily="34" charset="0"/>
              </a:rPr>
              <a:t>For Humans Intelligence is no more than TAKING a right decision at right time</a:t>
            </a:r>
          </a:p>
          <a:p>
            <a:pPr>
              <a:spcBef>
                <a:spcPct val="50000"/>
              </a:spcBef>
            </a:pPr>
            <a:r>
              <a:rPr lang="en-US" b="1">
                <a:latin typeface="Arial Narrow" pitchFamily="34" charset="0"/>
              </a:rPr>
              <a:t>                           And </a:t>
            </a:r>
          </a:p>
          <a:p>
            <a:pPr algn="ctr">
              <a:spcBef>
                <a:spcPct val="50000"/>
              </a:spcBef>
            </a:pPr>
            <a:r>
              <a:rPr lang="en-US" b="1">
                <a:latin typeface="Arial Narrow" pitchFamily="34" charset="0"/>
              </a:rPr>
              <a:t>For Machines Artificial Intelligence is no more than CHOOSING a right decision at right time</a:t>
            </a:r>
          </a:p>
          <a:p>
            <a:pPr algn="ctr">
              <a:spcBef>
                <a:spcPct val="50000"/>
              </a:spcBef>
            </a:pPr>
            <a:endParaRPr lang="en-US" b="1">
              <a:latin typeface="Arial Narrow" pitchFamily="34" charset="0"/>
            </a:endParaRPr>
          </a:p>
          <a:p>
            <a:pPr algn="ctr">
              <a:spcBef>
                <a:spcPct val="50000"/>
              </a:spcBef>
            </a:pPr>
            <a:r>
              <a:rPr lang="en-US" b="1">
                <a:latin typeface="Arial Narrow" pitchFamily="34" charset="0"/>
              </a:rPr>
              <a:t>I think Artificial intelligence is the Second intelligence ever to exist</a:t>
            </a:r>
          </a:p>
        </p:txBody>
      </p:sp>
      <p:pic>
        <p:nvPicPr>
          <p:cNvPr id="35844" name="Picture 8" descr="http://androidisms.com/wp-content/uploads/2010/12/marvin_standing_and_pointin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19800" y="457200"/>
            <a:ext cx="2809875" cy="381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69357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9064" y="2297274"/>
            <a:ext cx="886781" cy="307777"/>
          </a:xfrm>
          <a:prstGeom prst="rect">
            <a:avLst/>
          </a:prstGeom>
          <a:noFill/>
        </p:spPr>
        <p:txBody>
          <a:bodyPr wrap="none" rtlCol="0">
            <a:spAutoFit/>
          </a:bodyPr>
          <a:lstStyle/>
          <a:p>
            <a:r>
              <a:rPr lang="en-US" sz="1400" i="1" dirty="0" smtClean="0"/>
              <a:t>Signature</a:t>
            </a:r>
            <a:endParaRPr lang="en-US" sz="1400" i="1" dirty="0"/>
          </a:p>
        </p:txBody>
      </p:sp>
      <p:sp>
        <p:nvSpPr>
          <p:cNvPr id="3" name="Rectangle 2"/>
          <p:cNvSpPr/>
          <p:nvPr/>
        </p:nvSpPr>
        <p:spPr>
          <a:xfrm>
            <a:off x="3581400" y="1386633"/>
            <a:ext cx="1615570" cy="584775"/>
          </a:xfrm>
          <a:prstGeom prst="rect">
            <a:avLst/>
          </a:prstGeom>
        </p:spPr>
        <p:txBody>
          <a:bodyPr wrap="none">
            <a:spAutoFit/>
          </a:bodyPr>
          <a:lstStyle/>
          <a:p>
            <a:r>
              <a:rPr lang="en-US" sz="3200" dirty="0" err="1" smtClean="0">
                <a:solidFill>
                  <a:srgbClr val="00B050"/>
                </a:solidFill>
              </a:rPr>
              <a:t>Shaozi</a:t>
            </a:r>
            <a:r>
              <a:rPr lang="en-US" sz="3200" dirty="0" smtClean="0">
                <a:solidFill>
                  <a:srgbClr val="00B050"/>
                </a:solidFill>
              </a:rPr>
              <a:t> Li</a:t>
            </a:r>
            <a:endParaRPr lang="en-US" sz="3200" dirty="0">
              <a:solidFill>
                <a:srgbClr val="00B050"/>
              </a:solidFill>
            </a:endParaRPr>
          </a:p>
        </p:txBody>
      </p:sp>
      <p:pic>
        <p:nvPicPr>
          <p:cNvPr id="4" name="图片 3" descr="Signature.JPG"/>
          <p:cNvPicPr>
            <a:picLocks noChangeAspect="1"/>
          </p:cNvPicPr>
          <p:nvPr/>
        </p:nvPicPr>
        <p:blipFill>
          <a:blip r:embed="rId2"/>
          <a:stretch>
            <a:fillRect/>
          </a:stretch>
        </p:blipFill>
        <p:spPr>
          <a:xfrm>
            <a:off x="3286116" y="2071678"/>
            <a:ext cx="2514600" cy="962025"/>
          </a:xfrm>
          <a:prstGeom prst="rect">
            <a:avLst/>
          </a:prstGeom>
        </p:spPr>
      </p:pic>
    </p:spTree>
    <p:extLst>
      <p:ext uri="{BB962C8B-B14F-4D97-AF65-F5344CB8AC3E}">
        <p14:creationId xmlns:p14="http://schemas.microsoft.com/office/powerpoint/2010/main" xmlns="" val="2222542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29699" name="Content Placeholder 2"/>
          <p:cNvSpPr>
            <a:spLocks noGrp="1"/>
          </p:cNvSpPr>
          <p:nvPr>
            <p:ph idx="1"/>
          </p:nvPr>
        </p:nvSpPr>
        <p:spPr/>
        <p:txBody>
          <a:bodyPr/>
          <a:lstStyle/>
          <a:p>
            <a:pPr eaLnBrk="1" hangingPunct="1"/>
            <a:endParaRPr lang="en-US" smtClean="0"/>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txBox="1">
            <a:spLocks/>
          </p:cNvSpPr>
          <p:nvPr/>
        </p:nvSpPr>
        <p:spPr>
          <a:xfrm>
            <a:off x="914400" y="228600"/>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2400" dirty="0" smtClean="0">
                <a:latin typeface="Times New Roman" pitchFamily="18" charset="0"/>
                <a:cs typeface="Times New Roman" pitchFamily="18" charset="0"/>
              </a:rPr>
              <a:t>International Journal of Swarm Intelligence and Evolutionary Computation</a:t>
            </a:r>
            <a:endParaRPr lang="en-US" sz="2400" dirty="0">
              <a:latin typeface="Times New Roman" pitchFamily="18" charset="0"/>
              <a:cs typeface="Times New Roman" pitchFamily="18" charset="0"/>
            </a:endParaRPr>
          </a:p>
        </p:txBody>
      </p:sp>
      <p:sp>
        <p:nvSpPr>
          <p:cNvPr id="7" name="Vertical Scroll 6"/>
          <p:cNvSpPr/>
          <p:nvPr/>
        </p:nvSpPr>
        <p:spPr>
          <a:xfrm>
            <a:off x="25400" y="1498600"/>
            <a:ext cx="5865813"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algn="l">
              <a:defRPr/>
            </a:pPr>
            <a:r>
              <a:rPr lang="en-US" sz="2000" dirty="0">
                <a:latin typeface="Times New Roman" pitchFamily="18" charset="0"/>
                <a:cs typeface="Times New Roman" pitchFamily="18" charset="0"/>
              </a:rPr>
              <a:t>International Journal of Swarm Intelligence and Evolutionary Computation</a:t>
            </a:r>
          </a:p>
        </p:txBody>
      </p:sp>
    </p:spTree>
    <p:extLst>
      <p:ext uri="{BB962C8B-B14F-4D97-AF65-F5344CB8AC3E}">
        <p14:creationId xmlns:p14="http://schemas.microsoft.com/office/powerpoint/2010/main" xmlns="" val="43104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68" y="49237"/>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96200" y="5181600"/>
            <a:ext cx="1096963"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6" name="TextBox 8"/>
          <p:cNvSpPr txBox="1">
            <a:spLocks noChangeArrowheads="1"/>
          </p:cNvSpPr>
          <p:nvPr/>
        </p:nvSpPr>
        <p:spPr bwMode="auto">
          <a:xfrm>
            <a:off x="4572000" y="1447800"/>
            <a:ext cx="4572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a:t>Artificial Intelligence</a:t>
            </a:r>
          </a:p>
        </p:txBody>
      </p:sp>
    </p:spTree>
    <p:extLst>
      <p:ext uri="{BB962C8B-B14F-4D97-AF65-F5344CB8AC3E}">
        <p14:creationId xmlns:p14="http://schemas.microsoft.com/office/powerpoint/2010/main" xmlns="" val="1730938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C:\Users\rakesh-s\Desktop\speak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3000" dirty="0" smtClean="0">
                <a:latin typeface="Times New Roman" pitchFamily="18" charset="0"/>
                <a:cs typeface="Times New Roman" pitchFamily="18" charset="0"/>
              </a:rPr>
              <a:t>A Global Colloquium on Artificial Intelligence</a:t>
            </a:r>
            <a:endParaRPr lang="en-US" sz="3000" dirty="0">
              <a:latin typeface="Times New Roman" pitchFamily="18" charset="0"/>
              <a:cs typeface="Times New Roman" pitchFamily="18" charset="0"/>
            </a:endParaRP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3200" dirty="0">
                <a:latin typeface="Times New Roman" pitchFamily="18" charset="0"/>
                <a:cs typeface="Times New Roman" pitchFamily="18" charset="0"/>
              </a:rPr>
              <a:t>International Journal of Swarm Intelligence and Evolutionary Computation</a:t>
            </a:r>
          </a:p>
        </p:txBody>
      </p:sp>
    </p:spTree>
    <p:extLst>
      <p:ext uri="{BB962C8B-B14F-4D97-AF65-F5344CB8AC3E}">
        <p14:creationId xmlns:p14="http://schemas.microsoft.com/office/powerpoint/2010/main" xmlns="" val="2744700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31747" name="Content Placeholder 2"/>
          <p:cNvSpPr>
            <a:spLocks noGrp="1"/>
          </p:cNvSpPr>
          <p:nvPr>
            <p:ph idx="1"/>
          </p:nvPr>
        </p:nvSpPr>
        <p:spPr/>
        <p:txBody>
          <a:bodyPr/>
          <a:lstStyle/>
          <a:p>
            <a:pPr eaLnBrk="1" hangingPunct="1"/>
            <a:endParaRPr lang="en-US" smtClean="0"/>
          </a:p>
        </p:txBody>
      </p:sp>
      <p:pic>
        <p:nvPicPr>
          <p:cNvPr id="31748" name="Picture 2" descr="C:\Users\rakesh-s\Desktop\2-2nd-dec.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9" name="Picture 3" descr="C:\Users\rakesh-s\Desktop\membership.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2819400" y="30163"/>
            <a:ext cx="7086600" cy="831850"/>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Open Access Membership</a:t>
            </a:r>
            <a:br>
              <a:rPr lang="en-US" sz="2400"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xmlns="" val="3518177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127105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0277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1032803" y="721806"/>
            <a:ext cx="38862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dirty="0" err="1">
                <a:solidFill>
                  <a:srgbClr val="00B050"/>
                </a:solidFill>
              </a:rPr>
              <a:t>Shaozi</a:t>
            </a:r>
            <a:r>
              <a:rPr lang="en-US" sz="2800" dirty="0">
                <a:solidFill>
                  <a:srgbClr val="00B050"/>
                </a:solidFill>
              </a:rPr>
              <a:t> Li</a:t>
            </a:r>
          </a:p>
        </p:txBody>
      </p:sp>
      <p:sp>
        <p:nvSpPr>
          <p:cNvPr id="6147" name="Rectangle 4"/>
          <p:cNvSpPr>
            <a:spLocks noChangeArrowheads="1"/>
          </p:cNvSpPr>
          <p:nvPr/>
        </p:nvSpPr>
        <p:spPr bwMode="auto">
          <a:xfrm>
            <a:off x="785786" y="1357298"/>
            <a:ext cx="4929222"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sz="2000" dirty="0" smtClean="0"/>
              <a:t>Professor, Dr. </a:t>
            </a:r>
            <a:endParaRPr lang="en-US" sz="2000" dirty="0" smtClean="0"/>
          </a:p>
          <a:p>
            <a:pPr>
              <a:lnSpc>
                <a:spcPct val="150000"/>
              </a:lnSpc>
            </a:pPr>
            <a:r>
              <a:rPr lang="en-US" sz="2000" dirty="0" smtClean="0"/>
              <a:t>Chair of Cognitive Science Department</a:t>
            </a:r>
          </a:p>
          <a:p>
            <a:pPr>
              <a:lnSpc>
                <a:spcPct val="150000"/>
              </a:lnSpc>
            </a:pPr>
            <a:r>
              <a:rPr lang="en-US" sz="2000" dirty="0" smtClean="0"/>
              <a:t>School of Information Science and Engineering</a:t>
            </a:r>
          </a:p>
          <a:p>
            <a:pPr>
              <a:lnSpc>
                <a:spcPct val="150000"/>
              </a:lnSpc>
            </a:pPr>
            <a:r>
              <a:rPr lang="en-US" sz="2000" dirty="0" smtClean="0"/>
              <a:t>Xiamen University, China</a:t>
            </a:r>
          </a:p>
          <a:p>
            <a:pPr>
              <a:lnSpc>
                <a:spcPct val="150000"/>
              </a:lnSpc>
            </a:pPr>
            <a:r>
              <a:rPr lang="en-US" sz="2000" dirty="0" smtClean="0"/>
              <a:t>Tel: +</a:t>
            </a:r>
            <a:r>
              <a:rPr lang="en-US" sz="2000" dirty="0" smtClean="0"/>
              <a:t>86-592-2580080</a:t>
            </a:r>
          </a:p>
          <a:p>
            <a:pPr>
              <a:lnSpc>
                <a:spcPct val="150000"/>
              </a:lnSpc>
            </a:pPr>
            <a:r>
              <a:rPr lang="en-US" sz="2000" dirty="0" smtClean="0"/>
              <a:t>Email: </a:t>
            </a:r>
            <a:r>
              <a:rPr lang="en-US" sz="2000" dirty="0" smtClean="0">
                <a:hlinkClick r:id="rId3"/>
              </a:rPr>
              <a:t>szlig@xmu.edu.cn</a:t>
            </a:r>
            <a:r>
              <a:rPr lang="en-US" sz="2000" dirty="0" smtClean="0"/>
              <a:t> </a:t>
            </a:r>
          </a:p>
          <a:p>
            <a:pPr>
              <a:lnSpc>
                <a:spcPct val="150000"/>
              </a:lnSpc>
            </a:pPr>
            <a:r>
              <a:rPr lang="en-US" sz="2000" dirty="0" smtClean="0"/>
              <a:t>Research interests: Artificial </a:t>
            </a:r>
            <a:r>
              <a:rPr lang="en-US" sz="2000" dirty="0" smtClean="0"/>
              <a:t>Intelligence and Its Applications, </a:t>
            </a:r>
            <a:r>
              <a:rPr lang="en-US" sz="2000" dirty="0" smtClean="0"/>
              <a:t>Machine </a:t>
            </a:r>
            <a:r>
              <a:rPr lang="en-US" sz="2000" dirty="0" smtClean="0"/>
              <a:t>Learning, Computer Vision, Multimedia Information Retrieval, etc.</a:t>
            </a:r>
            <a:endParaRPr lang="en-US" sz="2000" dirty="0" smtClean="0"/>
          </a:p>
        </p:txBody>
      </p:sp>
      <p:pic>
        <p:nvPicPr>
          <p:cNvPr id="2" name="Picture 2" descr="Shaozi Li"/>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91200" y="1524001"/>
            <a:ext cx="2895600" cy="28146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2095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227428" y="1124158"/>
            <a:ext cx="5257800" cy="2739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spcBef>
                <a:spcPct val="50000"/>
              </a:spcBef>
            </a:pPr>
            <a:r>
              <a:rPr lang="en-US" b="1" dirty="0">
                <a:latin typeface="Arial" charset="0"/>
              </a:rPr>
              <a:t>What</a:t>
            </a:r>
            <a:r>
              <a:rPr lang="en-US" sz="2800" b="1" dirty="0">
                <a:latin typeface="Arial" charset="0"/>
              </a:rPr>
              <a:t> is Intelligence???</a:t>
            </a:r>
          </a:p>
          <a:p>
            <a:pPr>
              <a:spcBef>
                <a:spcPct val="50000"/>
              </a:spcBef>
              <a:buFont typeface="Wingdings" pitchFamily="2" charset="2"/>
              <a:buChar char="v"/>
            </a:pPr>
            <a:r>
              <a:rPr lang="en-US" b="1" dirty="0">
                <a:solidFill>
                  <a:srgbClr val="333333"/>
                </a:solidFill>
              </a:rPr>
              <a:t>Intelligence is the ability to learn about, to learn from, to understand about, and interact with one’s environment.</a:t>
            </a:r>
          </a:p>
          <a:p>
            <a:pPr>
              <a:spcBef>
                <a:spcPct val="50000"/>
              </a:spcBef>
              <a:buFont typeface="Arial" charset="0"/>
              <a:buChar char="•"/>
            </a:pPr>
            <a:endParaRPr lang="en-US" b="1" dirty="0">
              <a:solidFill>
                <a:srgbClr val="333333"/>
              </a:solidFill>
            </a:endParaRPr>
          </a:p>
          <a:p>
            <a:pPr>
              <a:spcBef>
                <a:spcPct val="50000"/>
              </a:spcBef>
              <a:buFont typeface="Wingdings" pitchFamily="2" charset="2"/>
              <a:buChar char="v"/>
            </a:pPr>
            <a:r>
              <a:rPr lang="en-US" b="1" dirty="0">
                <a:solidFill>
                  <a:srgbClr val="333333"/>
                </a:solidFill>
              </a:rPr>
              <a:t>Intelligence is the faculty of understanding</a:t>
            </a:r>
          </a:p>
          <a:p>
            <a:pPr>
              <a:spcBef>
                <a:spcPct val="50000"/>
              </a:spcBef>
              <a:buFont typeface="Arial" charset="0"/>
              <a:buChar char="•"/>
            </a:pPr>
            <a:endParaRPr lang="en-US" b="1" dirty="0">
              <a:solidFill>
                <a:srgbClr val="333333"/>
              </a:solidFill>
            </a:endParaRPr>
          </a:p>
        </p:txBody>
      </p:sp>
      <p:pic>
        <p:nvPicPr>
          <p:cNvPr id="6147" name="Picture 5" descr="http://www.scienceprogress.org/wp-content/uploads/2008/11/neurons_59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81600" y="381000"/>
            <a:ext cx="3800475" cy="351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63176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457200" y="304800"/>
            <a:ext cx="5943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pPr>
            <a:r>
              <a:rPr lang="en-US" sz="2800" b="1" dirty="0">
                <a:latin typeface="Arial" charset="0"/>
              </a:rPr>
              <a:t>What Is Artificial Intelligence???</a:t>
            </a:r>
          </a:p>
        </p:txBody>
      </p:sp>
      <p:sp>
        <p:nvSpPr>
          <p:cNvPr id="7171" name="Rectangle 2"/>
          <p:cNvSpPr>
            <a:spLocks noChangeArrowheads="1"/>
          </p:cNvSpPr>
          <p:nvPr/>
        </p:nvSpPr>
        <p:spPr bwMode="auto">
          <a:xfrm>
            <a:off x="228600" y="1600200"/>
            <a:ext cx="4572000" cy="356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ct val="50000"/>
              </a:spcBef>
              <a:buFont typeface="Wingdings" pitchFamily="2" charset="2"/>
              <a:buChar char="v"/>
            </a:pPr>
            <a:r>
              <a:rPr lang="en-US" b="1" dirty="0"/>
              <a:t>Artificial Intelligence (AI) is usually defined as the science of making computers do things that require intelligence when done by humans.</a:t>
            </a:r>
          </a:p>
          <a:p>
            <a:pPr marL="457200" indent="-457200">
              <a:spcBef>
                <a:spcPct val="50000"/>
              </a:spcBef>
              <a:buFont typeface="Wingdings" pitchFamily="2" charset="2"/>
              <a:buChar char="v"/>
            </a:pPr>
            <a:r>
              <a:rPr lang="en-US" b="1" dirty="0"/>
              <a:t>A.I is the study of ideas that enable computers to be intelligent</a:t>
            </a:r>
          </a:p>
        </p:txBody>
      </p:sp>
      <p:pic>
        <p:nvPicPr>
          <p:cNvPr id="7172"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0600" y="1219200"/>
            <a:ext cx="40386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19233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4114800" cy="6370638"/>
          </a:xfrm>
          <a:prstGeom prst="rect">
            <a:avLst/>
          </a:prstGeom>
        </p:spPr>
        <p:txBody>
          <a:bodyPr>
            <a:spAutoFit/>
          </a:bodyPr>
          <a:lstStyle/>
          <a:p>
            <a:pPr marL="457200" indent="-457200">
              <a:spcBef>
                <a:spcPct val="50000"/>
              </a:spcBef>
              <a:defRPr/>
            </a:pPr>
            <a:r>
              <a:rPr lang="en-US" sz="2800" b="1" dirty="0">
                <a:latin typeface="Arial" charset="0"/>
              </a:rPr>
              <a:t>How Does AI Works??</a:t>
            </a:r>
          </a:p>
          <a:p>
            <a:pPr marL="457200" indent="-457200">
              <a:spcBef>
                <a:spcPct val="50000"/>
              </a:spcBef>
              <a:defRPr/>
            </a:pPr>
            <a:r>
              <a:rPr lang="en-US" b="1" dirty="0">
                <a:latin typeface="+mj-lt"/>
              </a:rPr>
              <a:t>Artificial intelligence works with the help of </a:t>
            </a:r>
          </a:p>
          <a:p>
            <a:pPr marL="457200" indent="-457200">
              <a:spcBef>
                <a:spcPct val="50000"/>
              </a:spcBef>
              <a:buFont typeface="Arial" pitchFamily="34" charset="0"/>
              <a:buChar char="•"/>
              <a:defRPr/>
            </a:pPr>
            <a:endParaRPr lang="en-US" b="1" dirty="0">
              <a:latin typeface="+mj-lt"/>
            </a:endParaRPr>
          </a:p>
          <a:p>
            <a:pPr marL="457200" indent="-457200">
              <a:spcBef>
                <a:spcPct val="50000"/>
              </a:spcBef>
              <a:buFont typeface="Arial" pitchFamily="34" charset="0"/>
              <a:buChar char="•"/>
              <a:defRPr/>
            </a:pPr>
            <a:r>
              <a:rPr lang="en-US" b="1" dirty="0">
                <a:latin typeface="+mj-lt"/>
              </a:rPr>
              <a:t>Artificial Neurons (Artificial Neural Network)</a:t>
            </a:r>
          </a:p>
          <a:p>
            <a:pPr marL="457200" indent="-457200">
              <a:spcBef>
                <a:spcPct val="50000"/>
              </a:spcBef>
              <a:defRPr/>
            </a:pPr>
            <a:r>
              <a:rPr lang="en-US" b="1" dirty="0">
                <a:latin typeface="+mj-lt"/>
              </a:rPr>
              <a:t>                  </a:t>
            </a:r>
          </a:p>
          <a:p>
            <a:pPr marL="457200" indent="-457200">
              <a:spcBef>
                <a:spcPct val="50000"/>
              </a:spcBef>
              <a:defRPr/>
            </a:pPr>
            <a:r>
              <a:rPr lang="en-US" b="1" dirty="0">
                <a:latin typeface="+mj-lt"/>
              </a:rPr>
              <a:t>                    And</a:t>
            </a:r>
          </a:p>
          <a:p>
            <a:pPr marL="457200" indent="-457200">
              <a:spcBef>
                <a:spcPct val="50000"/>
              </a:spcBef>
              <a:buFont typeface="Arial" pitchFamily="34" charset="0"/>
              <a:buChar char="•"/>
              <a:defRPr/>
            </a:pPr>
            <a:r>
              <a:rPr lang="en-US" b="1" dirty="0">
                <a:latin typeface="+mj-lt"/>
              </a:rPr>
              <a:t>Scientific theorems(If-Then Statements, Logics)</a:t>
            </a:r>
          </a:p>
          <a:p>
            <a:pPr marL="457200" indent="-457200">
              <a:spcBef>
                <a:spcPct val="50000"/>
              </a:spcBef>
              <a:defRPr/>
            </a:pPr>
            <a:endParaRPr lang="en-US" b="1" dirty="0">
              <a:latin typeface="+mj-lt"/>
            </a:endParaRPr>
          </a:p>
          <a:p>
            <a:pPr marL="457200" indent="-457200">
              <a:spcBef>
                <a:spcPct val="50000"/>
              </a:spcBef>
              <a:buFont typeface="Arial" pitchFamily="34" charset="0"/>
              <a:buChar char="•"/>
              <a:defRPr/>
            </a:pPr>
            <a:endParaRPr lang="en-US" b="1" dirty="0">
              <a:latin typeface="Arial" charset="0"/>
            </a:endParaRPr>
          </a:p>
        </p:txBody>
      </p:sp>
      <p:pic>
        <p:nvPicPr>
          <p:cNvPr id="8195"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8200" y="1066800"/>
            <a:ext cx="4359275"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92667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228600" y="304800"/>
            <a:ext cx="5257800" cy="362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ct val="50000"/>
              </a:spcBef>
            </a:pPr>
            <a:r>
              <a:rPr lang="en-US" sz="2800" b="1" dirty="0">
                <a:latin typeface="Arial" charset="0"/>
              </a:rPr>
              <a:t>What is </a:t>
            </a:r>
            <a:r>
              <a:rPr lang="en-US" b="1" dirty="0">
                <a:latin typeface="Arial" charset="0"/>
              </a:rPr>
              <a:t>Neural</a:t>
            </a:r>
            <a:r>
              <a:rPr lang="en-US" sz="2800" b="1" dirty="0">
                <a:latin typeface="Arial" charset="0"/>
              </a:rPr>
              <a:t> Networking??</a:t>
            </a:r>
          </a:p>
          <a:p>
            <a:pPr marL="457200" indent="-457200">
              <a:spcBef>
                <a:spcPct val="50000"/>
              </a:spcBef>
              <a:buFont typeface="Wingdings" pitchFamily="2" charset="2"/>
              <a:buChar char="v"/>
            </a:pPr>
            <a:endParaRPr lang="en-US" b="1" dirty="0">
              <a:cs typeface="Courier New" pitchFamily="49" charset="0"/>
            </a:endParaRPr>
          </a:p>
          <a:p>
            <a:pPr marL="457200" indent="-457200">
              <a:spcBef>
                <a:spcPct val="50000"/>
              </a:spcBef>
              <a:buFont typeface="Wingdings" pitchFamily="2" charset="2"/>
              <a:buChar char="v"/>
            </a:pPr>
            <a:endParaRPr lang="en-US" b="1" dirty="0">
              <a:cs typeface="Courier New" pitchFamily="49" charset="0"/>
            </a:endParaRPr>
          </a:p>
          <a:p>
            <a:pPr marL="457200" indent="-457200">
              <a:spcBef>
                <a:spcPct val="50000"/>
              </a:spcBef>
              <a:buFont typeface="Wingdings" pitchFamily="2" charset="2"/>
              <a:buChar char="v"/>
            </a:pPr>
            <a:r>
              <a:rPr lang="en-US" b="1" dirty="0">
                <a:cs typeface="Courier New" pitchFamily="49" charset="0"/>
              </a:rPr>
              <a:t>Artificial neural networks are composed of interconnecting artificial neurons (programming constructs that mimic the properties of biological neurons). </a:t>
            </a:r>
          </a:p>
        </p:txBody>
      </p:sp>
      <p:pic>
        <p:nvPicPr>
          <p:cNvPr id="9219" name="Picture 5" descr="https://cs.byu.edu/files/images/neural_networkin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57800" y="990600"/>
            <a:ext cx="3667125"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17131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txBox="1">
            <a:spLocks noGrp="1"/>
          </p:cNvSpPr>
          <p:nvPr/>
        </p:nvSpPr>
        <p:spPr bwMode="auto">
          <a:xfrm>
            <a:off x="6727825" y="6408738"/>
            <a:ext cx="191928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latin typeface="Arial" charset="0"/>
              </a:rPr>
              <a:t>Sec 2: ANN</a:t>
            </a:r>
          </a:p>
        </p:txBody>
      </p:sp>
      <p:sp>
        <p:nvSpPr>
          <p:cNvPr id="1028" name="Slide Number Placeholder 5"/>
          <p:cNvSpPr txBox="1">
            <a:spLocks noGrp="1"/>
          </p:cNvSpPr>
          <p:nvPr/>
        </p:nvSpPr>
        <p:spPr bwMode="auto">
          <a:xfrm>
            <a:off x="8647113" y="6408738"/>
            <a:ext cx="366712"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25FD6759-5460-4445-B7B6-CAE6F109CAB2}" type="slidenum">
              <a:rPr lang="en-US" sz="1000">
                <a:latin typeface="Arial" charset="0"/>
              </a:rPr>
              <a:pPr algn="r" eaLnBrk="1" hangingPunct="1"/>
              <a:t>9</a:t>
            </a:fld>
            <a:endParaRPr lang="en-US" sz="1000">
              <a:latin typeface="Arial" charset="0"/>
            </a:endParaRPr>
          </a:p>
        </p:txBody>
      </p:sp>
      <p:sp>
        <p:nvSpPr>
          <p:cNvPr id="105474" name="Rectangle 2"/>
          <p:cNvSpPr>
            <a:spLocks noGrp="1" noChangeArrowheads="1"/>
          </p:cNvSpPr>
          <p:nvPr>
            <p:ph type="title" idx="4294967295"/>
          </p:nvPr>
        </p:nvSpPr>
        <p:spPr>
          <a:xfrm>
            <a:off x="457200" y="274639"/>
            <a:ext cx="8229600" cy="1143000"/>
          </a:xfrm>
          <a:ln>
            <a:miter lim="800000"/>
            <a:headEnd/>
            <a:tailEnd/>
          </a:ln>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en-US" sz="4100" b="1" kern="1200" dirty="0">
                <a:effectLst>
                  <a:outerShdw blurRad="31750" dist="25400" dir="5400000" algn="tl" rotWithShape="0">
                    <a:srgbClr val="000000">
                      <a:alpha val="25000"/>
                    </a:srgbClr>
                  </a:outerShdw>
                </a:effectLst>
              </a:rPr>
              <a:t>Structure of a Biological Neuron</a:t>
            </a:r>
          </a:p>
        </p:txBody>
      </p:sp>
      <p:grpSp>
        <p:nvGrpSpPr>
          <p:cNvPr id="1030" name="Group 7"/>
          <p:cNvGrpSpPr>
            <a:grpSpLocks/>
          </p:cNvGrpSpPr>
          <p:nvPr/>
        </p:nvGrpSpPr>
        <p:grpSpPr bwMode="auto">
          <a:xfrm>
            <a:off x="381000" y="1371600"/>
            <a:ext cx="8077200" cy="3886200"/>
            <a:chOff x="1008" y="1296"/>
            <a:chExt cx="5319" cy="2448"/>
          </a:xfrm>
        </p:grpSpPr>
        <p:sp>
          <p:nvSpPr>
            <p:cNvPr id="1032" name="Text Box 8"/>
            <p:cNvSpPr txBox="1">
              <a:spLocks noChangeArrowheads="1"/>
            </p:cNvSpPr>
            <p:nvPr/>
          </p:nvSpPr>
          <p:spPr bwMode="auto">
            <a:xfrm>
              <a:off x="2614" y="1440"/>
              <a:ext cx="2544"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Dendrites: Accepts Inputs</a:t>
              </a:r>
            </a:p>
          </p:txBody>
        </p:sp>
        <p:sp>
          <p:nvSpPr>
            <p:cNvPr id="1033" name="Text Box 9"/>
            <p:cNvSpPr txBox="1">
              <a:spLocks noChangeArrowheads="1"/>
            </p:cNvSpPr>
            <p:nvPr/>
          </p:nvSpPr>
          <p:spPr bwMode="auto">
            <a:xfrm>
              <a:off x="2614" y="1824"/>
              <a:ext cx="3161"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Soma: Processes the Inputs</a:t>
              </a:r>
            </a:p>
          </p:txBody>
        </p:sp>
        <p:sp>
          <p:nvSpPr>
            <p:cNvPr id="1034" name="Text Box 10"/>
            <p:cNvSpPr txBox="1">
              <a:spLocks noChangeArrowheads="1"/>
            </p:cNvSpPr>
            <p:nvPr/>
          </p:nvSpPr>
          <p:spPr bwMode="auto">
            <a:xfrm>
              <a:off x="2614" y="2256"/>
              <a:ext cx="3613" cy="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Axon: Turns the processed inputs into outputs</a:t>
              </a:r>
            </a:p>
          </p:txBody>
        </p:sp>
        <p:sp>
          <p:nvSpPr>
            <p:cNvPr id="1035" name="Text Box 11"/>
            <p:cNvSpPr txBox="1">
              <a:spLocks noChangeArrowheads="1"/>
            </p:cNvSpPr>
            <p:nvPr/>
          </p:nvSpPr>
          <p:spPr bwMode="auto">
            <a:xfrm>
              <a:off x="2614" y="2832"/>
              <a:ext cx="3713" cy="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Synapses: The electrochemical contact between neurons</a:t>
              </a:r>
            </a:p>
          </p:txBody>
        </p:sp>
        <p:graphicFrame>
          <p:nvGraphicFramePr>
            <p:cNvPr id="1026" name="Object 12"/>
            <p:cNvGraphicFramePr>
              <a:graphicFrameLocks noChangeAspect="1"/>
            </p:cNvGraphicFramePr>
            <p:nvPr/>
          </p:nvGraphicFramePr>
          <p:xfrm>
            <a:off x="1008" y="1296"/>
            <a:ext cx="974" cy="2448"/>
          </p:xfrm>
          <a:graphic>
            <a:graphicData uri="http://schemas.openxmlformats.org/presentationml/2006/ole">
              <p:oleObj spid="_x0000_s22530" r:id="rId3" imgW="1352381" imgH="3161905" progId="">
                <p:embed/>
              </p:oleObj>
            </a:graphicData>
          </a:graphic>
        </p:graphicFrame>
        <p:sp>
          <p:nvSpPr>
            <p:cNvPr id="1036" name="Line 13"/>
            <p:cNvSpPr>
              <a:spLocks noChangeShapeType="1"/>
            </p:cNvSpPr>
            <p:nvPr/>
          </p:nvSpPr>
          <p:spPr bwMode="auto">
            <a:xfrm flipH="1">
              <a:off x="1872" y="1555"/>
              <a:ext cx="692" cy="29"/>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1037" name="Line 14"/>
            <p:cNvSpPr>
              <a:spLocks noChangeShapeType="1"/>
            </p:cNvSpPr>
            <p:nvPr/>
          </p:nvSpPr>
          <p:spPr bwMode="auto">
            <a:xfrm flipH="1">
              <a:off x="1711" y="2016"/>
              <a:ext cx="853"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1038" name="Line 15"/>
            <p:cNvSpPr>
              <a:spLocks noChangeShapeType="1"/>
            </p:cNvSpPr>
            <p:nvPr/>
          </p:nvSpPr>
          <p:spPr bwMode="auto">
            <a:xfrm flipH="1">
              <a:off x="1632" y="2448"/>
              <a:ext cx="982"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1039" name="Line 16"/>
            <p:cNvSpPr>
              <a:spLocks noChangeShapeType="1"/>
            </p:cNvSpPr>
            <p:nvPr/>
          </p:nvSpPr>
          <p:spPr bwMode="auto">
            <a:xfrm flipH="1">
              <a:off x="1560" y="3024"/>
              <a:ext cx="1054" cy="52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pic>
        <p:nvPicPr>
          <p:cNvPr id="105489" name="Picture 17" descr="repo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38600" y="4602163"/>
            <a:ext cx="4648200" cy="225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94906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5489"/>
                                        </p:tgtEl>
                                        <p:attrNameLst>
                                          <p:attrName>style.visibility</p:attrName>
                                        </p:attrNameLst>
                                      </p:cBhvr>
                                      <p:to>
                                        <p:strVal val="visible"/>
                                      </p:to>
                                    </p:set>
                                    <p:animEffect transition="in" filter="dissolve">
                                      <p:cBhvr>
                                        <p:cTn id="7" dur="500"/>
                                        <p:tgtEl>
                                          <p:spTgt spid="105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1375</Words>
  <Application>Microsoft Office PowerPoint</Application>
  <PresentationFormat>全屏显示(4:3)</PresentationFormat>
  <Paragraphs>186</Paragraphs>
  <Slides>33</Slides>
  <Notes>5</Notes>
  <HiddenSlides>0</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33</vt:i4>
      </vt:variant>
    </vt:vector>
  </HeadingPairs>
  <TitlesOfParts>
    <vt:vector size="34" baseType="lpstr">
      <vt:lpstr>Office Theme</vt:lpstr>
      <vt:lpstr>幻灯片 1</vt:lpstr>
      <vt:lpstr>幻灯片 2</vt:lpstr>
      <vt:lpstr>幻灯片 3</vt:lpstr>
      <vt:lpstr>幻灯片 4</vt:lpstr>
      <vt:lpstr>幻灯片 5</vt:lpstr>
      <vt:lpstr>幻灯片 6</vt:lpstr>
      <vt:lpstr>幻灯片 7</vt:lpstr>
      <vt:lpstr>幻灯片 8</vt:lpstr>
      <vt:lpstr>Structure of a Biological Neuron</vt:lpstr>
      <vt:lpstr>An Artificial Neuron</vt:lpstr>
      <vt:lpstr>幻灯片 11</vt:lpstr>
      <vt:lpstr>Chinese Room Test</vt:lpstr>
      <vt:lpstr>幻灯片 13</vt:lpstr>
      <vt:lpstr>幻灯片 14</vt:lpstr>
      <vt:lpstr>幻灯片 15</vt:lpstr>
      <vt:lpstr>幻灯片 16</vt:lpstr>
      <vt:lpstr>幻灯片 17</vt:lpstr>
      <vt:lpstr>幻灯片 18</vt:lpstr>
      <vt:lpstr>幻灯片 19</vt:lpstr>
      <vt:lpstr>Human Intelligence VS Artificial Intelligence</vt:lpstr>
      <vt:lpstr>Human Intelligence VS Artificial Intelligence</vt:lpstr>
      <vt:lpstr>Human Intelligence VS Artificial Intelligence</vt:lpstr>
      <vt:lpstr>Human Intelligence VS Artificial Intelligence</vt:lpstr>
      <vt:lpstr>Artificial Intelligence VS Conventional Computing</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Ravali Remella</dc:creator>
  <cp:lastModifiedBy>user</cp:lastModifiedBy>
  <cp:revision>2</cp:revision>
  <dcterms:created xsi:type="dcterms:W3CDTF">2014-10-28T11:43:56Z</dcterms:created>
  <dcterms:modified xsi:type="dcterms:W3CDTF">2014-10-29T00:29:23Z</dcterms:modified>
</cp:coreProperties>
</file>