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6" r:id="rId6"/>
    <p:sldId id="263" r:id="rId7"/>
    <p:sldId id="262" r:id="rId8"/>
    <p:sldId id="264" r:id="rId9"/>
    <p:sldId id="268" r:id="rId10"/>
    <p:sldId id="267" r:id="rId11"/>
    <p:sldId id="269" r:id="rId12"/>
    <p:sldId id="272" r:id="rId13"/>
    <p:sldId id="273"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14241-763E-42E4-B264-A629C976C801}" type="datetimeFigureOut">
              <a:rPr lang="en-US" smtClean="0"/>
              <a:pPr/>
              <a:t>10/19/2015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A23D0C-5A88-4048-ADED-5FAF07D56660}" type="slidenum">
              <a:rPr lang="en-US" smtClean="0"/>
              <a:pPr/>
              <a:t>‹#›</a:t>
            </a:fld>
            <a:endParaRPr lang="en-US"/>
          </a:p>
        </p:txBody>
      </p:sp>
    </p:spTree>
    <p:extLst>
      <p:ext uri="{BB962C8B-B14F-4D97-AF65-F5344CB8AC3E}">
        <p14:creationId xmlns:p14="http://schemas.microsoft.com/office/powerpoint/2010/main" val="156435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FBDD8A-DF61-441C-B076-B5F22AD5D4EB}" type="slidenum">
              <a:rPr lang="en-US" smtClean="0"/>
              <a:pPr/>
              <a:t>3</a:t>
            </a:fld>
            <a:endParaRPr lang="en-US"/>
          </a:p>
        </p:txBody>
      </p:sp>
    </p:spTree>
    <p:extLst>
      <p:ext uri="{BB962C8B-B14F-4D97-AF65-F5344CB8AC3E}">
        <p14:creationId xmlns:p14="http://schemas.microsoft.com/office/powerpoint/2010/main" val="3212184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Grp="1" noChangeArrowheads="1"/>
          </p:cNvSpPr>
          <p:nvPr>
            <p:ph type="sldNum" sz="quarter" idx="5"/>
          </p:nvPr>
        </p:nvSpPr>
        <p:spPr>
          <a:noFill/>
          <a:ln>
            <a:miter lim="800000"/>
            <a:headEnd/>
            <a:tailEnd/>
          </a:ln>
        </p:spPr>
        <p:txBody>
          <a:bodyPr/>
          <a:lstStyle/>
          <a:p>
            <a:fld id="{2B376EE3-DC3B-414D-B3F9-C1660C0E56B6}" type="slidenum">
              <a:rPr lang="en-US">
                <a:latin typeface="Times New Roman" pitchFamily="18" charset="0"/>
              </a:rPr>
              <a:pPr/>
              <a:t>9</a:t>
            </a:fld>
            <a:endParaRPr lang="en-US">
              <a:latin typeface="Times New Roman" pitchFamily="18" charset="0"/>
            </a:endParaRPr>
          </a:p>
        </p:txBody>
      </p:sp>
      <p:sp>
        <p:nvSpPr>
          <p:cNvPr id="11267" name="Rectangle 2"/>
          <p:cNvSpPr>
            <a:spLocks noGrp="1" noRot="1" noChangeAspect="1" noChangeArrowheads="1" noTextEdit="1"/>
          </p:cNvSpPr>
          <p:nvPr>
            <p:ph type="sldImg"/>
          </p:nvPr>
        </p:nvSpPr>
        <p:spPr>
          <a:xfrm>
            <a:off x="1219200" y="711200"/>
            <a:ext cx="4681538" cy="3513138"/>
          </a:xfrm>
          <a:ln/>
        </p:spPr>
      </p:sp>
      <p:sp>
        <p:nvSpPr>
          <p:cNvPr id="11268" name="Rectangle 3"/>
          <p:cNvSpPr>
            <a:spLocks noGrp="1" noChangeArrowheads="1"/>
          </p:cNvSpPr>
          <p:nvPr>
            <p:ph type="body" idx="1"/>
          </p:nvPr>
        </p:nvSpPr>
        <p:spPr>
          <a:noFill/>
        </p:spPr>
        <p:txBody>
          <a:bodyPr/>
          <a:lstStyle/>
          <a:p>
            <a:r>
              <a:rPr lang="en-US" smtClean="0">
                <a:latin typeface="Times New Roman" pitchFamily="18" charset="0"/>
              </a:rPr>
              <a:t>Here is what we are trying to achieve </a:t>
            </a:r>
            <a:r>
              <a:rPr lang="en-US" i="1" smtClean="0">
                <a:latin typeface="Times New Roman" pitchFamily="18" charset="0"/>
              </a:rPr>
              <a:t>(refer to slide).</a:t>
            </a:r>
            <a:endParaRPr lang="en-US" smtClean="0">
              <a:latin typeface="Times New Roman" pitchFamily="18" charset="0"/>
            </a:endParaRPr>
          </a:p>
          <a:p>
            <a:endParaRPr lang="en-US" smtClean="0">
              <a:latin typeface="Times New Roman" pitchFamily="18" charset="0"/>
            </a:endParaRPr>
          </a:p>
          <a:p>
            <a:r>
              <a:rPr lang="en-US" i="1" smtClean="0">
                <a:latin typeface="Times New Roman" pitchFamily="18" charset="0"/>
              </a:rPr>
              <a:t>Note that you can comment on:</a:t>
            </a:r>
          </a:p>
          <a:p>
            <a:pPr>
              <a:buFontTx/>
              <a:buChar char="•"/>
            </a:pPr>
            <a:r>
              <a:rPr lang="en-US" i="1" smtClean="0">
                <a:latin typeface="Times New Roman" pitchFamily="18" charset="0"/>
              </a:rPr>
              <a:t>  We conduct basic animal health research in RY, but our animal health care products are marketed by Merial, a joint venture between Merck and Rhone- Poulenc (note that RP is now known as  Aventis (RP merged with Hoechst).</a:t>
            </a:r>
          </a:p>
          <a:p>
            <a:pPr>
              <a:buFontTx/>
              <a:buChar char="•"/>
            </a:pPr>
            <a:r>
              <a:rPr lang="en-US" i="1" smtClean="0">
                <a:latin typeface="Times New Roman" pitchFamily="18" charset="0"/>
              </a:rPr>
              <a:t>  Outcomes research is when we attempt to prove that our compounds not only cause important chemical effects in the body (such as reduced blood pressure or reduced cholesterol), but that these effects lead to reduced morbidity and mortality over time.  The Zocor 4S study is an example.</a:t>
            </a:r>
          </a:p>
          <a:p>
            <a:endParaRPr lang="en-US" smtClean="0">
              <a:latin typeface="Times New Roman" pitchFamily="18" charset="0"/>
            </a:endParaRPr>
          </a:p>
          <a:p>
            <a:r>
              <a:rPr lang="en-US" smtClean="0">
                <a:latin typeface="Times New Roman" pitchFamily="18" charset="0"/>
              </a:rPr>
              <a:t>The research budget for MRL is $2.4 billion this year.</a:t>
            </a:r>
          </a:p>
        </p:txBody>
      </p:sp>
    </p:spTree>
    <p:extLst>
      <p:ext uri="{BB962C8B-B14F-4D97-AF65-F5344CB8AC3E}">
        <p14:creationId xmlns:p14="http://schemas.microsoft.com/office/powerpoint/2010/main" val="369244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10/19/2015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onferenceseries.com/pharmaceutical-sciences-meetings/"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600201"/>
            <a:ext cx="6019800" cy="2743199"/>
          </a:xfrm>
        </p:spPr>
        <p:txBody>
          <a:bodyPr>
            <a:normAutofit/>
          </a:bodyPr>
          <a:lstStyle/>
          <a:p>
            <a:r>
              <a:rPr lang="en-US" sz="4000" dirty="0" err="1" smtClean="0">
                <a:latin typeface="Times New Roman" pitchFamily="18" charset="0"/>
                <a:cs typeface="Times New Roman" pitchFamily="18" charset="0"/>
              </a:rPr>
              <a:t>Shufeng</a:t>
            </a:r>
            <a:r>
              <a:rPr lang="en-US" sz="4000" dirty="0" smtClean="0">
                <a:latin typeface="Times New Roman" pitchFamily="18" charset="0"/>
                <a:cs typeface="Times New Roman" pitchFamily="18" charset="0"/>
              </a:rPr>
              <a:t> Zhou</a:t>
            </a:r>
            <a:br>
              <a:rPr lang="en-US" sz="4000" dirty="0" smtClean="0">
                <a:latin typeface="Times New Roman" pitchFamily="18" charset="0"/>
                <a:cs typeface="Times New Roman" pitchFamily="18" charset="0"/>
              </a:rPr>
            </a:br>
            <a:r>
              <a:rPr lang="en-IN" sz="2700" dirty="0" err="1">
                <a:latin typeface="Times New Roman" pitchFamily="18" charset="0"/>
                <a:cs typeface="Times New Roman" pitchFamily="18" charset="0"/>
              </a:rPr>
              <a:t>Assoicate</a:t>
            </a:r>
            <a:r>
              <a:rPr lang="en-IN" sz="2700" dirty="0">
                <a:latin typeface="Times New Roman" pitchFamily="18" charset="0"/>
                <a:cs typeface="Times New Roman" pitchFamily="18" charset="0"/>
              </a:rPr>
              <a:t> Dean</a:t>
            </a:r>
            <a:br>
              <a:rPr lang="en-IN" sz="2700" dirty="0">
                <a:latin typeface="Times New Roman" pitchFamily="18" charset="0"/>
                <a:cs typeface="Times New Roman" pitchFamily="18" charset="0"/>
              </a:rPr>
            </a:br>
            <a:r>
              <a:rPr lang="en-IN" sz="2700" dirty="0">
                <a:latin typeface="Times New Roman" pitchFamily="18" charset="0"/>
                <a:cs typeface="Times New Roman" pitchFamily="18" charset="0"/>
              </a:rPr>
              <a:t>Department of Pharmaceutical Science</a:t>
            </a:r>
            <a:br>
              <a:rPr lang="en-IN" sz="2700" dirty="0">
                <a:latin typeface="Times New Roman" pitchFamily="18" charset="0"/>
                <a:cs typeface="Times New Roman" pitchFamily="18" charset="0"/>
              </a:rPr>
            </a:br>
            <a:r>
              <a:rPr lang="en-IN" sz="2700" dirty="0">
                <a:latin typeface="Times New Roman" pitchFamily="18" charset="0"/>
                <a:cs typeface="Times New Roman" pitchFamily="18" charset="0"/>
              </a:rPr>
              <a:t>University of South Florida </a:t>
            </a:r>
            <a:endParaRPr lang="en-US" sz="2700" dirty="0">
              <a:latin typeface="Times New Roman" pitchFamily="18" charset="0"/>
              <a:cs typeface="Times New Roman" pitchFamily="18" charset="0"/>
            </a:endParaRPr>
          </a:p>
        </p:txBody>
      </p:sp>
    </p:spTree>
    <p:extLst>
      <p:ext uri="{BB962C8B-B14F-4D97-AF65-F5344CB8AC3E}">
        <p14:creationId xmlns:p14="http://schemas.microsoft.com/office/powerpoint/2010/main" val="1604187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026"/>
          <p:cNvSpPr txBox="1">
            <a:spLocks noChangeArrowheads="1"/>
          </p:cNvSpPr>
          <p:nvPr/>
        </p:nvSpPr>
        <p:spPr bwMode="auto">
          <a:xfrm>
            <a:off x="1219200" y="0"/>
            <a:ext cx="7543800" cy="523220"/>
          </a:xfrm>
          <a:prstGeom prst="rect">
            <a:avLst/>
          </a:prstGeom>
          <a:noFill/>
          <a:ln w="9525">
            <a:noFill/>
            <a:miter lim="800000"/>
            <a:headEnd/>
            <a:tailEnd/>
          </a:ln>
          <a:effectLst/>
        </p:spPr>
        <p:txBody>
          <a:bodyPr wrap="square">
            <a:spAutoFit/>
          </a:bodyPr>
          <a:lstStyle/>
          <a:p>
            <a:pPr algn="ctr"/>
            <a:r>
              <a:rPr lang="en-US" sz="2800" b="1" dirty="0">
                <a:solidFill>
                  <a:schemeClr val="accent5">
                    <a:lumMod val="75000"/>
                  </a:schemeClr>
                </a:solidFill>
                <a:latin typeface="Times New Roman" pitchFamily="18" charset="0"/>
                <a:cs typeface="Times New Roman" pitchFamily="18" charset="0"/>
              </a:rPr>
              <a:t>Drug Discovery—Convergence of Disciplines</a:t>
            </a:r>
          </a:p>
        </p:txBody>
      </p:sp>
      <p:grpSp>
        <p:nvGrpSpPr>
          <p:cNvPr id="2" name="Group 1089"/>
          <p:cNvGrpSpPr>
            <a:grpSpLocks/>
          </p:cNvGrpSpPr>
          <p:nvPr/>
        </p:nvGrpSpPr>
        <p:grpSpPr bwMode="auto">
          <a:xfrm>
            <a:off x="6400800" y="685800"/>
            <a:ext cx="2017713" cy="990600"/>
            <a:chOff x="4032" y="432"/>
            <a:chExt cx="1271" cy="624"/>
          </a:xfrm>
        </p:grpSpPr>
        <p:sp>
          <p:nvSpPr>
            <p:cNvPr id="8268" name="Text Box 1031"/>
            <p:cNvSpPr txBox="1">
              <a:spLocks noChangeArrowheads="1"/>
            </p:cNvSpPr>
            <p:nvPr/>
          </p:nvSpPr>
          <p:spPr bwMode="auto">
            <a:xfrm>
              <a:off x="4416" y="432"/>
              <a:ext cx="887" cy="231"/>
            </a:xfrm>
            <a:prstGeom prst="rect">
              <a:avLst/>
            </a:prstGeom>
            <a:noFill/>
            <a:ln w="9525">
              <a:noFill/>
              <a:miter lim="800000"/>
              <a:headEnd/>
              <a:tailEnd/>
            </a:ln>
            <a:effectLst/>
          </p:spPr>
          <p:txBody>
            <a:bodyPr>
              <a:spAutoFit/>
            </a:bodyPr>
            <a:lstStyle/>
            <a:p>
              <a:r>
                <a:rPr lang="en-US" sz="1800" b="1">
                  <a:latin typeface="Helvetica" pitchFamily="34" charset="0"/>
                </a:rPr>
                <a:t>Patent Law</a:t>
              </a:r>
            </a:p>
          </p:txBody>
        </p:sp>
        <p:sp>
          <p:nvSpPr>
            <p:cNvPr id="8269" name="Line 1049"/>
            <p:cNvSpPr>
              <a:spLocks noChangeShapeType="1"/>
            </p:cNvSpPr>
            <p:nvPr/>
          </p:nvSpPr>
          <p:spPr bwMode="auto">
            <a:xfrm flipH="1">
              <a:off x="4032" y="672"/>
              <a:ext cx="384" cy="384"/>
            </a:xfrm>
            <a:prstGeom prst="line">
              <a:avLst/>
            </a:prstGeom>
            <a:noFill/>
            <a:ln w="38100">
              <a:solidFill>
                <a:schemeClr val="tx1"/>
              </a:solidFill>
              <a:round/>
              <a:headEnd/>
              <a:tailEnd type="triangle" w="med" len="med"/>
            </a:ln>
            <a:effectLst/>
          </p:spPr>
          <p:txBody>
            <a:bodyPr wrap="none" anchor="ctr"/>
            <a:lstStyle/>
            <a:p>
              <a:endParaRPr lang="en-US"/>
            </a:p>
          </p:txBody>
        </p:sp>
      </p:grpSp>
      <p:grpSp>
        <p:nvGrpSpPr>
          <p:cNvPr id="3" name="Group 1096"/>
          <p:cNvGrpSpPr>
            <a:grpSpLocks/>
          </p:cNvGrpSpPr>
          <p:nvPr/>
        </p:nvGrpSpPr>
        <p:grpSpPr bwMode="auto">
          <a:xfrm>
            <a:off x="1447800" y="533400"/>
            <a:ext cx="4656138" cy="5913438"/>
            <a:chOff x="1152" y="384"/>
            <a:chExt cx="3029" cy="3725"/>
          </a:xfrm>
        </p:grpSpPr>
        <p:grpSp>
          <p:nvGrpSpPr>
            <p:cNvPr id="4" name="Group 1090"/>
            <p:cNvGrpSpPr>
              <a:grpSpLocks/>
            </p:cNvGrpSpPr>
            <p:nvPr/>
          </p:nvGrpSpPr>
          <p:grpSpPr bwMode="auto">
            <a:xfrm>
              <a:off x="1152" y="384"/>
              <a:ext cx="2836" cy="601"/>
              <a:chOff x="1152" y="384"/>
              <a:chExt cx="2836" cy="601"/>
            </a:xfrm>
          </p:grpSpPr>
          <p:sp>
            <p:nvSpPr>
              <p:cNvPr id="8264" name="Text Box 1027"/>
              <p:cNvSpPr txBox="1">
                <a:spLocks noChangeArrowheads="1"/>
              </p:cNvSpPr>
              <p:nvPr/>
            </p:nvSpPr>
            <p:spPr bwMode="auto">
              <a:xfrm>
                <a:off x="1152" y="480"/>
                <a:ext cx="1084" cy="404"/>
              </a:xfrm>
              <a:prstGeom prst="rect">
                <a:avLst/>
              </a:prstGeom>
              <a:noFill/>
              <a:ln w="9525">
                <a:noFill/>
                <a:miter lim="800000"/>
                <a:headEnd/>
                <a:tailEnd/>
              </a:ln>
              <a:effectLst/>
            </p:spPr>
            <p:txBody>
              <a:bodyPr wrap="none">
                <a:spAutoFit/>
              </a:bodyPr>
              <a:lstStyle/>
              <a:p>
                <a:pPr algn="ctr"/>
                <a:r>
                  <a:rPr lang="en-US" sz="1800" b="1">
                    <a:latin typeface="Helvetica" pitchFamily="34" charset="0"/>
                  </a:rPr>
                  <a:t>Combinatorial</a:t>
                </a:r>
              </a:p>
              <a:p>
                <a:pPr algn="ctr"/>
                <a:r>
                  <a:rPr lang="en-US" sz="1800" b="1">
                    <a:latin typeface="Helvetica" pitchFamily="34" charset="0"/>
                  </a:rPr>
                  <a:t>Chemistry</a:t>
                </a:r>
              </a:p>
            </p:txBody>
          </p:sp>
          <p:sp>
            <p:nvSpPr>
              <p:cNvPr id="8265" name="Text Box 1029"/>
              <p:cNvSpPr txBox="1">
                <a:spLocks noChangeArrowheads="1"/>
              </p:cNvSpPr>
              <p:nvPr/>
            </p:nvSpPr>
            <p:spPr bwMode="auto">
              <a:xfrm>
                <a:off x="3168" y="384"/>
                <a:ext cx="820" cy="404"/>
              </a:xfrm>
              <a:prstGeom prst="rect">
                <a:avLst/>
              </a:prstGeom>
              <a:noFill/>
              <a:ln w="9525">
                <a:noFill/>
                <a:miter lim="800000"/>
                <a:headEnd/>
                <a:tailEnd/>
              </a:ln>
              <a:effectLst/>
            </p:spPr>
            <p:txBody>
              <a:bodyPr wrap="none">
                <a:spAutoFit/>
              </a:bodyPr>
              <a:lstStyle/>
              <a:p>
                <a:pPr algn="ctr"/>
                <a:r>
                  <a:rPr lang="en-US" sz="1800" b="1">
                    <a:latin typeface="Helvetica" pitchFamily="34" charset="0"/>
                  </a:rPr>
                  <a:t>Synthetic</a:t>
                </a:r>
              </a:p>
              <a:p>
                <a:pPr algn="ctr"/>
                <a:r>
                  <a:rPr lang="en-US" sz="1800" b="1">
                    <a:latin typeface="Helvetica" pitchFamily="34" charset="0"/>
                  </a:rPr>
                  <a:t>Chemistry</a:t>
                </a:r>
              </a:p>
            </p:txBody>
          </p:sp>
          <p:sp>
            <p:nvSpPr>
              <p:cNvPr id="8266" name="Line 1047"/>
              <p:cNvSpPr>
                <a:spLocks noChangeShapeType="1"/>
              </p:cNvSpPr>
              <p:nvPr/>
            </p:nvSpPr>
            <p:spPr bwMode="auto">
              <a:xfrm>
                <a:off x="2160" y="745"/>
                <a:ext cx="240" cy="240"/>
              </a:xfrm>
              <a:prstGeom prst="line">
                <a:avLst/>
              </a:prstGeom>
              <a:noFill/>
              <a:ln w="38100">
                <a:solidFill>
                  <a:schemeClr val="tx1"/>
                </a:solidFill>
                <a:round/>
                <a:headEnd/>
                <a:tailEnd type="triangle" w="med" len="med"/>
              </a:ln>
              <a:effectLst/>
            </p:spPr>
            <p:txBody>
              <a:bodyPr wrap="none" anchor="ctr"/>
              <a:lstStyle/>
              <a:p>
                <a:endParaRPr lang="en-US"/>
              </a:p>
            </p:txBody>
          </p:sp>
          <p:sp>
            <p:nvSpPr>
              <p:cNvPr id="8267" name="Line 1048"/>
              <p:cNvSpPr>
                <a:spLocks noChangeShapeType="1"/>
              </p:cNvSpPr>
              <p:nvPr/>
            </p:nvSpPr>
            <p:spPr bwMode="auto">
              <a:xfrm flipH="1">
                <a:off x="2736" y="768"/>
                <a:ext cx="384" cy="192"/>
              </a:xfrm>
              <a:prstGeom prst="line">
                <a:avLst/>
              </a:prstGeom>
              <a:noFill/>
              <a:ln w="38100">
                <a:solidFill>
                  <a:schemeClr val="tx1"/>
                </a:solidFill>
                <a:round/>
                <a:headEnd/>
                <a:tailEnd type="triangle" w="med" len="med"/>
              </a:ln>
              <a:effectLst/>
            </p:spPr>
            <p:txBody>
              <a:bodyPr wrap="none" anchor="ctr"/>
              <a:lstStyle/>
              <a:p>
                <a:endParaRPr lang="en-US"/>
              </a:p>
            </p:txBody>
          </p:sp>
        </p:grpSp>
        <p:grpSp>
          <p:nvGrpSpPr>
            <p:cNvPr id="5" name="Group 1091"/>
            <p:cNvGrpSpPr>
              <a:grpSpLocks/>
            </p:cNvGrpSpPr>
            <p:nvPr/>
          </p:nvGrpSpPr>
          <p:grpSpPr bwMode="auto">
            <a:xfrm>
              <a:off x="3361" y="3346"/>
              <a:ext cx="820" cy="763"/>
              <a:chOff x="3361" y="3346"/>
              <a:chExt cx="820" cy="763"/>
            </a:xfrm>
          </p:grpSpPr>
          <p:sp>
            <p:nvSpPr>
              <p:cNvPr id="8262" name="Text Box 1037"/>
              <p:cNvSpPr txBox="1">
                <a:spLocks noChangeArrowheads="1"/>
              </p:cNvSpPr>
              <p:nvPr/>
            </p:nvSpPr>
            <p:spPr bwMode="auto">
              <a:xfrm>
                <a:off x="3361" y="3705"/>
                <a:ext cx="820" cy="404"/>
              </a:xfrm>
              <a:prstGeom prst="rect">
                <a:avLst/>
              </a:prstGeom>
              <a:noFill/>
              <a:ln w="9525">
                <a:noFill/>
                <a:miter lim="800000"/>
                <a:headEnd/>
                <a:tailEnd/>
              </a:ln>
              <a:effectLst/>
            </p:spPr>
            <p:txBody>
              <a:bodyPr wrap="none">
                <a:spAutoFit/>
              </a:bodyPr>
              <a:lstStyle/>
              <a:p>
                <a:pPr algn="ctr"/>
                <a:r>
                  <a:rPr lang="en-US" sz="1800" b="1">
                    <a:latin typeface="Helvetica" pitchFamily="34" charset="0"/>
                  </a:rPr>
                  <a:t>Physical</a:t>
                </a:r>
              </a:p>
              <a:p>
                <a:pPr algn="ctr"/>
                <a:r>
                  <a:rPr lang="en-US" sz="1800" b="1">
                    <a:latin typeface="Helvetica" pitchFamily="34" charset="0"/>
                  </a:rPr>
                  <a:t>Chemistry</a:t>
                </a:r>
              </a:p>
            </p:txBody>
          </p:sp>
          <p:sp>
            <p:nvSpPr>
              <p:cNvPr id="8263" name="Line 1052"/>
              <p:cNvSpPr>
                <a:spLocks noChangeShapeType="1"/>
              </p:cNvSpPr>
              <p:nvPr/>
            </p:nvSpPr>
            <p:spPr bwMode="auto">
              <a:xfrm flipV="1">
                <a:off x="3744" y="3346"/>
                <a:ext cx="48" cy="384"/>
              </a:xfrm>
              <a:prstGeom prst="line">
                <a:avLst/>
              </a:prstGeom>
              <a:noFill/>
              <a:ln w="38100">
                <a:solidFill>
                  <a:schemeClr val="tx1"/>
                </a:solidFill>
                <a:round/>
                <a:headEnd/>
                <a:tailEnd type="triangle" w="med" len="med"/>
              </a:ln>
              <a:effectLst/>
            </p:spPr>
            <p:txBody>
              <a:bodyPr wrap="none" anchor="ctr"/>
              <a:lstStyle/>
              <a:p>
                <a:endParaRPr lang="en-US"/>
              </a:p>
            </p:txBody>
          </p:sp>
        </p:grpSp>
      </p:grpSp>
      <p:grpSp>
        <p:nvGrpSpPr>
          <p:cNvPr id="6" name="Group 1129"/>
          <p:cNvGrpSpPr>
            <a:grpSpLocks/>
          </p:cNvGrpSpPr>
          <p:nvPr/>
        </p:nvGrpSpPr>
        <p:grpSpPr bwMode="auto">
          <a:xfrm>
            <a:off x="7162800" y="3276600"/>
            <a:ext cx="1981200" cy="396875"/>
            <a:chOff x="4512" y="2064"/>
            <a:chExt cx="1248" cy="250"/>
          </a:xfrm>
        </p:grpSpPr>
        <p:sp>
          <p:nvSpPr>
            <p:cNvPr id="8258" name="Text Box 1068"/>
            <p:cNvSpPr txBox="1">
              <a:spLocks noChangeArrowheads="1"/>
            </p:cNvSpPr>
            <p:nvPr/>
          </p:nvSpPr>
          <p:spPr bwMode="auto">
            <a:xfrm>
              <a:off x="4713" y="2064"/>
              <a:ext cx="1047" cy="250"/>
            </a:xfrm>
            <a:prstGeom prst="rect">
              <a:avLst/>
            </a:prstGeom>
            <a:noFill/>
            <a:ln w="9525">
              <a:noFill/>
              <a:miter lim="800000"/>
              <a:headEnd/>
              <a:tailEnd/>
            </a:ln>
            <a:effectLst/>
          </p:spPr>
          <p:txBody>
            <a:bodyPr>
              <a:spAutoFit/>
            </a:bodyPr>
            <a:lstStyle/>
            <a:p>
              <a:r>
                <a:rPr lang="en-US" sz="2000" b="1">
                  <a:solidFill>
                    <a:srgbClr val="FF9900"/>
                  </a:solidFill>
                  <a:latin typeface="Helvetica" pitchFamily="34" charset="0"/>
                </a:rPr>
                <a:t>Physiology</a:t>
              </a:r>
              <a:endParaRPr lang="en-US" sz="2000">
                <a:solidFill>
                  <a:srgbClr val="FF9900"/>
                </a:solidFill>
                <a:latin typeface="Helvetica" pitchFamily="34" charset="0"/>
              </a:endParaRPr>
            </a:p>
          </p:txBody>
        </p:sp>
        <p:sp>
          <p:nvSpPr>
            <p:cNvPr id="8259" name="Line 1073"/>
            <p:cNvSpPr>
              <a:spLocks noChangeShapeType="1"/>
            </p:cNvSpPr>
            <p:nvPr/>
          </p:nvSpPr>
          <p:spPr bwMode="auto">
            <a:xfrm flipH="1">
              <a:off x="4512" y="2179"/>
              <a:ext cx="192" cy="125"/>
            </a:xfrm>
            <a:prstGeom prst="line">
              <a:avLst/>
            </a:prstGeom>
            <a:noFill/>
            <a:ln w="38100">
              <a:solidFill>
                <a:schemeClr val="tx1"/>
              </a:solidFill>
              <a:round/>
              <a:headEnd/>
              <a:tailEnd type="triangle" w="med" len="med"/>
            </a:ln>
            <a:effectLst/>
          </p:spPr>
          <p:txBody>
            <a:bodyPr wrap="none" anchor="ctr"/>
            <a:lstStyle/>
            <a:p>
              <a:endParaRPr lang="en-US"/>
            </a:p>
          </p:txBody>
        </p:sp>
      </p:grpSp>
      <p:grpSp>
        <p:nvGrpSpPr>
          <p:cNvPr id="7" name="Group 1136"/>
          <p:cNvGrpSpPr>
            <a:grpSpLocks/>
          </p:cNvGrpSpPr>
          <p:nvPr/>
        </p:nvGrpSpPr>
        <p:grpSpPr bwMode="auto">
          <a:xfrm>
            <a:off x="6858000" y="2286000"/>
            <a:ext cx="2286000" cy="3795713"/>
            <a:chOff x="4320" y="1440"/>
            <a:chExt cx="1440" cy="2391"/>
          </a:xfrm>
        </p:grpSpPr>
        <p:grpSp>
          <p:nvGrpSpPr>
            <p:cNvPr id="8" name="Group 1132"/>
            <p:cNvGrpSpPr>
              <a:grpSpLocks/>
            </p:cNvGrpSpPr>
            <p:nvPr/>
          </p:nvGrpSpPr>
          <p:grpSpPr bwMode="auto">
            <a:xfrm>
              <a:off x="4512" y="1440"/>
              <a:ext cx="1248" cy="720"/>
              <a:chOff x="4512" y="1440"/>
              <a:chExt cx="1248" cy="720"/>
            </a:xfrm>
          </p:grpSpPr>
          <p:sp>
            <p:nvSpPr>
              <p:cNvPr id="8255" name="Text Box 1033"/>
              <p:cNvSpPr txBox="1">
                <a:spLocks noChangeArrowheads="1"/>
              </p:cNvSpPr>
              <p:nvPr/>
            </p:nvSpPr>
            <p:spPr bwMode="auto">
              <a:xfrm>
                <a:off x="4732" y="1440"/>
                <a:ext cx="1028" cy="231"/>
              </a:xfrm>
              <a:prstGeom prst="rect">
                <a:avLst/>
              </a:prstGeom>
              <a:noFill/>
              <a:ln w="9525">
                <a:noFill/>
                <a:miter lim="800000"/>
                <a:headEnd/>
                <a:tailEnd/>
              </a:ln>
              <a:effectLst/>
            </p:spPr>
            <p:txBody>
              <a:bodyPr>
                <a:spAutoFit/>
              </a:bodyPr>
              <a:lstStyle/>
              <a:p>
                <a:pPr algn="ctr"/>
                <a:r>
                  <a:rPr lang="en-US" sz="1800" b="1">
                    <a:latin typeface="Helvetica" pitchFamily="34" charset="0"/>
                  </a:rPr>
                  <a:t>Biochemistry</a:t>
                </a:r>
              </a:p>
            </p:txBody>
          </p:sp>
          <p:sp>
            <p:nvSpPr>
              <p:cNvPr id="8256" name="Line 1071"/>
              <p:cNvSpPr>
                <a:spLocks noChangeShapeType="1"/>
              </p:cNvSpPr>
              <p:nvPr/>
            </p:nvSpPr>
            <p:spPr bwMode="auto">
              <a:xfrm flipH="1">
                <a:off x="4560" y="1584"/>
                <a:ext cx="192" cy="48"/>
              </a:xfrm>
              <a:prstGeom prst="line">
                <a:avLst/>
              </a:prstGeom>
              <a:noFill/>
              <a:ln w="38100">
                <a:solidFill>
                  <a:schemeClr val="tx1"/>
                </a:solidFill>
                <a:round/>
                <a:headEnd/>
                <a:tailEnd type="triangle" w="med" len="med"/>
              </a:ln>
              <a:effectLst/>
            </p:spPr>
            <p:txBody>
              <a:bodyPr wrap="none" anchor="ctr"/>
              <a:lstStyle/>
              <a:p>
                <a:endParaRPr lang="en-US"/>
              </a:p>
            </p:txBody>
          </p:sp>
          <p:sp>
            <p:nvSpPr>
              <p:cNvPr id="8257" name="Line 1072"/>
              <p:cNvSpPr>
                <a:spLocks noChangeShapeType="1"/>
              </p:cNvSpPr>
              <p:nvPr/>
            </p:nvSpPr>
            <p:spPr bwMode="auto">
              <a:xfrm flipH="1">
                <a:off x="4512" y="1680"/>
                <a:ext cx="288" cy="480"/>
              </a:xfrm>
              <a:prstGeom prst="line">
                <a:avLst/>
              </a:prstGeom>
              <a:noFill/>
              <a:ln w="38100">
                <a:solidFill>
                  <a:schemeClr val="tx1"/>
                </a:solidFill>
                <a:round/>
                <a:headEnd/>
                <a:tailEnd type="triangle" w="med" len="med"/>
              </a:ln>
              <a:effectLst/>
            </p:spPr>
            <p:txBody>
              <a:bodyPr wrap="none" anchor="ctr"/>
              <a:lstStyle/>
              <a:p>
                <a:endParaRPr lang="en-US"/>
              </a:p>
            </p:txBody>
          </p:sp>
        </p:grpSp>
        <p:grpSp>
          <p:nvGrpSpPr>
            <p:cNvPr id="9" name="Group 1134"/>
            <p:cNvGrpSpPr>
              <a:grpSpLocks/>
            </p:cNvGrpSpPr>
            <p:nvPr/>
          </p:nvGrpSpPr>
          <p:grpSpPr bwMode="auto">
            <a:xfrm>
              <a:off x="4320" y="2352"/>
              <a:ext cx="1440" cy="1479"/>
              <a:chOff x="4320" y="2352"/>
              <a:chExt cx="1440" cy="1479"/>
            </a:xfrm>
          </p:grpSpPr>
          <p:sp>
            <p:nvSpPr>
              <p:cNvPr id="8245" name="Text Box 1034"/>
              <p:cNvSpPr txBox="1">
                <a:spLocks noChangeArrowheads="1"/>
              </p:cNvSpPr>
              <p:nvPr/>
            </p:nvSpPr>
            <p:spPr bwMode="auto">
              <a:xfrm>
                <a:off x="4906" y="2985"/>
                <a:ext cx="566" cy="231"/>
              </a:xfrm>
              <a:prstGeom prst="rect">
                <a:avLst/>
              </a:prstGeom>
              <a:noFill/>
              <a:ln w="9525">
                <a:noFill/>
                <a:miter lim="800000"/>
                <a:headEnd/>
                <a:tailEnd/>
              </a:ln>
              <a:effectLst/>
            </p:spPr>
            <p:txBody>
              <a:bodyPr>
                <a:spAutoFit/>
              </a:bodyPr>
              <a:lstStyle/>
              <a:p>
                <a:pPr algn="ctr"/>
                <a:r>
                  <a:rPr lang="en-US" sz="1800" b="1">
                    <a:latin typeface="Helvetica" pitchFamily="34" charset="0"/>
                  </a:rPr>
                  <a:t>DMPK</a:t>
                </a:r>
              </a:p>
            </p:txBody>
          </p:sp>
          <p:sp>
            <p:nvSpPr>
              <p:cNvPr id="8246" name="Line 1050"/>
              <p:cNvSpPr>
                <a:spLocks noChangeShapeType="1"/>
              </p:cNvSpPr>
              <p:nvPr/>
            </p:nvSpPr>
            <p:spPr bwMode="auto">
              <a:xfrm flipH="1">
                <a:off x="4464" y="3129"/>
                <a:ext cx="480" cy="0"/>
              </a:xfrm>
              <a:prstGeom prst="line">
                <a:avLst/>
              </a:prstGeom>
              <a:noFill/>
              <a:ln w="38100">
                <a:solidFill>
                  <a:schemeClr val="tx1"/>
                </a:solidFill>
                <a:round/>
                <a:headEnd/>
                <a:tailEnd type="triangle" w="med" len="med"/>
              </a:ln>
              <a:effectLst/>
            </p:spPr>
            <p:txBody>
              <a:bodyPr wrap="none" anchor="ctr"/>
              <a:lstStyle/>
              <a:p>
                <a:endParaRPr lang="en-US"/>
              </a:p>
            </p:txBody>
          </p:sp>
          <p:grpSp>
            <p:nvGrpSpPr>
              <p:cNvPr id="10" name="Group 1125"/>
              <p:cNvGrpSpPr>
                <a:grpSpLocks/>
              </p:cNvGrpSpPr>
              <p:nvPr/>
            </p:nvGrpSpPr>
            <p:grpSpPr bwMode="auto">
              <a:xfrm>
                <a:off x="4320" y="3312"/>
                <a:ext cx="1348" cy="519"/>
                <a:chOff x="4320" y="3312"/>
                <a:chExt cx="1348" cy="519"/>
              </a:xfrm>
            </p:grpSpPr>
            <p:sp>
              <p:nvSpPr>
                <p:cNvPr id="8253" name="Text Box 1036"/>
                <p:cNvSpPr txBox="1">
                  <a:spLocks noChangeArrowheads="1"/>
                </p:cNvSpPr>
                <p:nvPr/>
              </p:nvSpPr>
              <p:spPr bwMode="auto">
                <a:xfrm>
                  <a:off x="4704" y="3600"/>
                  <a:ext cx="964" cy="231"/>
                </a:xfrm>
                <a:prstGeom prst="rect">
                  <a:avLst/>
                </a:prstGeom>
                <a:noFill/>
                <a:ln w="9525">
                  <a:noFill/>
                  <a:miter lim="800000"/>
                  <a:headEnd/>
                  <a:tailEnd/>
                </a:ln>
                <a:effectLst/>
              </p:spPr>
              <p:txBody>
                <a:bodyPr wrap="none">
                  <a:spAutoFit/>
                </a:bodyPr>
                <a:lstStyle/>
                <a:p>
                  <a:pPr algn="ctr"/>
                  <a:r>
                    <a:rPr lang="en-US" sz="1800" b="1">
                      <a:latin typeface="Helvetica" pitchFamily="34" charset="0"/>
                    </a:rPr>
                    <a:t>Enzymology</a:t>
                  </a:r>
                </a:p>
              </p:txBody>
            </p:sp>
            <p:sp>
              <p:nvSpPr>
                <p:cNvPr id="8254" name="Line 1051"/>
                <p:cNvSpPr>
                  <a:spLocks noChangeShapeType="1"/>
                </p:cNvSpPr>
                <p:nvPr/>
              </p:nvSpPr>
              <p:spPr bwMode="auto">
                <a:xfrm flipH="1" flipV="1">
                  <a:off x="4320" y="3312"/>
                  <a:ext cx="432" cy="288"/>
                </a:xfrm>
                <a:prstGeom prst="line">
                  <a:avLst/>
                </a:prstGeom>
                <a:noFill/>
                <a:ln w="38100">
                  <a:solidFill>
                    <a:schemeClr val="tx1"/>
                  </a:solidFill>
                  <a:round/>
                  <a:headEnd/>
                  <a:tailEnd type="triangle" w="med" len="med"/>
                </a:ln>
                <a:effectLst/>
              </p:spPr>
              <p:txBody>
                <a:bodyPr wrap="none" anchor="ctr"/>
                <a:lstStyle/>
                <a:p>
                  <a:endParaRPr lang="en-US"/>
                </a:p>
              </p:txBody>
            </p:sp>
          </p:grpSp>
          <p:sp>
            <p:nvSpPr>
              <p:cNvPr id="8248" name="Text Box 1067"/>
              <p:cNvSpPr txBox="1">
                <a:spLocks noChangeArrowheads="1"/>
              </p:cNvSpPr>
              <p:nvPr/>
            </p:nvSpPr>
            <p:spPr bwMode="auto">
              <a:xfrm>
                <a:off x="4788" y="2688"/>
                <a:ext cx="972" cy="231"/>
              </a:xfrm>
              <a:prstGeom prst="rect">
                <a:avLst/>
              </a:prstGeom>
              <a:noFill/>
              <a:ln w="9525">
                <a:noFill/>
                <a:miter lim="800000"/>
                <a:headEnd/>
                <a:tailEnd/>
              </a:ln>
              <a:effectLst/>
            </p:spPr>
            <p:txBody>
              <a:bodyPr>
                <a:spAutoFit/>
              </a:bodyPr>
              <a:lstStyle/>
              <a:p>
                <a:r>
                  <a:rPr lang="en-US" sz="1800" b="1">
                    <a:latin typeface="Helvetica" pitchFamily="34" charset="0"/>
                  </a:rPr>
                  <a:t>Immunology</a:t>
                </a:r>
                <a:endParaRPr lang="en-US" sz="4000"/>
              </a:p>
            </p:txBody>
          </p:sp>
          <p:sp>
            <p:nvSpPr>
              <p:cNvPr id="8249" name="Line 1070"/>
              <p:cNvSpPr>
                <a:spLocks noChangeShapeType="1"/>
              </p:cNvSpPr>
              <p:nvPr/>
            </p:nvSpPr>
            <p:spPr bwMode="auto">
              <a:xfrm flipH="1" flipV="1">
                <a:off x="4512" y="2592"/>
                <a:ext cx="288" cy="192"/>
              </a:xfrm>
              <a:prstGeom prst="line">
                <a:avLst/>
              </a:prstGeom>
              <a:noFill/>
              <a:ln w="38100">
                <a:solidFill>
                  <a:schemeClr val="tx1"/>
                </a:solidFill>
                <a:round/>
                <a:headEnd/>
                <a:tailEnd type="triangle" w="med" len="med"/>
              </a:ln>
              <a:effectLst/>
            </p:spPr>
            <p:txBody>
              <a:bodyPr wrap="none" anchor="ctr"/>
              <a:lstStyle/>
              <a:p>
                <a:endParaRPr lang="en-US"/>
              </a:p>
            </p:txBody>
          </p:sp>
          <p:grpSp>
            <p:nvGrpSpPr>
              <p:cNvPr id="11" name="Group 1133"/>
              <p:cNvGrpSpPr>
                <a:grpSpLocks/>
              </p:cNvGrpSpPr>
              <p:nvPr/>
            </p:nvGrpSpPr>
            <p:grpSpPr bwMode="auto">
              <a:xfrm>
                <a:off x="4464" y="2352"/>
                <a:ext cx="1296" cy="231"/>
                <a:chOff x="4464" y="2352"/>
                <a:chExt cx="1296" cy="231"/>
              </a:xfrm>
            </p:grpSpPr>
            <p:sp>
              <p:nvSpPr>
                <p:cNvPr id="8251" name="Rectangle 1075"/>
                <p:cNvSpPr>
                  <a:spLocks noChangeArrowheads="1"/>
                </p:cNvSpPr>
                <p:nvPr/>
              </p:nvSpPr>
              <p:spPr bwMode="auto">
                <a:xfrm>
                  <a:off x="4652" y="2352"/>
                  <a:ext cx="1108" cy="231"/>
                </a:xfrm>
                <a:prstGeom prst="rect">
                  <a:avLst/>
                </a:prstGeom>
                <a:noFill/>
                <a:ln w="12700">
                  <a:noFill/>
                  <a:miter lim="800000"/>
                  <a:headEnd type="none" w="sm" len="sm"/>
                  <a:tailEnd type="none" w="sm" len="sm"/>
                </a:ln>
                <a:effectLst/>
              </p:spPr>
              <p:txBody>
                <a:bodyPr wrap="none">
                  <a:spAutoFit/>
                </a:bodyPr>
                <a:lstStyle/>
                <a:p>
                  <a:r>
                    <a:rPr lang="en-US" sz="1800" b="1">
                      <a:latin typeface="Helvetica" pitchFamily="34" charset="0"/>
                    </a:rPr>
                    <a:t>Pharmacology</a:t>
                  </a:r>
                </a:p>
              </p:txBody>
            </p:sp>
            <p:sp>
              <p:nvSpPr>
                <p:cNvPr id="8252" name="Line 1077"/>
                <p:cNvSpPr>
                  <a:spLocks noChangeShapeType="1"/>
                </p:cNvSpPr>
                <p:nvPr/>
              </p:nvSpPr>
              <p:spPr bwMode="auto">
                <a:xfrm flipH="1" flipV="1">
                  <a:off x="4464" y="2448"/>
                  <a:ext cx="192" cy="0"/>
                </a:xfrm>
                <a:prstGeom prst="line">
                  <a:avLst/>
                </a:prstGeom>
                <a:noFill/>
                <a:ln w="38100">
                  <a:solidFill>
                    <a:schemeClr val="tx1"/>
                  </a:solidFill>
                  <a:round/>
                  <a:headEnd/>
                  <a:tailEnd type="triangle" w="med" len="med"/>
                </a:ln>
                <a:effectLst/>
              </p:spPr>
              <p:txBody>
                <a:bodyPr wrap="none" anchor="ctr"/>
                <a:lstStyle/>
                <a:p>
                  <a:endParaRPr lang="en-US"/>
                </a:p>
              </p:txBody>
            </p:sp>
          </p:grpSp>
        </p:grpSp>
      </p:grpSp>
      <p:grpSp>
        <p:nvGrpSpPr>
          <p:cNvPr id="12" name="Group 1131"/>
          <p:cNvGrpSpPr>
            <a:grpSpLocks/>
          </p:cNvGrpSpPr>
          <p:nvPr/>
        </p:nvGrpSpPr>
        <p:grpSpPr bwMode="auto">
          <a:xfrm>
            <a:off x="7938" y="1371600"/>
            <a:ext cx="2125662" cy="1436688"/>
            <a:chOff x="5" y="864"/>
            <a:chExt cx="1339" cy="905"/>
          </a:xfrm>
        </p:grpSpPr>
        <p:sp>
          <p:nvSpPr>
            <p:cNvPr id="8239" name="Text Box 1044"/>
            <p:cNvSpPr txBox="1">
              <a:spLocks noChangeArrowheads="1"/>
            </p:cNvSpPr>
            <p:nvPr/>
          </p:nvSpPr>
          <p:spPr bwMode="auto">
            <a:xfrm>
              <a:off x="84" y="1365"/>
              <a:ext cx="924" cy="404"/>
            </a:xfrm>
            <a:prstGeom prst="rect">
              <a:avLst/>
            </a:prstGeom>
            <a:noFill/>
            <a:ln w="9525">
              <a:noFill/>
              <a:miter lim="800000"/>
              <a:headEnd/>
              <a:tailEnd/>
            </a:ln>
            <a:effectLst/>
          </p:spPr>
          <p:txBody>
            <a:bodyPr wrap="none">
              <a:spAutoFit/>
            </a:bodyPr>
            <a:lstStyle/>
            <a:p>
              <a:pPr algn="ctr"/>
              <a:r>
                <a:rPr lang="en-US" sz="1800" b="1">
                  <a:latin typeface="Helvetica" pitchFamily="34" charset="0"/>
                </a:rPr>
                <a:t>Information</a:t>
              </a:r>
            </a:p>
            <a:p>
              <a:pPr algn="ctr"/>
              <a:r>
                <a:rPr lang="en-US" sz="1800" b="1">
                  <a:latin typeface="Helvetica" pitchFamily="34" charset="0"/>
                </a:rPr>
                <a:t>Technology</a:t>
              </a:r>
            </a:p>
          </p:txBody>
        </p:sp>
        <p:sp>
          <p:nvSpPr>
            <p:cNvPr id="8240" name="Text Box 1046"/>
            <p:cNvSpPr txBox="1">
              <a:spLocks noChangeArrowheads="1"/>
            </p:cNvSpPr>
            <p:nvPr/>
          </p:nvSpPr>
          <p:spPr bwMode="auto">
            <a:xfrm>
              <a:off x="5" y="864"/>
              <a:ext cx="852" cy="250"/>
            </a:xfrm>
            <a:prstGeom prst="rect">
              <a:avLst/>
            </a:prstGeom>
            <a:noFill/>
            <a:ln w="9525">
              <a:noFill/>
              <a:miter lim="800000"/>
              <a:headEnd/>
              <a:tailEnd/>
            </a:ln>
            <a:effectLst/>
          </p:spPr>
          <p:txBody>
            <a:bodyPr wrap="none">
              <a:spAutoFit/>
            </a:bodyPr>
            <a:lstStyle/>
            <a:p>
              <a:pPr algn="ctr"/>
              <a:r>
                <a:rPr lang="en-US" sz="2000" b="1">
                  <a:latin typeface="Helvetica" pitchFamily="34" charset="0"/>
                </a:rPr>
                <a:t>Mo</a:t>
              </a:r>
              <a:r>
                <a:rPr lang="en-US" sz="1800" b="1">
                  <a:latin typeface="Helvetica" pitchFamily="34" charset="0"/>
                </a:rPr>
                <a:t>d</a:t>
              </a:r>
              <a:r>
                <a:rPr lang="en-US" sz="2000" b="1">
                  <a:latin typeface="Helvetica" pitchFamily="34" charset="0"/>
                </a:rPr>
                <a:t>elling</a:t>
              </a:r>
            </a:p>
          </p:txBody>
        </p:sp>
        <p:sp>
          <p:nvSpPr>
            <p:cNvPr id="8241" name="Line 1057"/>
            <p:cNvSpPr>
              <a:spLocks noChangeShapeType="1"/>
            </p:cNvSpPr>
            <p:nvPr/>
          </p:nvSpPr>
          <p:spPr bwMode="auto">
            <a:xfrm>
              <a:off x="864" y="1033"/>
              <a:ext cx="480" cy="336"/>
            </a:xfrm>
            <a:prstGeom prst="line">
              <a:avLst/>
            </a:prstGeom>
            <a:noFill/>
            <a:ln w="38100">
              <a:solidFill>
                <a:schemeClr val="tx1"/>
              </a:solidFill>
              <a:round/>
              <a:headEnd/>
              <a:tailEnd type="triangle" w="med" len="med"/>
            </a:ln>
            <a:effectLst/>
          </p:spPr>
          <p:txBody>
            <a:bodyPr wrap="none" anchor="ctr"/>
            <a:lstStyle/>
            <a:p>
              <a:endParaRPr lang="en-US"/>
            </a:p>
          </p:txBody>
        </p:sp>
        <p:sp>
          <p:nvSpPr>
            <p:cNvPr id="8242" name="Line 1056"/>
            <p:cNvSpPr>
              <a:spLocks noChangeShapeType="1"/>
            </p:cNvSpPr>
            <p:nvPr/>
          </p:nvSpPr>
          <p:spPr bwMode="auto">
            <a:xfrm>
              <a:off x="960" y="1488"/>
              <a:ext cx="144" cy="48"/>
            </a:xfrm>
            <a:prstGeom prst="line">
              <a:avLst/>
            </a:prstGeom>
            <a:noFill/>
            <a:ln w="38100">
              <a:solidFill>
                <a:schemeClr val="tx1"/>
              </a:solidFill>
              <a:round/>
              <a:headEnd/>
              <a:tailEnd type="triangle" w="med" len="med"/>
            </a:ln>
            <a:effectLst/>
          </p:spPr>
          <p:txBody>
            <a:bodyPr wrap="none" anchor="ctr"/>
            <a:lstStyle/>
            <a:p>
              <a:endParaRPr lang="en-US"/>
            </a:p>
          </p:txBody>
        </p:sp>
      </p:grpSp>
      <p:grpSp>
        <p:nvGrpSpPr>
          <p:cNvPr id="13" name="Group 1130"/>
          <p:cNvGrpSpPr>
            <a:grpSpLocks/>
          </p:cNvGrpSpPr>
          <p:nvPr/>
        </p:nvGrpSpPr>
        <p:grpSpPr bwMode="auto">
          <a:xfrm>
            <a:off x="2667000" y="4953000"/>
            <a:ext cx="1587500" cy="1311275"/>
            <a:chOff x="1680" y="3120"/>
            <a:chExt cx="1000" cy="826"/>
          </a:xfrm>
        </p:grpSpPr>
        <p:sp>
          <p:nvSpPr>
            <p:cNvPr id="8237" name="Text Box 1059"/>
            <p:cNvSpPr txBox="1">
              <a:spLocks noChangeArrowheads="1"/>
            </p:cNvSpPr>
            <p:nvPr/>
          </p:nvSpPr>
          <p:spPr bwMode="auto">
            <a:xfrm>
              <a:off x="1680" y="3696"/>
              <a:ext cx="1000" cy="250"/>
            </a:xfrm>
            <a:prstGeom prst="rect">
              <a:avLst/>
            </a:prstGeom>
            <a:noFill/>
            <a:ln w="9525">
              <a:noFill/>
              <a:miter lim="800000"/>
              <a:headEnd/>
              <a:tailEnd/>
            </a:ln>
            <a:effectLst/>
          </p:spPr>
          <p:txBody>
            <a:bodyPr>
              <a:spAutoFit/>
            </a:bodyPr>
            <a:lstStyle/>
            <a:p>
              <a:r>
                <a:rPr lang="en-US" sz="2000" b="1">
                  <a:solidFill>
                    <a:srgbClr val="FF9900"/>
                  </a:solidFill>
                  <a:latin typeface="Helvetica" pitchFamily="34" charset="0"/>
                </a:rPr>
                <a:t>Physiology</a:t>
              </a:r>
              <a:endParaRPr lang="en-US" sz="2000">
                <a:solidFill>
                  <a:srgbClr val="FF9900"/>
                </a:solidFill>
                <a:latin typeface="Helvetica" pitchFamily="34" charset="0"/>
              </a:endParaRPr>
            </a:p>
          </p:txBody>
        </p:sp>
        <p:sp>
          <p:nvSpPr>
            <p:cNvPr id="8238" name="Line 1063"/>
            <p:cNvSpPr>
              <a:spLocks noChangeShapeType="1"/>
            </p:cNvSpPr>
            <p:nvPr/>
          </p:nvSpPr>
          <p:spPr bwMode="auto">
            <a:xfrm flipH="1" flipV="1">
              <a:off x="2016" y="3120"/>
              <a:ext cx="142" cy="586"/>
            </a:xfrm>
            <a:prstGeom prst="line">
              <a:avLst/>
            </a:prstGeom>
            <a:noFill/>
            <a:ln w="38100">
              <a:solidFill>
                <a:schemeClr val="tx1"/>
              </a:solidFill>
              <a:round/>
              <a:headEnd/>
              <a:tailEnd type="triangle" w="med" len="med"/>
            </a:ln>
            <a:effectLst/>
          </p:spPr>
          <p:txBody>
            <a:bodyPr wrap="none" anchor="ctr"/>
            <a:lstStyle/>
            <a:p>
              <a:endParaRPr lang="en-US"/>
            </a:p>
          </p:txBody>
        </p:sp>
      </p:grpSp>
      <p:grpSp>
        <p:nvGrpSpPr>
          <p:cNvPr id="14" name="Group 1137"/>
          <p:cNvGrpSpPr>
            <a:grpSpLocks/>
          </p:cNvGrpSpPr>
          <p:nvPr/>
        </p:nvGrpSpPr>
        <p:grpSpPr bwMode="auto">
          <a:xfrm>
            <a:off x="-12700" y="3429000"/>
            <a:ext cx="5281613" cy="2557463"/>
            <a:chOff x="-8" y="2160"/>
            <a:chExt cx="3327" cy="1611"/>
          </a:xfrm>
        </p:grpSpPr>
        <p:grpSp>
          <p:nvGrpSpPr>
            <p:cNvPr id="15" name="Group 1135"/>
            <p:cNvGrpSpPr>
              <a:grpSpLocks/>
            </p:cNvGrpSpPr>
            <p:nvPr/>
          </p:nvGrpSpPr>
          <p:grpSpPr bwMode="auto">
            <a:xfrm>
              <a:off x="-8" y="2160"/>
              <a:ext cx="1688" cy="1611"/>
              <a:chOff x="0" y="2208"/>
              <a:chExt cx="1688" cy="1611"/>
            </a:xfrm>
          </p:grpSpPr>
          <p:grpSp>
            <p:nvGrpSpPr>
              <p:cNvPr id="16" name="Group 1097"/>
              <p:cNvGrpSpPr>
                <a:grpSpLocks/>
              </p:cNvGrpSpPr>
              <p:nvPr/>
            </p:nvGrpSpPr>
            <p:grpSpPr bwMode="auto">
              <a:xfrm>
                <a:off x="0" y="2208"/>
                <a:ext cx="1101" cy="754"/>
                <a:chOff x="99" y="2098"/>
                <a:chExt cx="1101" cy="754"/>
              </a:xfrm>
            </p:grpSpPr>
            <p:sp>
              <p:nvSpPr>
                <p:cNvPr id="8233" name="Text Box 1041"/>
                <p:cNvSpPr txBox="1">
                  <a:spLocks noChangeArrowheads="1"/>
                </p:cNvSpPr>
                <p:nvPr/>
              </p:nvSpPr>
              <p:spPr bwMode="auto">
                <a:xfrm>
                  <a:off x="99" y="2448"/>
                  <a:ext cx="960" cy="404"/>
                </a:xfrm>
                <a:prstGeom prst="rect">
                  <a:avLst/>
                </a:prstGeom>
                <a:noFill/>
                <a:ln w="9525">
                  <a:noFill/>
                  <a:miter lim="800000"/>
                  <a:headEnd/>
                  <a:tailEnd/>
                </a:ln>
                <a:effectLst/>
              </p:spPr>
              <p:txBody>
                <a:bodyPr wrap="none">
                  <a:spAutoFit/>
                </a:bodyPr>
                <a:lstStyle/>
                <a:p>
                  <a:pPr algn="ctr"/>
                  <a:r>
                    <a:rPr lang="en-US" sz="1800" b="1">
                      <a:latin typeface="Helvetica" pitchFamily="34" charset="0"/>
                    </a:rPr>
                    <a:t>Safety</a:t>
                  </a:r>
                </a:p>
                <a:p>
                  <a:pPr algn="ctr"/>
                  <a:r>
                    <a:rPr lang="en-US" sz="1800" b="1">
                      <a:latin typeface="Helvetica" pitchFamily="34" charset="0"/>
                    </a:rPr>
                    <a:t>Assessment</a:t>
                  </a:r>
                </a:p>
              </p:txBody>
            </p:sp>
            <p:sp>
              <p:nvSpPr>
                <p:cNvPr id="8234" name="Text Box 1042"/>
                <p:cNvSpPr txBox="1">
                  <a:spLocks noChangeArrowheads="1"/>
                </p:cNvSpPr>
                <p:nvPr/>
              </p:nvSpPr>
              <p:spPr bwMode="auto">
                <a:xfrm>
                  <a:off x="100" y="2098"/>
                  <a:ext cx="908" cy="231"/>
                </a:xfrm>
                <a:prstGeom prst="rect">
                  <a:avLst/>
                </a:prstGeom>
                <a:noFill/>
                <a:ln w="9525">
                  <a:noFill/>
                  <a:miter lim="800000"/>
                  <a:headEnd/>
                  <a:tailEnd/>
                </a:ln>
                <a:effectLst/>
              </p:spPr>
              <p:txBody>
                <a:bodyPr wrap="none">
                  <a:spAutoFit/>
                </a:bodyPr>
                <a:lstStyle/>
                <a:p>
                  <a:r>
                    <a:rPr lang="en-US" sz="1800" b="1">
                      <a:latin typeface="Helvetica" pitchFamily="34" charset="0"/>
                    </a:rPr>
                    <a:t>Metabolism</a:t>
                  </a:r>
                </a:p>
              </p:txBody>
            </p:sp>
            <p:sp>
              <p:nvSpPr>
                <p:cNvPr id="8235" name="Line 1054"/>
                <p:cNvSpPr>
                  <a:spLocks noChangeShapeType="1"/>
                </p:cNvSpPr>
                <p:nvPr/>
              </p:nvSpPr>
              <p:spPr bwMode="auto">
                <a:xfrm flipV="1">
                  <a:off x="912" y="2473"/>
                  <a:ext cx="288" cy="96"/>
                </a:xfrm>
                <a:prstGeom prst="line">
                  <a:avLst/>
                </a:prstGeom>
                <a:noFill/>
                <a:ln w="38100">
                  <a:solidFill>
                    <a:schemeClr val="tx1"/>
                  </a:solidFill>
                  <a:round/>
                  <a:headEnd/>
                  <a:tailEnd type="triangle" w="med" len="med"/>
                </a:ln>
                <a:effectLst/>
              </p:spPr>
              <p:txBody>
                <a:bodyPr wrap="none" anchor="ctr"/>
                <a:lstStyle/>
                <a:p>
                  <a:endParaRPr lang="en-US"/>
                </a:p>
              </p:txBody>
            </p:sp>
            <p:sp>
              <p:nvSpPr>
                <p:cNvPr id="8236" name="Line 1055"/>
                <p:cNvSpPr>
                  <a:spLocks noChangeShapeType="1"/>
                </p:cNvSpPr>
                <p:nvPr/>
              </p:nvSpPr>
              <p:spPr bwMode="auto">
                <a:xfrm>
                  <a:off x="960" y="2208"/>
                  <a:ext cx="240" cy="48"/>
                </a:xfrm>
                <a:prstGeom prst="line">
                  <a:avLst/>
                </a:prstGeom>
                <a:noFill/>
                <a:ln w="38100">
                  <a:solidFill>
                    <a:schemeClr val="tx1"/>
                  </a:solidFill>
                  <a:round/>
                  <a:headEnd/>
                  <a:tailEnd type="triangle" w="med" len="med"/>
                </a:ln>
                <a:effectLst/>
              </p:spPr>
              <p:txBody>
                <a:bodyPr wrap="none" anchor="ctr"/>
                <a:lstStyle/>
                <a:p>
                  <a:endParaRPr lang="en-US"/>
                </a:p>
              </p:txBody>
            </p:sp>
          </p:grpSp>
          <p:sp>
            <p:nvSpPr>
              <p:cNvPr id="8229" name="Text Box 1039"/>
              <p:cNvSpPr txBox="1">
                <a:spLocks noChangeArrowheads="1"/>
              </p:cNvSpPr>
              <p:nvPr/>
            </p:nvSpPr>
            <p:spPr bwMode="auto">
              <a:xfrm>
                <a:off x="0" y="3325"/>
                <a:ext cx="1252" cy="231"/>
              </a:xfrm>
              <a:prstGeom prst="rect">
                <a:avLst/>
              </a:prstGeom>
              <a:noFill/>
              <a:ln w="9525">
                <a:noFill/>
                <a:miter lim="800000"/>
                <a:headEnd/>
                <a:tailEnd/>
              </a:ln>
              <a:effectLst/>
            </p:spPr>
            <p:txBody>
              <a:bodyPr>
                <a:spAutoFit/>
              </a:bodyPr>
              <a:lstStyle/>
              <a:p>
                <a:pPr algn="ctr"/>
                <a:r>
                  <a:rPr lang="en-US" sz="1800" b="1">
                    <a:latin typeface="Helvetica" pitchFamily="34" charset="0"/>
                  </a:rPr>
                  <a:t>Pharmacology</a:t>
                </a:r>
              </a:p>
            </p:txBody>
          </p:sp>
          <p:sp>
            <p:nvSpPr>
              <p:cNvPr id="8230" name="Line 1053"/>
              <p:cNvSpPr>
                <a:spLocks noChangeShapeType="1"/>
              </p:cNvSpPr>
              <p:nvPr/>
            </p:nvSpPr>
            <p:spPr bwMode="auto">
              <a:xfrm flipV="1">
                <a:off x="668" y="2996"/>
                <a:ext cx="720" cy="384"/>
              </a:xfrm>
              <a:prstGeom prst="line">
                <a:avLst/>
              </a:prstGeom>
              <a:noFill/>
              <a:ln w="38100">
                <a:solidFill>
                  <a:schemeClr val="tx1"/>
                </a:solidFill>
                <a:round/>
                <a:headEnd/>
                <a:tailEnd type="triangle" w="med" len="med"/>
              </a:ln>
              <a:effectLst/>
            </p:spPr>
            <p:txBody>
              <a:bodyPr wrap="none" anchor="ctr"/>
              <a:lstStyle/>
              <a:p>
                <a:endParaRPr lang="en-US"/>
              </a:p>
            </p:txBody>
          </p:sp>
          <p:sp>
            <p:nvSpPr>
              <p:cNvPr id="8231" name="Line 1061"/>
              <p:cNvSpPr>
                <a:spLocks noChangeShapeType="1"/>
              </p:cNvSpPr>
              <p:nvPr/>
            </p:nvSpPr>
            <p:spPr bwMode="auto">
              <a:xfrm flipV="1">
                <a:off x="1286" y="3117"/>
                <a:ext cx="319" cy="530"/>
              </a:xfrm>
              <a:prstGeom prst="line">
                <a:avLst/>
              </a:prstGeom>
              <a:noFill/>
              <a:ln w="38100">
                <a:solidFill>
                  <a:schemeClr val="tx1"/>
                </a:solidFill>
                <a:round/>
                <a:headEnd/>
                <a:tailEnd type="triangle" w="med" len="med"/>
              </a:ln>
              <a:effectLst/>
            </p:spPr>
            <p:txBody>
              <a:bodyPr wrap="none" anchor="ctr"/>
              <a:lstStyle/>
              <a:p>
                <a:endParaRPr lang="en-US"/>
              </a:p>
            </p:txBody>
          </p:sp>
          <p:sp>
            <p:nvSpPr>
              <p:cNvPr id="8232" name="Text Box 1062"/>
              <p:cNvSpPr txBox="1">
                <a:spLocks noChangeArrowheads="1"/>
              </p:cNvSpPr>
              <p:nvPr/>
            </p:nvSpPr>
            <p:spPr bwMode="auto">
              <a:xfrm>
                <a:off x="729" y="3588"/>
                <a:ext cx="959" cy="231"/>
              </a:xfrm>
              <a:prstGeom prst="rect">
                <a:avLst/>
              </a:prstGeom>
              <a:noFill/>
              <a:ln w="9525">
                <a:noFill/>
                <a:miter lim="800000"/>
                <a:headEnd/>
                <a:tailEnd/>
              </a:ln>
              <a:effectLst/>
            </p:spPr>
            <p:txBody>
              <a:bodyPr>
                <a:spAutoFit/>
              </a:bodyPr>
              <a:lstStyle/>
              <a:p>
                <a:r>
                  <a:rPr lang="en-US" sz="1800" b="1">
                    <a:latin typeface="Helvetica" pitchFamily="34" charset="0"/>
                  </a:rPr>
                  <a:t>Pathology</a:t>
                </a:r>
                <a:endParaRPr lang="en-US" sz="4000"/>
              </a:p>
            </p:txBody>
          </p:sp>
        </p:grpSp>
        <p:grpSp>
          <p:nvGrpSpPr>
            <p:cNvPr id="17" name="Group 1124"/>
            <p:cNvGrpSpPr>
              <a:grpSpLocks/>
            </p:cNvGrpSpPr>
            <p:nvPr/>
          </p:nvGrpSpPr>
          <p:grpSpPr bwMode="auto">
            <a:xfrm>
              <a:off x="2454" y="3072"/>
              <a:ext cx="865" cy="467"/>
              <a:chOff x="2454" y="3072"/>
              <a:chExt cx="865" cy="467"/>
            </a:xfrm>
          </p:grpSpPr>
          <p:sp>
            <p:nvSpPr>
              <p:cNvPr id="8226" name="Text Box 1038"/>
              <p:cNvSpPr txBox="1">
                <a:spLocks noChangeArrowheads="1"/>
              </p:cNvSpPr>
              <p:nvPr/>
            </p:nvSpPr>
            <p:spPr bwMode="auto">
              <a:xfrm>
                <a:off x="2454" y="3308"/>
                <a:ext cx="865" cy="231"/>
              </a:xfrm>
              <a:prstGeom prst="rect">
                <a:avLst/>
              </a:prstGeom>
              <a:noFill/>
              <a:ln w="9525">
                <a:noFill/>
                <a:miter lim="800000"/>
                <a:headEnd/>
                <a:tailEnd/>
              </a:ln>
              <a:effectLst/>
            </p:spPr>
            <p:txBody>
              <a:bodyPr>
                <a:spAutoFit/>
              </a:bodyPr>
              <a:lstStyle/>
              <a:p>
                <a:pPr algn="ctr"/>
                <a:r>
                  <a:rPr lang="en-US" sz="1800" b="1">
                    <a:latin typeface="Helvetica" pitchFamily="34" charset="0"/>
                  </a:rPr>
                  <a:t>Behavior</a:t>
                </a:r>
              </a:p>
            </p:txBody>
          </p:sp>
          <p:sp>
            <p:nvSpPr>
              <p:cNvPr id="8227" name="Line 1060"/>
              <p:cNvSpPr>
                <a:spLocks noChangeShapeType="1"/>
              </p:cNvSpPr>
              <p:nvPr/>
            </p:nvSpPr>
            <p:spPr bwMode="auto">
              <a:xfrm flipH="1" flipV="1">
                <a:off x="2544" y="3072"/>
                <a:ext cx="258" cy="257"/>
              </a:xfrm>
              <a:prstGeom prst="line">
                <a:avLst/>
              </a:prstGeom>
              <a:noFill/>
              <a:ln w="38100">
                <a:solidFill>
                  <a:schemeClr val="tx1"/>
                </a:solidFill>
                <a:round/>
                <a:headEnd/>
                <a:tailEnd type="triangle" w="med" len="med"/>
              </a:ln>
              <a:effectLst/>
            </p:spPr>
            <p:txBody>
              <a:bodyPr wrap="none" anchor="ctr"/>
              <a:lstStyle/>
              <a:p>
                <a:endParaRPr lang="en-US"/>
              </a:p>
            </p:txBody>
          </p:sp>
        </p:grpSp>
      </p:grpSp>
      <p:grpSp>
        <p:nvGrpSpPr>
          <p:cNvPr id="18" name="Group 1087"/>
          <p:cNvGrpSpPr>
            <a:grpSpLocks/>
          </p:cNvGrpSpPr>
          <p:nvPr/>
        </p:nvGrpSpPr>
        <p:grpSpPr bwMode="auto">
          <a:xfrm>
            <a:off x="1752600" y="1524000"/>
            <a:ext cx="5438775" cy="3632200"/>
            <a:chOff x="1122" y="993"/>
            <a:chExt cx="3426" cy="2288"/>
          </a:xfrm>
        </p:grpSpPr>
        <p:sp>
          <p:nvSpPr>
            <p:cNvPr id="8212" name="Text Box 1028"/>
            <p:cNvSpPr txBox="1">
              <a:spLocks noChangeArrowheads="1"/>
            </p:cNvSpPr>
            <p:nvPr/>
          </p:nvSpPr>
          <p:spPr bwMode="auto">
            <a:xfrm>
              <a:off x="2013" y="993"/>
              <a:ext cx="806" cy="448"/>
            </a:xfrm>
            <a:prstGeom prst="rect">
              <a:avLst/>
            </a:prstGeom>
            <a:noFill/>
            <a:ln w="9525">
              <a:solidFill>
                <a:schemeClr val="tx1"/>
              </a:solidFill>
              <a:miter lim="800000"/>
              <a:headEnd/>
              <a:tailEnd/>
            </a:ln>
            <a:effectLst/>
          </p:spPr>
          <p:txBody>
            <a:bodyPr wrap="none">
              <a:spAutoFit/>
            </a:bodyPr>
            <a:lstStyle/>
            <a:p>
              <a:pPr algn="ctr"/>
              <a:r>
                <a:rPr lang="en-US" sz="2000" b="1">
                  <a:solidFill>
                    <a:schemeClr val="hlink"/>
                  </a:solidFill>
                  <a:latin typeface="Helvetica" pitchFamily="34" charset="0"/>
                </a:rPr>
                <a:t>Novel</a:t>
              </a:r>
            </a:p>
            <a:p>
              <a:pPr algn="ctr"/>
              <a:r>
                <a:rPr lang="en-US" sz="2000" b="1">
                  <a:solidFill>
                    <a:schemeClr val="hlink"/>
                  </a:solidFill>
                  <a:latin typeface="Helvetica" pitchFamily="34" charset="0"/>
                </a:rPr>
                <a:t>Molecule</a:t>
              </a:r>
              <a:endParaRPr lang="en-US" sz="2000" b="1">
                <a:latin typeface="Helvetica" pitchFamily="34" charset="0"/>
              </a:endParaRPr>
            </a:p>
          </p:txBody>
        </p:sp>
        <p:sp>
          <p:nvSpPr>
            <p:cNvPr id="8213" name="Text Box 1030"/>
            <p:cNvSpPr txBox="1">
              <a:spLocks noChangeArrowheads="1"/>
            </p:cNvSpPr>
            <p:nvPr/>
          </p:nvSpPr>
          <p:spPr bwMode="auto">
            <a:xfrm>
              <a:off x="2976" y="1110"/>
              <a:ext cx="1488" cy="218"/>
            </a:xfrm>
            <a:prstGeom prst="rect">
              <a:avLst/>
            </a:prstGeom>
            <a:noFill/>
            <a:ln w="9525">
              <a:solidFill>
                <a:schemeClr val="tx1"/>
              </a:solidFill>
              <a:miter lim="800000"/>
              <a:headEnd/>
              <a:tailEnd/>
            </a:ln>
            <a:effectLst/>
          </p:spPr>
          <p:txBody>
            <a:bodyPr>
              <a:spAutoFit/>
            </a:bodyPr>
            <a:lstStyle/>
            <a:p>
              <a:r>
                <a:rPr lang="en-US" sz="1600" b="1">
                  <a:solidFill>
                    <a:schemeClr val="hlink"/>
                  </a:solidFill>
                  <a:latin typeface="Helvetica" pitchFamily="34" charset="0"/>
                </a:rPr>
                <a:t>Intellectual Property</a:t>
              </a:r>
              <a:endParaRPr lang="en-US" sz="1600" b="1">
                <a:latin typeface="Helvetica" pitchFamily="34" charset="0"/>
              </a:endParaRPr>
            </a:p>
          </p:txBody>
        </p:sp>
        <p:sp>
          <p:nvSpPr>
            <p:cNvPr id="8214" name="Text Box 1032"/>
            <p:cNvSpPr txBox="1">
              <a:spLocks noChangeArrowheads="1"/>
            </p:cNvSpPr>
            <p:nvPr/>
          </p:nvSpPr>
          <p:spPr bwMode="auto">
            <a:xfrm>
              <a:off x="3360" y="1441"/>
              <a:ext cx="1188" cy="448"/>
            </a:xfrm>
            <a:prstGeom prst="rect">
              <a:avLst/>
            </a:prstGeom>
            <a:noFill/>
            <a:ln w="9525">
              <a:solidFill>
                <a:schemeClr val="tx1"/>
              </a:solidFill>
              <a:miter lim="800000"/>
              <a:headEnd/>
              <a:tailEnd/>
            </a:ln>
            <a:effectLst/>
          </p:spPr>
          <p:txBody>
            <a:bodyPr>
              <a:spAutoFit/>
            </a:bodyPr>
            <a:lstStyle/>
            <a:p>
              <a:pPr algn="ctr"/>
              <a:r>
                <a:rPr lang="en-US" sz="2000" b="1">
                  <a:solidFill>
                    <a:schemeClr val="hlink"/>
                  </a:solidFill>
                  <a:latin typeface="Helvetica" pitchFamily="34" charset="0"/>
                </a:rPr>
                <a:t>Structural</a:t>
              </a:r>
            </a:p>
            <a:p>
              <a:pPr algn="ctr"/>
              <a:r>
                <a:rPr lang="en-US" sz="2000" b="1">
                  <a:solidFill>
                    <a:schemeClr val="hlink"/>
                  </a:solidFill>
                  <a:latin typeface="Helvetica" pitchFamily="34" charset="0"/>
                </a:rPr>
                <a:t>Activity</a:t>
              </a:r>
              <a:endParaRPr lang="en-US" sz="2000" b="1">
                <a:latin typeface="Helvetica" pitchFamily="34" charset="0"/>
              </a:endParaRPr>
            </a:p>
          </p:txBody>
        </p:sp>
        <p:sp>
          <p:nvSpPr>
            <p:cNvPr id="8215" name="Text Box 1035"/>
            <p:cNvSpPr txBox="1">
              <a:spLocks noChangeArrowheads="1"/>
            </p:cNvSpPr>
            <p:nvPr/>
          </p:nvSpPr>
          <p:spPr bwMode="auto">
            <a:xfrm>
              <a:off x="3024" y="2833"/>
              <a:ext cx="1402" cy="448"/>
            </a:xfrm>
            <a:prstGeom prst="rect">
              <a:avLst/>
            </a:prstGeom>
            <a:noFill/>
            <a:ln w="9525">
              <a:solidFill>
                <a:schemeClr val="tx1"/>
              </a:solidFill>
              <a:miter lim="800000"/>
              <a:headEnd/>
              <a:tailEnd/>
            </a:ln>
            <a:effectLst/>
          </p:spPr>
          <p:txBody>
            <a:bodyPr wrap="none">
              <a:spAutoFit/>
            </a:bodyPr>
            <a:lstStyle/>
            <a:p>
              <a:pPr algn="ctr"/>
              <a:r>
                <a:rPr lang="en-US" sz="2000" b="1" dirty="0">
                  <a:solidFill>
                    <a:schemeClr val="hlink"/>
                  </a:solidFill>
                  <a:latin typeface="Helvetica" pitchFamily="34" charset="0"/>
                </a:rPr>
                <a:t>Pharmacokinetic</a:t>
              </a:r>
            </a:p>
            <a:p>
              <a:pPr algn="ctr"/>
              <a:r>
                <a:rPr lang="en-US" sz="2000" b="1" dirty="0">
                  <a:solidFill>
                    <a:schemeClr val="hlink"/>
                  </a:solidFill>
                  <a:latin typeface="Helvetica" pitchFamily="34" charset="0"/>
                </a:rPr>
                <a:t>Properties</a:t>
              </a:r>
              <a:endParaRPr lang="en-US" sz="2000" b="1" dirty="0">
                <a:latin typeface="Helvetica" pitchFamily="34" charset="0"/>
              </a:endParaRPr>
            </a:p>
          </p:txBody>
        </p:sp>
        <p:sp>
          <p:nvSpPr>
            <p:cNvPr id="8216" name="Text Box 1040"/>
            <p:cNvSpPr txBox="1">
              <a:spLocks noChangeArrowheads="1"/>
            </p:cNvSpPr>
            <p:nvPr/>
          </p:nvSpPr>
          <p:spPr bwMode="auto">
            <a:xfrm>
              <a:off x="1430" y="2817"/>
              <a:ext cx="1234" cy="256"/>
            </a:xfrm>
            <a:prstGeom prst="rect">
              <a:avLst/>
            </a:prstGeom>
            <a:noFill/>
            <a:ln w="9525">
              <a:solidFill>
                <a:schemeClr val="tx1"/>
              </a:solidFill>
              <a:miter lim="800000"/>
              <a:headEnd/>
              <a:tailEnd/>
            </a:ln>
            <a:effectLst/>
          </p:spPr>
          <p:txBody>
            <a:bodyPr wrap="none">
              <a:spAutoFit/>
            </a:bodyPr>
            <a:lstStyle/>
            <a:p>
              <a:pPr algn="ctr"/>
              <a:r>
                <a:rPr lang="en-US" sz="2000" b="1" i="1">
                  <a:solidFill>
                    <a:schemeClr val="hlink"/>
                  </a:solidFill>
                  <a:latin typeface="Helvetica" pitchFamily="34" charset="0"/>
                </a:rPr>
                <a:t>In Vivo</a:t>
              </a:r>
              <a:r>
                <a:rPr lang="en-US" sz="2000" b="1">
                  <a:solidFill>
                    <a:schemeClr val="hlink"/>
                  </a:solidFill>
                  <a:latin typeface="Helvetica" pitchFamily="34" charset="0"/>
                </a:rPr>
                <a:t> activity</a:t>
              </a:r>
              <a:endParaRPr lang="en-US" sz="2000" b="1">
                <a:latin typeface="Helvetica" pitchFamily="34" charset="0"/>
              </a:endParaRPr>
            </a:p>
          </p:txBody>
        </p:sp>
        <p:sp>
          <p:nvSpPr>
            <p:cNvPr id="8217" name="Text Box 1043"/>
            <p:cNvSpPr txBox="1">
              <a:spLocks noChangeArrowheads="1"/>
            </p:cNvSpPr>
            <p:nvPr/>
          </p:nvSpPr>
          <p:spPr bwMode="auto">
            <a:xfrm>
              <a:off x="1223" y="2170"/>
              <a:ext cx="599" cy="256"/>
            </a:xfrm>
            <a:prstGeom prst="rect">
              <a:avLst/>
            </a:prstGeom>
            <a:noFill/>
            <a:ln w="9525">
              <a:solidFill>
                <a:schemeClr val="tx1"/>
              </a:solidFill>
              <a:miter lim="800000"/>
              <a:headEnd/>
              <a:tailEnd/>
            </a:ln>
            <a:effectLst/>
          </p:spPr>
          <p:txBody>
            <a:bodyPr wrap="none">
              <a:spAutoFit/>
            </a:bodyPr>
            <a:lstStyle/>
            <a:p>
              <a:pPr algn="ctr"/>
              <a:r>
                <a:rPr lang="en-US" sz="2000" b="1">
                  <a:solidFill>
                    <a:schemeClr val="hlink"/>
                  </a:solidFill>
                  <a:latin typeface="Helvetica" pitchFamily="34" charset="0"/>
                </a:rPr>
                <a:t>Safety</a:t>
              </a:r>
              <a:endParaRPr lang="en-US" sz="2000" b="1">
                <a:latin typeface="Helvetica" pitchFamily="34" charset="0"/>
              </a:endParaRPr>
            </a:p>
          </p:txBody>
        </p:sp>
        <p:sp>
          <p:nvSpPr>
            <p:cNvPr id="8218" name="Text Box 1045"/>
            <p:cNvSpPr txBox="1">
              <a:spLocks noChangeArrowheads="1"/>
            </p:cNvSpPr>
            <p:nvPr/>
          </p:nvSpPr>
          <p:spPr bwMode="auto">
            <a:xfrm>
              <a:off x="1122" y="1425"/>
              <a:ext cx="656" cy="256"/>
            </a:xfrm>
            <a:prstGeom prst="rect">
              <a:avLst/>
            </a:prstGeom>
            <a:noFill/>
            <a:ln w="9525">
              <a:solidFill>
                <a:schemeClr val="tx1"/>
              </a:solidFill>
              <a:miter lim="800000"/>
              <a:headEnd/>
              <a:tailEnd/>
            </a:ln>
            <a:effectLst/>
          </p:spPr>
          <p:txBody>
            <a:bodyPr wrap="none">
              <a:spAutoFit/>
            </a:bodyPr>
            <a:lstStyle/>
            <a:p>
              <a:pPr algn="ctr"/>
              <a:r>
                <a:rPr lang="en-US" sz="2000" b="1">
                  <a:solidFill>
                    <a:schemeClr val="hlink"/>
                  </a:solidFill>
                  <a:latin typeface="Helvetica" pitchFamily="34" charset="0"/>
                </a:rPr>
                <a:t>Design</a:t>
              </a:r>
              <a:endParaRPr lang="en-US" sz="2000" b="1">
                <a:latin typeface="Helvetica" pitchFamily="34" charset="0"/>
              </a:endParaRPr>
            </a:p>
          </p:txBody>
        </p:sp>
        <p:sp>
          <p:nvSpPr>
            <p:cNvPr id="8219" name="Text Box 1074"/>
            <p:cNvSpPr txBox="1">
              <a:spLocks noChangeArrowheads="1"/>
            </p:cNvSpPr>
            <p:nvPr/>
          </p:nvSpPr>
          <p:spPr bwMode="auto">
            <a:xfrm>
              <a:off x="3552" y="2113"/>
              <a:ext cx="912" cy="499"/>
            </a:xfrm>
            <a:prstGeom prst="rect">
              <a:avLst/>
            </a:prstGeom>
            <a:noFill/>
            <a:ln w="12700">
              <a:solidFill>
                <a:schemeClr val="tx1"/>
              </a:solidFill>
              <a:miter lim="800000"/>
              <a:headEnd type="none" w="sm" len="sm"/>
              <a:tailEnd type="none" w="sm" len="sm"/>
            </a:ln>
            <a:effectLst/>
          </p:spPr>
          <p:txBody>
            <a:bodyPr>
              <a:spAutoFit/>
            </a:bodyPr>
            <a:lstStyle/>
            <a:p>
              <a:pPr>
                <a:spcBef>
                  <a:spcPct val="50000"/>
                </a:spcBef>
              </a:pPr>
              <a:r>
                <a:rPr lang="en-US" sz="1800" b="1">
                  <a:solidFill>
                    <a:schemeClr val="hlink"/>
                  </a:solidFill>
                  <a:latin typeface="Helvetica" pitchFamily="34" charset="0"/>
                </a:rPr>
                <a:t>Pharmaco-</a:t>
              </a:r>
            </a:p>
            <a:p>
              <a:pPr>
                <a:spcBef>
                  <a:spcPct val="50000"/>
                </a:spcBef>
              </a:pPr>
              <a:r>
                <a:rPr lang="en-US" sz="1800" b="1">
                  <a:solidFill>
                    <a:schemeClr val="hlink"/>
                  </a:solidFill>
                  <a:latin typeface="Helvetica" pitchFamily="34" charset="0"/>
                </a:rPr>
                <a:t>dynamics</a:t>
              </a:r>
              <a:endParaRPr lang="en-US" sz="2400" b="1"/>
            </a:p>
          </p:txBody>
        </p:sp>
        <p:grpSp>
          <p:nvGrpSpPr>
            <p:cNvPr id="19" name="Group 1081"/>
            <p:cNvGrpSpPr>
              <a:grpSpLocks/>
            </p:cNvGrpSpPr>
            <p:nvPr/>
          </p:nvGrpSpPr>
          <p:grpSpPr bwMode="auto">
            <a:xfrm>
              <a:off x="2208" y="1729"/>
              <a:ext cx="816" cy="816"/>
              <a:chOff x="4800" y="2976"/>
              <a:chExt cx="288" cy="288"/>
            </a:xfrm>
          </p:grpSpPr>
          <p:sp>
            <p:nvSpPr>
              <p:cNvPr id="8221" name="Oval 1078"/>
              <p:cNvSpPr>
                <a:spLocks noChangeArrowheads="1"/>
              </p:cNvSpPr>
              <p:nvPr/>
            </p:nvSpPr>
            <p:spPr bwMode="auto">
              <a:xfrm>
                <a:off x="4800" y="2976"/>
                <a:ext cx="288" cy="288"/>
              </a:xfrm>
              <a:prstGeom prst="ellipse">
                <a:avLst/>
              </a:prstGeom>
              <a:solidFill>
                <a:schemeClr val="accent2"/>
              </a:solidFill>
              <a:ln w="12700">
                <a:solidFill>
                  <a:schemeClr val="tx1"/>
                </a:solidFill>
                <a:round/>
                <a:headEnd type="none" w="sm" len="sm"/>
                <a:tailEnd type="none" w="sm" len="sm"/>
              </a:ln>
              <a:effectLst/>
            </p:spPr>
            <p:txBody>
              <a:bodyPr wrap="none" anchor="ctr"/>
              <a:lstStyle/>
              <a:p>
                <a:endParaRPr lang="en-US"/>
              </a:p>
            </p:txBody>
          </p:sp>
          <p:sp>
            <p:nvSpPr>
              <p:cNvPr id="8222" name="Line 1079"/>
              <p:cNvSpPr>
                <a:spLocks noChangeShapeType="1"/>
              </p:cNvSpPr>
              <p:nvPr/>
            </p:nvSpPr>
            <p:spPr bwMode="auto">
              <a:xfrm>
                <a:off x="4944" y="2976"/>
                <a:ext cx="0" cy="288"/>
              </a:xfrm>
              <a:prstGeom prst="line">
                <a:avLst/>
              </a:prstGeom>
              <a:noFill/>
              <a:ln w="12700">
                <a:solidFill>
                  <a:schemeClr val="bg2"/>
                </a:solidFill>
                <a:round/>
                <a:headEnd type="none" w="sm" len="sm"/>
                <a:tailEnd type="none" w="sm" len="sm"/>
              </a:ln>
              <a:effectLst/>
            </p:spPr>
            <p:txBody>
              <a:bodyPr/>
              <a:lstStyle/>
              <a:p>
                <a:endParaRPr lang="en-US"/>
              </a:p>
            </p:txBody>
          </p:sp>
          <p:sp>
            <p:nvSpPr>
              <p:cNvPr id="8223" name="Line 1080"/>
              <p:cNvSpPr>
                <a:spLocks noChangeShapeType="1"/>
              </p:cNvSpPr>
              <p:nvPr/>
            </p:nvSpPr>
            <p:spPr bwMode="auto">
              <a:xfrm rot="-5400000">
                <a:off x="4944" y="2976"/>
                <a:ext cx="0" cy="288"/>
              </a:xfrm>
              <a:prstGeom prst="line">
                <a:avLst/>
              </a:prstGeom>
              <a:noFill/>
              <a:ln w="12700">
                <a:solidFill>
                  <a:schemeClr val="bg2"/>
                </a:solidFill>
                <a:round/>
                <a:headEnd type="none" w="sm" len="sm"/>
                <a:tailEnd type="none" w="sm" len="sm"/>
              </a:ln>
              <a:effectLst/>
            </p:spPr>
            <p:txBody>
              <a:bodyPr/>
              <a:lstStyle/>
              <a:p>
                <a:endParaRPr lang="en-US"/>
              </a:p>
            </p:txBody>
          </p:sp>
        </p:grpSp>
      </p:grpSp>
      <p:grpSp>
        <p:nvGrpSpPr>
          <p:cNvPr id="20" name="Group 1126"/>
          <p:cNvGrpSpPr>
            <a:grpSpLocks/>
          </p:cNvGrpSpPr>
          <p:nvPr/>
        </p:nvGrpSpPr>
        <p:grpSpPr bwMode="auto">
          <a:xfrm>
            <a:off x="6019800" y="5257800"/>
            <a:ext cx="1403350" cy="900113"/>
            <a:chOff x="3792" y="3312"/>
            <a:chExt cx="884" cy="567"/>
          </a:xfrm>
        </p:grpSpPr>
        <p:sp>
          <p:nvSpPr>
            <p:cNvPr id="8210" name="Rectangle 1099"/>
            <p:cNvSpPr>
              <a:spLocks noChangeArrowheads="1"/>
            </p:cNvSpPr>
            <p:nvPr/>
          </p:nvSpPr>
          <p:spPr bwMode="auto">
            <a:xfrm>
              <a:off x="3792" y="3648"/>
              <a:ext cx="884" cy="231"/>
            </a:xfrm>
            <a:prstGeom prst="rect">
              <a:avLst/>
            </a:prstGeom>
            <a:noFill/>
            <a:ln w="12700">
              <a:noFill/>
              <a:miter lim="800000"/>
              <a:headEnd type="none" w="sm" len="sm"/>
              <a:tailEnd type="none" w="sm" len="sm"/>
            </a:ln>
            <a:effectLst/>
          </p:spPr>
          <p:txBody>
            <a:bodyPr wrap="none">
              <a:spAutoFit/>
            </a:bodyPr>
            <a:lstStyle/>
            <a:p>
              <a:r>
                <a:rPr lang="en-US" sz="1800" b="1">
                  <a:solidFill>
                    <a:srgbClr val="FF9900"/>
                  </a:solidFill>
                  <a:latin typeface="Helvetica" pitchFamily="34" charset="0"/>
                </a:rPr>
                <a:t>Physiology</a:t>
              </a:r>
            </a:p>
          </p:txBody>
        </p:sp>
        <p:sp>
          <p:nvSpPr>
            <p:cNvPr id="8211" name="Line 1121"/>
            <p:cNvSpPr>
              <a:spLocks noChangeShapeType="1"/>
            </p:cNvSpPr>
            <p:nvPr/>
          </p:nvSpPr>
          <p:spPr bwMode="auto">
            <a:xfrm flipH="1" flipV="1">
              <a:off x="3984" y="3312"/>
              <a:ext cx="144" cy="384"/>
            </a:xfrm>
            <a:prstGeom prst="line">
              <a:avLst/>
            </a:prstGeom>
            <a:noFill/>
            <a:ln w="38100">
              <a:solidFill>
                <a:schemeClr val="tx1"/>
              </a:solidFill>
              <a:round/>
              <a:headEnd/>
              <a:tailEnd type="triangle" w="med" len="med"/>
            </a:ln>
            <a:effectLst/>
          </p:spPr>
          <p:txBody>
            <a:bodyPr wrap="none" anchor="ctr"/>
            <a:lstStyle/>
            <a:p>
              <a:endParaRPr lang="en-US"/>
            </a:p>
          </p:txBody>
        </p:sp>
      </p:grpSp>
      <p:grpSp>
        <p:nvGrpSpPr>
          <p:cNvPr id="21" name="Group 1128"/>
          <p:cNvGrpSpPr>
            <a:grpSpLocks/>
          </p:cNvGrpSpPr>
          <p:nvPr/>
        </p:nvGrpSpPr>
        <p:grpSpPr bwMode="auto">
          <a:xfrm>
            <a:off x="7239000" y="1828800"/>
            <a:ext cx="1784350" cy="533400"/>
            <a:chOff x="4560" y="1152"/>
            <a:chExt cx="1124" cy="336"/>
          </a:xfrm>
        </p:grpSpPr>
        <p:sp>
          <p:nvSpPr>
            <p:cNvPr id="8208" name="Rectangle 1115"/>
            <p:cNvSpPr>
              <a:spLocks noChangeArrowheads="1"/>
            </p:cNvSpPr>
            <p:nvPr/>
          </p:nvSpPr>
          <p:spPr bwMode="auto">
            <a:xfrm>
              <a:off x="4800" y="1152"/>
              <a:ext cx="884" cy="231"/>
            </a:xfrm>
            <a:prstGeom prst="rect">
              <a:avLst/>
            </a:prstGeom>
            <a:noFill/>
            <a:ln w="12700">
              <a:noFill/>
              <a:miter lim="800000"/>
              <a:headEnd type="none" w="sm" len="sm"/>
              <a:tailEnd type="none" w="sm" len="sm"/>
            </a:ln>
            <a:effectLst/>
          </p:spPr>
          <p:txBody>
            <a:bodyPr wrap="none">
              <a:spAutoFit/>
            </a:bodyPr>
            <a:lstStyle/>
            <a:p>
              <a:r>
                <a:rPr lang="en-US" sz="1800" b="1">
                  <a:solidFill>
                    <a:srgbClr val="FF9900"/>
                  </a:solidFill>
                  <a:latin typeface="Helvetica" pitchFamily="34" charset="0"/>
                </a:rPr>
                <a:t>Physiology</a:t>
              </a:r>
            </a:p>
          </p:txBody>
        </p:sp>
        <p:sp>
          <p:nvSpPr>
            <p:cNvPr id="8209" name="Line 1122"/>
            <p:cNvSpPr>
              <a:spLocks noChangeShapeType="1"/>
            </p:cNvSpPr>
            <p:nvPr/>
          </p:nvSpPr>
          <p:spPr bwMode="auto">
            <a:xfrm flipH="1">
              <a:off x="4560" y="1296"/>
              <a:ext cx="240" cy="192"/>
            </a:xfrm>
            <a:prstGeom prst="line">
              <a:avLst/>
            </a:prstGeom>
            <a:noFill/>
            <a:ln w="38100">
              <a:solidFill>
                <a:schemeClr val="tx1"/>
              </a:solidFill>
              <a:round/>
              <a:headEnd/>
              <a:tailEnd type="triangle" w="med" len="med"/>
            </a:ln>
            <a:effectLst/>
          </p:spPr>
          <p:txBody>
            <a:bodyPr wrap="none" anchor="ctr"/>
            <a:lstStyle/>
            <a:p>
              <a:endParaRPr lang="en-US"/>
            </a:p>
          </p:txBody>
        </p:sp>
      </p:grpSp>
      <p:grpSp>
        <p:nvGrpSpPr>
          <p:cNvPr id="22" name="Group 1127"/>
          <p:cNvGrpSpPr>
            <a:grpSpLocks/>
          </p:cNvGrpSpPr>
          <p:nvPr/>
        </p:nvGrpSpPr>
        <p:grpSpPr bwMode="auto">
          <a:xfrm>
            <a:off x="0" y="3048000"/>
            <a:ext cx="1828800" cy="457200"/>
            <a:chOff x="0" y="1920"/>
            <a:chExt cx="1152" cy="288"/>
          </a:xfrm>
        </p:grpSpPr>
        <p:sp>
          <p:nvSpPr>
            <p:cNvPr id="8206" name="Rectangle 1098"/>
            <p:cNvSpPr>
              <a:spLocks noChangeArrowheads="1"/>
            </p:cNvSpPr>
            <p:nvPr/>
          </p:nvSpPr>
          <p:spPr bwMode="auto">
            <a:xfrm>
              <a:off x="0" y="1920"/>
              <a:ext cx="884" cy="231"/>
            </a:xfrm>
            <a:prstGeom prst="rect">
              <a:avLst/>
            </a:prstGeom>
            <a:noFill/>
            <a:ln w="12700">
              <a:noFill/>
              <a:miter lim="800000"/>
              <a:headEnd type="none" w="sm" len="sm"/>
              <a:tailEnd type="none" w="sm" len="sm"/>
            </a:ln>
            <a:effectLst/>
          </p:spPr>
          <p:txBody>
            <a:bodyPr wrap="none">
              <a:spAutoFit/>
            </a:bodyPr>
            <a:lstStyle/>
            <a:p>
              <a:r>
                <a:rPr lang="en-US" sz="1800" b="1">
                  <a:solidFill>
                    <a:srgbClr val="FF9900"/>
                  </a:solidFill>
                  <a:latin typeface="Helvetica" pitchFamily="34" charset="0"/>
                </a:rPr>
                <a:t>Physiology</a:t>
              </a:r>
            </a:p>
          </p:txBody>
        </p:sp>
        <p:sp>
          <p:nvSpPr>
            <p:cNvPr id="8207" name="Line 1123"/>
            <p:cNvSpPr>
              <a:spLocks noChangeShapeType="1"/>
            </p:cNvSpPr>
            <p:nvPr/>
          </p:nvSpPr>
          <p:spPr bwMode="auto">
            <a:xfrm>
              <a:off x="864" y="2064"/>
              <a:ext cx="288" cy="144"/>
            </a:xfrm>
            <a:prstGeom prst="line">
              <a:avLst/>
            </a:prstGeom>
            <a:noFill/>
            <a:ln w="38100">
              <a:solidFill>
                <a:schemeClr val="tx1"/>
              </a:solidFill>
              <a:round/>
              <a:headEnd/>
              <a:tailEnd type="triangle" w="med" len="med"/>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0-#ppt_w/2"/>
                                          </p:val>
                                        </p:tav>
                                        <p:tav tm="100000">
                                          <p:val>
                                            <p:strVal val="#ppt_x"/>
                                          </p:val>
                                        </p:tav>
                                      </p:tavLst>
                                    </p:anim>
                                    <p:anim calcmode="lin" valueType="num">
                                      <p:cBhvr additive="base">
                                        <p:cTn id="2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0-#ppt_w/2"/>
                                          </p:val>
                                        </p:tav>
                                        <p:tav tm="100000">
                                          <p:val>
                                            <p:strVal val="#ppt_x"/>
                                          </p:val>
                                        </p:tav>
                                      </p:tavLst>
                                    </p:anim>
                                    <p:anim calcmode="lin" valueType="num">
                                      <p:cBhvr additive="base">
                                        <p:cTn id="2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1+#ppt_w/2"/>
                                          </p:val>
                                        </p:tav>
                                        <p:tav tm="100000">
                                          <p:val>
                                            <p:strVal val="#ppt_x"/>
                                          </p:val>
                                        </p:tav>
                                      </p:tavLst>
                                    </p:anim>
                                    <p:anim calcmode="lin" valueType="num">
                                      <p:cBhvr additive="base">
                                        <p:cTn id="3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499"/>
                                          </p:stCondLst>
                                        </p:cTn>
                                        <p:tgtEl>
                                          <p:spTgt spid="2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499"/>
                                          </p:stCondLst>
                                        </p:cTn>
                                        <p:tgtEl>
                                          <p:spTgt spid="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499"/>
                                          </p:stCondLst>
                                        </p:cTn>
                                        <p:tgtEl>
                                          <p:spTgt spid="2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499"/>
                                          </p:stCondLst>
                                        </p:cTn>
                                        <p:tgtEl>
                                          <p:spTgt spid="1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499"/>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smtClean="0">
                <a:latin typeface="Times New Roman" pitchFamily="18" charset="0"/>
                <a:cs typeface="Times New Roman" pitchFamily="18" charset="0"/>
              </a:rPr>
              <a:t>Signature</a:t>
            </a:r>
            <a:endParaRPr lang="en-US" sz="3400" dirty="0">
              <a:latin typeface="Times New Roman" pitchFamily="18" charset="0"/>
              <a:cs typeface="Times New Roman" pitchFamily="18" charset="0"/>
            </a:endParaRPr>
          </a:p>
        </p:txBody>
      </p:sp>
      <p:sp>
        <p:nvSpPr>
          <p:cNvPr id="3" name="TextBox 2"/>
          <p:cNvSpPr txBox="1"/>
          <p:nvPr/>
        </p:nvSpPr>
        <p:spPr>
          <a:xfrm>
            <a:off x="1435608" y="1905000"/>
            <a:ext cx="5077031" cy="523220"/>
          </a:xfrm>
          <a:prstGeom prst="rect">
            <a:avLst/>
          </a:prstGeom>
          <a:noFill/>
        </p:spPr>
        <p:txBody>
          <a:bodyPr wrap="none" rtlCol="0">
            <a:spAutoFit/>
          </a:bodyPr>
          <a:lstStyle/>
          <a:p>
            <a:r>
              <a:rPr lang="en-US" sz="1400" dirty="0" smtClean="0">
                <a:solidFill>
                  <a:srgbClr val="0000FF"/>
                </a:solidFill>
                <a:latin typeface="Brush Script Std" panose="03060802040607070404" pitchFamily="66" charset="0"/>
              </a:rPr>
              <a:t>Shufeng Zhou</a:t>
            </a:r>
          </a:p>
          <a:p>
            <a:r>
              <a:rPr lang="en-US" sz="1400" dirty="0" smtClean="0"/>
              <a:t>College of Pharmacy,  University of South Florida, Tampa, FL 33612. </a:t>
            </a:r>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sz="4000" dirty="0" smtClean="0">
                <a:latin typeface="Times New Roman" pitchFamily="18" charset="0"/>
                <a:cs typeface="Times New Roman" pitchFamily="18" charset="0"/>
              </a:rPr>
              <a:t>Pharmacoepidemiology &amp; Drug Safety </a:t>
            </a:r>
            <a:r>
              <a:rPr lang="en-US" sz="4000" dirty="0" smtClean="0">
                <a:latin typeface="Times New Roman" pitchFamily="18" charset="0"/>
                <a:ea typeface="Tahoma" pitchFamily="34" charset="0"/>
                <a:cs typeface="Times New Roman" pitchFamily="18" charset="0"/>
              </a:rPr>
              <a:t>Related Journals</a:t>
            </a:r>
            <a:endParaRPr lang="en-US" sz="4000" dirty="0">
              <a:latin typeface="Times New Roman" pitchFamily="18" charset="0"/>
              <a:ea typeface="Tahoma" pitchFamily="34" charset="0"/>
              <a:cs typeface="Times New Roman" pitchFamily="18" charset="0"/>
            </a:endParaRPr>
          </a:p>
        </p:txBody>
      </p:sp>
      <p:sp>
        <p:nvSpPr>
          <p:cNvPr id="7" name="Vertical Scroll 6"/>
          <p:cNvSpPr/>
          <p:nvPr/>
        </p:nvSpPr>
        <p:spPr>
          <a:xfrm>
            <a:off x="0" y="1447800"/>
            <a:ext cx="5864225" cy="5410200"/>
          </a:xfrm>
          <a:prstGeom prst="verticalScroll">
            <a:avLst/>
          </a:prstGeom>
        </p:spPr>
        <p:style>
          <a:lnRef idx="1">
            <a:schemeClr val="accent5"/>
          </a:lnRef>
          <a:fillRef idx="2">
            <a:schemeClr val="accent5"/>
          </a:fillRef>
          <a:effectRef idx="1">
            <a:schemeClr val="accent5"/>
          </a:effectRef>
          <a:fontRef idx="minor">
            <a:schemeClr val="dk1"/>
          </a:fontRef>
        </p:style>
        <p:txBody>
          <a:bodyPr anchor="ctr"/>
          <a:lstStyle/>
          <a:p>
            <a:pPr marL="342900" indent="-342900">
              <a:buFont typeface="Wingdings" panose="05000000000000000000" pitchFamily="2" charset="2"/>
              <a:buChar char="Ø"/>
              <a:defRPr/>
            </a:pPr>
            <a:r>
              <a:rPr lang="en-US" sz="2000" u="sng" dirty="0" smtClean="0">
                <a:solidFill>
                  <a:schemeClr val="accent4">
                    <a:lumMod val="75000"/>
                  </a:schemeClr>
                </a:solidFill>
                <a:latin typeface="Times New Roman" pitchFamily="18" charset="0"/>
                <a:cs typeface="Times New Roman" pitchFamily="18" charset="0"/>
              </a:rPr>
              <a:t>Advances in Pharmacoepidemiology &amp; Drug Safety </a:t>
            </a:r>
          </a:p>
          <a:p>
            <a:pPr marL="342900" indent="-342900">
              <a:buFont typeface="Wingdings" panose="05000000000000000000" pitchFamily="2" charset="2"/>
              <a:buChar char="Ø"/>
              <a:defRPr/>
            </a:pPr>
            <a:r>
              <a:rPr lang="en-US" sz="2000" u="sng" dirty="0" smtClean="0">
                <a:solidFill>
                  <a:schemeClr val="accent4">
                    <a:lumMod val="75000"/>
                  </a:schemeClr>
                </a:solidFill>
                <a:latin typeface="Times New Roman" pitchFamily="18" charset="0"/>
                <a:cs typeface="Times New Roman" pitchFamily="18" charset="0"/>
              </a:rPr>
              <a:t>Pharmacovigilance </a:t>
            </a:r>
          </a:p>
          <a:p>
            <a:pPr marL="342900" indent="-342900">
              <a:buFont typeface="Wingdings" panose="05000000000000000000" pitchFamily="2" charset="2"/>
              <a:buChar char="Ø"/>
              <a:defRPr/>
            </a:pPr>
            <a:r>
              <a:rPr lang="en-US" sz="2000" u="sng" dirty="0" smtClean="0">
                <a:solidFill>
                  <a:schemeClr val="accent4">
                    <a:lumMod val="75000"/>
                  </a:schemeClr>
                </a:solidFill>
                <a:latin typeface="Times New Roman" pitchFamily="18" charset="0"/>
                <a:cs typeface="Times New Roman" pitchFamily="18" charset="0"/>
              </a:rPr>
              <a:t>Epidemiology: Open Access</a:t>
            </a:r>
          </a:p>
          <a:p>
            <a:pPr marL="342900" indent="-342900">
              <a:buFont typeface="Wingdings" panose="05000000000000000000" pitchFamily="2" charset="2"/>
              <a:buChar char="Ø"/>
              <a:defRPr/>
            </a:pPr>
            <a:r>
              <a:rPr lang="en-US" sz="2000" u="sng" dirty="0">
                <a:solidFill>
                  <a:schemeClr val="accent4">
                    <a:lumMod val="75000"/>
                  </a:schemeClr>
                </a:solidFill>
                <a:latin typeface="Times New Roman" pitchFamily="18" charset="0"/>
                <a:cs typeface="Times New Roman" pitchFamily="18" charset="0"/>
              </a:rPr>
              <a:t>Clinical &amp; Experimental Pharmacology </a:t>
            </a:r>
            <a:endParaRPr lang="en-US" sz="2000" u="sng" dirty="0" smtClean="0">
              <a:solidFill>
                <a:schemeClr val="accent4">
                  <a:lumMod val="75000"/>
                </a:schemeClr>
              </a:solidFill>
              <a:latin typeface="Times New Roman" pitchFamily="18" charset="0"/>
              <a:cs typeface="Times New Roman" pitchFamily="18" charset="0"/>
            </a:endParaRPr>
          </a:p>
        </p:txBody>
      </p:sp>
      <p:sp>
        <p:nvSpPr>
          <p:cNvPr id="69634" name="AutoShape 2" descr="data:image/jpeg;base64,/9j/4AAQSkZJRgABAQAAAQABAAD/2wCEAAkGBhQSEBQUEhQWFRUWGBgYGBQYFhcYFxgXGBYWFxcUGBgXGyYeFxkkGhcYIC8hJCcpLCwsFR4xNTAqNSYrLCkBCQoKDgwOGg8PGiwkHyQpLCktLCwsLCwsLCwsLCksLCwpLywsLCwsLCksLCosLCwsLCwsLCwsLCwsLCwsLCwsKf/AABEIANgA6QMBIgACEQEDEQH/xAAcAAABBQEBAQAAAAAAAAAAAAAAAQMEBQYCBwj/xABKEAACAQIEAwQFBwgIBQUBAAABAhEAAwQSITEFQVEGEyJhMnGBkZIHQlNUodHTFBcYI1J0sdIINWJytMHh8BUlQ4LxJDODo7Oi/8QAGQEAAgMBAAAAAAAAAAAAAAAAAAMBAgQF/8QAMREAAgICAQIEBAYCAgMAAAAAAQIAEQMhEjFBBFFhgRMicZEUMrHR4fChwVLxQkNi/9oADAMBAAIRAxEAPwDx4mkoqRZwTMA2yk5cxgDN0k/+Nagypkc07asg7yJ2EST567AVPNi2qMGdlIMZVtBlMH6QnU+qnMDwtXzFnyqASCRJYwSFImBtqAaoXAG5UsO874R2Rv3wHRPATCsSAX11KD5w89q4fhI7y53ctbt5RczjIyzAbQzs0jflUzB8aufk7IiqXnw3QxFxI1hdYy5Z0051YcOwi27BTFl1LXVIhhDhlGfMSYIAYHfrSmdhZMoWImMMToZ+7lQTVxxPs0UDPacXLYuNazxGqgGeekHfyNX3DezSnDpaxHd2O88SX3XxGDzM+EHYaU9TyHy7/WWLgVMU6kGCCCOREHyNJNb3tV2UuXpuh7U20CtBnPlEggrp5a1jcDwq5eud2g8R18XhEdaFYGObGVNSLNN3BofVTr2ipKkEEGCDyPMU2+x9VXlJ9ZcP/qi3+6L/AIcV8nJX1jw/+qLf7mv+HFfJyUQi0RRSlNJok3EooFBNRIiUsUoWadGDuROR4HPKY9vSpontCwO8ZNFEe+hNTHuqPSEKKW4pXQgg+YikBFHTrD6QpKWiiFRJpZpKDRJhRS0VEi4GrTCYn9TIBLW9BOqqpOpA5Ekj3VVk8qcw93K3kdxvI6RUMLEgi5PwVkupJDASQC2tsadOZk1bYy2y4HRl9MLyGmxgbn31TMbQ9FmBGoOpU+sRIPqmtTh+LDE4chrgV4ylVtiWfKTbgHloRPKaz5CRR7RTXcpcJZGHXvQCxywy6AqGBzmSNtojzpmwPylRaTMLi+gGeVK9JI9Ifw893RZc4e7buelbNsSxHhZyQRPQAD7abwFnuRcF4EgkCF1YMBKujb6GNNjNT5nvLeveXmA4U9hsjmSgUokF1l/+tCkZSNoMxzqw4uFuYe3cTKWWVuMD4iSQBmWNOvtqq4bi7kA3GdlgrlDZSQercqnYbC5UuPo3ICYyjQnnvyHqrRiHwW+Meoqq6HtUUuBs78PvL/A4V7eGIKO/hlh3fhRSdWzEaCTyqv7M2HzNdNp3ZjlB7sMCB6cFuYEQB1pntB2he4WXNlGgyrJDyPEc3M8gDsKpsNxJ01tl1I2IJHr061oTESmTkRZrVe/8TdkI5YwoNC937b95K432ON4m9bDDcsDGkaSQNRrvWHxVkoWU7iQee1eiYXHKFTvkjMSGuEFocgkeGehB186wvHMSr3rrKuUMxMf5/wCftrItg8TLZAKsT6l4eP8AlFv9zX/Divk23tX1lw7+qLf7mv8AhxXycm1MiTFO1aLhnBXv4B8iFmW8ToJJ/VpA+0++s7Wq7L9ob2DtYhcjAXrZFox4he0ClZ12J9wq66MRm5cflNGxKTiHAsRYUNes3LQJgF1KgmJjUVDsWGcwqlj0A/3Fb632pxV+0beNwzXbeX0lXxaD0ip9LziDWbu8Lv3AEsYd1Q6xOZm/vHcDovKaghfOLXOSSGoetipUtgbgBbKco3YeID1lZils44jedNmBhx6mnX1GRVla7MYtWUi2UbZQWCtPTXyqTjOyt9l7xrYtuPSUkKrGYDLyBJI02J1EVAaukYcidyJCxdt0toz5biuTEjxRlBzB/S5xvGlc8Gx9qw5u5TdaDlQ+EA9WOs6HlUjFcDxIt5XtMAsETsREQDz5Gqk4Ro2HxL99MDG7SSxxtoGbI9nBisCcQwW3eOZlQZtVzQN/bWKxGHKMVYairm12jxOQWAcpMKDzjQALVnxTgqJhU7y4pedGnUk8tdwBWvIi5gSvUDZPnMeNnwGm6E6A7fxMpbw7ESFJHUAkfZQcM37Pv0/jTuPtsrwwj9npHKKj20kwBqawiu06BBHXUdXCORIU1HjWKueF2LySMvhO+o94qtxTg3GI8x7qdlxBEDbB8jE48nJiNV6RmigClis9zRLnsnwhcRibdu5orsUDEeHOVYqDB6gaVY4Tgll7Nm4dMzXMPdIPht4iQ1lyPmo6yPYazeFxZtk81b0l5GNttteYrccKdsP6NlXtYpAxtTAc6NKM2hdCZA0OvnWHxBZTYP8Ad3+/tGYxeplOLcOWxd7tgVcekm5TYiDswIMjypOFNdtOty2CTOhEw3VZHlWt/JReZ2uZLpVMq57bLcCqJHhU6xGhiPXUfglp1Qs0MkjQqupIBmYzCA0f+Kj8R8m+v96STjBM44pgUvfrUKpmWCniZmYQzuwI2En76b/ICgOsheo0E7SRoJH8acF1kNwqCiOCNAGKmdPYxge2uOG4kugbMHUHKc0mMwMMY1IB11qyWRFrjN1cf4Qoa8A2wEkaa9ADHr0I5VxjeJm4mVtFXUBVEk6RnbcxEVFsY7xssyGILaaHfX16nanLVwqZRBAkRr4h09cVrTMq2GHYVvoe5s31mvDhBVeBGib0TYPTQ8p3hb5CKvd5hOpGs6zOuoj3VLwFpHRe9JVUaI2JBJ3A/wB61GtXmI1gZF0j1nwE0WFZyfD42AYNqDG8jWBWQu/xCy6N3YM6x4LjCtsVVEASy4zYFsrc1QASC4lWA0AE7mKwvGrltrrNaBgjUnm0asPI9K1faHijHB5HuZ4OVVIh/MmeQ++sK+x9VPxjVzh5SCdT6z4aP+UWv3Nf/wABXz3wns3bXh5xd5C/hzKpJURIVdR1avoTh39UW/3Nf/wFfOJ7bOeHpg+7XKFKl/nHxZh/l7q0CYs6uwAXz39Jvuy+BwN7Ci9btqjDR9sysNxm39R9VRuwPaO3eW+t8LmRsyExOQk8zzUxr515lheJ3baFLblVJkgczTFq4QZBPnHPyqC0z/hNt/j0no2A7Xra4xdkgYdvCAfRUhQQ/taffTHHO1McRs4iwJw9qFYrqvjY94G84I9wpOIdj7F3Ai9gvEwhtNWbTxIR1B1HqqX2Yw62uE3DcEl+9YppJkFVEHWZWYrMfEDjY86gEQUw+lf7lf277U2r2IwxsuWW00sVj9pdR10mne1HaK1jTbW0zEqrKY5hwF25sDr7KxOC4RduEBVOwkkZfWdYmtDgwuCUOVfxSBfBR1B13TpI604MgYBv8SXx8VHDZHT+Za9uu1KPh7VvD3NQ3iCnXRRGY771E+UbC2UtYUrlGIKzcUAAwUUywH9qazWN4g/etnVG12Kgr1EE6gRB0POp3CseMTiEW/btfrG8d1mIMHc5mOnkBFAQXoy+PGV4kjp1kwY9QjEXEtpcXJZtraVntxo7EwGT5y5gSWLeWlVwzEC7eUXyWVfRU6AnzrR9o+zKPk/Jyoe0q22tkjLCDwnTZjrM7nXnVGvClBEB7VwawdVPtPL1TW1MOQaPT9ZD+JxZPymj/kWJYY85mRVZVV1JhjIza6BNS40g6c6rBw+2Xmy/iUjwG2wUk8wZOVSetT8TJtMZZEX5ygFiG0a2skRHhJPKdd6j8IcOCVUhUEs9w+AAawWA9I8gASeXWufkX8OxUH8p7Tpq/wAYcm/8h3+0lYbD3Llpi8W+hJjTbMZICLOkk61R43gd22ucjMg+euo9Z5rPUiPOtOmJXEZG8QsI2Zp3um2CRIHUgKBynrJqoTjTHGWzcMrOV1+aRcnOI6QY/wC2r5/EZMj9bob/AG+sVj8OmNLqrOvX1lATSZqkcSwndXrlvfKxAPVfmn2rB9tRo8qBsWJWotansz2iKWzYdUuWn3S4JVLmgS9PzYHSNo51mIrXcD4Gt3AK4E3e97tQA5zBt+8jwgASRz1HSk+IKBfm8/tLJd6ltw63GIbKVa0iFO9LumeJ1JBzZZmAND9lRuKcGZEKZvEMoV84ZPREqCCNVBHWCactY9hbQ41s4AIKPlnKSMjiBOoB3PqinMPgcEzlLbsjW9QklplTprsSQJ10jeubZVr7egsRw6StwttUUg3Jl8kyPQIE3Cx6a1GwGKXDAXrLCGJBQNJKiIZlOm8MB51VYi6JuhlUMZgwTrMaawCPv1qw4an6hlKhEZhJgFgw2ny510VStycaHI3ERu6O4vjO2dGGY5IMMRyI0ma7wvF2Z9FCqOZGszofdUYYxQ+gUnxBisZWaNGHnFdXsW7r4APSABIiWC6xy9lWfHZm3Efhilb7D/cvMMqtIknUNlnR4mV8vXTBxCAFu8jIniAMyM3oLOh/hvVZhsRkSWIk66Tp57ggUxi0ssElypO5CyNSd+hpKpuMyZOSdvfVe8rsXiS7szEsSdyZMctvKo1zY+qpeMwwRoVg46jb7ai3Nj6q2gg9JxmUqxBn1lw/+qLf7mv+HFfJyNpX1jw/+qLf7mv+HFfJq7USsWl9VFFEJedkcY4vdytxkW7oSvIjxTHUgEe2tLh8Ur4i+p1WwBlB3LyczSdT6OWfOsHh8SUcOhhlMg04uNuG6XBOdzqRzLeXrpD4uRJ9Ipsdkmb3iV3uTZe2QELHMjMScpgmM06yeUdKzvEbqqjoSbVt2DZG1bSZ7tN9TrLQNKc7X2O4OGRmzOgYtOpJNzNM+ZB91VnaXGd5dHJQixIgnMAxJ85NLxL0MXjHT3lpw3ieHUBmsm4oGVwQjMIGUNB6gDbb2VdYS/wy9ZbKDaZHFwSckMwyc5Vl0GgINYjhnEFtNL2w4PXceanlWh4DwIXWvltbdwIF3XMGbPnXKreJcsQAdW6UwgIbMaiAN33Mw+Nc3C8wxjUaDQAADyAEU82PvXSEzMx5KOZ9Q3q8412ati8qYdWyMFyszq13MRLJctSCpG0QDpz5OcMsLbvMLuQWSGDECQiqwlGYCczgEGDOulNbKca2OktxVm2BceFhbXc2L3iuPbJKKQV/WElc7g6SAshROu9Zy7xXPGdQqqIVFkKoIjQTqddSZJ51ccXxVt8Qt03UY5ljKtzMQCABLALECoXCMGovOziERiozbFpOVPXp7qEBdqY7rvGaC67Gd4/jPdJ3Nsxk8G0AftGZzMxM66AAVVYWyc6aHRhy86seMtBAUeJjJYdT59amYHsTeugvbYOVAYDUFiCPCDzNWzpj8KeLnff6yceVvEDn27Sq4qC3d3N86gMf7dvwH/8AkK3/AHVBmrNU8V+yR4QrXF5lXQZwR0JWUP8ApVXnH7R95qijtIZdmITWh7PdoHtoloEW07wsz5QSzFSACSdgDpHWs9FOW7zCIjQzsND1E7GjJjDijIBqegY3GWr+BA/KEW8irhzZAENbUqA5LAsSJJkfsmqriGHs2sUoX9emUAushTBOaSdxlGus61Q8JFjJd7249tvCUyjMD4tcw8hMa1EtXoMZiFJgkDXLzPurLj8PxJAJr9/2jS1mX/Ertu7ixdUKq3becqDItgkgDw7GACRymo2IxGa6VQpCgDMqkZl668+U09hbNu1cTMvhIJDOIzCY1AnX/KoJvAXGjwrO++g5CtSJSgTcFKY6bud+f/UjXxkaCCBGm25568qsMBh3uKO6YArqQSRMyAcsxOh1FQMXYLMSdoEE9D6Jjp504MVkyqNxpI5E89KtUUhCOeQ1LDDYoDKQAt1RAaZzTvmGxG9J/wAPRzqQgOYESIVo0idYnl50XcIrAGGyt6BICu2m4HJfOoiuPCClvyGUkTz8W59dL+H3Bmln/wCYBH9/t95X33nnJGk9elMPsfVUnGXFZvCoUcwCYPnqaj3Nj6qbOU/Uz6y4f/VFv9zX/Divk5K+seH/ANUW/wB0X/Divk1DUykWKWlpDUQgKt+zuHPf2rhGaH8Kc2ZIMf2QJGp+2qeKueA8ZWyyG4CQrEgiJ8QysDO8gCqPdGpVukvuP4k37xuq5SPARbtqWVhpl7xmHzqzeO4reNxyGddQMpJ0CjKJnc6a1qcE1s2LaIUZO8LXGJAOUEusjrmif7tdY3DKFxdxwQqMBZQ6jMEADgbGSSffWVcnHREUrVqZLBcRt51a9aW4AdY8BPWQNGjfYVqHu3McqjDnubSswLDRgqgMp023OgMaamqvHcAzLYuEC0GH61iIRTuD5kiRAG9cv3VxCqXPye1bhVdu8IuOxOdnVAW1UCPDHhirNxY8h+9RqiyCJM41x5bTucOgNxmPeYkrLM7asAxHhmdlgeuqXH8RdLjKGk/9QkSHaPEGB3UEZQOQWjH8SGewFLPbsBV1mGIbM7KD6IbQQeQFcYrhbPdYoVdWLOHDLsSWMgmVIB1B2q6qFG4yvKc4qyjotxCFE5WSdVJlhl6qdSOnOpWHVL48TGZOVQY1IEmOpqfg+ypuIFU+GcztsW0KrlHJN4J1JnyrTYPs5hsIyXHYrqBLRlDGcpnlJBFH4/HhOxyPYSPgO66NCVPAuypv3puBhbtwIIIaRzMitJwvi/5JirmGu2ibYEpdXQsDqAV5mZ1HSpfabjDYdrN63ctKNVuLc9F00IyhQSWBnasB2v7YviiCngtsCIGhYjQ5jvH9k9a5hOXx783HykevymaUAxIUHacdq+N4Y3bgwlpVLFg945szSfFlGaAD1istk/3pTiGupFdjGoxrxG/rM5M5orVfms4p9Sue+3/NR+azin1K577f81XkVMpFKRzrVH5LOKfU7nvt/wA1A+Szin1K577f81EgylbGI1sBs2YayTIPRfIVzaxSugS4NVDZQDALEjUnr91Xf5q+KfU7nxW/5qB8lnFOeCue+3/PRNHxmJv0qUmOsgaC4GKwsSfF0jyE/ZXK4YrBI8zHLz/31rVP8nPFJT/0T+EQCO7BgdZbWmb3ybcWaZwdyOma3/NRJdkJJEpU4gG9ImTChj822NYA5E9aiYm+S6sPCBEeVXw+Svin1O577f8ANR+azin1O577f81EhszMKMzFwiTFNXNj6q1n5q+KfU7nvt/zUN8lfFIP/o7m3W3/ADURE+h+Hj/lFv8Ac1/w4r5NTavrjA4R14ZbtFSLgwqoU0nMLOUrp56V81r8m3Ehvgr/AMI++iEz1Ia0X5uOJfUsR8A++j83HEvqWI+AffRImdoitH+bjiX1LEfAPvo/NxxL6liPgH31JkzPW7hVgykgjYjQirC32ivCPEWgEAtMidSJBGnl6qsR8nHEvqV/4B99H5ueJfUsR8A++qlQZUi5cdmr3f3w1450a0O6/YRljOmmxOp15GrThGCt6Wr2VryIC86jUtDSeevu91ZWz8nvFF9HB4gepY/g1TLPZLjSGVw+KB9U/wAWrHk8MWviakFZosV2Vw19s4AhfASpiCDJGmkiYrNng1hMTicMlyGKKqncTozifIgT5TVpw3hPFrQYDh9whjLQuUkmZI8RCnWdPdTFjshjrSXDa4fiTduKy944UlQ2hgg6nU6wN6omHKtgk+khQRJWB43btWw2IXJdRQudXtv3gmfCAxnUA7czVJxft131kWjbW5oMz3Fylip0OVW09+vSo35tuJfUb/wf60v5uOJfUb/wD76avhMYbkevWaDlYipR4vGvdMuZgQABAA3hQNhTecZAOYYn2ED7ZrQfm44l9SxHwD76X82/EvqV/wCAffWqqFCLszNkUkVpPzb8S+pYj4B99H5uOJfUsR8A++pkzVfpA476LC/Bc/Fo/SAx30WG+C5+LXmVdBOZiKJUmemfpA476HDfBc/FoPy/4/6HDfBc/FrzYXFGwk9T91SDfJQKyj17UwKp7ynIz0E/0gMd9Fhvgufi0fpAY76LDfDc/FrzY4eDuvqnWuruCYLmgR7KrwPlLchPRj/SBx30WG+G5+LR+kDjj/0sN8Fz8WvMoqbwXAi9fVG0B36x5edUJoXJJqegfpA476LC/Dc/FoH9IDHfQ4b4Ln4tZTF9k/G3dHwAbsIqZwLs/ae1+tGRpZWnqD/pUK19Ih/EoouaA/0gMd9Fhvgufi0g+X/HfRYb4Ln4tef4nhLouciVLZRAO/qj/c0zewVxBLoQNNY01EgT1ifdV6MaHU956Mf6QOP+iwvw3PxKU/0gcf8ARYX4bn4leYA11US09N/SBx30WF+G5+JSfpBY76LC/Dc/ErzKiKJM9N/SCx30WF+G5+JSj+kDj/osL8Nz8SvOcBgXv3BbtrmY7D7ZJ5CKnYvsxetllIUlRJCmT5wI1igbizkRTRIm9wvy7cQuXERbOGzOwUeC5uf/AJKmcY+WLimHcJcsYWTtlFwz/wDbXnvDcWVew5Rc6eiZIMDYkRsK1IAvYqzcvsmQA6jbQCFJ5mTv5VBmbL4go3pRl3hflnx7KC9vDLJgDu7p9p/W6VXXvl8x6uV7rDaEiclyNP8A5ag49bbYoWLPNlGWNJgy0z4QDFZTtNwG7hbxF0ekSVjmP8qopJO5fDm5Hfebf9ILH/RYb4Ln4tB/pA4/6LDfBc/FrzJd6nnAgc1B5KSST9ulPRC3SaC1dZvR/SBx/wBFhvgufi10Pl+4hH/sYf4Ln4leb2rksBlHn5CpWLxBdBlWADy/jVlxqQSTKs5BAAm8H9IHH/RYb4Ln4tdfpAY/6LDfBc/FrzTvyfS8X8ffSMo+by3FLqWuel/pAY76LC/Bc/Fo/SAx30WF+C5+LXmNFVlotOKVYa6Hryos4ZnOg068hTosyYUK3tB/zpiqYtmEZWwQZjTryrrEXyTG0TT7DJyI6iJB9XSo+IcE5gInfy86kjiIKeW47g4JAPLX/SrAKNjB0iIqPheHcy0NE6kACdRqTqfICuzIMnTr99asJpdxLEE6MawHAnumF65fW3StL2V7O5HupiBkuLGUEgHQ6noVkfx6VnMHxa5buFrTENmBHuIPvrWcLtYjHFe8dLPigSuh09GNwPPzrA43XaKzs4GyN9JYYLDk27qr4QHOdyZPi1Gp9YA9VZztFbbDlu7YEtGdpOafbpr5U72iuNhmQLdVwGJhSQDGhMEAg1aYDiqXrVx3Fs9M0KIJ8IM6lj5b0hlONrXpEY74hyPaY/CvdZU7sMxV2J0J1YJE+41eWuCYy8cj27aq+ozg5ZHQjUHX7at/+I3sFhzbsCzJYsJDTrrABPumrHsub16y1y85Okm2wGpkjMB8w68hWguAtgycmQk8gBXbznmXFeGvYutbuoUI2B5jkZ+cPMVEr0H5S7+ZUFzKbloKAV10YsGBMCdp2rz6qqb3OhicuvIwApRRXMVaMm57CY5bNtiLc3CRN2M2VJg6TIFaLF9gr5Q3MPcW86mSLjkliPEVBX0SdssiJ3rzXBguIRirqCTqYZR4veOh3EdK0l/tXiVtKuHcrcKrnZSAxg6BRsQdNYk1IAXc5+TETku5LxHBrlp1Nyz3JcEkGT4iR6JYnMIJETUnsU9hsRFw5VVWBQmZJhRMztqd6rOMcVxOMtWbN26CVzFnIUEnaFj0oGkxqZqr4fwTJdUd9lcbwgJHSZIHvqg4q3ImVZQVO9/ebDi3D2w+OBtIuWQ40IISQRmMVzxrAJiDdv3Sc6ZP1RiBAguTzEdN6suy197V9zina+9+AlxwAuUDURyAnXkKznaoXHW81qLtu2chdSIUGC2WBsNqlhypl6TMn5+N++5TdpLOFKYZ8MCHugs4nwgBsg05EkE+qmnsjLJyyfLzqnwpBuLyHL2TVmLxO4BXqp/y5V0PB0qm5vdStDylZdtFRsQW1PkOXvowbHNlHOrDiNtBLAsWjxTIB6RNQcNh2EsI0Ejz8qSyFXqOTIGXc5/IWABaAOs/dXUDKQmrefToP9a7XCXGgM0DzM1GNkhtCJB69OdUK10EgMD3jfrpJqTjLBDeRgiNRtrrUeBSmUg1HqQRdybhLviQ6GAQV21KkT9o91cYbhztJQSRpINRlaNRUtL7KZttE7imIyn81+0SwYflq/WdXMW40uLt1rhHQeIfByPnPlv7KkHFvcjOmaK6bDoRJQoBzI+6tBXn0P3iVYLojfpDC38xBIDEHnr9h0+yueLicrTJ1EDbSDOnr+yuVuIrEJqNDqdP4CjF3cwgkabAbCqlvkI7yoUjID2nfBeFLeMs3dpOrCSfOK9EweNw1tptlmZwFDkAZeTGNhtPtFec8KxTMpsCBmOjHZZ6nkK1eA7OHDst4YiziABLWyHVQDzzHQmZ0I5ViyKHHECz7/37xeYHkS7ADsJd9rcGjqi2rC3WUZixBICjkSsa8/ZWevGxaVRibXdG54g6EuvgPIxBIIgruNjWr4JxVSq2yVCSTGpmN18gKY4lx3Dv32Ha2wDQyXGtwofL6QLbGY26ViwuV+Q9oKpY1+kzHHLzXLRVIOSAzkZT1ytI8JAPKjBKrYcKbrHwauogBs6gW+rErPi03qs4lfvZ5VC6BZ8UkHkzaESCZjXaKXgfFycVhi48CXAWVF5dQo5/ZW1AlUDGNgdV2PMic9srZW+FLE+EGCDIkRqTuSBWfq07T8SN/FPcICzAygzAA0BO2aN4qrpjVZ49JowKy41D9a3CgCkilmqx0tezWHW5eKEkZ0ZZG8nap1hsudb/AP0TsRqA5yh0b2zlOnMRVHgMWbVxXWJUzrqKtsbxQXlukwoZUAkEhcpBKgjWSR0jWmqyhfW5jyJkOT/5I+xv9o5Z7Nd4pbDulwg7toR5a6e+tIOEDD4VDGfFsNVmRM/5DlWQ4MzrdUW9j6ZVpkAa9I09VaXsrxfEm+LJYkRIuMshRE6jn/pSWdDfM1W9f7lMuLOBYpl9dH7jUs04s5tn8otpkAJVXSNB6ZUjSPtplO3ls4YoqIqkwyhYldoAHsFUvGOKXLmMdCpdiwBkRyBGh2AEe6kuxYeLmHNxdC2QZhqPDry9RpuP4f8Ay69NTMcBram+ujKjGYGFF22GUTMEadBHKpHD8QXnwhD15fwpeNcWa8vcoDbsq0raMLqY08tfZTPCyLYIcSTsswNDHPfatOHIFegdR7KxxWw32Hf3hxNGcKA6vJ0MAeyBUZ8HcUBV9Z9fSn+IXBI7u3l39n+Vcjhd8rJO+wnWpYqxNAk+knG3BBsD6/xGE4fcPpGl/JLanVnY84UAD1maXEYa6iy7R5FhmPqAqA1w9aSzINcfvNCBm2GFekduXBrBOvKP9abhep91c0RWcsY6qgKMtFFEtHLN8qZBPvqdb4okEMu/8arRS1dHZdCLfGr9Y8bwPOPIjMPfE11bw7Ocoy68wQPsqPNa/wCTqzZY3xdYK6qjW3PoggtIPvX3UnLl4IWluMb4d2eyK8k94QIIMZZ1OnMdasEwB7plBzsAVk+es6adfdSYPhT2lZJUtnadfETMgkRvGtMhWtC6Rccko0qMu+hAGhg++sJyMSQGlGxhuo3Lns5wZ7VjvWNpirSyqYIgiG1EZtxHMVd9oOK2fyJrl4yCCFjck7aHnWITiy31W05KMABJAVm8yRoasuG8e7zDXcMloF0VgjlZQsORVvnR/GllGvk3n/iLOJnPyjcpMBxki0Tbty3K2B846bDlzPWohwLW7T3GtvazFRIIJC65hBjLOnPlFdcNxV1bhDW8ojKXVFQKBuxgBTE9QfOrvjzYi9bW1atkq0Mz6QQdgM255+2nMxxtoaPU3OxjVPEJxN2BoDdzHvbsmMruP7yD3DKxqLFScfw17NzI4hv4zzFNXcMygMRoSQCCCJGpGh3ArarA7ExMjKSG6xqaWKQ11btljA6E7gAAcyTVpE5IpJNPrgnLZApLabCdCJBnaIqx4ZwDvWKlgCB80hv4aVVnCizLIjZGCr1neA4a6W2ugawIB5SwJb1ZRH/dW77OXrj27l6zp3YBMhofQkqAROgH2iKy2LxL4e3kMEkQPFLHkNABA86Tg3EHtOyXLrKbsEry05kxpvyrnZVbKpOvT6TZnK40+GoOxsHzE1GK4qGW3ibgRnIM20gTv4Sx2EQZp+5iu8wtwYYKjMCUWdoyhp6nLqPVWK44j2iDP6plBTY5tdQY2Ua+wVWcJ4o63V1JmBqTEGNum1U/Ccl5A9N/xMAq9TU8UwUWBdFrvLjAAyJMjQttIG+nqqFxvgj2sFYxDDKraZBoyE5iJJBJGhiYjQVpsbw7vbfifKndsjERHjAl43GXTnvNZftj2lulRhcoWygXIJDFgNEaRpEawOtW8PkcsAnnv6QYA9ZnDiVMeCf7zlp8iBFdtxa5lyg5VGwXT/X7ah0TXW5nzlPhqRsQZjRRFFVJuXhSzSUUQhRS0lTJiUUtEVEIVJw2JIQoDGcrJ5wJ0neNajCgzMzFVMiel4Xsxblb5uN4LarJMKW2HnpFUfDeKO14nTSUKx6Tnn5g66Co/ZfhlzFXl7xyQql1QsZbKQBA5LOk+uNqsuAcetksb6LOdg8xI3j3bTXPKlLv5jF2QTJmN4PbvWhoWYvkUQMyOwM5iPm03j+H3rCKlso10ws5SZMSV57wNxFM4Lj9prxQYk21DEBigkgiMwczBHKasOF3LZRGDnKDcBYSXZxEZp1MnWTpvSTzSuXTyllyZEHIGZfjGEvWUVzdJYjxWyNACf2IiPIinOAdo4YKwObYAHT3NttyNbfiPCbeLVmMldIHoklVJMgaxBHlXlOIVVuHu2JUHwtsY5GtGEjxCFG6zTiz8XGRPlIrX985pcdwHEXb3fXNYIISCDE6KBJA0nmd6oMVaKWsjSGN1iBrsqlSfeY9hrR8PW/ftoLlwpbJ1G1x42A5hT191M9quEywcsWeQh6bHIN5WQI5jwnrrbE/FuDEe00+Jxgr8RAa7k11MygqbwiyXdrYIBuKyyRI0KuJ6CV3qDVjw24VBKmCA0noTCz7AxPsrYx1ME64hcg27csqARBkSMxysR1iKtb3BVtBb1q6FjzmfVFN4W1bv6XiQY0JB9FRAOY8gI1qJj8ILc21JyaEu23kF67VmJLECdFFXFjORgDfrsGTMIGuJdxBVXW0yeFpkAk+LwkHlVocWLiuQmbTwjUMDGhHOqTs/hnYsLYcIwhgDOYdCo3H8K0GB4arNlXMGMDKJAUSPE0iPL2ik5iqEjy/SIxYPiXlyfzKbBYB3FsEd2CCWgLrrpoRofvqxThQUkwbbHXqD+zmJ2U7yNqh3j3DQzDKrGGzDNvqpXc9PuqLiO1mbZCNTEvOhmDEQIk6edW4u+16TO1dZtOCtcW4f1gC5YIXKzSIkTqAN+Q0Nedcdxwu33K6rMLoB4RoNqnDjJ/JO4BUHNnN0sA2rZyBz3/hUTE2Q9vOGQsPSZTAYczlYAhvZB/jfDhKMWMXcrhRRRWyTEoooohCiiiaIRaKKKIQpKKKJMWKl4DDhiWYZgoHg/aM6D1cz5VEmiTVTCWPeXEuG4bqq8zKsCfVCbchG2gqNjMT3jluZiToJPMkDQTTDVOwPAb1wSEIXfM3hEcyJ9IeqoPFdmSELdBIE9KnYDjV6wwa25kQdRI09dJetImjJcj9otlnzAykb+furj8kR57u4IHJwQw90g+8UHiw30hx8pqeAduHh7d0/wDu5hnA9EOII9+tSO02DwtuEw4ttcX0YHhzQJWNQza6TpMVjGwjqZA9GCWWGUeeZZFaxOOZRkS0WIAzZbTGOfLlOs1hyYgjh8f2HT3mnAodSrGvazKXguIdmu+KHYA525QQuvxD1VYYrs+9qxca5dDM8QQTAK+IEk67SPbVO2Ntm4S4ZWJKsQBBBBElTBD7e6tL/wANOIUKL0JpmkyzKOYPogEjkPbpTMp4EG6HfUf4ZRlU4uNsOm6Ew+1TOFoWYgAkEaxE9Rv5ijiuDFu4yqcyjY7/AGjSp3CMPctobgTMD80Tm9cRqKe7jjcz48BOXg3brW5Z4jErkILSVHiEGF/vAwPZVPh8WzvkUgqZlWBIc7lmE6MdOenKuuNYvMAuXLOrLp7Jj21zwfDiM5mQf96c6Wg4JyMdnJyZQl3U0OEuC2BklMsESwkdQJ1aD76r+J9pblxy0KrknNeYjM3TQAQNBFdcUxNzuxLBcxABEjYTlJOgMEVn1wwJIzAN0Ok+o6j30vHiUnmw3I8Tk/8AWvaAdBOYG4euYqJ9xJ9tO2+Fs6M9tGIXUqFJ05sGAgjb1TV12U7EXcXcAOVQNSp9KI0OXkJ61dntHf4Vf7opae3GhXcAjxQw5+Rqcmem4Ytt5XUQmLXJ9CeemgGKsuPcVGIvs4UICdgAJ8zG5qvy1sU8lBIiSADqBpKWkq0iFJS0lRIhSUtFEItFFFEIURRRNEIRRNJRRCdTtV/d7YXTZ7pQq6ZZgHw/sr+zMDWs9S0tsatVjpGLkZb495vX4bY/4YpvlTcUSWzeLVjCCNWgcqz3GOCXMPh0uKD3V2D3kQxkSqbaDf1wOlU732IAJJA5Tp0rQcZ7Tvfw1rDAjIuUyYGqiFXXpJrKMeTEwo2CST6D0mlsiZAdUQNSr4RfNuHJJVjk7vlc2zBgdIGYecnSr5eMGxlKq3iGjgekASArDees1RWRdtLrkUTILBWIOolInX/TpVp2f4o05CxyKJXQyWk7GNN5g1fOli6uHh34tV1GMJwK5jr1wWgq3AM7W38M6xKnrJ2MR1qy4NwfE5rmHKMrop8Y2X+yCdHGpIjqapk4xct4l7qtkuajMPMQdNjpVlivlAxToVLoBEFlWGPt5eyKXlTMflUCqHXsf9yUyIjczd2feRL3BSkhnOaYHMTzkVb8Kw11FcO4EAd2MhOcz6M7LpzrIPiXZs5YlutSBxW6ylWcxuOWo21FMfC7CiR9o7H4rEhsAjy3+st27Nv3b4i/mVRJkDwmNhm25imeC3AVHIzz2Hl66r8XjLl5VV2ZighQzErHQA6A+qrXsnbL5lUKWUFsrRr1gHdqjIGXGSx/iIxUcorvIvFuIAMqgKyAFhmkhmYmWInfSPUBVXZuxdV2AIzAkbCAdR5aVO4lYZ7pVlyONh8wr80huXr29VRm4fAOa5bEcg2YnyGWQaenHiInKGLEy/4zxzub6XsDeuKpUazDaj0H5PE/bVBxPi9zEOWumT7h7qjtcJAB2GgHSuSKhMKpRrfn3lHyFifKcmkruKXLTouc0UUUQhRRRRCFFFFEIUUUUQhSUUUQhS0UUSYtIKKKJECaUNRRRJqOWsSy+iYHMbg+sHSp2D7QPbtvbRbYDc8oBB/aB399FFLKhtGSrsp0ZXzSNS0VcSgnNIaKKiWEXvD1NFrEMjZlJVhzBgz1oooEizFfFO0yzH1kmuFNFFWAFXIJM7FdUUUSe05ooookzmiiiiRCiiiiEKKKKIT/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9636" name="AutoShape 4" descr="data:image/jpeg;base64,/9j/4AAQSkZJRgABAQAAAQABAAD/2wCEAAkGBhQSEBQUEhQWFRUWGBgYGBQYFhcYFxgXGBYWFxcUGBgXGyYeFxkkGhcYIC8hJCcpLCwsFR4xNTAqNSYrLCkBCQoKDgwOGg8PGiwkHyQpLCktLCwsLCwsLCwsLCksLCwpLywsLCwsLCksLCosLCwsLCwsLCwsLCwsLCwsLCwsKf/AABEIANgA6QMBIgACEQEDEQH/xAAcAAABBQEBAQAAAAAAAAAAAAAAAQMEBQYCBwj/xABKEAACAQIEAwQFBwgIBQUBAAABAhEAAwQSITEFQVEGEyJhMnGBkZIHQlNUodHTFBcYI1J0sdIINWJytMHh8BUlQ4LxJDODo7Oi/8QAGQEAAgMBAAAAAAAAAAAAAAAAAAMBAgQF/8QAMREAAgICAQIEBAYCAgMAAAAAAQIAEQMhEjFBBFFhgRMicZEUMrHR4fChwVLxQkNi/9oADAMBAAIRAxEAPwDx4mkoqRZwTMA2yk5cxgDN0k/+Nagypkc07asg7yJ2EST567AVPNi2qMGdlIMZVtBlMH6QnU+qnMDwtXzFnyqASCRJYwSFImBtqAaoXAG5UsO874R2Rv3wHRPATCsSAX11KD5w89q4fhI7y53ctbt5RczjIyzAbQzs0jflUzB8aufk7IiqXnw3QxFxI1hdYy5Z0051YcOwi27BTFl1LXVIhhDhlGfMSYIAYHfrSmdhZMoWImMMToZ+7lQTVxxPs0UDPacXLYuNazxGqgGeekHfyNX3DezSnDpaxHd2O88SX3XxGDzM+EHYaU9TyHy7/WWLgVMU6kGCCCOREHyNJNb3tV2UuXpuh7U20CtBnPlEggrp5a1jcDwq5eud2g8R18XhEdaFYGObGVNSLNN3BofVTr2ipKkEEGCDyPMU2+x9VXlJ9ZcP/qi3+6L/AIcV8nJX1jw/+qLf7mv+HFfJyUQi0RRSlNJok3EooFBNRIiUsUoWadGDuROR4HPKY9vSpontCwO8ZNFEe+hNTHuqPSEKKW4pXQgg+YikBFHTrD6QpKWiiFRJpZpKDRJhRS0VEi4GrTCYn9TIBLW9BOqqpOpA5Ekj3VVk8qcw93K3kdxvI6RUMLEgi5PwVkupJDASQC2tsadOZk1bYy2y4HRl9MLyGmxgbn31TMbQ9FmBGoOpU+sRIPqmtTh+LDE4chrgV4ylVtiWfKTbgHloRPKaz5CRR7RTXcpcJZGHXvQCxywy6AqGBzmSNtojzpmwPylRaTMLi+gGeVK9JI9Ifw893RZc4e7buelbNsSxHhZyQRPQAD7abwFnuRcF4EgkCF1YMBKujb6GNNjNT5nvLeveXmA4U9hsjmSgUokF1l/+tCkZSNoMxzqw4uFuYe3cTKWWVuMD4iSQBmWNOvtqq4bi7kA3GdlgrlDZSQercqnYbC5UuPo3ICYyjQnnvyHqrRiHwW+Meoqq6HtUUuBs78PvL/A4V7eGIKO/hlh3fhRSdWzEaCTyqv7M2HzNdNp3ZjlB7sMCB6cFuYEQB1pntB2he4WXNlGgyrJDyPEc3M8gDsKpsNxJ01tl1I2IJHr061oTESmTkRZrVe/8TdkI5YwoNC937b95K432ON4m9bDDcsDGkaSQNRrvWHxVkoWU7iQee1eiYXHKFTvkjMSGuEFocgkeGehB186wvHMSr3rrKuUMxMf5/wCftrItg8TLZAKsT6l4eP8AlFv9zX/Divk23tX1lw7+qLf7mv8AhxXycm1MiTFO1aLhnBXv4B8iFmW8ToJJ/VpA+0++s7Wq7L9ob2DtYhcjAXrZFox4he0ClZ12J9wq66MRm5cflNGxKTiHAsRYUNes3LQJgF1KgmJjUVDsWGcwqlj0A/3Fb632pxV+0beNwzXbeX0lXxaD0ip9LziDWbu8Lv3AEsYd1Q6xOZm/vHcDovKaghfOLXOSSGoetipUtgbgBbKco3YeID1lZils44jedNmBhx6mnX1GRVla7MYtWUi2UbZQWCtPTXyqTjOyt9l7xrYtuPSUkKrGYDLyBJI02J1EVAaukYcidyJCxdt0toz5biuTEjxRlBzB/S5xvGlc8Gx9qw5u5TdaDlQ+EA9WOs6HlUjFcDxIt5XtMAsETsREQDz5Gqk4Ro2HxL99MDG7SSxxtoGbI9nBisCcQwW3eOZlQZtVzQN/bWKxGHKMVYairm12jxOQWAcpMKDzjQALVnxTgqJhU7y4pedGnUk8tdwBWvIi5gSvUDZPnMeNnwGm6E6A7fxMpbw7ESFJHUAkfZQcM37Pv0/jTuPtsrwwj9npHKKj20kwBqawiu06BBHXUdXCORIU1HjWKueF2LySMvhO+o94qtxTg3GI8x7qdlxBEDbB8jE48nJiNV6RmigClis9zRLnsnwhcRibdu5orsUDEeHOVYqDB6gaVY4Tgll7Nm4dMzXMPdIPht4iQ1lyPmo6yPYazeFxZtk81b0l5GNttteYrccKdsP6NlXtYpAxtTAc6NKM2hdCZA0OvnWHxBZTYP8Ad3+/tGYxeplOLcOWxd7tgVcekm5TYiDswIMjypOFNdtOty2CTOhEw3VZHlWt/JReZ2uZLpVMq57bLcCqJHhU6xGhiPXUfglp1Qs0MkjQqupIBmYzCA0f+Kj8R8m+v96STjBM44pgUvfrUKpmWCniZmYQzuwI2En76b/ICgOsheo0E7SRoJH8acF1kNwqCiOCNAGKmdPYxge2uOG4kugbMHUHKc0mMwMMY1IB11qyWRFrjN1cf4Qoa8A2wEkaa9ADHr0I5VxjeJm4mVtFXUBVEk6RnbcxEVFsY7xssyGILaaHfX16nanLVwqZRBAkRr4h09cVrTMq2GHYVvoe5s31mvDhBVeBGib0TYPTQ8p3hb5CKvd5hOpGs6zOuoj3VLwFpHRe9JVUaI2JBJ3A/wB61GtXmI1gZF0j1nwE0WFZyfD42AYNqDG8jWBWQu/xCy6N3YM6x4LjCtsVVEASy4zYFsrc1QASC4lWA0AE7mKwvGrltrrNaBgjUnm0asPI9K1faHijHB5HuZ4OVVIh/MmeQ++sK+x9VPxjVzh5SCdT6z4aP+UWv3Nf/wABXz3wns3bXh5xd5C/hzKpJURIVdR1avoTh39UW/3Nf/wFfOJ7bOeHpg+7XKFKl/nHxZh/l7q0CYs6uwAXz39Jvuy+BwN7Ci9btqjDR9sysNxm39R9VRuwPaO3eW+t8LmRsyExOQk8zzUxr515lheJ3baFLblVJkgczTFq4QZBPnHPyqC0z/hNt/j0no2A7Xra4xdkgYdvCAfRUhQQ/taffTHHO1McRs4iwJw9qFYrqvjY94G84I9wpOIdj7F3Ai9gvEwhtNWbTxIR1B1HqqX2Yw62uE3DcEl+9YppJkFVEHWZWYrMfEDjY86gEQUw+lf7lf277U2r2IwxsuWW00sVj9pdR10mne1HaK1jTbW0zEqrKY5hwF25sDr7KxOC4RduEBVOwkkZfWdYmtDgwuCUOVfxSBfBR1B13TpI604MgYBv8SXx8VHDZHT+Za9uu1KPh7VvD3NQ3iCnXRRGY771E+UbC2UtYUrlGIKzcUAAwUUywH9qazWN4g/etnVG12Kgr1EE6gRB0POp3CseMTiEW/btfrG8d1mIMHc5mOnkBFAQXoy+PGV4kjp1kwY9QjEXEtpcXJZtraVntxo7EwGT5y5gSWLeWlVwzEC7eUXyWVfRU6AnzrR9o+zKPk/Jyoe0q22tkjLCDwnTZjrM7nXnVGvClBEB7VwawdVPtPL1TW1MOQaPT9ZD+JxZPymj/kWJYY85mRVZVV1JhjIza6BNS40g6c6rBw+2Xmy/iUjwG2wUk8wZOVSetT8TJtMZZEX5ygFiG0a2skRHhJPKdd6j8IcOCVUhUEs9w+AAawWA9I8gASeXWufkX8OxUH8p7Tpq/wAYcm/8h3+0lYbD3Llpi8W+hJjTbMZICLOkk61R43gd22ucjMg+euo9Z5rPUiPOtOmJXEZG8QsI2Zp3um2CRIHUgKBynrJqoTjTHGWzcMrOV1+aRcnOI6QY/wC2r5/EZMj9bob/AG+sVj8OmNLqrOvX1lATSZqkcSwndXrlvfKxAPVfmn2rB9tRo8qBsWJWotansz2iKWzYdUuWn3S4JVLmgS9PzYHSNo51mIrXcD4Gt3AK4E3e97tQA5zBt+8jwgASRz1HSk+IKBfm8/tLJd6ltw63GIbKVa0iFO9LumeJ1JBzZZmAND9lRuKcGZEKZvEMoV84ZPREqCCNVBHWCactY9hbQ41s4AIKPlnKSMjiBOoB3PqinMPgcEzlLbsjW9QklplTprsSQJ10jeubZVr7egsRw6StwttUUg3Jl8kyPQIE3Cx6a1GwGKXDAXrLCGJBQNJKiIZlOm8MB51VYi6JuhlUMZgwTrMaawCPv1qw4an6hlKhEZhJgFgw2ny510VStycaHI3ERu6O4vjO2dGGY5IMMRyI0ma7wvF2Z9FCqOZGszofdUYYxQ+gUnxBisZWaNGHnFdXsW7r4APSABIiWC6xy9lWfHZm3Efhilb7D/cvMMqtIknUNlnR4mV8vXTBxCAFu8jIniAMyM3oLOh/hvVZhsRkSWIk66Tp57ggUxi0ssElypO5CyNSd+hpKpuMyZOSdvfVe8rsXiS7szEsSdyZMctvKo1zY+qpeMwwRoVg46jb7ai3Nj6q2gg9JxmUqxBn1lw/+qLf7mv+HFfJyNpX1jw/+qLf7mv+HFfJq7USsWl9VFFEJedkcY4vdytxkW7oSvIjxTHUgEe2tLh8Ur4i+p1WwBlB3LyczSdT6OWfOsHh8SUcOhhlMg04uNuG6XBOdzqRzLeXrpD4uRJ9Ipsdkmb3iV3uTZe2QELHMjMScpgmM06yeUdKzvEbqqjoSbVt2DZG1bSZ7tN9TrLQNKc7X2O4OGRmzOgYtOpJNzNM+ZB91VnaXGd5dHJQixIgnMAxJ85NLxL0MXjHT3lpw3ieHUBmsm4oGVwQjMIGUNB6gDbb2VdYS/wy9ZbKDaZHFwSckMwyc5Vl0GgINYjhnEFtNL2w4PXceanlWh4DwIXWvltbdwIF3XMGbPnXKreJcsQAdW6UwgIbMaiAN33Mw+Nc3C8wxjUaDQAADyAEU82PvXSEzMx5KOZ9Q3q8412ati8qYdWyMFyszq13MRLJctSCpG0QDpz5OcMsLbvMLuQWSGDECQiqwlGYCczgEGDOulNbKca2OktxVm2BceFhbXc2L3iuPbJKKQV/WElc7g6SAshROu9Zy7xXPGdQqqIVFkKoIjQTqddSZJ51ccXxVt8Qt03UY5ljKtzMQCABLALECoXCMGovOziERiozbFpOVPXp7qEBdqY7rvGaC67Gd4/jPdJ3Nsxk8G0AftGZzMxM66AAVVYWyc6aHRhy86seMtBAUeJjJYdT59amYHsTeugvbYOVAYDUFiCPCDzNWzpj8KeLnff6yceVvEDn27Sq4qC3d3N86gMf7dvwH/8AkK3/AHVBmrNU8V+yR4QrXF5lXQZwR0JWUP8ApVXnH7R95qijtIZdmITWh7PdoHtoloEW07wsz5QSzFSACSdgDpHWs9FOW7zCIjQzsND1E7GjJjDijIBqegY3GWr+BA/KEW8irhzZAENbUqA5LAsSJJkfsmqriGHs2sUoX9emUAushTBOaSdxlGus61Q8JFjJd7249tvCUyjMD4tcw8hMa1EtXoMZiFJgkDXLzPurLj8PxJAJr9/2jS1mX/Ertu7ixdUKq3becqDItgkgDw7GACRymo2IxGa6VQpCgDMqkZl668+U09hbNu1cTMvhIJDOIzCY1AnX/KoJvAXGjwrO++g5CtSJSgTcFKY6bud+f/UjXxkaCCBGm25568qsMBh3uKO6YArqQSRMyAcsxOh1FQMXYLMSdoEE9D6Jjp504MVkyqNxpI5E89KtUUhCOeQ1LDDYoDKQAt1RAaZzTvmGxG9J/wAPRzqQgOYESIVo0idYnl50XcIrAGGyt6BICu2m4HJfOoiuPCClvyGUkTz8W59dL+H3Bmln/wCYBH9/t95X33nnJGk9elMPsfVUnGXFZvCoUcwCYPnqaj3Nj6qbOU/Uz6y4f/VFv9zX/Divk5K+seH/ANUW/wB0X/Divk1DUykWKWlpDUQgKt+zuHPf2rhGaH8Kc2ZIMf2QJGp+2qeKueA8ZWyyG4CQrEgiJ8QysDO8gCqPdGpVukvuP4k37xuq5SPARbtqWVhpl7xmHzqzeO4reNxyGddQMpJ0CjKJnc6a1qcE1s2LaIUZO8LXGJAOUEusjrmif7tdY3DKFxdxwQqMBZQ6jMEADgbGSSffWVcnHREUrVqZLBcRt51a9aW4AdY8BPWQNGjfYVqHu3McqjDnubSswLDRgqgMp023OgMaamqvHcAzLYuEC0GH61iIRTuD5kiRAG9cv3VxCqXPye1bhVdu8IuOxOdnVAW1UCPDHhirNxY8h+9RqiyCJM41x5bTucOgNxmPeYkrLM7asAxHhmdlgeuqXH8RdLjKGk/9QkSHaPEGB3UEZQOQWjH8SGewFLPbsBV1mGIbM7KD6IbQQeQFcYrhbPdYoVdWLOHDLsSWMgmVIB1B2q6qFG4yvKc4qyjotxCFE5WSdVJlhl6qdSOnOpWHVL48TGZOVQY1IEmOpqfg+ypuIFU+GcztsW0KrlHJN4J1JnyrTYPs5hsIyXHYrqBLRlDGcpnlJBFH4/HhOxyPYSPgO66NCVPAuypv3puBhbtwIIIaRzMitJwvi/5JirmGu2ibYEpdXQsDqAV5mZ1HSpfabjDYdrN63ctKNVuLc9F00IyhQSWBnasB2v7YviiCngtsCIGhYjQ5jvH9k9a5hOXx783HykevymaUAxIUHacdq+N4Y3bgwlpVLFg945szSfFlGaAD1istk/3pTiGupFdjGoxrxG/rM5M5orVfms4p9Sue+3/NR+azin1K577f81XkVMpFKRzrVH5LOKfU7nvt/wA1A+Szin1K577f81EgylbGI1sBs2YayTIPRfIVzaxSugS4NVDZQDALEjUnr91Xf5q+KfU7nxW/5qB8lnFOeCue+3/PRNHxmJv0qUmOsgaC4GKwsSfF0jyE/ZXK4YrBI8zHLz/31rVP8nPFJT/0T+EQCO7BgdZbWmb3ybcWaZwdyOma3/NRJdkJJEpU4gG9ImTChj822NYA5E9aiYm+S6sPCBEeVXw+Svin1O577f8ANR+azin1O577f81EhszMKMzFwiTFNXNj6q1n5q+KfU7nvt/zUN8lfFIP/o7m3W3/ADURE+h+Hj/lFv8Ac1/w4r5NTavrjA4R14ZbtFSLgwqoU0nMLOUrp56V81r8m3Ehvgr/AMI++iEz1Ia0X5uOJfUsR8A++j83HEvqWI+AffRImdoitH+bjiX1LEfAPvo/NxxL6liPgH31JkzPW7hVgykgjYjQirC32ivCPEWgEAtMidSJBGnl6qsR8nHEvqV/4B99H5ueJfUsR8A++qlQZUi5cdmr3f3w1450a0O6/YRljOmmxOp15GrThGCt6Wr2VryIC86jUtDSeevu91ZWz8nvFF9HB4gepY/g1TLPZLjSGVw+KB9U/wAWrHk8MWviakFZosV2Vw19s4AhfASpiCDJGmkiYrNng1hMTicMlyGKKqncTozifIgT5TVpw3hPFrQYDh9whjLQuUkmZI8RCnWdPdTFjshjrSXDa4fiTduKy944UlQ2hgg6nU6wN6omHKtgk+khQRJWB43btWw2IXJdRQudXtv3gmfCAxnUA7czVJxft131kWjbW5oMz3Fylip0OVW09+vSo35tuJfUb/wf60v5uOJfUb/wD76avhMYbkevWaDlYipR4vGvdMuZgQABAA3hQNhTecZAOYYn2ED7ZrQfm44l9SxHwD76X82/EvqV/wCAffWqqFCLszNkUkVpPzb8S+pYj4B99H5uOJfUsR8A++pkzVfpA476LC/Bc/Fo/SAx30WG+C5+LXmVdBOZiKJUmemfpA476HDfBc/FoPy/4/6HDfBc/FrzYXFGwk9T91SDfJQKyj17UwKp7ynIz0E/0gMd9Fhvgufi0fpAY76LDfDc/FrzY4eDuvqnWuruCYLmgR7KrwPlLchPRj/SBx30WG+G5+LR+kDjj/0sN8Fz8WvMoqbwXAi9fVG0B36x5edUJoXJJqegfpA476LC/Dc/FoH9IDHfQ4b4Ln4tZTF9k/G3dHwAbsIqZwLs/ae1+tGRpZWnqD/pUK19Ih/EoouaA/0gMd9Fhvgufi0g+X/HfRYb4Ln4tef4nhLouciVLZRAO/qj/c0zewVxBLoQNNY01EgT1ifdV6MaHU956Mf6QOP+iwvw3PxKU/0gcf8ARYX4bn4leYA11US09N/SBx30WF+G5+JSfpBY76LC/Dc/ErzKiKJM9N/SCx30WF+G5+JSj+kDj/osL8Nz8SvOcBgXv3BbtrmY7D7ZJ5CKnYvsxetllIUlRJCmT5wI1igbizkRTRIm9wvy7cQuXERbOGzOwUeC5uf/AJKmcY+WLimHcJcsYWTtlFwz/wDbXnvDcWVew5Rc6eiZIMDYkRsK1IAvYqzcvsmQA6jbQCFJ5mTv5VBmbL4go3pRl3hflnx7KC9vDLJgDu7p9p/W6VXXvl8x6uV7rDaEiclyNP8A5ag49bbYoWLPNlGWNJgy0z4QDFZTtNwG7hbxF0ekSVjmP8qopJO5fDm5Hfebf9ILH/RYb4Ln4tB/pA4/6LDfBc/FrzJd6nnAgc1B5KSST9ulPRC3SaC1dZvR/SBx/wBFhvgufi10Pl+4hH/sYf4Ln4leb2rksBlHn5CpWLxBdBlWADy/jVlxqQSTKs5BAAm8H9IHH/RYb4Ln4tdfpAY/6LDfBc/FrzTvyfS8X8ffSMo+by3FLqWuel/pAY76LC/Bc/Fo/SAx30WF+C5+LXmNFVlotOKVYa6Hryos4ZnOg068hTosyYUK3tB/zpiqYtmEZWwQZjTryrrEXyTG0TT7DJyI6iJB9XSo+IcE5gInfy86kjiIKeW47g4JAPLX/SrAKNjB0iIqPheHcy0NE6kACdRqTqfICuzIMnTr99asJpdxLEE6MawHAnumF65fW3StL2V7O5HupiBkuLGUEgHQ6noVkfx6VnMHxa5buFrTENmBHuIPvrWcLtYjHFe8dLPigSuh09GNwPPzrA43XaKzs4GyN9JYYLDk27qr4QHOdyZPi1Gp9YA9VZztFbbDlu7YEtGdpOafbpr5U72iuNhmQLdVwGJhSQDGhMEAg1aYDiqXrVx3Fs9M0KIJ8IM6lj5b0hlONrXpEY74hyPaY/CvdZU7sMxV2J0J1YJE+41eWuCYy8cj27aq+ozg5ZHQjUHX7at/+I3sFhzbsCzJYsJDTrrABPumrHsub16y1y85Okm2wGpkjMB8w68hWguAtgycmQk8gBXbznmXFeGvYutbuoUI2B5jkZ+cPMVEr0H5S7+ZUFzKbloKAV10YsGBMCdp2rz6qqb3OhicuvIwApRRXMVaMm57CY5bNtiLc3CRN2M2VJg6TIFaLF9gr5Q3MPcW86mSLjkliPEVBX0SdssiJ3rzXBguIRirqCTqYZR4veOh3EdK0l/tXiVtKuHcrcKrnZSAxg6BRsQdNYk1IAXc5+TETku5LxHBrlp1Nyz3JcEkGT4iR6JYnMIJETUnsU9hsRFw5VVWBQmZJhRMztqd6rOMcVxOMtWbN26CVzFnIUEnaFj0oGkxqZqr4fwTJdUd9lcbwgJHSZIHvqg4q3ImVZQVO9/ebDi3D2w+OBtIuWQ40IISQRmMVzxrAJiDdv3Sc6ZP1RiBAguTzEdN6suy197V9zina+9+AlxwAuUDURyAnXkKznaoXHW81qLtu2chdSIUGC2WBsNqlhypl6TMn5+N++5TdpLOFKYZ8MCHugs4nwgBsg05EkE+qmnsjLJyyfLzqnwpBuLyHL2TVmLxO4BXqp/y5V0PB0qm5vdStDylZdtFRsQW1PkOXvowbHNlHOrDiNtBLAsWjxTIB6RNQcNh2EsI0Ejz8qSyFXqOTIGXc5/IWABaAOs/dXUDKQmrefToP9a7XCXGgM0DzM1GNkhtCJB69OdUK10EgMD3jfrpJqTjLBDeRgiNRtrrUeBSmUg1HqQRdybhLviQ6GAQV21KkT9o91cYbhztJQSRpINRlaNRUtL7KZttE7imIyn81+0SwYflq/WdXMW40uLt1rhHQeIfByPnPlv7KkHFvcjOmaK6bDoRJQoBzI+6tBXn0P3iVYLojfpDC38xBIDEHnr9h0+yueLicrTJ1EDbSDOnr+yuVuIrEJqNDqdP4CjF3cwgkabAbCqlvkI7yoUjID2nfBeFLeMs3dpOrCSfOK9EweNw1tptlmZwFDkAZeTGNhtPtFec8KxTMpsCBmOjHZZ6nkK1eA7OHDst4YiziABLWyHVQDzzHQmZ0I5ViyKHHECz7/37xeYHkS7ADsJd9rcGjqi2rC3WUZixBICjkSsa8/ZWevGxaVRibXdG54g6EuvgPIxBIIgruNjWr4JxVSq2yVCSTGpmN18gKY4lx3Dv32Ha2wDQyXGtwofL6QLbGY26ViwuV+Q9oKpY1+kzHHLzXLRVIOSAzkZT1ytI8JAPKjBKrYcKbrHwauogBs6gW+rErPi03qs4lfvZ5VC6BZ8UkHkzaESCZjXaKXgfFycVhi48CXAWVF5dQo5/ZW1AlUDGNgdV2PMic9srZW+FLE+EGCDIkRqTuSBWfq07T8SN/FPcICzAygzAA0BO2aN4qrpjVZ49JowKy41D9a3CgCkilmqx0tezWHW5eKEkZ0ZZG8nap1hsudb/AP0TsRqA5yh0b2zlOnMRVHgMWbVxXWJUzrqKtsbxQXlukwoZUAkEhcpBKgjWSR0jWmqyhfW5jyJkOT/5I+xv9o5Z7Nd4pbDulwg7toR5a6e+tIOEDD4VDGfFsNVmRM/5DlWQ4MzrdUW9j6ZVpkAa9I09VaXsrxfEm+LJYkRIuMshRE6jn/pSWdDfM1W9f7lMuLOBYpl9dH7jUs04s5tn8otpkAJVXSNB6ZUjSPtplO3ls4YoqIqkwyhYldoAHsFUvGOKXLmMdCpdiwBkRyBGh2AEe6kuxYeLmHNxdC2QZhqPDry9RpuP4f8Ay69NTMcBram+ujKjGYGFF22GUTMEadBHKpHD8QXnwhD15fwpeNcWa8vcoDbsq0raMLqY08tfZTPCyLYIcSTsswNDHPfatOHIFegdR7KxxWw32Hf3hxNGcKA6vJ0MAeyBUZ8HcUBV9Z9fSn+IXBI7u3l39n+Vcjhd8rJO+wnWpYqxNAk+knG3BBsD6/xGE4fcPpGl/JLanVnY84UAD1maXEYa6iy7R5FhmPqAqA1w9aSzINcfvNCBm2GFekduXBrBOvKP9abhep91c0RWcsY6qgKMtFFEtHLN8qZBPvqdb4okEMu/8arRS1dHZdCLfGr9Y8bwPOPIjMPfE11bw7Ocoy68wQPsqPNa/wCTqzZY3xdYK6qjW3PoggtIPvX3UnLl4IWluMb4d2eyK8k94QIIMZZ1OnMdasEwB7plBzsAVk+es6adfdSYPhT2lZJUtnadfETMgkRvGtMhWtC6Rccko0qMu+hAGhg++sJyMSQGlGxhuo3Lns5wZ7VjvWNpirSyqYIgiG1EZtxHMVd9oOK2fyJrl4yCCFjck7aHnWITiy31W05KMABJAVm8yRoasuG8e7zDXcMloF0VgjlZQsORVvnR/GllGvk3n/iLOJnPyjcpMBxki0Tbty3K2B846bDlzPWohwLW7T3GtvazFRIIJC65hBjLOnPlFdcNxV1bhDW8ojKXVFQKBuxgBTE9QfOrvjzYi9bW1atkq0Mz6QQdgM255+2nMxxtoaPU3OxjVPEJxN2BoDdzHvbsmMruP7yD3DKxqLFScfw17NzI4hv4zzFNXcMygMRoSQCCCJGpGh3ArarA7ExMjKSG6xqaWKQ11btljA6E7gAAcyTVpE5IpJNPrgnLZApLabCdCJBnaIqx4ZwDvWKlgCB80hv4aVVnCizLIjZGCr1neA4a6W2ugawIB5SwJb1ZRH/dW77OXrj27l6zp3YBMhofQkqAROgH2iKy2LxL4e3kMEkQPFLHkNABA86Tg3EHtOyXLrKbsEry05kxpvyrnZVbKpOvT6TZnK40+GoOxsHzE1GK4qGW3ibgRnIM20gTv4Sx2EQZp+5iu8wtwYYKjMCUWdoyhp6nLqPVWK44j2iDP6plBTY5tdQY2Ua+wVWcJ4o63V1JmBqTEGNum1U/Ccl5A9N/xMAq9TU8UwUWBdFrvLjAAyJMjQttIG+nqqFxvgj2sFYxDDKraZBoyE5iJJBJGhiYjQVpsbw7vbfifKndsjERHjAl43GXTnvNZftj2lulRhcoWygXIJDFgNEaRpEawOtW8PkcsAnnv6QYA9ZnDiVMeCf7zlp8iBFdtxa5lyg5VGwXT/X7ah0TXW5nzlPhqRsQZjRRFFVJuXhSzSUUQhRS0lTJiUUtEVEIVJw2JIQoDGcrJ5wJ0neNajCgzMzFVMiel4Xsxblb5uN4LarJMKW2HnpFUfDeKO14nTSUKx6Tnn5g66Co/ZfhlzFXl7xyQql1QsZbKQBA5LOk+uNqsuAcetksb6LOdg8xI3j3bTXPKlLv5jF2QTJmN4PbvWhoWYvkUQMyOwM5iPm03j+H3rCKlso10ws5SZMSV57wNxFM4Lj9prxQYk21DEBigkgiMwczBHKasOF3LZRGDnKDcBYSXZxEZp1MnWTpvSTzSuXTyllyZEHIGZfjGEvWUVzdJYjxWyNACf2IiPIinOAdo4YKwObYAHT3NttyNbfiPCbeLVmMldIHoklVJMgaxBHlXlOIVVuHu2JUHwtsY5GtGEjxCFG6zTiz8XGRPlIrX985pcdwHEXb3fXNYIISCDE6KBJA0nmd6oMVaKWsjSGN1iBrsqlSfeY9hrR8PW/ftoLlwpbJ1G1x42A5hT191M9quEywcsWeQh6bHIN5WQI5jwnrrbE/FuDEe00+Jxgr8RAa7k11MygqbwiyXdrYIBuKyyRI0KuJ6CV3qDVjw24VBKmCA0noTCz7AxPsrYx1ME64hcg27csqARBkSMxysR1iKtb3BVtBb1q6FjzmfVFN4W1bv6XiQY0JB9FRAOY8gI1qJj8ILc21JyaEu23kF67VmJLECdFFXFjORgDfrsGTMIGuJdxBVXW0yeFpkAk+LwkHlVocWLiuQmbTwjUMDGhHOqTs/hnYsLYcIwhgDOYdCo3H8K0GB4arNlXMGMDKJAUSPE0iPL2ik5iqEjy/SIxYPiXlyfzKbBYB3FsEd2CCWgLrrpoRofvqxThQUkwbbHXqD+zmJ2U7yNqh3j3DQzDKrGGzDNvqpXc9PuqLiO1mbZCNTEvOhmDEQIk6edW4u+16TO1dZtOCtcW4f1gC5YIXKzSIkTqAN+Q0Nedcdxwu33K6rMLoB4RoNqnDjJ/JO4BUHNnN0sA2rZyBz3/hUTE2Q9vOGQsPSZTAYczlYAhvZB/jfDhKMWMXcrhRRRWyTEoooohCiiiaIRaKKKIQpKKKJMWKl4DDhiWYZgoHg/aM6D1cz5VEmiTVTCWPeXEuG4bqq8zKsCfVCbchG2gqNjMT3jluZiToJPMkDQTTDVOwPAb1wSEIXfM3hEcyJ9IeqoPFdmSELdBIE9KnYDjV6wwa25kQdRI09dJetImjJcj9otlnzAykb+furj8kR57u4IHJwQw90g+8UHiw30hx8pqeAduHh7d0/wDu5hnA9EOII9+tSO02DwtuEw4ttcX0YHhzQJWNQza6TpMVjGwjqZA9GCWWGUeeZZFaxOOZRkS0WIAzZbTGOfLlOs1hyYgjh8f2HT3mnAodSrGvazKXguIdmu+KHYA525QQuvxD1VYYrs+9qxca5dDM8QQTAK+IEk67SPbVO2Ntm4S4ZWJKsQBBBBElTBD7e6tL/wANOIUKL0JpmkyzKOYPogEjkPbpTMp4EG6HfUf4ZRlU4uNsOm6Ew+1TOFoWYgAkEaxE9Rv5ijiuDFu4yqcyjY7/AGjSp3CMPctobgTMD80Tm9cRqKe7jjcz48BOXg3brW5Z4jErkILSVHiEGF/vAwPZVPh8WzvkUgqZlWBIc7lmE6MdOenKuuNYvMAuXLOrLp7Jj21zwfDiM5mQf96c6Wg4JyMdnJyZQl3U0OEuC2BklMsESwkdQJ1aD76r+J9pblxy0KrknNeYjM3TQAQNBFdcUxNzuxLBcxABEjYTlJOgMEVn1wwJIzAN0Ok+o6j30vHiUnmw3I8Tk/8AWvaAdBOYG4euYqJ9xJ9tO2+Fs6M9tGIXUqFJ05sGAgjb1TV12U7EXcXcAOVQNSp9KI0OXkJ61dntHf4Vf7opae3GhXcAjxQw5+Rqcmem4Ytt5XUQmLXJ9CeemgGKsuPcVGIvs4UICdgAJ8zG5qvy1sU8lBIiSADqBpKWkq0iFJS0lRIhSUtFEItFFFEIURRRNEIRRNJRRCdTtV/d7YXTZ7pQq6ZZgHw/sr+zMDWs9S0tsatVjpGLkZb495vX4bY/4YpvlTcUSWzeLVjCCNWgcqz3GOCXMPh0uKD3V2D3kQxkSqbaDf1wOlU732IAJJA5Tp0rQcZ7Tvfw1rDAjIuUyYGqiFXXpJrKMeTEwo2CST6D0mlsiZAdUQNSr4RfNuHJJVjk7vlc2zBgdIGYecnSr5eMGxlKq3iGjgekASArDees1RWRdtLrkUTILBWIOolInX/TpVp2f4o05CxyKJXQyWk7GNN5g1fOli6uHh34tV1GMJwK5jr1wWgq3AM7W38M6xKnrJ2MR1qy4NwfE5rmHKMrop8Y2X+yCdHGpIjqapk4xct4l7qtkuajMPMQdNjpVlivlAxToVLoBEFlWGPt5eyKXlTMflUCqHXsf9yUyIjczd2feRL3BSkhnOaYHMTzkVb8Kw11FcO4EAd2MhOcz6M7LpzrIPiXZs5YlutSBxW6ylWcxuOWo21FMfC7CiR9o7H4rEhsAjy3+st27Nv3b4i/mVRJkDwmNhm25imeC3AVHIzz2Hl66r8XjLl5VV2ZighQzErHQA6A+qrXsnbL5lUKWUFsrRr1gHdqjIGXGSx/iIxUcorvIvFuIAMqgKyAFhmkhmYmWInfSPUBVXZuxdV2AIzAkbCAdR5aVO4lYZ7pVlyONh8wr80huXr29VRm4fAOa5bEcg2YnyGWQaenHiInKGLEy/4zxzub6XsDeuKpUazDaj0H5PE/bVBxPi9zEOWumT7h7qjtcJAB2GgHSuSKhMKpRrfn3lHyFifKcmkruKXLTouc0UUUQhRRRRCFFFFEIUUUUQhSUUUQhS0UUSYtIKKKJECaUNRRRJqOWsSy+iYHMbg+sHSp2D7QPbtvbRbYDc8oBB/aB399FFLKhtGSrsp0ZXzSNS0VcSgnNIaKKiWEXvD1NFrEMjZlJVhzBgz1oooEizFfFO0yzH1kmuFNFFWAFXIJM7FdUUUSe05ooookzmiiiiRCiiiiEKKKKIT/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9638" name="AutoShape 6" descr="data:image/jpeg;base64,/9j/4AAQSkZJRgABAQAAAQABAAD/2wCEAAkGBxQTEhQUExQWFRUUGB4bFxgYFxgeIBoiIhwbHCAgHh0cHyggHhwlHx4fITMhJSkrMS4wICAzODMsNygtLiwBCgoKDg0OGxAQGzgkICQvMjQvLiwsLCw0MDgsLCwsLzAsLCwsLCwsLCwsLCwsLDQsLCwsLCwsLCwsLCwsLCwsLP/AABEIAJABQAMBEQACEQEDEQH/xAAcAAACAgMBAQAAAAAAAAAAAAAABQQGAQIDBwj/xABBEAACAQMCBAQEBQIEAwgDAQABAgMABBESIQUTMUEGIlFhMnGBkQcUI0JSofAzYrHRFSRyF0NUgpPB4fE0Y7IW/8QAGgEBAAMBAQEAAAAAAAAAAAAAAAIDBAEFBv/EADYRAAEEAAUDAgQFBAICAwAAAAEAAgMRBBIhMUETUWEicTKBkaEFscHh8BRCUtEj8QZiJENy/9oADAMBAAIRAxEAPwD3GiIoiKIiiIoiKIiiIoiKIiiKLLxCNZUhLASSKWVe5C4Bx8sipBpILgNAlpZ4i8QrBGeVolmLBI4tQyWJxvjJAHc1ZFAXnXQd6UXOATtapUltREURFERREURFERREURFERREURFERREURYzRFmiIoiKIiiIoiKIiiIoiKIiiIoiKIiiIoiKIiiIoiKIiiIoiKIiiKn+NkaaeytoiUmZ2lEoAzEiAaiM7EtqC4Pz7VogOVrnnbau9qDhdBRm/DuMRSEODdM3MjuOWisj9R8AGQT1+ZqTcU4OHbte6FgpSv+PXlvJEL2KBYZGCc2J2Olj8OoMBgE7Z9cVwRRvvpk32KFxG6t9ZlNFERREURFERREURFERREURFERREURcLq7SMapGVBkDLEAZPQb0tTZG+Q0wWfCg8UuZ1lgESIyO5EpY4KjGRj17/YVw5rFfNWwtgLHmRxDgPTQ391L/Px83k615hXVozvj1pYulDoydPq16bq+FKrqqRREURFERREURFERREURFERREURFERREURFERRFg0RUG/8AFt6xuZrOCGW2tcgl2YNIVGW0EDBxWzoRtDQ86u+yrDibpXPhPEFuIIpk+GVAw+ozWV7S1xaeFMG0X/FIYRmWVE/6iBVZcBuhIC8o8c+PoDe2zW8hKwCQPLGAT59GVTVscBevrXpYaFxjcCN+/hVPcLFKTZ/ijEmpbZLm8YrrczOkYXA6Db+gG/vUThXu309tVLOAtL7xo3F7c2sNrIjSkB9TqfKGBIGPUAjJxisTpehLQ1IUXSC8tJ5w78SuY/KWzkEocpoMidRkYB7nY/as7pqNVqu9XWqUyD8R4CWR4Z0lVtBTSpOr0BDYJ9hTrgaEap1QNCFv/wBo1uThYrhiM5UR+YYGT5SdWw67bV3rC6pOqLpNvDHiy1v1LW0gbT8SnZh8we3vVgdasDgU8qS6iiIoih3qyn/DZVGDnUO+3/zRFGzcaf8AEhzv2Ptjv86LtFZQT5GZYumG2PXfcb/L7UpcWjC4GMSwnA3yp3P0PSiJpG23UH5URRbq5lWRQsepCDqYEZB7YBroCJV4hu7WTlQ3GP1JBhJARnG/f6D61LpZhqLWnDOnjzSQ6UNT4KieLL211WryOxZZhywhIBYjYE9MdK6Ic26twT5g2RsVUW6328J3ZWcZbnnQ8pGDIMHA/iD/ABFVuGu1LL1X5OnmOW7ri1jgHEnnRneFocMQoY51AdGG3Q/3motJO4pW4qCOFwDHh4IBsfkmdSWZFERRFokoOcEHBwcHp7fOi6QRuokHFonmeBWzJGAWXB2B96iHAmlc/DSsibM4el2gPsufEOMJDLBEwYtOSEwMjYZOT2oXAEDupQ4V8sb5GkUyrs9+yZVJZljNEWaIiiIoiKIiiIoiKIsGiKHaXReSUdVTSAfffUM+21SIoBcteXjxBJw1eIwxQNNAszcuVcaYjIMlXB3wGPavREIm6ZcaJH1oqouq6U/gfEWS3FpaTKi20RPMI1GRgCxVASNu2a8yefqylw0C6CfhXnl4txfSDLgF9RyxzzCBnfHT0A9604OSKNrn6l30r2VeUucuvhPw6rnUrF3aCUJjIKvo8vfcY2qiP8XdiC6Mtrbm7CtMWQhLvwmWGW65M0ayCaJ0UN0zpJA9unWt0xc6MPa6q47qIHq2U7wJPIjrIh0G3jlZ87YxGQM+mD6968iIgOcDuRoos0cqe1+T+XKllKbhgxBLHG+R32FXxMyxPdyrXwmOieVYuIqvLsOS2ZvO74PwkuoTPodic1kDaF9yqRoLV8/E8GLiNpLEdLiZNx1yQB29QMV15qQ+w/NSdo8/JQ/FhNp4gie38pl5ZdV76jpYEe4GfnVj9HWFJ+hte2VcrVmiIoiT+KbAz27wgHEgwSMbd+h67jFRc3MKV+FnMErZQLoqlr+E0ZAJuHBxuOWu3t1qcZ6a9yT/AMjkf/8AWPqtT+EEX/iW/wDST/evQj/EXM2avPl/E3P/ALfusf8AY7F/4lv/AEk/3rfH/wCQSM/sH1K86Vxk3Vq8EcB/JRNAMspYvqIA3JxjA9gDn3rysbjHYuTquFcKtrcopSuP8SlQxxRIxefUFkxlI2A21fOsTidgFvwkEbw6SVwAbXp2LvZKXQuLfnjVOpZiex0o2oJ6fIb5xWqIENN9h91nle3O7o2Gk7ePKZ5mM/KcK1uyZSTPn1DH0yM5Bqi3B10rMsP9PYcc97cV7rncyrJIITGTJj9RkGMgdsgg+bY79AatDi3XjhZVOAlHwBvlJoI/oc1H0f3fZFpwa7uGeZbhETSRy9DE6lOdzn3FV0de3C1TtgDWdJxJI9V8Hwm9FmUa/vUhQySsERepNcJAFlWRRPleGRiyeEs4dYxW+uSDeOZi8mCW3O+oe3qPrXWMaNhurcTiZZi0Sn4RQ+Sk3YjzqXHNI2KAFjj1x1X57VJrSqC51UToFH4dcSy27m5RY5FJyFOwxupBP0NRZm0sK7FMgbJULrbQ1KOCcQuJ4Vd4VhY9QzE98ZwAP6mjar1aHt+6YuKOKQtifnHeqUjg1tOhl58wl1OSmF06V9KiAdbK7iJIXhnSZloa63Z7pnUlmRREURFERREURYoiXcY4ikYWNpOW82pYzg7ELkk+mBU2NJ1A2XCaVTsPEDW4lYRhoQUx58b4IJQEZIY4P3q58YNa6qANKgcctboKbclZILsmZJM4CFj5g/cuuwFWmWMObK86s471t7eVW5pAoLDX8yzapoGQuQNSAsjMABlWxgE4zpNYpomlplY7Tm9CPlz8kJrUpPbeIlSQtbiEFmyqSMCVIP7dsDPzrM7DSupwJH/5P5qQJGqbcB4xPFeLFHCkFwTgoWID6umM5A9iK81kGb1Qy3el6aK4SEHK8LrxnwRdQSC8gC2rLln5kiKobB3jIycn0Pet8TZAwCQ7c3+y14eR2bI1t3wo3C/BPEHxKluFSZBkGQAMD/IHffrUmxu0K70sPC8+o2O1H80o4Twe4to5Zjam4t9DozsBiM/CxGGzqUjGcdqsYXGyBur5mRACJ7vN13H6pZwLiUUM4NzEJl0aQpbSrAjqxxuR2+tSa90Y0HNg9qWWPBMccpdR4VntuOQ28ls1xrnMLFyuokg4AUEt10qAAPvis3UMkhkfyqcNgXygyHbjm/2Vy8D8Dlvbz/ilyNIJ1RqQfTC4z+1R37mrGBznZiqXRua8h3C9UFaFNZoiKIiiIoiKIiiLBNESa7/Mc5gVVrUx/t/xA2eo+XtXW3mWj/g6HPUv5V/tKbm+TWNfnMXMbCdSSowVHY5DfLetRDhGXDn9FRG3O9re5XHgN3OLSLUTLKBrHl0ug/zJ3XTsDkZ2FUQNzC3nfutv4mIm4lzYQA0aaG/mmpuI45InVtWsMr/yJOCGI652x8iPQVZlc5pBGy8+wpHCeIXEiapLblNqI0tIOnY7A1mYbFu0WrFRRRPyxPzChrVfJaX93ICGRULx5yFZm2PUE6QB0BxnsK0Ma3YnQrNqscFkuyrtLyXBc8vSWGF7b6Tmq3BoNFaJzCcvSB21vv4Uy6AkUpLAWVuo8rA/1qJaDpaqZI6N2Zhojslc1/AzGNU0ldmblHK/LA2PucY96ujDyLB+6g462VG8NNDbQqsAJjbzFcjUM75GTltu329KlJGXONq2ad8zs791rLpluhdR8x1ReW4DroJzle/UHr8xVTGN1ObXj9fmr3zSMgEDmUCc1ka/9J3wq5flJmJgcb7r6nPUiuO1N2si24JxB5g5kheEq5UBjnUB+4bdD/earBvhacTAyItDHh1gHTjwmddWZFERREURJ/E3H0s4tb7k7KucZP8AsKrkkDBag94aLXnS/iTfTMfy1rzQvXRG7AexYbZqpr5HagKsPeeE78L/AImpNOLW6ge1nOAofIDH08wBU+mc59aua4/3LWInFmZb/iVxfkXHDTp1DnEt7ggJjH/mz9K3YZhcx9dlneRYtc7m1/MzzLKeWTlVBHwY+H6VnElDKpcpFeaLNGjvY3I3KhDuT20Hp6b/AHquaWzqok1uqdBPPPJs0jpAdXKjIbJxuSuRrwPLgbgZNZxJbC2t/t2pU/EK7qRwbgduHiSZRNZ8Q8sUmAGgkG4wfXzfIjttV/8AVySNGfcHUqcZ0/NcuIu4tJIZsc/hlyixygblWZlKn2yqsKznYhdDXOto1K9D4vcW8kj3UkPPWNVDNKxZFOMHlp0Gfuak52ugtaWTymo2f6+6qdjxiKSVo5pJmtrckWsEbOXlZtwNS+YqNO2ex+dRBB3XrPEjGh5ADzuTt/qypsNhNaxralpHbiFszTxKupoCMYYL32bTvvkGrYyYnAhVTOGKY7MarY9/CVx3lwlvNEqicy+Zv0yXCr5QTnOlQPQbb+5rTNMMWQ2MV3PGv6ryBGGPLXG2jeufA/Xsrf8Ah3NwyYiIRxm4Az+oqlmPc57771KXBmEdx3Vn9Q55008dvC9NAqlcW1ERREURFERREt43xmO1VGkDEO4QaVzuemfaoudS04XCPxBcGVoCdTWylxXaMcKwJ9M7/brUy0jdZlBv5p1uIAgTkNqEhOdQOMrio+q9NlojEHRfnJz6Ze3m0usuUs93LDOXfK86NjlVwCABgZBO++/piuRhpcaV2KdP0ImyMpoBymqv5qv8QniN3z5Dy5nHKVAR8OCWz1DZ2Ga9VsxbEMPehN+58eyxtw8j2ula2w3c9rT1bnO8h0nqZkViT9geWvsdVZsv+Ovg/wA1UEojhECRwhJpi8jIswHmAZTjUT+0Ag9cbHpVOsTQ2yb+deV6hIxsr5jlZlF5dga4HurHwGxk5KpPMZGXIbGRnBI3PU/0qAGQAb+T/pY8TKyWVz2Nyg8dk0nIjjOkAaR5QBgZ7D70AzO1VCWcGvQsr2ml/wBBVIcjykHoPn1+3tR78ziaWh+GLYWy5hqarnTunea4s6h8UtGkRgjaJMHQ/wDE46+49qWaNKyJzGyNc8WAdR3Sua4a0tlNy0cqxqAWxpJPQbHIOfpXczQLcaVwidipy3Ds32Cg8GEMUPk0rzCzSIcaX1E9CCQpx07Yx8xf0sriGD6KueeWZwMrrIFfROOAXYcOurJRvqQcHP8AfeoTNoj2VATYCql1ZoiKIiiIoioH4h8PM91ZJJtAxYOc4xghiPqBis0wGdt7KiSs7bSm58VzysIOHRcuNBhQi5OB3x0H971W6V7zTFAyOdo1UvxMZC8hubaUyR6Gkk1IpXVnQW05AJK7d9qk6GZoDyt+FlxJIhDtPIuvZOb+Ge6tbe7kndwZNKZ0FkbOMHAXIytbMJLiWE9OjpqDpsoYkZDle0acix9ja6ca8SSzMbkaAF0ry1Vst6nUerAb4/2rIHFx107Xt9VfeHZUUzSCd3flQH6qreNeMvNOoJZ1EelA5wVIYE4x13++1d0dZKr/AKRznvjGpG3lcFlEj85lKxMFBeFcGFxsrED93+vzqp5cdANQsdXR7brbjHE2URQNp0iQSyaR0kBzlT+3Ynb1PtXYjV1tp9lt/Dow8ue/ZSuEW68S4jNK7pDHIzSkOwGsftRc7E5AyR71aNTqtjI3QxHKLPJGqk8U8QyaII0T4EO5PRju7EeuMAegrhNjTZVuwEeYNca5rt7lF2YXdXCG1DR5i6lpuoJOBjJb7D1qp1VeyjDI5uFcYvVR5F6VvR8/RaQcde3kkVJS00wVJGZs6QOi6z13O527bV1hOjiNPeif9KkyPxDB1vQzUghu/v2CungnhFzFNNKWVndUU8sdAN+vTJ26elXaiwwUD2UJpGZGxxXQvU+VN4nwWA3INzAQXG0qrpdW7MrL1NboC5rbvVZ6OxVi8K35SCJZZZJmY45jLjBPRSR1PvSZtusClJp0VnqhTRREURFEWCaIlN1xM88wGCRkMeoyAZXrjTj1rgJzUtHQacP1c4u6y8+6ixcXhaU2rAySquoAp1XsSW2BHerSCDYNKPQf0utXpukiu5fzTTRqZrcWrgto1eYjJADdANuuB26iutcJDl5v2WsRuwTWTODXB7TpvXutFsA85dSjxMDvJGwbUdgzMoG+OnfHWrS14cRsDuAs7p4nYcMdZeDob0A7UofgyzM6SSDSZomKhk0nQdzlQcEA7DqQcGotma5rQ4C22P2Wn8QgOFf04iQx4B15Vut/EYUMLlWieMZc6SV/6gR0U+/TpXJYABmabavOja57gxosnZacL0ySNNC2lZFDR7eUjOGJXbcnTnGD0qJeHRt5H85UpYXRSFjxRClWl8wlljMTZGGypBG+22cdcE/eokXSrW93e5aOPQdTHVgsmSF36aumcV1oGuqlldV1ooVzcSCRmWNtUhMQ8y9dII7nphj9TVuRpbV+Vxpp10o/DpLq25ULrzYwp13EkmDqztnrgfPPzrKxuobdjvyvQxL8PO18w9DrFMA0qt7Tq4uJVGSIx2ABZiT6DZd6saGnuvPVYiu3MTG+Cvl/IQBywNQOCOzY3BPY9etWRwOPp38LVPLEHh2Ftork880nyWwhjU6QyKo1KQCRsPhz/wDz9vQ8Li51crIuPh4RNLM6aA4wGVcDR30kDofX3BqDyCd7VjopGNDnCg7UeU/qCgiiIoiKIiiJV4l4Kl3A0TbE7q38W7H5etQe0OFFRc0OFFeWWPicWVuYYI9F0XYXGrdlYHCqM9Rjoen3rLmcwBoCz5iwUN1V+K3twXk50w/WA5iowYyHoqtgY2z29asErg3Jv+inHIY3hw1K38M8Ad5praZzAIVMsgZSXwB5gi5wGwc57bVtwuJdDmFcL0sXGJWsfepv9NPkrJwW1RrdYv8AiMcUkuVW3KqdycDO/lJ2G3SsVh961fC9CaMsIaYs4aALN61uqlxNdTyaljBToj7kbhSFP7jkEEfaqqHGi88YEtxVR2GHWx2K5XvC72EFuWY12y5iMZye2DnPzBqRYBuPusZ6R1cDfe16N+Hf4e2slvHc3UazSSZIz8OM7eUbH1yavibpaMJaKGg7Ll468BztKPywxalhI6IF1Rt0blKfUAEgYrjmL0YcXQAOhHOu3Y0l3iDwDcm1afCB40/wUU6mXHmY5Oz99Iz33oWGlXJiGm6GpB+6rllcvPPIVxhAiIARgnGEOT2UZbHqTWV5JAb3/Recaa0ULJ4/9Rv9StLfgqHJDNhP1GIxgKM5yTnb7muNlLiQG39vutLsfiSK0rx/OF6B4RmmkgaNSERPjKtsQehB9MdKugc4tocLFGSW0FDdFgDS/moUaI6grONR9MA98etewx7ZdA2/ZT82r7YeG4kiHLLBio8+TueoYqDjOay9Q3qrcqc2jOV/UADf5TkH39vlUTV6Lq71xEURFEXO4TUrAEqSCMjqNuo9xRdaaINWkEF6tikMNzMz620pK2csfRuuMZ6k1wAAAXqtr2Pxkj5YmAACyBwmXEygTWdOrorZAOe3m9B1+9WMBulhvSkg4jarNyorglIojzeZkqXIzjUP2ZOTg9cbYqUsbHNzdj9P9hacHiJIHkRgEuFai91Gnu7YhJo7vl6A0cShgFbWdiU67Z67dKrLml7ZHHQ/dao4MU2OTCiKzoSasivKdzwpGVOnksuxKYAYHqc4w2MZwwz1q1utgagrzS4u3K5cbjYhQcFiDiRO6/u1L8tu4ye2a7Fl1vbsfsuWQbG652s4LRG2EYC5WRA3lGQCMAdM6euPmKiRQynZSfnJzPvXXXnyud3EZryPzvEYmBcA41bZCnsy/Fv2z70fHcYN8/VXQYkRNe0tDswrXjyE0/IRvcG4ZfPEuhWz9W9u+PvVRYNDyuNxMjYjCD6SbKX8HnaWA3MkbxMHLKj9VUNkn/zDv7Cr3UHZQoTxiN2Vrs3kJzxLiUUCgyuFDHSM9yew9az2AuwwSTEiNt0LNJLxe8/KRGWXIQjSg68nOw+Y9fTGBkVa6Roq+/1UsLhZMS/px70T22VTvI59U8UMIgW4kAZpHLE4YKrKOgBBB7/PYVCGOUkuZ6TqSfbwvbfNgwxn9Q/qZWimtFb7gnwnXC3ZL/QWlkjdcIAP01KZySM7b5xjr9KlJ6XDu4fT/tefTJcGS0NbkPf1Ov8AQK421hHGzuiKrSEFyBuxHTNVhoGyxPmke1rXGw3bwpNdVSKIiiIoiKIiiLyz8UOC2y3UdzdLIIZUMbSRHBRx8GrsQwyN/T5VTINb4VTxra8bnidSXDBQjZVtQJ2OQR8vWtkU2GibbdXVyuRND3BpNBTeHzO8pmm5joGHNyzB3BxkZO/mXb7VhcctF3K95sjXOETdL+H3C9R4vZNDag2ot57a7dVgjZP1DrxhdR7LjPtiu0QNNioMma9wLwczRqQa2/VUuKBlWaOSBGJwqlzgxso20N0OO471W1tWq8big8scNW8j2PISdYOYSGJGnYhn1EHuB6Cmi63CMbT425h44/6XuPgbxVHNi1CjXCunMZ1IVXyhs9gcVex96KjEYbIM4Oh77q51YsiM0RfOFpxGGWe5GhEjmlLQ4wFyGbGdttQrz5xrYXZ8DII+s3XuEye2ZS2VkbbyxCPIJ92b4VHqM5qj0HcrzxkdyseH7tIvzPOYosTDlppLF8/tQDGoA53+VeszC5wMjrBFu8EKwdiVxhCLJcT3NkxinOoHCu8QAx5gMEZ67dKtGVzGsjlpzfcA8oa2Vx8FXfFVsklgSGaA5MMcsh5oQE6QWUaScdq0ymNz/wDkBDua7+yvbdaK++FuOJe26Tptq2ZT1Rhsyn3BrNLGY3FpUwbTeq11FERREURQ+JINKsQPKyncDbfH+hqTavVdBI2SePhcUl2txgKIU8mNhuT5iPofpg117dATur48S9kLoR8LiCfkm1tAHRi6giXcgjt2BHyrjjRocLONNQqrx3hCRzW4/KiWJRp1j/uQGU7gfF33671yg5wGXv8Az5r04MTL0JXGbKTWnLu+qsF/CjRFeYzLKCoXZ9WfTv8AXO1WNcQ662+S8xpLTYSrwZA9vmCUKAMrbkHOVUnKk/yBOcd/fFJM77c7uteLfA8tdHdkeq+/hceJ8LS3kkaJcSSkSR4YjU+cMuc9GyDj51KEBrDlHe/OmhUX4h+IdG2d3pbQB7Dn3UL81MbNpgMz6xJoYjH7QSrddhtgH511xlADcouqq/PKmyHCHEljnnp/5Vqp6/no1ljdY5wvmGnKk7Zwwwc6j1x2HuKru8ztv8R+6OGFcY2tJH+Z+fATC+mM1g3MADyppZVbIDHbGfbrUY2ZiGv07qsyDDz54DYadCfHhYseGRvy49OqC3UCNW3yezHPXA3HzFdyhjK5/wBLj8TK6V0uai67rTdcfGfMgt9dsXVta7IuvbO/lOw+lVSvNLV+ExQyT5ZQMtHc1xoq34lWdWiESjytklBgIPXTk6QCcgZOO2K9KOYNHw5r0Ov38rLh4I5M/Uflyixpueybtw4GWyXkyOiMWEiMAqEAYLAZ1Z6bke3cVhxDs7xYtacFJ08PMQ8AkAURZN712pXWorz0URFERREURFERRFWvHd/brbtDOWJuVZERIzI7EDqqKMnGQamyF0oIH1PCi4jZePQcTtbWIRmwWO+TAZ5wWCnrqCdz6Cs7HNYae2/blVZqG2q7l7riCtIz644Rl5ZjpQf5QcYyf4r7e1UhjpH5iPl2XI2vc+714W/4bRvMdCTOk8DB7cSZaHdSGQr2bGdweh6V1rhoL9l7+JeIX5XNsEa8fdO+PcXkhk0wpruJz+raACRNfqpxjfqdtu5qRf6qG/K8d3T6uVp070qVxjxC7M/5mGLKjQoTCctsjcADD46dd64XXpyvXgEUeVzX8/M+KV6/CDh0EsslwjaXQBTGGIPfJZemk+nqD6VKIKOPkoUOV61V68peD8Yur24vyNbOJNSxaZDApVWI3IPRd8565rMbLl7bAyOHbar0vfZKvDVtbMGt7gOrqcCSM+ZCuQcDoy+o9gRVWYNcc2yrxWIlw+WRvwVqPJHPex9E98RqiW7Z4qNAHQQs0jexGQc/WroGh7xZzDsvCJD3Xf2SXwDOpcrciVsAvFnzMAdlyCduhPWu4ktY40aB3A202UHNAcr3HNFpdpGeMKpKjSCDgd+4rKwRv0UGhh0tTeC+GLyGIPYXaQxzDmciWLUqFgCdLBgQCd8Yr2Gzh7AJRZA3taWtICs3g3w4LKDQXMksjGSaQ/8AeO3xHHYe1VPeXV4UwKT6orqKIiiIoig8a4WlzE0MmdD9cHB65qLgHCir8NiH4eUSs3HdKL1pFaOOKMPFJJy5GLbqqhQPnnzf2asJLctBTiZDI2R0r8rtwK3P6KyVFZVXrvjaytc28QPMtwC5YHSMjUMfyO3StLYS0Mkds7ZdcymglY4ndQ2kkWXKy3DY1achsbnUBjA36jH9KoMl007bBaIMJJO172f2izqpEEiyQqJP02I1hsjY7tqVuhx/Yqx1tfbdf5ystpFbrM3N/MyhplYtCunThG6EDruQM9cdKlH/AMZq7B/lfJasQ6KRrXRMLQBTjvZ/RSeFypJbhCuQzFtPrnoPbzE7/wCU+lXSjJJdrINlKlS6S1/5crJKQDl+urox/wAw9O496yzHMSG6duy04Xo9Ude8vNbqHeXcdw4UNh4grXAUeYk7BMHr0br6r61bC7Lbb1/LyoywPawSZSGOuieU/tHeJf1VyTuzoCRk9cjqMdO/SqXU4+lVLfiYjkgcMSY5FwdJ3OdsAjuahlJ0U4pTE8SN3GqVDw4wgijilMOhlJwA2VXPk3xtv17nO29ccNAGmgFpjxY6r5ZmB5cD4onlduH8IWK6kk1PqdAFGfKVB9P5DYfLHvUnCznVbsS52HbAQKBu+dU9zXFnQDRFmiIoiKIiiIoip4XRxombzc62xan+Glv1V+Zyhz7Vp3w/p4Ovz2/VQ/uSD8YvCrTcm8RGl5AKzRp8bIdwy+pU9V7g9qjDKGaELrm2vKeMeLpbq3tbRIyscPlREJJkIGBt1J++5raxjYnOkvR2gH5qr1HRXzgvAZLC1/VlXns4kZUO8RxpAY5IJGdiMYOetfKfipqeMsNAnb21sfkVqdM5zHOcbICjwX6pEYo//wAq8k05P8QQoQH3Y5NXRBzmODBtVn3WENIYK5W/G4Bbk2toI+YARc3Mi6mbb4V66FJyNt+vpvb1Gsto2C0QyxRE5hdfmq7wO3NtIJo59LgDB0sBg4B3PUH3FUulcDsrcX+IGYZWsrW97T7/AP1t9NNyGuCjaseUrHt2IOCD22/rVgle4AgqLtGtlb8Lu/B5B/RJOQ63ARwW0N5zjcajjzehz60u160M3UwzpR6TVUdrb/NVaxwERulxbH/FBR4mAILDAPXsdjjY++1deXaFo3XlzY18kXTLRv8ATwoviBJOU4PD4484zJh277YzkDPTvUS4tB9NeVkbmBoN1Xbwbw0gTvKjNNOTrfWFOD/DAOPt6CvExX4nG2ZriMzW8cX3P6LdFAa13KQXNysHEHjDsY2jMeH3OR2GNt2OPoa+sflxOAbPly36h+/usUsYstHC9/tVIRQeoUZ+eKgFeF2rq6iiIoiKIiiLVjjc9BREu04hRj11Kx+rZP8ArVn95RSruYgBV+Ntl9vUn2H+3rUGi9UWklsFiZRv5T16kkHc+5NdDvUCuHZV2Rrewt5WaVi0+Xy51NlhsB/lGe/vTRpt2wK9A9bHyNZGwWBVDS67qL4giiZoWMgjVG1siHykDGNWdmbuNux69avbG51Os6fz6KjD4gxB8YYCXitdx7eUn4xx2ATsSwdok8k4OQQeq4ydQ+uR1z2qeGgM0mZrON+DfYq+USwYTKX6OdqzkVyVB4LxYRXMRmlMbIpHKDeVic4Lk9AdRIwD+7pWqd0b2hrP7ia07Vt7KiCGR0Ejg2w2rPZWtOIvJqTmBPM3lV0XAPmJZtRIAz0HU/Ws+RoO1/f7LO5rgAXCgUtk4Uv5qCSIRRxn48nmczT0Y5wRuRvnfOe1QDT6nA6nfRbBiw6AwyAur4Nfh7q3Pw8KCzS6FHUrlQPqWNUmW+PqsYaSaCV8U4BpZLmKSQtGclS50uD1OR0OP3ffNWMlDjlcKHgK1spZG6Ohr33FKYOHR3LQy65g0Dk6C5GDjBDg/wB/eqJWmxfHblWQYp0THsABzijY29kyvmXSfOqshyCSNj2z8/T0o3dZqICgcJ4uL2LVECkeSrlviz3AHb5n7ekWuaRYWjFYV+Gk6b6ugdDe6aWFmsKLGmdK9MnNFnUiiIoiKIiiKHxUTctvy5jEv7TJq0++dO9dblv1bIVQZ765srx575BcsbfMLQqyqqo2ZVwc+bSwbPfBraAyWMMZ6ddb87KrUGyrB4p45AkCzrcqrJhowrZ5mRsmgbtq6DaqI2ODqIUyRwvGuPcLv7SZ7yKKW2jlkZxgBjGTk4YjcLlj1wN/atzXREhjnA/JVG9TSaeHuNLcRtzm0qgBkGcvKd8Bfc+p2FeFiPwN78X1S70nbx4I/lq5krQzKAl/E7GZikkQ89sRKGwcDODv6HI/oa7gsQIcwePSdDWux0KxgBm2qj8O4jGF5cznV5S+WyzA51fM47571DFRl8hkaPSXey6G8+Uwjm1ySXOQkanyg9W+LQAO6gZJPToKxTRksod/mpscGuLzwlUFysrkr8UY2ztqX0H/AE7fQmrnMyCitkQ6MH/MLa7gGtR+h/ROhx3Q0ygNM1yqIHxuzAjG2+Wz5Rvv19qnvY7rYzDRYhoe70A3pd3W9D8018O8V5sLKUmYxCTAVGbUzDrnGAowPfarG7Ls2CHWBBDWiuf5aieIvGsQitLeICZIoVLefSusjbUcHOkZ8vvUJmZ2Bp2pWHCvnne7YWoY/EnmKEubRGjGQGhco6j/ACkgg4+nzr2IfwSOOBrQbruPzXivlt5vgpJ4Uv1ivEkfM0cUnMkcZY6TkKWz/Etn55ra8B8XSquAoAU7MvpDhvEop01wyJIvqjA/6dK8hzHMNOFLQCDspdcXUURFERREURJPF17JFbtylDu3lCk42OzH6A1ONpJ0V2HbE54Erso7qZNMJIpANmCnK91OMj/770aKcLVJ8KH4bMzIz3GjmlseToF6qB98/WoU8CnfZacV/T9T/gvLQ378rje3ckpuYXjaKFE/xtXxgg5CbbH3ya7G+n6jZdfEyOJkrXgk3be1d/dea3BhiRIS4fdPKVL6zgHD4OVI3AG/yFe+0ZzZGhVIMj3OkboQL00U+PxEvLYTLFFHIRyyV5rlV6pjI9T5jnrjHesUzDGHPk2Gh4GvP7LTDhuq+NuENvIs8UQpFrw4PEWYlIIxiKJjq5hPTVgAY1Y2x7Yq1lRUyMa9+w8LHNK+WQySmyTqlfCrUQvIMAx5yjDdi22SNXUkYBBOOnYmuzzyPfcjaGgB9+PCteImwN6byXO+IcabJrYWUMnNDao2mA1LETHhhnoDhW7EAgY365rHNE1mZjNC7c/vx8lbH+ITB0bn+oR7AjRWFywktohbmZV1K7MFVgunGWUk6s/yyBt71QXujADdjze1LjWRzCSR7g0jUNre969l3vJLPSLa5UK0h0qCuCw7HIH0z61CQnQXofKYRk4JmhHwak9l1vrm2gWJBA7q7CMBI2IG2N842ruZ7eVyKF2IL3WLAJN6X7KFd2coZDbwZcOElLvjydmIByTitAe2jmdp4VMbWG8xrRTeB2MMd1cOqaZJNOoE5IKjtnsdWcjrg1S/4AVKTEPkY1jjo3bTum17hDrDKr+hIAceh9/Q1BoJ0KqJWOB8Ziuo+ZESVBKnII3FVNcHbLTisJJhn5JBrV/VMaksyKIiiIoiKIlfiSzlmt5IoXCPINOo58qnZiPfTnFWROa14c4XS44WKXHhfhW0t9Bit41ZBs2kaumM59a6+eR/xG/muBoGyZ3dssiMjjKsMEVSQCKKkRa8g8Q/hy1qTPFoZFbVqAKuP+rGQR9vlXTLK1pbdgitVS9ikXBhtoSizLM0g1Ssvw9DhR9D/U1jLDYazVVuFaBLODcPtZuGWoZUaRFYs641qcnyk9Rj0PpW78ScRM4VuuudpQW99+HziROVccwsowsqZwSOmxAIHyrJlDXgBSy04Uq8/hBracQvKC7eTYHIyN8DO+Nj2rji82fI/NbJDmgD3/5UANvKsJe2t7Z4Hkjju7ScMpYZFwF8ygjqAfTOxrugBB3BXqUXubIxvoLartwQE04V4rSG2vJFcRT3EmtISDpi1DdxnAYdyRgE49a6x+hPJ4UcRhi5zG/2tGrvv9tgq94ch5SiWMRldTAs6htR7hydu/tWVzpGODqK8TGYl7n5gCG8Dx3PuseMri0ESRm1W2d2w0yfAm+c6OpyM7DFev8Ah+LMrs5dq0bd1nD2yDbVW78OPC5/4ZF5FR7lxJMf3NHklV+2Nvc1fPMOsSONloDTlpM+PRi2v4Xskj58yMJoiQiOo+BmYdHDZA2Oct6Ui9cZEh0G3JvwjtDorZweWdkJuI443zsI3LDHbcgb1mfkv0HTypi+VPqC6iiIoi0mYhSQMkDYZxk+lF1oBItVu2u+ZBHJcgQyTuECFhsM7Bfn1qTHlvxaLTNhh1HNgOcDWwF24vdukMUqwtI+VVirAFB+5jkHKgjodv8AWjy5ppotRwsMcpIe/LQsGrs9lyivGj/SOFd49Kv+0FcpqOenby+w33zVjwHHT+WqGEAguFjsmFtYSi15Usglk0kF2XYnsSPQbVnaCBRNlaJpIXzZ2tpl7X+qpV74RuI4ofOruWxIVyMZ7qNtR7/OtjMZKGhtAnk+FcP6N0z3atbVtG9nsfBTDg3A7aKQQuyvKVOovgsVH7RnPTvjYdBk5NQ6zmsbEXX2B58quZ0kznYpjMo0+HYJpxjiqlo4osHR5zj0UErhdsjPfYbdalC0WS46/wC1kcxwZmrQ8pbY+HjHE/OYTyAg5YbaXUKUx6HG5GM7dMV2ORwNXoTp8jp9FoxUsUrmmOPLQAIHPcrnwmJ0P/MujtHCC3/74xqw2++tAN9s9KrJeGhz3a2duFKZkcsv/wAZpymhr3PlOrOGOaJZIcvE26gEqy+4zsT88H3NcZNmFqqfDvgkMcgohYktZCyPEyTGM4AlUB0z183bp3Gfej3CqIr+cKtrnNBAOh38qF4k45IkDapfysmQAeUWxv2IY5HuBUJ2hjbafn+y3/hcHWxAaWZhRNXX3TqK9QuCsquyBUl0kd/hJA6b5+5oOWndY5I3AB+WgbpL+K8LWa4VyCWgZnUAkZGmMFdvX/296kWghpP83VsOLkhY+NuzxR+XZMoIkf8AwlVY/wBzKAC/sD1x6n6euBzN+LdZkyjjCjAAA9AMVWm63oiKIiiIoiKIiiIoiKIqt4p41LzUs7TH5iVdRdhkRJnBYjue2K0QxtIL37D7qDiboLz7xLwM2t1b/mZTdCUOStvbqrqw06Tywx1Kd+46H3rRDRY50Yynvf8ANVBw1AK7+HuAutzJe3NpLHERhUVFUnG+XRTsOnSqZq6TYg7NrZP5Ugabspjwe/xc86UsqKdSoe5boB7D1rj2iqrXupDe1F8SC25ovHn5TqwAGc8wk4wF7EDfUPQZrAYZHteQDQ1+isEjnMMRFgnTvfhV26F1Zx/mI8rBDP8AFKFLTSEEasDflt2yds5r0Ijho4rPqJHH83Vj5JcXKCDQ48JfxcS8QM13cTxq8aDREA2GALeWM9NuuT1yK88U9wbmrVahiYMP6R6r34R4H4kq8+LSjrIAZIJBtIBnofUA9ulWYtk+DeHXY7hYsbjI5A10ba7qwXy2DSRqoeWzhZGuAQzckEnCueunIGeuBntUImdTEdRvIvtqsgaBJmbsvRuPeLIoYlFsUnnkYRwxKw3Y9M46KBuT6CtjIHX6xQ5WguHCr3GUukurO44isJgSQj9AN5JDgRtIW3KgkgY6E1azplrmx7+fuua2CV6QKxKazXURREURalqIq/bwRTxxSShGjhAZCcY1Dq2emB0+/oKsnaMxBCuhlmiJEZIJFGub4RdmOISXDyuqR5+HcENhs4wc9ag9waMx7LkGHfNIImD1HRa8I1rEmZP0pBqQ6QQA24Vs9Ovy7fOdh2o1UHxujcWO3GiiSlvzPLt7reIfqW4Qbk9MHoo9T2223qAcHv143WwR9LCkvj+M+l17VvouskgL6HLtN0Y6/KgP7VYYAJ9Tg98dBWoXlzN2XnqRNwWHUhaJGlCkRqg0hR3OrGcZ/cftVOe3ZvuVaJXhhjB9J1pJjbc24vIsSLKIlV7lU/lvgAHcAADbB6/OpS4dvTEjdC79FrgxT4gwP9bAbylORwqVy5W6zE9uIh5QTqGRrJ9dzt71mIcDVoMRh8ouL1ZrOuhH+KU8D4G/N1TEO0a/8rNvlhvr1LnGMnp6E1LK67fxor8TjIulkw9tDzb28CtqKt9lICowunGxUftPptXSKXlFxcbO6icetS8TaGMcpGlJF6qScfUd8VyiQQDStgkbHI1725gDt3WEsJOWqOyT6QMl1wSR3yCcH6VJhDVGVwc8uaKB47eFCSx5TSMINXO2kwQWONvi2z8iB86kGsuwaKk/ESPY1jiSG7DslvCeMiaSdVJDKwR2Y6Og6ZO4JOc43GPfNWWwj08eFOfDSQBjn7OFjVOfDduyc4NOkw5h0qgAEQ/hsTWWyXEk3qp4ksLY8keXTX/28p3UlkRREURFERREURFERREURVrxR4WNzLDPFcvazQqyh0VWLK2Mghvcf1NXRy5AWkWCuEWu3h3wyts7yvK9xPJs0sgXOP4gKAAP/ikkxe0NAoDgLgaBqu/E+KDRIsa62AKnIbRk7EEgf0qDGWdV0lVGWGeNYxDD+dJJjQSKVRAACWLHdVycAY3xWkFjviOX+bKFEKHH+GKZluuJXHMOksRGmhIwASQNySB2G31qJxZEfTZoFNrDnDueFSEtTdxwyyysYovIQR8Iz8YUd2A39DtXih1EM4vRbOqMCS17LJ1BvSj/AKKZR2ohbJeTkMW5atFpIXO2nOCwHTPercaxjH5MlHuDa8aZxc8l3PK4/lLUyczDtO2BbCP975xhhjpjfO2wNchmkMToCdOEjFgtK9i8M8Ajtrfl6F1PvMcDzsRvn1GNq0xsyNAWtjcrQFMteC28bBo4IkYdGVFBH1Aq0vcRRKlQU4iorqzREURFEQaIkl5Yt+YMjysYJE5bQ48oJ/dnPfp9etGg5rBWkTs6AjDPVd5ufZcjwuGGH8rgG3ZSNGTqUdyO7Lk7+n12nIetebc/dcbPK2Trt3B3UBOLxQW+pY2ljCKmhFznSdB2PUYZTUZKYzQbFWYeN+LxFF4BNmyaT+9vVUacAkj4T0GfUf8At1NSawnVYyq7Pa3MU0YgiJWfKyy5AdQuNOTg4G7ADcirwYyCTur2nPGQ9/w7D33Um1vVdJI4GUiNijhV/d6FnyXYnvgepNVNex7if5+y5PhpYQ3qCswseyPDdgtmsoyzmRy+SfiYHSVH1xj5n0q2d/VIO1KL5XPq+FM4Pef8xPCVfVGELORhWJznH99vaspeHGq2VkmGLIWS5gc16ciu618UcOeSPEEhhkdhkqPjAySCPcDrWjDva028WFS1wB1Frvxe0a4gAt5eS2QUcLnTjtj5bVmcHUQCrsLJHFKHSszDtso17YiO5S4e4dAycsrqCqW6g49Tgj7VMHSl0Sl0Riazm75A/wBLd+Dc6WKZnlUQsWRNR82e75/oO31wOPo147LkGJdDG9gAOcDcaiuyegVxZ0r43JcAxLAgYO+JGJwUX1X3qJJBFC1pw7IHB/VcQQPTQ3K4cS1wtDyIOYHYJIAQML/M56kb/PJqT3u4Fphoo5c3UfloWObPZT+H8KigMhiQIZG1Pjua4GgXSjNiZZg0SOvKKHhTa6qEURFERREURFERREURFERREURYxRFmiJJ41tTLY3KKcFoyM1CTRhU45BG8PIul594b8PA2WIMtNE7cxDg5Deg9Djp8+4rDl6sYLd1TisQcWA4DbhdJ/GkPLFveQCQrsNT4P3IyD88fOpNmNZXC1nEulOCsP4f8AVGkueWEVyRAuSxVMnzajvltv7NXwNFZqq1bE3+7urvWhXIoiKIiiIoiKIiiKJxSxWeJ4nzpkGk4ODiuEWKVsEzoZGyN3BtV7idhbWrW0hjmZxiGNkLMVz3bf+81Jumi2RyT4hsrQ4AH1EbX7LjfxSxyAxdOpDKPKf5EKcb4Jxt8PtWprgRRC8xaXf6UtqGuHieSXf8ASJMvTKlskAHbcbb9KzYh4JaAa8L0sBFmjmd081N3JrL58q51Feelc/BENwk4JVkDeVcBWLfuYd296jlGa1qbi3CB0JAINancVwFw4Xwd+XGLpxJJG5cMuVG5z0o3NXqNqOKfC+S4W5W6aE2pIs5fzRl5o5JjC8vTvqBJzn6mu63vonUh6GTJ67+K+O1LNzYSNcRSiUiNFYNFp+InvnNco5rvRGSxiFzCy3EindvktuC8HjtkKRAhSxY5JO5+dGtDRQTE4qTEvD5N6A7bLfiXC4p9HNUNy2DrnsR3rpaDuow4mWHN0zVij7KbiuqlZoiKIjFERREURFERREURFERREURFERREURFERREURauuRgjIPWiLzTjXArqzlMtqHYftKDJA/iy9wKwGF8TrZssZicx1tW/D7bil9Kn5qOKC3APMOgB5PQDOSP6VeWukblcri0vFFejwxhQFUYCjAA7AVoGiuW9ERREURFERREURFERRFpKuQQDjI6+lEGhtV204DcRi3AuS/LdmmZ13lzsO5xgbf/WKiA8AC16D8Vh3mRxiouAy0fhrc+bU/hXDHjaUvJzEZ8xKVA5Q32B+v9KAGySbVE00b2MbGzKQKJv4k2qSzIoiKIiiIoiKIiiIoiKIiiIoiKIiiIoiKIiiIoiKIiiIoiKIiiIoiKIiiIoixRFmiIoiKIiiIoiKIiiIoiKIiiIoiKIiiIoiKIiiIoiKIiiIoiKIiiIoiKIiiIoiKIiiL//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9640" name="Picture 8" descr="https://encrypted-tbn1.gstatic.com/images?q=tbn:ANd9GcSGkO786GK2ssEEoHb3aizJ-UDZZTJdX__JZ76GLF_cdFER-02lUw"/>
          <p:cNvPicPr>
            <a:picLocks noChangeAspect="1" noChangeArrowheads="1"/>
          </p:cNvPicPr>
          <p:nvPr/>
        </p:nvPicPr>
        <p:blipFill>
          <a:blip r:embed="rId3" cstate="print"/>
          <a:srcRect/>
          <a:stretch>
            <a:fillRect/>
          </a:stretch>
        </p:blipFill>
        <p:spPr bwMode="auto">
          <a:xfrm>
            <a:off x="5715000" y="2819400"/>
            <a:ext cx="3048000" cy="31242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04800" y="914400"/>
            <a:ext cx="8229600" cy="3429000"/>
          </a:xfrm>
          <a:prstGeom prst="horizontalScroll">
            <a:avLst/>
          </a:prstGeom>
        </p:spPr>
        <p:style>
          <a:lnRef idx="0">
            <a:schemeClr val="accent5"/>
          </a:lnRef>
          <a:fillRef idx="3">
            <a:schemeClr val="accent5"/>
          </a:fillRef>
          <a:effectRef idx="3">
            <a:schemeClr val="accent5"/>
          </a:effectRef>
          <a:fontRef idx="minor">
            <a:schemeClr val="lt1"/>
          </a:fontRef>
        </p:style>
        <p:txBody>
          <a:bodyPr anchor="ctr"/>
          <a:lstStyle/>
          <a:p>
            <a:pPr marL="285750" indent="-285750">
              <a:buFont typeface="Wingdings" panose="05000000000000000000" pitchFamily="2" charset="2"/>
              <a:buChar char="Ø"/>
              <a:defRPr/>
            </a:pPr>
            <a:r>
              <a:rPr lang="en-US" sz="2400" dirty="0"/>
              <a:t>For further details regarding the conference please </a:t>
            </a:r>
            <a:r>
              <a:rPr lang="en-US" sz="2400" dirty="0" smtClean="0"/>
              <a:t>visit:</a:t>
            </a:r>
          </a:p>
          <a:p>
            <a:pPr>
              <a:defRPr/>
            </a:pPr>
            <a:r>
              <a:rPr lang="en-US" sz="2400" dirty="0">
                <a:hlinkClick r:id="rId3"/>
              </a:rPr>
              <a:t>http://www.conferenceseries.com/pharmaceutical-sciences-meetings</a:t>
            </a:r>
            <a:r>
              <a:rPr lang="en-US" sz="2400" dirty="0" smtClean="0">
                <a:hlinkClick r:id="rId3"/>
              </a:rPr>
              <a:t>/</a:t>
            </a:r>
            <a:endParaRPr lang="en-US" sz="2400" dirty="0" smtClean="0"/>
          </a:p>
          <a:p>
            <a:pPr>
              <a:defRPr/>
            </a:pPr>
            <a:endParaRPr lang="en-US" sz="2400" dirty="0"/>
          </a:p>
          <a:p>
            <a:pPr marL="285750" indent="-285750">
              <a:buFont typeface="Wingdings" panose="05000000000000000000" pitchFamily="2" charset="2"/>
              <a:buChar char="Ø"/>
              <a:defRPr/>
            </a:pPr>
            <a:endParaRPr lang="en-US" sz="2400" u="sng" dirty="0" smtClean="0">
              <a:latin typeface="Times New Roman" pitchFamily="18" charset="0"/>
              <a:ea typeface="Tahoma" pitchFamily="34" charset="0"/>
              <a:cs typeface="Times New Roman" pitchFamily="18" charset="0"/>
            </a:endParaRPr>
          </a:p>
        </p:txBody>
      </p:sp>
      <p:sp>
        <p:nvSpPr>
          <p:cNvPr id="7" name="Double Wave 6"/>
          <p:cNvSpPr/>
          <p:nvPr/>
        </p:nvSpPr>
        <p:spPr>
          <a:xfrm>
            <a:off x="152400" y="0"/>
            <a:ext cx="8991600"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Pharmacoepidemiology &amp; Drug Safety</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Related </a:t>
            </a:r>
            <a:r>
              <a:rPr lang="en-US" sz="3600" dirty="0">
                <a:latin typeface="Times New Roman" pitchFamily="18" charset="0"/>
                <a:cs typeface="Times New Roman" pitchFamily="18" charset="0"/>
              </a:rPr>
              <a:t>Conferences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Times New Roman" pitchFamily="18" charset="0"/>
                <a:cs typeface="Times New Roman" pitchFamily="18" charset="0"/>
              </a:rPr>
              <a:t>OMICS Group </a:t>
            </a:r>
            <a:r>
              <a:rPr lang="en-US" sz="2400" b="1" dirty="0">
                <a:solidFill>
                  <a:schemeClr val="accent5">
                    <a:lumMod val="10000"/>
                  </a:schemeClr>
                </a:solidFill>
                <a:latin typeface="Times New Roman" pitchFamily="18" charset="0"/>
                <a:cs typeface="Times New Roman" pitchFamily="18" charset="0"/>
              </a:rPr>
              <a:t>Open Access Membership</a:t>
            </a:r>
            <a:br>
              <a:rPr lang="en-US" sz="2400" b="1" dirty="0">
                <a:solidFill>
                  <a:schemeClr val="accent5">
                    <a:lumMod val="10000"/>
                  </a:schemeClr>
                </a:solidFill>
                <a:latin typeface="Times New Roman" pitchFamily="18" charset="0"/>
                <a:cs typeface="Times New Roman" pitchFamily="18" charset="0"/>
              </a:rPr>
            </a:br>
            <a:endParaRPr lang="en-US" sz="2400" dirty="0">
              <a:solidFill>
                <a:schemeClr val="accent5">
                  <a:lumMod val="10000"/>
                </a:schemeClr>
              </a:solidFill>
              <a:latin typeface="Times New Roman" pitchFamily="18" charset="0"/>
              <a:cs typeface="Times New Roman" pitchFamily="18" charset="0"/>
            </a:endParaRPr>
          </a:p>
        </p:txBody>
      </p:sp>
      <p:sp>
        <p:nvSpPr>
          <p:cNvPr id="7" name="Teardrop 6"/>
          <p:cNvSpPr/>
          <p:nvPr/>
        </p:nvSpPr>
        <p:spPr>
          <a:xfrm>
            <a:off x="1295400" y="630238"/>
            <a:ext cx="7696200" cy="3560762"/>
          </a:xfrm>
          <a:prstGeom prst="teardrop">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en-US" sz="2000" dirty="0">
                <a:latin typeface="Times New Roman" pitchFamily="18" charset="0"/>
                <a:cs typeface="Times New Roman" pitchFamily="18" charset="0"/>
              </a:rPr>
              <a:t>Open Access Membership with OMICS international enables academicians and research institutions, funders and corporations to actively encourage open access in scholarly communication and the dissemination of research published by their authors.</a:t>
            </a:r>
          </a:p>
          <a:p>
            <a:pPr>
              <a:defRPr/>
            </a:pPr>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more details and benefits, click on the link below:</a:t>
            </a:r>
          </a:p>
          <a:p>
            <a:pPr>
              <a:defRPr/>
            </a:pPr>
            <a:r>
              <a:rPr lang="en-US" sz="2000" b="1" dirty="0" smtClean="0">
                <a:solidFill>
                  <a:schemeClr val="accent4">
                    <a:lumMod val="10000"/>
                  </a:schemeClr>
                </a:solidFill>
                <a:latin typeface="Times New Roman" pitchFamily="18" charset="0"/>
                <a:cs typeface="Times New Roman" pitchFamily="18" charset="0"/>
                <a:hlinkClick r:id="rId4"/>
              </a:rPr>
              <a:t>http</a:t>
            </a:r>
            <a:r>
              <a:rPr lang="en-US" sz="2000" b="1" dirty="0">
                <a:solidFill>
                  <a:schemeClr val="accent4">
                    <a:lumMod val="10000"/>
                  </a:schemeClr>
                </a:solidFill>
                <a:latin typeface="Times New Roman" pitchFamily="18" charset="0"/>
                <a:cs typeface="Times New Roman" pitchFamily="18" charset="0"/>
                <a:hlinkClick r:id="rId4"/>
              </a:rPr>
              <a:t>://omicsonline.org/membership.php</a:t>
            </a:r>
            <a:r>
              <a:rPr lang="en-US" sz="2000" b="1" dirty="0">
                <a:solidFill>
                  <a:schemeClr val="accent4">
                    <a:lumMod val="10000"/>
                  </a:schemeClr>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162800" cy="1143000"/>
          </a:xfrm>
        </p:spPr>
        <p:txBody>
          <a:bodyPr>
            <a:normAutofit/>
          </a:bodyPr>
          <a:lstStyle/>
          <a:p>
            <a:r>
              <a:rPr lang="en-US" sz="3200" dirty="0" smtClean="0">
                <a:latin typeface="Times New Roman" pitchFamily="18" charset="0"/>
                <a:cs typeface="Times New Roman" pitchFamily="18" charset="0"/>
              </a:rPr>
              <a:t>Biography</a:t>
            </a:r>
            <a:endParaRPr lang="en-US" sz="3200" dirty="0">
              <a:latin typeface="Times New Roman" pitchFamily="18" charset="0"/>
              <a:cs typeface="Times New Roman" pitchFamily="18" charset="0"/>
            </a:endParaRPr>
          </a:p>
        </p:txBody>
      </p:sp>
      <p:sp>
        <p:nvSpPr>
          <p:cNvPr id="4" name="Content Placeholder 3"/>
          <p:cNvSpPr>
            <a:spLocks noGrp="1"/>
          </p:cNvSpPr>
          <p:nvPr>
            <p:ph idx="1"/>
          </p:nvPr>
        </p:nvSpPr>
        <p:spPr>
          <a:xfrm>
            <a:off x="1219200" y="1066800"/>
            <a:ext cx="7467600" cy="5059363"/>
          </a:xfrm>
        </p:spPr>
        <p:txBody>
          <a:bodyPr>
            <a:normAutofit fontScale="92500" lnSpcReduction="20000"/>
          </a:bodyPr>
          <a:lstStyle/>
          <a:p>
            <a:pPr algn="just"/>
            <a:r>
              <a:rPr lang="en-US" sz="3000" dirty="0" smtClean="0">
                <a:latin typeface="Times New Roman" pitchFamily="18" charset="0"/>
                <a:cs typeface="Times New Roman" pitchFamily="18" charset="0"/>
              </a:rPr>
              <a:t>Dr. Shufeng Zhou is presently a Professor, Associate Dean of International Research, and Chair of the Department of Pharmaceutical Sciences, College of Pharmacy, University of South Florida, Tampa, Florida. Professor Zhou completed his clinical medical training in China in 1989 and obtained his PhD in 2001 from the School of Medicine, the University of Auckland, New Zealand. Since 2002, Dr Zhou has served as a faculty member for the National University of Singapore, Queensland University of Technology, Australia, and RMIT University, Australia.</a:t>
            </a:r>
          </a:p>
          <a:p>
            <a:pPr>
              <a:buNone/>
            </a:pPr>
            <a:r>
              <a:rPr lang="en-US" dirty="0" smtClean="0"/>
              <a:t> </a:t>
            </a:r>
            <a:endParaRPr lang="en-US" dirty="0"/>
          </a:p>
        </p:txBody>
      </p:sp>
    </p:spTree>
    <p:extLst>
      <p:ext uri="{BB962C8B-B14F-4D97-AF65-F5344CB8AC3E}">
        <p14:creationId xmlns:p14="http://schemas.microsoft.com/office/powerpoint/2010/main" val="303374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792162"/>
          </a:xfrm>
        </p:spPr>
        <p:txBody>
          <a:bodyPr>
            <a:normAutofit/>
          </a:bodyPr>
          <a:lstStyle/>
          <a:p>
            <a:r>
              <a:rPr lang="en-US" sz="3200" dirty="0" smtClean="0">
                <a:latin typeface="Times New Roman" pitchFamily="18" charset="0"/>
                <a:cs typeface="Times New Roman" pitchFamily="18" charset="0"/>
              </a:rPr>
              <a:t>Recent Publications</a:t>
            </a:r>
            <a:endParaRPr lang="en-US" sz="3200" dirty="0">
              <a:latin typeface="Times New Roman" pitchFamily="18" charset="0"/>
              <a:cs typeface="Times New Roman" pitchFamily="18" charset="0"/>
            </a:endParaRPr>
          </a:p>
        </p:txBody>
      </p:sp>
      <p:sp>
        <p:nvSpPr>
          <p:cNvPr id="6" name="Content Placeholder 3"/>
          <p:cNvSpPr>
            <a:spLocks noGrp="1"/>
          </p:cNvSpPr>
          <p:nvPr>
            <p:ph idx="1"/>
          </p:nvPr>
        </p:nvSpPr>
        <p:spPr>
          <a:xfrm>
            <a:off x="1143000" y="1143000"/>
            <a:ext cx="7772400" cy="5257800"/>
          </a:xfrm>
        </p:spPr>
        <p:txBody>
          <a:bodyPr>
            <a:normAutofit fontScale="62500" lnSpcReduction="20000"/>
          </a:bodyPr>
          <a:lstStyle/>
          <a:p>
            <a:pPr algn="just"/>
            <a:r>
              <a:rPr lang="en-US" dirty="0" smtClean="0">
                <a:latin typeface="Times New Roman" pitchFamily="18" charset="0"/>
                <a:cs typeface="Times New Roman" pitchFamily="18" charset="0"/>
              </a:rPr>
              <a:t>Li YC, He SM, He ZX, Li M, Zhou SF et al. (2014) Plumbagin induces apoptotic and autophagic cell death through inhibition of the PI3K/Akt/</a:t>
            </a:r>
            <a:r>
              <a:rPr lang="en-US" dirty="0" err="1" smtClean="0">
                <a:latin typeface="Times New Roman" pitchFamily="18" charset="0"/>
                <a:cs typeface="Times New Roman" pitchFamily="18" charset="0"/>
              </a:rPr>
              <a:t>mTOR</a:t>
            </a:r>
            <a:r>
              <a:rPr lang="en-US" dirty="0" smtClean="0">
                <a:latin typeface="Times New Roman" pitchFamily="18" charset="0"/>
                <a:cs typeface="Times New Roman" pitchFamily="18" charset="0"/>
              </a:rPr>
              <a:t> pathway in human non-small cell lung cancer cells. Cancer Lett 344:239-259.</a:t>
            </a:r>
          </a:p>
          <a:p>
            <a:pPr algn="just">
              <a:buNone/>
            </a:pPr>
            <a:r>
              <a:rPr lang="en-US" dirty="0" smtClean="0">
                <a:latin typeface="Times New Roman" pitchFamily="18" charset="0"/>
                <a:cs typeface="Times New Roman" pitchFamily="18" charset="0"/>
              </a:rPr>
              <a:t> </a:t>
            </a: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Liang S, Zhou Y, Wang H, Qian Y, Ma D, et al.(2014) The effect of multiple single nucleotide polymorphisms in the folic Acid pathway genes on homocysteine metabolism. Biomed Res Int 560183.</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Panguluri SK, Sneed KB, Pathak Y, Zhou S (2014) Editorial: current topics in pharmacogenomics. Recent Pat Biotechnol 8:109.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Yin JJ, Sharma S, Shumyak SP, Wang ZX, Zhou ZW, et al. (2013) Synthesis and Biological Evaluation of Novel Folic Acid Receptor-Targeted, </a:t>
            </a:r>
            <a:r>
              <a:rPr lang="el-GR" dirty="0" smtClean="0">
                <a:latin typeface="Times New Roman" pitchFamily="18" charset="0"/>
                <a:cs typeface="Times New Roman" pitchFamily="18" charset="0"/>
              </a:rPr>
              <a:t>β-</a:t>
            </a:r>
            <a:r>
              <a:rPr lang="en-US" dirty="0" smtClean="0">
                <a:latin typeface="Times New Roman" pitchFamily="18" charset="0"/>
                <a:cs typeface="Times New Roman" pitchFamily="18" charset="0"/>
              </a:rPr>
              <a:t>Cyclodextrin-Based Drug Complexes for Cancer Treatment. PLoS One 8:e62289.</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12259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086600" cy="1143000"/>
          </a:xfrm>
        </p:spPr>
        <p:txBody>
          <a:bodyPr>
            <a:normAutofit/>
          </a:bodyPr>
          <a:lstStyle/>
          <a:p>
            <a:r>
              <a:rPr lang="en-US" sz="3400" dirty="0" smtClean="0">
                <a:latin typeface="Times New Roman" pitchFamily="18" charset="0"/>
                <a:cs typeface="Times New Roman" pitchFamily="18" charset="0"/>
              </a:rPr>
              <a:t>Drug Discovery</a:t>
            </a:r>
            <a:endParaRPr lang="en-US" sz="3400" dirty="0">
              <a:latin typeface="Times New Roman" pitchFamily="18" charset="0"/>
              <a:cs typeface="Times New Roman" pitchFamily="18" charset="0"/>
            </a:endParaRPr>
          </a:p>
        </p:txBody>
      </p:sp>
      <p:sp>
        <p:nvSpPr>
          <p:cNvPr id="4" name="Content Placeholder 3"/>
          <p:cNvSpPr>
            <a:spLocks noGrp="1"/>
          </p:cNvSpPr>
          <p:nvPr>
            <p:ph idx="1"/>
          </p:nvPr>
        </p:nvSpPr>
        <p:spPr>
          <a:xfrm>
            <a:off x="1143000" y="1066801"/>
            <a:ext cx="7543800" cy="3505200"/>
          </a:xfrm>
        </p:spPr>
        <p:txBody>
          <a:bodyPr>
            <a:normAutofit/>
          </a:bodyPr>
          <a:lstStyle/>
          <a:p>
            <a:pPr algn="just">
              <a:spcBef>
                <a:spcPts val="0"/>
              </a:spcBef>
            </a:pPr>
            <a:r>
              <a:rPr lang="en-US" sz="2400" dirty="0" smtClean="0">
                <a:latin typeface="Times New Roman" pitchFamily="18" charset="0"/>
                <a:cs typeface="Times New Roman" pitchFamily="18" charset="0"/>
              </a:rPr>
              <a:t>The process of drug discovery involves the identification of lead and its target, synthesis, characterization, screening, and assays for therapeutic efficacy of lead.</a:t>
            </a:r>
          </a:p>
          <a:p>
            <a:pPr algn="just">
              <a:spcBef>
                <a:spcPts val="0"/>
              </a:spcBef>
              <a:buNone/>
            </a:pPr>
            <a:endParaRPr lang="en-US" sz="2400" dirty="0" smtClean="0">
              <a:latin typeface="Times New Roman" pitchFamily="18" charset="0"/>
              <a:cs typeface="Times New Roman" pitchFamily="18" charset="0"/>
            </a:endParaRPr>
          </a:p>
          <a:p>
            <a:pPr algn="just">
              <a:spcBef>
                <a:spcPts val="0"/>
              </a:spcBef>
            </a:pPr>
            <a:r>
              <a:rPr lang="en-US" sz="2400" dirty="0" smtClean="0">
                <a:latin typeface="Times New Roman" pitchFamily="18" charset="0"/>
                <a:cs typeface="Times New Roman" pitchFamily="18" charset="0"/>
              </a:rPr>
              <a:t>Average time required to bring a drug to the market range from 12-15 years at an average cost of $600-800 million.</a:t>
            </a:r>
            <a:endParaRPr lang="en-US" sz="2400" dirty="0">
              <a:latin typeface="Times New Roman" pitchFamily="18" charset="0"/>
              <a:cs typeface="Times New Roman" pitchFamily="18" charset="0"/>
            </a:endParaRPr>
          </a:p>
        </p:txBody>
      </p:sp>
      <p:pic>
        <p:nvPicPr>
          <p:cNvPr id="1027" name="Picture 3" descr="C:\Users\dipti-k\Desktop\123.jpg"/>
          <p:cNvPicPr>
            <a:picLocks noChangeAspect="1" noChangeArrowheads="1"/>
          </p:cNvPicPr>
          <p:nvPr/>
        </p:nvPicPr>
        <p:blipFill>
          <a:blip r:embed="rId2" cstate="print"/>
          <a:srcRect/>
          <a:stretch>
            <a:fillRect/>
          </a:stretch>
        </p:blipFill>
        <p:spPr bwMode="auto">
          <a:xfrm>
            <a:off x="5181600" y="4114800"/>
            <a:ext cx="3429000" cy="2286000"/>
          </a:xfrm>
          <a:prstGeom prst="rect">
            <a:avLst/>
          </a:prstGeom>
          <a:noFill/>
        </p:spPr>
      </p:pic>
    </p:spTree>
    <p:extLst>
      <p:ext uri="{BB962C8B-B14F-4D97-AF65-F5344CB8AC3E}">
        <p14:creationId xmlns:p14="http://schemas.microsoft.com/office/powerpoint/2010/main" val="3033743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ipti-k\Desktop\drug-discovery.jpg"/>
          <p:cNvPicPr>
            <a:picLocks noChangeAspect="1" noChangeArrowheads="1"/>
          </p:cNvPicPr>
          <p:nvPr/>
        </p:nvPicPr>
        <p:blipFill>
          <a:blip r:embed="rId2" cstate="print"/>
          <a:srcRect/>
          <a:stretch>
            <a:fillRect/>
          </a:stretch>
        </p:blipFill>
        <p:spPr bwMode="auto">
          <a:xfrm>
            <a:off x="1676400" y="685800"/>
            <a:ext cx="7239000" cy="5410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ipti-k\Desktop\12344.jpg"/>
          <p:cNvPicPr>
            <a:picLocks noGrp="1" noChangeAspect="1" noChangeArrowheads="1"/>
          </p:cNvPicPr>
          <p:nvPr>
            <p:ph idx="1"/>
          </p:nvPr>
        </p:nvPicPr>
        <p:blipFill>
          <a:blip r:embed="rId2" cstate="print"/>
          <a:srcRect/>
          <a:stretch>
            <a:fillRect/>
          </a:stretch>
        </p:blipFill>
        <p:spPr bwMode="auto">
          <a:xfrm>
            <a:off x="1219200" y="533400"/>
            <a:ext cx="7772400" cy="5943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219200" y="304800"/>
            <a:ext cx="7467600" cy="838200"/>
          </a:xfrm>
        </p:spPr>
        <p:txBody>
          <a:bodyPr>
            <a:normAutofit/>
          </a:bodyPr>
          <a:lstStyle/>
          <a:p>
            <a:r>
              <a:rPr lang="en-US" sz="3400" dirty="0" smtClean="0">
                <a:latin typeface="Times New Roman" pitchFamily="18" charset="0"/>
                <a:cs typeface="Times New Roman" pitchFamily="18" charset="0"/>
              </a:rPr>
              <a:t>Drug Discovery Process</a:t>
            </a:r>
            <a:endParaRPr lang="en-US" sz="3400" dirty="0">
              <a:latin typeface="Times New Roman" pitchFamily="18" charset="0"/>
              <a:cs typeface="Times New Roman" pitchFamily="18" charset="0"/>
            </a:endParaRPr>
          </a:p>
        </p:txBody>
      </p:sp>
      <p:pic>
        <p:nvPicPr>
          <p:cNvPr id="3074" name="Picture 2" descr="C:\Users\dipti-k\Desktop\powerpoint_funnel_image_drug_discovery_ppt_themes_1.jpg"/>
          <p:cNvPicPr>
            <a:picLocks noGrp="1" noChangeAspect="1" noChangeArrowheads="1"/>
          </p:cNvPicPr>
          <p:nvPr>
            <p:ph idx="1"/>
          </p:nvPr>
        </p:nvPicPr>
        <p:blipFill>
          <a:blip r:embed="rId2" cstate="print"/>
          <a:srcRect t="6410" b="3955"/>
          <a:stretch>
            <a:fillRect/>
          </a:stretch>
        </p:blipFill>
        <p:spPr bwMode="auto">
          <a:xfrm>
            <a:off x="1367118" y="1143000"/>
            <a:ext cx="7319682" cy="5410200"/>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ipti-k\Desktop\e.jpg"/>
          <p:cNvPicPr>
            <a:picLocks noChangeAspect="1" noChangeArrowheads="1"/>
          </p:cNvPicPr>
          <p:nvPr/>
        </p:nvPicPr>
        <p:blipFill>
          <a:blip r:embed="rId2" cstate="print"/>
          <a:srcRect/>
          <a:stretch>
            <a:fillRect/>
          </a:stretch>
        </p:blipFill>
        <p:spPr bwMode="auto">
          <a:xfrm>
            <a:off x="1752600" y="304800"/>
            <a:ext cx="7239000" cy="6172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71600" y="228600"/>
            <a:ext cx="7315200" cy="685800"/>
          </a:xfrm>
          <a:noFill/>
        </p:spPr>
        <p:txBody>
          <a:bodyPr>
            <a:normAutofit/>
          </a:bodyPr>
          <a:lstStyle/>
          <a:p>
            <a:r>
              <a:rPr lang="en-US" sz="3400" dirty="0" smtClean="0">
                <a:solidFill>
                  <a:schemeClr val="accent5">
                    <a:lumMod val="75000"/>
                  </a:schemeClr>
                </a:solidFill>
                <a:latin typeface="Times New Roman" pitchFamily="18" charset="0"/>
                <a:cs typeface="Times New Roman" pitchFamily="18" charset="0"/>
              </a:rPr>
              <a:t>Discovery</a:t>
            </a:r>
          </a:p>
        </p:txBody>
      </p:sp>
      <p:sp>
        <p:nvSpPr>
          <p:cNvPr id="4099" name="Rectangle 3"/>
          <p:cNvSpPr>
            <a:spLocks noGrp="1" noChangeArrowheads="1"/>
          </p:cNvSpPr>
          <p:nvPr>
            <p:ph idx="1"/>
          </p:nvPr>
        </p:nvSpPr>
        <p:spPr>
          <a:xfrm>
            <a:off x="1219200" y="914400"/>
            <a:ext cx="7696200" cy="5486400"/>
          </a:xfrm>
          <a:noFill/>
        </p:spPr>
        <p:txBody>
          <a:bodyPr>
            <a:normAutofit lnSpcReduction="10000"/>
          </a:bodyPr>
          <a:lstStyle/>
          <a:p>
            <a:pPr algn="just">
              <a:lnSpc>
                <a:spcPct val="90000"/>
              </a:lnSpc>
              <a:spcBef>
                <a:spcPct val="45000"/>
              </a:spcBef>
              <a:buClr>
                <a:schemeClr val="hlink"/>
              </a:buClr>
            </a:pPr>
            <a:r>
              <a:rPr lang="en-US" sz="2200" dirty="0" smtClean="0">
                <a:latin typeface="Times New Roman" pitchFamily="18" charset="0"/>
                <a:cs typeface="Times New Roman" pitchFamily="18" charset="0"/>
              </a:rPr>
              <a:t>Develop an assay to evaluate activity of compounds on the target</a:t>
            </a:r>
          </a:p>
          <a:p>
            <a:pPr algn="just">
              <a:lnSpc>
                <a:spcPct val="90000"/>
              </a:lnSpc>
              <a:buClr>
                <a:schemeClr val="hlink"/>
              </a:buClr>
              <a:buFont typeface="Symbol" pitchFamily="18" charset="2"/>
              <a:buNone/>
            </a:pPr>
            <a:r>
              <a:rPr lang="en-US" sz="2200" dirty="0" smtClean="0">
                <a:latin typeface="Times New Roman" pitchFamily="18" charset="0"/>
                <a:cs typeface="Times New Roman" pitchFamily="18" charset="0"/>
              </a:rPr>
              <a:t>		- </a:t>
            </a:r>
            <a:r>
              <a:rPr lang="en-US" sz="2200" i="1" dirty="0" smtClean="0">
                <a:latin typeface="Times New Roman" pitchFamily="18" charset="0"/>
                <a:cs typeface="Times New Roman" pitchFamily="18" charset="0"/>
              </a:rPr>
              <a:t>in vitro</a:t>
            </a:r>
            <a:r>
              <a:rPr lang="en-US" sz="2200" dirty="0" smtClean="0">
                <a:latin typeface="Times New Roman" pitchFamily="18" charset="0"/>
                <a:cs typeface="Times New Roman" pitchFamily="18" charset="0"/>
              </a:rPr>
              <a:t> (e.g. enzyme assay)</a:t>
            </a:r>
          </a:p>
          <a:p>
            <a:pPr algn="just">
              <a:lnSpc>
                <a:spcPct val="90000"/>
              </a:lnSpc>
              <a:buClr>
                <a:schemeClr val="hlink"/>
              </a:buClr>
              <a:buFont typeface="Symbol" pitchFamily="18" charset="2"/>
              <a:buNone/>
            </a:pPr>
            <a:r>
              <a:rPr lang="en-US" sz="2200" dirty="0" smtClean="0">
                <a:latin typeface="Times New Roman" pitchFamily="18" charset="0"/>
                <a:cs typeface="Times New Roman" pitchFamily="18" charset="0"/>
              </a:rPr>
              <a:t>		- </a:t>
            </a:r>
            <a:r>
              <a:rPr lang="en-US" sz="2200" i="1" dirty="0" smtClean="0">
                <a:latin typeface="Times New Roman" pitchFamily="18" charset="0"/>
                <a:cs typeface="Times New Roman" pitchFamily="18" charset="0"/>
              </a:rPr>
              <a:t>in vivo</a:t>
            </a:r>
            <a:r>
              <a:rPr lang="en-US" sz="2200" dirty="0" smtClean="0">
                <a:latin typeface="Times New Roman" pitchFamily="18" charset="0"/>
                <a:cs typeface="Times New Roman" pitchFamily="18" charset="0"/>
              </a:rPr>
              <a:t> (animal model or pharmacodynamic assay)</a:t>
            </a:r>
          </a:p>
          <a:p>
            <a:pPr algn="just">
              <a:lnSpc>
                <a:spcPct val="90000"/>
              </a:lnSpc>
              <a:spcBef>
                <a:spcPct val="45000"/>
              </a:spcBef>
              <a:buClr>
                <a:schemeClr val="hlink"/>
              </a:buClr>
            </a:pPr>
            <a:r>
              <a:rPr lang="en-US" sz="2200" dirty="0" smtClean="0">
                <a:latin typeface="Times New Roman" pitchFamily="18" charset="0"/>
                <a:cs typeface="Times New Roman" pitchFamily="18" charset="0"/>
              </a:rPr>
              <a:t>Identify a lead compound</a:t>
            </a:r>
          </a:p>
          <a:p>
            <a:pPr lvl="1" algn="just">
              <a:lnSpc>
                <a:spcPct val="90000"/>
              </a:lnSpc>
              <a:spcBef>
                <a:spcPct val="45000"/>
              </a:spcBef>
              <a:buClr>
                <a:schemeClr val="hlink"/>
              </a:buClr>
            </a:pPr>
            <a:r>
              <a:rPr lang="en-US" sz="2200" dirty="0" smtClean="0">
                <a:latin typeface="Times New Roman" pitchFamily="18" charset="0"/>
                <a:cs typeface="Times New Roman" pitchFamily="18" charset="0"/>
              </a:rPr>
              <a:t>screen collection of compounds (“compound library”)</a:t>
            </a:r>
          </a:p>
          <a:p>
            <a:pPr lvl="1" algn="just">
              <a:lnSpc>
                <a:spcPct val="90000"/>
              </a:lnSpc>
              <a:spcBef>
                <a:spcPct val="45000"/>
              </a:spcBef>
              <a:buClr>
                <a:schemeClr val="hlink"/>
              </a:buClr>
            </a:pPr>
            <a:r>
              <a:rPr lang="en-US" sz="2200" dirty="0" smtClean="0">
                <a:latin typeface="Times New Roman" pitchFamily="18" charset="0"/>
                <a:cs typeface="Times New Roman" pitchFamily="18" charset="0"/>
              </a:rPr>
              <a:t>compound from published literature</a:t>
            </a:r>
          </a:p>
          <a:p>
            <a:pPr lvl="1" algn="just">
              <a:lnSpc>
                <a:spcPct val="90000"/>
              </a:lnSpc>
              <a:spcBef>
                <a:spcPct val="45000"/>
              </a:spcBef>
              <a:buClr>
                <a:schemeClr val="hlink"/>
              </a:buClr>
            </a:pPr>
            <a:r>
              <a:rPr lang="en-US" sz="2200" dirty="0" smtClean="0">
                <a:latin typeface="Times New Roman" pitchFamily="18" charset="0"/>
                <a:cs typeface="Times New Roman" pitchFamily="18" charset="0"/>
              </a:rPr>
              <a:t>screen Natural Products</a:t>
            </a:r>
          </a:p>
          <a:p>
            <a:pPr lvl="1" algn="just">
              <a:lnSpc>
                <a:spcPct val="90000"/>
              </a:lnSpc>
              <a:spcBef>
                <a:spcPct val="45000"/>
              </a:spcBef>
              <a:buClr>
                <a:schemeClr val="hlink"/>
              </a:buClr>
            </a:pPr>
            <a:r>
              <a:rPr lang="en-US" sz="2200" dirty="0" smtClean="0">
                <a:latin typeface="Times New Roman" pitchFamily="18" charset="0"/>
                <a:cs typeface="Times New Roman" pitchFamily="18" charset="0"/>
              </a:rPr>
              <a:t>structure-based design (“rational drug design”)</a:t>
            </a:r>
          </a:p>
          <a:p>
            <a:pPr algn="just">
              <a:lnSpc>
                <a:spcPct val="90000"/>
              </a:lnSpc>
              <a:spcBef>
                <a:spcPct val="45000"/>
              </a:spcBef>
              <a:buClr>
                <a:schemeClr val="hlink"/>
              </a:buClr>
            </a:pPr>
            <a:r>
              <a:rPr lang="en-US" sz="2200" dirty="0" smtClean="0">
                <a:latin typeface="Times New Roman" pitchFamily="18" charset="0"/>
                <a:cs typeface="Times New Roman" pitchFamily="18" charset="0"/>
              </a:rPr>
              <a:t>Optimize to give a “proof-of-concept” molecule-one that shows efficacy in an animal disease model</a:t>
            </a:r>
          </a:p>
          <a:p>
            <a:pPr algn="just">
              <a:lnSpc>
                <a:spcPct val="90000"/>
              </a:lnSpc>
              <a:spcBef>
                <a:spcPct val="45000"/>
              </a:spcBef>
              <a:buClr>
                <a:schemeClr val="hlink"/>
              </a:buClr>
            </a:pPr>
            <a:r>
              <a:rPr lang="en-US" sz="2200" dirty="0" smtClean="0">
                <a:latin typeface="Times New Roman" pitchFamily="18" charset="0"/>
                <a:cs typeface="Times New Roman" pitchFamily="18" charset="0"/>
              </a:rPr>
              <a:t>Optimize to give drug-like properties-pharmacokinetics, metabolism, off-target activities</a:t>
            </a:r>
          </a:p>
          <a:p>
            <a:pPr algn="just">
              <a:lnSpc>
                <a:spcPct val="90000"/>
              </a:lnSpc>
              <a:spcBef>
                <a:spcPct val="45000"/>
              </a:spcBef>
              <a:buClr>
                <a:schemeClr val="hlink"/>
              </a:buClr>
            </a:pPr>
            <a:r>
              <a:rPr lang="en-US" sz="2200" dirty="0" smtClean="0">
                <a:latin typeface="Times New Roman" pitchFamily="18" charset="0"/>
                <a:cs typeface="Times New Roman" pitchFamily="18" charset="0"/>
              </a:rPr>
              <a:t>Safety assessment, Preclinical Candidate!!</a:t>
            </a:r>
          </a:p>
          <a:p>
            <a:pPr>
              <a:lnSpc>
                <a:spcPct val="90000"/>
              </a:lnSpc>
              <a:buClr>
                <a:schemeClr val="hlink"/>
              </a:buClr>
              <a:buFont typeface="Symbol" pitchFamily="18" charset="2"/>
              <a:buNone/>
            </a:pPr>
            <a:endParaRPr lang="en-US" sz="20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93</TotalTime>
  <Words>574</Words>
  <Application>Microsoft Office PowerPoint</Application>
  <PresentationFormat>On-screen Show (4:3)</PresentationFormat>
  <Paragraphs>92</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Shufeng Zhou Assoicate Dean Department of Pharmaceutical Science University of South Florida </vt:lpstr>
      <vt:lpstr>Biography</vt:lpstr>
      <vt:lpstr>Recent Publications</vt:lpstr>
      <vt:lpstr>Drug Discovery</vt:lpstr>
      <vt:lpstr>PowerPoint Presentation</vt:lpstr>
      <vt:lpstr>PowerPoint Presentation</vt:lpstr>
      <vt:lpstr>Drug Discovery Process</vt:lpstr>
      <vt:lpstr>PowerPoint Presentation</vt:lpstr>
      <vt:lpstr>Discovery</vt:lpstr>
      <vt:lpstr>PowerPoint Presentation</vt:lpstr>
      <vt:lpstr>Signature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Shufeng Zhou</dc:title>
  <dc:creator>Dipti Kumari</dc:creator>
  <cp:lastModifiedBy>Shaik Md. Abdullah</cp:lastModifiedBy>
  <cp:revision>64</cp:revision>
  <dcterms:created xsi:type="dcterms:W3CDTF">2006-08-16T00:00:00Z</dcterms:created>
  <dcterms:modified xsi:type="dcterms:W3CDTF">2015-10-19T11:35:06Z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-2123944435</vt:i4>
  </property>
  <property fmtid="{D5CDD505-2E9C-101B-9397-08002B2CF9AE}" pid="3" name="_NewReviewCycle">
    <vt:lpwstr/>
  </property>
  <property fmtid="{D5CDD505-2E9C-101B-9397-08002B2CF9AE}" pid="4" name="_EmailSubject">
    <vt:lpwstr>Regarding PPT approval</vt:lpwstr>
  </property>
  <property fmtid="{D5CDD505-2E9C-101B-9397-08002B2CF9AE}" pid="5" name="_AuthorEmailDisplayName">
    <vt:lpwstr>Zhou, Shufeng</vt:lpwstr>
  </property>
</Properties>
</file>