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85" r:id="rId4"/>
    <p:sldId id="259" r:id="rId5"/>
    <p:sldId id="260" r:id="rId6"/>
    <p:sldId id="286" r:id="rId7"/>
    <p:sldId id="287" r:id="rId8"/>
    <p:sldId id="261" r:id="rId9"/>
    <p:sldId id="288" r:id="rId10"/>
    <p:sldId id="289" r:id="rId11"/>
    <p:sldId id="290" r:id="rId12"/>
    <p:sldId id="28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F0A04327-1C9E-4F93-8747-D7EE245DBABB}" type="datetimeFigureOut">
              <a:rPr lang="en-US" smtClean="0"/>
              <a:t>10/13/2015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D2D39BF-FD37-4A4D-9E22-1E7A7B24E25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A04327-1C9E-4F93-8747-D7EE245DBABB}"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A04327-1C9E-4F93-8747-D7EE245DBABB}"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F0A04327-1C9E-4F93-8747-D7EE245DBABB}" type="datetimeFigureOut">
              <a:rPr lang="en-US" smtClean="0"/>
              <a:t>10/13/2015</a:t>
            </a:fld>
            <a:endParaRPr lang="en-US"/>
          </a:p>
        </p:txBody>
      </p:sp>
      <p:sp>
        <p:nvSpPr>
          <p:cNvPr id="27" name="Slide Number Placeholder 26"/>
          <p:cNvSpPr>
            <a:spLocks noGrp="1"/>
          </p:cNvSpPr>
          <p:nvPr>
            <p:ph type="sldNum" sz="quarter" idx="11"/>
          </p:nvPr>
        </p:nvSpPr>
        <p:spPr/>
        <p:txBody>
          <a:bodyPr rtlCol="0"/>
          <a:lstStyle/>
          <a:p>
            <a:fld id="{AD2D39BF-FD37-4A4D-9E22-1E7A7B24E254}"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F0A04327-1C9E-4F93-8747-D7EE245DBABB}" type="datetimeFigureOut">
              <a:rPr lang="en-US" smtClean="0"/>
              <a:t>10/13/2015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AD2D39BF-FD37-4A4D-9E22-1E7A7B24E25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A04327-1C9E-4F93-8747-D7EE245DBABB}" type="datetimeFigureOut">
              <a:rPr lang="en-US" smtClean="0"/>
              <a:t>10/13/2015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A04327-1C9E-4F93-8747-D7EE245DBABB}"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0A04327-1C9E-4F93-8747-D7EE245DBABB}"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0A04327-1C9E-4F93-8747-D7EE245DBABB}" type="datetimeFigureOut">
              <a:rPr lang="en-US" smtClean="0"/>
              <a:t>10/13/2015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D2D39BF-FD37-4A4D-9E22-1E7A7B24E25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08149" y="5638800"/>
            <a:ext cx="7543800" cy="646331"/>
          </a:xfrm>
          <a:prstGeom prst="rect">
            <a:avLst/>
          </a:prstGeom>
          <a:noFill/>
        </p:spPr>
        <p:txBody>
          <a:bodyPr wrap="square" rtlCol="0">
            <a:spAutoFit/>
          </a:bodyPr>
          <a:lstStyle/>
          <a:p>
            <a:pPr algn="ctr"/>
            <a:r>
              <a:rPr lang="en-US" b="1" dirty="0" smtClean="0"/>
              <a:t>Executive Editor</a:t>
            </a:r>
          </a:p>
          <a:p>
            <a:pPr algn="ctr"/>
            <a:r>
              <a:rPr lang="en-US" b="1" dirty="0" smtClean="0"/>
              <a:t>Journal of Oral Hygiene &amp; Health</a:t>
            </a:r>
            <a:endParaRPr lang="en-US" b="1" dirty="0"/>
          </a:p>
        </p:txBody>
      </p:sp>
      <p:sp>
        <p:nvSpPr>
          <p:cNvPr id="8" name="Rectangle 7"/>
          <p:cNvSpPr/>
          <p:nvPr/>
        </p:nvSpPr>
        <p:spPr>
          <a:xfrm>
            <a:off x="1737105" y="4267200"/>
            <a:ext cx="562686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Simone Duarte</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3" name="Picture 3" descr="C:\Users\sunil-s\Desktop\journal-of-oral-hygiene-vector-biology-simone-duarte-150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60967"/>
            <a:ext cx="1905000" cy="268941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New York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228600"/>
            <a:ext cx="1890278" cy="2668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0262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IN" b="1" dirty="0"/>
              <a:t>Dental caries</a:t>
            </a:r>
            <a:endParaRPr lang="en-IN" dirty="0"/>
          </a:p>
        </p:txBody>
      </p:sp>
      <p:sp>
        <p:nvSpPr>
          <p:cNvPr id="3" name="Content Placeholder 2"/>
          <p:cNvSpPr>
            <a:spLocks noGrp="1"/>
          </p:cNvSpPr>
          <p:nvPr>
            <p:ph idx="1"/>
          </p:nvPr>
        </p:nvSpPr>
        <p:spPr>
          <a:xfrm>
            <a:off x="381000" y="1600200"/>
            <a:ext cx="8229600" cy="4800600"/>
          </a:xfrm>
        </p:spPr>
        <p:txBody>
          <a:bodyPr>
            <a:normAutofit/>
          </a:bodyPr>
          <a:lstStyle/>
          <a:p>
            <a:r>
              <a:rPr lang="en-IN" dirty="0">
                <a:latin typeface="Arabic Typesetting" pitchFamily="66" charset="-78"/>
                <a:cs typeface="Arabic Typesetting" pitchFamily="66" charset="-78"/>
              </a:rPr>
              <a:t>Depending on the extent of tooth destruction, various treatments can be used to restore teeth to proper form, function, and aesthetics, but there is no known method to regenerate large amounts of tooth structure.</a:t>
            </a:r>
          </a:p>
          <a:p>
            <a:r>
              <a:rPr lang="en-IN" dirty="0">
                <a:latin typeface="Arabic Typesetting" pitchFamily="66" charset="-78"/>
                <a:cs typeface="Arabic Typesetting" pitchFamily="66" charset="-78"/>
              </a:rPr>
              <a:t>Instead, dental health organizations advocate preventive and prophylactic measures, such as regular oral hygiene and dietary modifications, to avoid dental caries.</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3818682"/>
            <a:ext cx="3095625" cy="2782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3904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66800"/>
          </a:xfrm>
        </p:spPr>
        <p:txBody>
          <a:bodyPr/>
          <a:lstStyle/>
          <a:p>
            <a:r>
              <a:rPr lang="en-IN" b="1" dirty="0"/>
              <a:t>Dental caries</a:t>
            </a:r>
            <a:endParaRPr lang="en-IN" dirty="0"/>
          </a:p>
        </p:txBody>
      </p:sp>
      <p:sp>
        <p:nvSpPr>
          <p:cNvPr id="3" name="Content Placeholder 2"/>
          <p:cNvSpPr>
            <a:spLocks noGrp="1"/>
          </p:cNvSpPr>
          <p:nvPr>
            <p:ph idx="1"/>
          </p:nvPr>
        </p:nvSpPr>
        <p:spPr>
          <a:xfrm>
            <a:off x="457200" y="1752600"/>
            <a:ext cx="8229600" cy="4821936"/>
          </a:xfrm>
        </p:spPr>
        <p:txBody>
          <a:bodyPr>
            <a:normAutofit/>
          </a:bodyPr>
          <a:lstStyle/>
          <a:p>
            <a:r>
              <a:rPr lang="en-IN" dirty="0">
                <a:latin typeface="Arabic Typesetting" pitchFamily="66" charset="-78"/>
                <a:cs typeface="Arabic Typesetting" pitchFamily="66" charset="-78"/>
              </a:rPr>
              <a:t>The earliest sign of a new carious lesion is the appearance of a chalky white spot on the surface of the tooth, indicating an area of demineralization of enamel.</a:t>
            </a:r>
          </a:p>
          <a:p>
            <a:r>
              <a:rPr lang="en-IN" dirty="0">
                <a:latin typeface="Arabic Typesetting" pitchFamily="66" charset="-78"/>
                <a:cs typeface="Arabic Typesetting" pitchFamily="66" charset="-78"/>
              </a:rPr>
              <a:t>This is referred to as a white spot lesion, an incipient carious lesion or a "</a:t>
            </a:r>
            <a:r>
              <a:rPr lang="en-IN" dirty="0" err="1">
                <a:latin typeface="Arabic Typesetting" pitchFamily="66" charset="-78"/>
                <a:cs typeface="Arabic Typesetting" pitchFamily="66" charset="-78"/>
              </a:rPr>
              <a:t>microcavity</a:t>
            </a:r>
            <a:r>
              <a:rPr lang="en-IN" dirty="0" smtClean="0">
                <a:latin typeface="Arabic Typesetting" pitchFamily="66" charset="-78"/>
                <a:cs typeface="Arabic Typesetting" pitchFamily="66" charset="-78"/>
              </a:rPr>
              <a:t>”.</a:t>
            </a:r>
            <a:endParaRPr lang="en-IN" dirty="0">
              <a:latin typeface="Arabic Typesetting" pitchFamily="66" charset="-78"/>
              <a:cs typeface="Arabic Typesetting" pitchFamily="66" charset="-78"/>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3724275"/>
            <a:ext cx="3133725" cy="313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3997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endParaRPr lang="en-US" smtClean="0"/>
          </a:p>
        </p:txBody>
      </p:sp>
      <p:pic>
        <p:nvPicPr>
          <p:cNvPr id="2355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Oral Health &amp; Hygiene</a:t>
            </a:r>
            <a:endParaRPr lang="en-US" dirty="0"/>
          </a:p>
        </p:txBody>
      </p:sp>
      <p:sp>
        <p:nvSpPr>
          <p:cNvPr id="7" name="Vertical Scroll 6"/>
          <p:cNvSpPr/>
          <p:nvPr/>
        </p:nvSpPr>
        <p:spPr>
          <a:xfrm>
            <a:off x="-117186"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smtClean="0">
                <a:solidFill>
                  <a:schemeClr val="accent2">
                    <a:lumMod val="20000"/>
                    <a:lumOff val="80000"/>
                  </a:schemeClr>
                </a:solidFill>
              </a:rPr>
              <a:t>Oral Cancer </a:t>
            </a:r>
            <a:endParaRPr lang="en-US" sz="2000" dirty="0">
              <a:solidFill>
                <a:schemeClr val="accent2">
                  <a:lumMod val="20000"/>
                  <a:lumOff val="80000"/>
                </a:schemeClr>
              </a:solidFill>
            </a:endParaRPr>
          </a:p>
          <a:p>
            <a:pPr marL="342900" indent="-342900">
              <a:buFont typeface="Wingdings" panose="05000000000000000000" pitchFamily="2" charset="2"/>
              <a:buChar char="Ø"/>
              <a:defRPr/>
            </a:pPr>
            <a:r>
              <a:rPr lang="en-US" sz="2000" u="sng" dirty="0" smtClean="0">
                <a:solidFill>
                  <a:schemeClr val="accent2">
                    <a:lumMod val="20000"/>
                    <a:lumOff val="80000"/>
                  </a:schemeClr>
                </a:solidFill>
              </a:rPr>
              <a:t>Oral Health</a:t>
            </a:r>
            <a:endParaRPr lang="en-US" sz="2000" u="sng" dirty="0">
              <a:solidFill>
                <a:schemeClr val="accent2">
                  <a:lumMod val="20000"/>
                  <a:lumOff val="80000"/>
                </a:schemeClr>
              </a:solidFill>
            </a:endParaRPr>
          </a:p>
          <a:p>
            <a:pPr marL="342900" indent="-342900">
              <a:buFont typeface="Wingdings" panose="05000000000000000000" pitchFamily="2" charset="2"/>
              <a:buChar char="Ø"/>
              <a:defRPr/>
            </a:pPr>
            <a:r>
              <a:rPr lang="en-US" sz="2000" u="sng" dirty="0">
                <a:solidFill>
                  <a:schemeClr val="accent2">
                    <a:lumMod val="20000"/>
                    <a:lumOff val="80000"/>
                  </a:schemeClr>
                </a:solidFill>
              </a:rPr>
              <a:t>Dentistry </a:t>
            </a:r>
            <a:endParaRPr lang="en-US" sz="2000" u="sng" dirty="0" smtClean="0">
              <a:solidFill>
                <a:schemeClr val="accent2">
                  <a:lumMod val="20000"/>
                  <a:lumOff val="80000"/>
                </a:schemeClr>
              </a:solidFill>
            </a:endParaRPr>
          </a:p>
          <a:p>
            <a:pPr marL="342900" indent="-342900">
              <a:buFont typeface="Wingdings" panose="05000000000000000000" pitchFamily="2" charset="2"/>
              <a:buChar char="Ø"/>
              <a:defRPr/>
            </a:pPr>
            <a:r>
              <a:rPr lang="en-US" sz="2000" u="sng" dirty="0" smtClean="0">
                <a:solidFill>
                  <a:schemeClr val="accent2">
                    <a:lumMod val="20000"/>
                    <a:lumOff val="80000"/>
                  </a:schemeClr>
                </a:solidFill>
              </a:rPr>
              <a:t>Dental Bonding</a:t>
            </a:r>
          </a:p>
          <a:p>
            <a:pPr marL="342900" indent="-342900">
              <a:buFont typeface="Wingdings" panose="05000000000000000000" pitchFamily="2" charset="2"/>
              <a:buChar char="Ø"/>
              <a:defRPr/>
            </a:pPr>
            <a:r>
              <a:rPr lang="en-US" sz="2000" u="sng" dirty="0">
                <a:solidFill>
                  <a:schemeClr val="accent2">
                    <a:lumMod val="20000"/>
                    <a:lumOff val="80000"/>
                  </a:schemeClr>
                </a:solidFill>
              </a:rPr>
              <a:t>Dental caries</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2556" y="4327694"/>
            <a:ext cx="3559043" cy="2368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6292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838200"/>
          </a:xfrm>
        </p:spPr>
        <p:txBody>
          <a:bodyPr/>
          <a:lstStyle/>
          <a:p>
            <a:r>
              <a:rPr lang="en-US" dirty="0" smtClean="0"/>
              <a:t>Biography</a:t>
            </a:r>
            <a:endParaRPr lang="en-US" dirty="0"/>
          </a:p>
        </p:txBody>
      </p:sp>
      <p:sp>
        <p:nvSpPr>
          <p:cNvPr id="3" name="Content Placeholder 2"/>
          <p:cNvSpPr>
            <a:spLocks noGrp="1"/>
          </p:cNvSpPr>
          <p:nvPr>
            <p:ph idx="1"/>
          </p:nvPr>
        </p:nvSpPr>
        <p:spPr>
          <a:xfrm>
            <a:off x="304800" y="1295400"/>
            <a:ext cx="8382000" cy="5279136"/>
          </a:xfrm>
        </p:spPr>
        <p:txBody>
          <a:bodyPr>
            <a:noAutofit/>
          </a:bodyPr>
          <a:lstStyle/>
          <a:p>
            <a:r>
              <a:rPr lang="en-IN" sz="2400" dirty="0" err="1">
                <a:latin typeface="Times New Roman" pitchFamily="18" charset="0"/>
                <a:cs typeface="Times New Roman" pitchFamily="18" charset="0"/>
              </a:rPr>
              <a:t>Dr.</a:t>
            </a:r>
            <a:r>
              <a:rPr lang="en-IN" sz="2400" dirty="0">
                <a:latin typeface="Times New Roman" pitchFamily="18" charset="0"/>
                <a:cs typeface="Times New Roman" pitchFamily="18" charset="0"/>
              </a:rPr>
              <a:t> Simone Duarte is an Assistant Professor in the Department of Basic Science and Craniofacial Biology and the course director of Pharmacology at </a:t>
            </a:r>
            <a:r>
              <a:rPr lang="en-IN" sz="2400" dirty="0" smtClean="0">
                <a:latin typeface="Times New Roman" pitchFamily="18" charset="0"/>
                <a:cs typeface="Times New Roman" pitchFamily="18" charset="0"/>
              </a:rPr>
              <a:t>the </a:t>
            </a:r>
            <a:r>
              <a:rPr lang="en-IN" sz="2400" dirty="0">
                <a:latin typeface="Times New Roman" pitchFamily="18" charset="0"/>
                <a:cs typeface="Times New Roman" pitchFamily="18" charset="0"/>
              </a:rPr>
              <a:t>College of Dentistry. </a:t>
            </a:r>
            <a:r>
              <a:rPr lang="en-IN" sz="2400" dirty="0" err="1" smtClean="0">
                <a:latin typeface="Times New Roman" pitchFamily="18" charset="0"/>
                <a:cs typeface="Times New Roman" pitchFamily="18" charset="0"/>
              </a:rPr>
              <a:t>Dr.</a:t>
            </a:r>
            <a:r>
              <a:rPr lang="en-IN" sz="2400" dirty="0" smtClean="0">
                <a:latin typeface="Times New Roman" pitchFamily="18" charset="0"/>
                <a:cs typeface="Times New Roman" pitchFamily="18" charset="0"/>
              </a:rPr>
              <a:t> Duarte’s </a:t>
            </a:r>
            <a:r>
              <a:rPr lang="en-IN" sz="2400" dirty="0">
                <a:latin typeface="Times New Roman" pitchFamily="18" charset="0"/>
                <a:cs typeface="Times New Roman" pitchFamily="18" charset="0"/>
              </a:rPr>
              <a:t>research focuses on the understanding and control of cariogenic dental biofilms using natural agents. </a:t>
            </a:r>
            <a:br>
              <a:rPr lang="en-IN" sz="2400" dirty="0">
                <a:latin typeface="Times New Roman" pitchFamily="18" charset="0"/>
                <a:cs typeface="Times New Roman" pitchFamily="18" charset="0"/>
              </a:rPr>
            </a:br>
            <a:r>
              <a:rPr lang="en-IN" sz="2400" dirty="0">
                <a:latin typeface="Times New Roman" pitchFamily="18" charset="0"/>
                <a:cs typeface="Times New Roman" pitchFamily="18" charset="0"/>
              </a:rPr>
              <a:t> </a:t>
            </a:r>
          </a:p>
          <a:p>
            <a:r>
              <a:rPr lang="en-IN" sz="2400" dirty="0">
                <a:latin typeface="Times New Roman" pitchFamily="18" charset="0"/>
                <a:cs typeface="Times New Roman" pitchFamily="18" charset="0"/>
              </a:rPr>
              <a:t>She is working together with </a:t>
            </a:r>
            <a:r>
              <a:rPr lang="en-IN" sz="2400" dirty="0" err="1">
                <a:latin typeface="Times New Roman" pitchFamily="18" charset="0"/>
                <a:cs typeface="Times New Roman" pitchFamily="18" charset="0"/>
              </a:rPr>
              <a:t>Dr.</a:t>
            </a:r>
            <a:r>
              <a:rPr lang="en-IN" sz="2400" dirty="0">
                <a:latin typeface="Times New Roman" pitchFamily="18" charset="0"/>
                <a:cs typeface="Times New Roman" pitchFamily="18" charset="0"/>
              </a:rPr>
              <a:t> David Grier, from the department of Physics and </a:t>
            </a:r>
            <a:r>
              <a:rPr lang="en-IN" sz="2400" dirty="0" err="1">
                <a:latin typeface="Times New Roman" pitchFamily="18" charset="0"/>
                <a:cs typeface="Times New Roman" pitchFamily="18" charset="0"/>
              </a:rPr>
              <a:t>Center</a:t>
            </a:r>
            <a:r>
              <a:rPr lang="en-IN" sz="2400" dirty="0">
                <a:latin typeface="Times New Roman" pitchFamily="18" charset="0"/>
                <a:cs typeface="Times New Roman" pitchFamily="18" charset="0"/>
              </a:rPr>
              <a:t> for Soft Matter </a:t>
            </a:r>
            <a:r>
              <a:rPr lang="en-IN" sz="2400" dirty="0" err="1">
                <a:latin typeface="Times New Roman" pitchFamily="18" charset="0"/>
                <a:cs typeface="Times New Roman" pitchFamily="18" charset="0"/>
              </a:rPr>
              <a:t>Reseach</a:t>
            </a:r>
            <a:r>
              <a:rPr lang="en-IN" sz="2400" dirty="0">
                <a:latin typeface="Times New Roman" pitchFamily="18" charset="0"/>
                <a:cs typeface="Times New Roman" pitchFamily="18" charset="0"/>
              </a:rPr>
              <a:t> at New York University, trying to </a:t>
            </a:r>
            <a:r>
              <a:rPr lang="en-IN" sz="2400" dirty="0" smtClean="0">
                <a:latin typeface="Times New Roman" pitchFamily="18" charset="0"/>
                <a:cs typeface="Times New Roman" pitchFamily="18" charset="0"/>
              </a:rPr>
              <a:t>establish </a:t>
            </a:r>
            <a:r>
              <a:rPr lang="en-IN" sz="2400" dirty="0">
                <a:latin typeface="Times New Roman" pitchFamily="18" charset="0"/>
                <a:cs typeface="Times New Roman" pitchFamily="18" charset="0"/>
              </a:rPr>
              <a:t>a new methodology to </a:t>
            </a:r>
            <a:r>
              <a:rPr lang="en-IN" sz="2400" dirty="0" err="1">
                <a:latin typeface="Times New Roman" pitchFamily="18" charset="0"/>
                <a:cs typeface="Times New Roman" pitchFamily="18" charset="0"/>
              </a:rPr>
              <a:t>analyze</a:t>
            </a:r>
            <a:r>
              <a:rPr lang="en-IN" sz="2400" dirty="0">
                <a:latin typeface="Times New Roman" pitchFamily="18" charset="0"/>
                <a:cs typeface="Times New Roman" pitchFamily="18" charset="0"/>
              </a:rPr>
              <a:t> the physical properties of dental biofilms, using holographic </a:t>
            </a:r>
            <a:r>
              <a:rPr lang="en-IN" sz="2400" dirty="0" err="1">
                <a:latin typeface="Times New Roman" pitchFamily="18" charset="0"/>
                <a:cs typeface="Times New Roman" pitchFamily="18" charset="0"/>
              </a:rPr>
              <a:t>microrheology</a:t>
            </a:r>
            <a:r>
              <a:rPr lang="en-IN" sz="2400" dirty="0">
                <a:latin typeface="Times New Roman" pitchFamily="18" charset="0"/>
                <a:cs typeface="Times New Roman" pitchFamily="18" charset="0"/>
              </a:rPr>
              <a:t>. This new methodology is very </a:t>
            </a:r>
            <a:br>
              <a:rPr lang="en-IN" sz="2400" dirty="0">
                <a:latin typeface="Times New Roman" pitchFamily="18" charset="0"/>
                <a:cs typeface="Times New Roman" pitchFamily="18" charset="0"/>
              </a:rPr>
            </a:br>
            <a:r>
              <a:rPr lang="en-IN" sz="2400" dirty="0">
                <a:latin typeface="Times New Roman" pitchFamily="18" charset="0"/>
                <a:cs typeface="Times New Roman" pitchFamily="18" charset="0"/>
              </a:rPr>
              <a:t>unique and shows promise for high-throughput combinatorial screening of candidate therapeutic or remedial agents. </a:t>
            </a:r>
          </a:p>
        </p:txBody>
      </p:sp>
    </p:spTree>
    <p:extLst>
      <p:ext uri="{BB962C8B-B14F-4D97-AF65-F5344CB8AC3E}">
        <p14:creationId xmlns:p14="http://schemas.microsoft.com/office/powerpoint/2010/main" val="1223060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443841"/>
            <a:ext cx="8077200" cy="3046988"/>
          </a:xfrm>
          <a:prstGeom prst="rect">
            <a:avLst/>
          </a:prstGeom>
        </p:spPr>
        <p:txBody>
          <a:bodyPr wrap="square">
            <a:spAutoFit/>
          </a:bodyPr>
          <a:lstStyle/>
          <a:p>
            <a:r>
              <a:rPr lang="en-IN" sz="2400" dirty="0">
                <a:latin typeface="Times New Roman" pitchFamily="18" charset="0"/>
                <a:cs typeface="Times New Roman" pitchFamily="18" charset="0"/>
              </a:rPr>
              <a:t>In addition, </a:t>
            </a:r>
            <a:r>
              <a:rPr lang="en-IN" sz="2400" dirty="0" err="1">
                <a:latin typeface="Times New Roman" pitchFamily="18" charset="0"/>
                <a:cs typeface="Times New Roman" pitchFamily="18" charset="0"/>
              </a:rPr>
              <a:t>Dr.</a:t>
            </a:r>
            <a:r>
              <a:rPr lang="en-IN" sz="2400" dirty="0">
                <a:latin typeface="Times New Roman" pitchFamily="18" charset="0"/>
                <a:cs typeface="Times New Roman" pitchFamily="18" charset="0"/>
              </a:rPr>
              <a:t> Duarte’s lab </a:t>
            </a:r>
            <a:r>
              <a:rPr lang="en-IN" sz="2400" dirty="0" smtClean="0">
                <a:latin typeface="Times New Roman" pitchFamily="18" charset="0"/>
                <a:cs typeface="Times New Roman" pitchFamily="18" charset="0"/>
              </a:rPr>
              <a:t>also </a:t>
            </a:r>
            <a:r>
              <a:rPr lang="en-IN" sz="2400" dirty="0">
                <a:latin typeface="Times New Roman" pitchFamily="18" charset="0"/>
                <a:cs typeface="Times New Roman" pitchFamily="18" charset="0"/>
              </a:rPr>
              <a:t>studies the structural characterization of the biofilm matrix, using Confocal Laser Scanning Microscopy (CLSM); quantifying the structural </a:t>
            </a:r>
            <a:r>
              <a:rPr lang="en-IN" sz="2400" dirty="0" smtClean="0">
                <a:latin typeface="Times New Roman" pitchFamily="18" charset="0"/>
                <a:cs typeface="Times New Roman" pitchFamily="18" charset="0"/>
              </a:rPr>
              <a:t>properties </a:t>
            </a:r>
            <a:r>
              <a:rPr lang="en-IN" sz="2400" dirty="0">
                <a:latin typeface="Times New Roman" pitchFamily="18" charset="0"/>
                <a:cs typeface="Times New Roman" pitchFamily="18" charset="0"/>
              </a:rPr>
              <a:t>by </a:t>
            </a:r>
            <a:r>
              <a:rPr lang="en-IN" sz="2400" dirty="0" err="1">
                <a:latin typeface="Times New Roman" pitchFamily="18" charset="0"/>
                <a:cs typeface="Times New Roman" pitchFamily="18" charset="0"/>
              </a:rPr>
              <a:t>analyzing</a:t>
            </a:r>
            <a:r>
              <a:rPr lang="en-IN" sz="2400" dirty="0">
                <a:latin typeface="Times New Roman" pitchFamily="18" charset="0"/>
                <a:cs typeface="Times New Roman" pitchFamily="18" charset="0"/>
              </a:rPr>
              <a:t> the CLSM images using COMSTAT software (</a:t>
            </a:r>
            <a:r>
              <a:rPr lang="en-IN" sz="2400" dirty="0" err="1">
                <a:latin typeface="Times New Roman" pitchFamily="18" charset="0"/>
                <a:cs typeface="Times New Roman" pitchFamily="18" charset="0"/>
              </a:rPr>
              <a:t>Heydorn</a:t>
            </a:r>
            <a:r>
              <a:rPr lang="en-IN" sz="2400" dirty="0">
                <a:latin typeface="Times New Roman" pitchFamily="18" charset="0"/>
                <a:cs typeface="Times New Roman" pitchFamily="18" charset="0"/>
              </a:rPr>
              <a:t> et al., 2000). Rather than assessing their biological or biochemical </a:t>
            </a:r>
            <a:r>
              <a:rPr lang="en-IN" sz="2400" dirty="0" smtClean="0">
                <a:latin typeface="Times New Roman" pitchFamily="18" charset="0"/>
                <a:cs typeface="Times New Roman" pitchFamily="18" charset="0"/>
              </a:rPr>
              <a:t>influence</a:t>
            </a:r>
            <a:r>
              <a:rPr lang="en-IN" sz="2400" dirty="0">
                <a:latin typeface="Times New Roman" pitchFamily="18" charset="0"/>
                <a:cs typeface="Times New Roman" pitchFamily="18" charset="0"/>
              </a:rPr>
              <a:t>, holographic </a:t>
            </a:r>
            <a:r>
              <a:rPr lang="en-IN" sz="2400" dirty="0" err="1">
                <a:latin typeface="Times New Roman" pitchFamily="18" charset="0"/>
                <a:cs typeface="Times New Roman" pitchFamily="18" charset="0"/>
              </a:rPr>
              <a:t>microrheology</a:t>
            </a:r>
            <a:r>
              <a:rPr lang="en-IN" sz="2400" dirty="0">
                <a:latin typeface="Times New Roman" pitchFamily="18" charset="0"/>
                <a:cs typeface="Times New Roman" pitchFamily="18" charset="0"/>
              </a:rPr>
              <a:t> together with CLSM offers direct insight into these agents influence on biofilm matrix’s structure and </a:t>
            </a:r>
            <a:r>
              <a:rPr lang="en-IN" sz="2400" dirty="0" smtClean="0">
                <a:latin typeface="Times New Roman" pitchFamily="18" charset="0"/>
                <a:cs typeface="Times New Roman" pitchFamily="18" charset="0"/>
              </a:rPr>
              <a:t>physical </a:t>
            </a:r>
            <a:r>
              <a:rPr lang="en-IN" sz="2400" dirty="0">
                <a:latin typeface="Times New Roman" pitchFamily="18" charset="0"/>
                <a:cs typeface="Times New Roman" pitchFamily="18" charset="0"/>
              </a:rPr>
              <a:t>properties.</a:t>
            </a:r>
          </a:p>
        </p:txBody>
      </p:sp>
    </p:spTree>
    <p:extLst>
      <p:ext uri="{BB962C8B-B14F-4D97-AF65-F5344CB8AC3E}">
        <p14:creationId xmlns:p14="http://schemas.microsoft.com/office/powerpoint/2010/main" val="2614534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066800"/>
          </a:xfrm>
        </p:spPr>
        <p:txBody>
          <a:bodyPr/>
          <a:lstStyle/>
          <a:p>
            <a:r>
              <a:rPr lang="en-US" dirty="0" smtClean="0"/>
              <a:t>Research Interest</a:t>
            </a:r>
            <a:endParaRPr lang="en-US" dirty="0"/>
          </a:p>
        </p:txBody>
      </p:sp>
      <p:sp>
        <p:nvSpPr>
          <p:cNvPr id="3" name="Content Placeholder 2"/>
          <p:cNvSpPr>
            <a:spLocks noGrp="1"/>
          </p:cNvSpPr>
          <p:nvPr>
            <p:ph idx="1"/>
          </p:nvPr>
        </p:nvSpPr>
        <p:spPr/>
        <p:txBody>
          <a:bodyPr>
            <a:normAutofit fontScale="92500"/>
          </a:bodyPr>
          <a:lstStyle/>
          <a:p>
            <a:pPr marL="109728" indent="0">
              <a:buNone/>
            </a:pPr>
            <a:r>
              <a:rPr lang="en-IN" sz="4000" dirty="0">
                <a:latin typeface="Arabic Typesetting" pitchFamily="66" charset="-78"/>
                <a:cs typeface="Arabic Typesetting" pitchFamily="66" charset="-78"/>
              </a:rPr>
              <a:t>To find a valuable anti-biofilm therapy to prevent dental caries. During my carrier as a researcher, I have been working on the development of therapies affecting oral biofilms. Furthermore, to better understand the therapies’ mechanisms of action, I am interested on the implementation of innovative methods to study oral biofilms and how treatments will affect them.</a:t>
            </a:r>
            <a:endParaRPr lang="en-US" sz="4000" dirty="0"/>
          </a:p>
        </p:txBody>
      </p:sp>
    </p:spTree>
    <p:extLst>
      <p:ext uri="{BB962C8B-B14F-4D97-AF65-F5344CB8AC3E}">
        <p14:creationId xmlns:p14="http://schemas.microsoft.com/office/powerpoint/2010/main" val="3469655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762000"/>
          </a:xfrm>
        </p:spPr>
        <p:txBody>
          <a:bodyPr/>
          <a:lstStyle/>
          <a:p>
            <a:r>
              <a:rPr lang="en-US" dirty="0" smtClean="0"/>
              <a:t>Recent Publications</a:t>
            </a:r>
            <a:endParaRPr lang="en-US" dirty="0"/>
          </a:p>
        </p:txBody>
      </p:sp>
      <p:sp>
        <p:nvSpPr>
          <p:cNvPr id="3" name="Content Placeholder 2"/>
          <p:cNvSpPr>
            <a:spLocks noGrp="1"/>
          </p:cNvSpPr>
          <p:nvPr>
            <p:ph idx="1"/>
          </p:nvPr>
        </p:nvSpPr>
        <p:spPr>
          <a:xfrm>
            <a:off x="152400" y="1752600"/>
            <a:ext cx="8839200" cy="4419600"/>
          </a:xfrm>
        </p:spPr>
        <p:txBody>
          <a:bodyPr>
            <a:normAutofit fontScale="92500" lnSpcReduction="10000"/>
          </a:bodyPr>
          <a:lstStyle/>
          <a:p>
            <a:r>
              <a:rPr lang="pt-BR" sz="3000" dirty="0">
                <a:latin typeface="Arabic Typesetting" pitchFamily="66" charset="-78"/>
                <a:cs typeface="Arabic Typesetting" pitchFamily="66" charset="-78"/>
              </a:rPr>
              <a:t>Teixeira HS, Coelho PG, Duarte S, Janal MN, Silva N, Thompson </a:t>
            </a:r>
            <a:r>
              <a:rPr lang="pt-BR" sz="3000" dirty="0" smtClean="0">
                <a:latin typeface="Arabic Typesetting" pitchFamily="66" charset="-78"/>
                <a:cs typeface="Arabic Typesetting" pitchFamily="66" charset="-78"/>
              </a:rPr>
              <a:t>VP (2014) </a:t>
            </a:r>
            <a:r>
              <a:rPr lang="en-IN" sz="3000" dirty="0" smtClean="0">
                <a:latin typeface="Arabic Typesetting" pitchFamily="66" charset="-78"/>
                <a:cs typeface="Arabic Typesetting" pitchFamily="66" charset="-78"/>
              </a:rPr>
              <a:t>Influence </a:t>
            </a:r>
            <a:r>
              <a:rPr lang="en-IN" sz="3000" dirty="0">
                <a:latin typeface="Arabic Typesetting" pitchFamily="66" charset="-78"/>
                <a:cs typeface="Arabic Typesetting" pitchFamily="66" charset="-78"/>
              </a:rPr>
              <a:t>of atmospheric pressure plasma treatment on mechanical proprieties of enamel and sealant bond strength. J Biomed Mater Res B </a:t>
            </a:r>
            <a:r>
              <a:rPr lang="en-IN" sz="3000" dirty="0" err="1">
                <a:latin typeface="Arabic Typesetting" pitchFamily="66" charset="-78"/>
                <a:cs typeface="Arabic Typesetting" pitchFamily="66" charset="-78"/>
              </a:rPr>
              <a:t>Appl</a:t>
            </a:r>
            <a:r>
              <a:rPr lang="en-IN" sz="3000" dirty="0">
                <a:latin typeface="Arabic Typesetting" pitchFamily="66" charset="-78"/>
                <a:cs typeface="Arabic Typesetting" pitchFamily="66" charset="-78"/>
              </a:rPr>
              <a:t> </a:t>
            </a:r>
            <a:r>
              <a:rPr lang="en-IN" sz="3000" dirty="0" err="1">
                <a:latin typeface="Arabic Typesetting" pitchFamily="66" charset="-78"/>
                <a:cs typeface="Arabic Typesetting" pitchFamily="66" charset="-78"/>
              </a:rPr>
              <a:t>Biomater</a:t>
            </a:r>
            <a:r>
              <a:rPr lang="en-IN" sz="3000" dirty="0">
                <a:latin typeface="Arabic Typesetting" pitchFamily="66" charset="-78"/>
                <a:cs typeface="Arabic Typesetting" pitchFamily="66" charset="-78"/>
              </a:rPr>
              <a:t>. 2014 Sep </a:t>
            </a:r>
            <a:r>
              <a:rPr lang="en-IN" sz="3000" dirty="0" smtClean="0">
                <a:latin typeface="Arabic Typesetting" pitchFamily="66" charset="-78"/>
                <a:cs typeface="Arabic Typesetting" pitchFamily="66" charset="-78"/>
              </a:rPr>
              <a:t>20.</a:t>
            </a:r>
          </a:p>
          <a:p>
            <a:r>
              <a:rPr lang="pt-BR" sz="3000" dirty="0">
                <a:latin typeface="Arabic Typesetting" pitchFamily="66" charset="-78"/>
                <a:cs typeface="Arabic Typesetting" pitchFamily="66" charset="-78"/>
              </a:rPr>
              <a:t>Paschoal MA, Santos-Pinto L, Lin M, Duarte </a:t>
            </a:r>
            <a:r>
              <a:rPr lang="pt-BR" sz="3000" dirty="0" smtClean="0">
                <a:latin typeface="Arabic Typesetting" pitchFamily="66" charset="-78"/>
                <a:cs typeface="Arabic Typesetting" pitchFamily="66" charset="-78"/>
              </a:rPr>
              <a:t>S (2014) </a:t>
            </a:r>
            <a:r>
              <a:rPr lang="en-IN" sz="3000" dirty="0" smtClean="0">
                <a:latin typeface="Arabic Typesetting" pitchFamily="66" charset="-78"/>
                <a:cs typeface="Arabic Typesetting" pitchFamily="66" charset="-78"/>
              </a:rPr>
              <a:t>Streptococcus </a:t>
            </a:r>
            <a:r>
              <a:rPr lang="en-IN" sz="3000" dirty="0" err="1">
                <a:latin typeface="Arabic Typesetting" pitchFamily="66" charset="-78"/>
                <a:cs typeface="Arabic Typesetting" pitchFamily="66" charset="-78"/>
              </a:rPr>
              <a:t>mutans</a:t>
            </a:r>
            <a:r>
              <a:rPr lang="en-IN" sz="3000" dirty="0">
                <a:latin typeface="Arabic Typesetting" pitchFamily="66" charset="-78"/>
                <a:cs typeface="Arabic Typesetting" pitchFamily="66" charset="-78"/>
              </a:rPr>
              <a:t> </a:t>
            </a:r>
            <a:r>
              <a:rPr lang="en-IN" sz="3000" dirty="0" err="1">
                <a:latin typeface="Arabic Typesetting" pitchFamily="66" charset="-78"/>
                <a:cs typeface="Arabic Typesetting" pitchFamily="66" charset="-78"/>
              </a:rPr>
              <a:t>photoinactivation</a:t>
            </a:r>
            <a:r>
              <a:rPr lang="en-IN" sz="3000" dirty="0">
                <a:latin typeface="Arabic Typesetting" pitchFamily="66" charset="-78"/>
                <a:cs typeface="Arabic Typesetting" pitchFamily="66" charset="-78"/>
              </a:rPr>
              <a:t> by combination of short exposure of a broad-spectrum visible light and low concentrations of photosensitizers</a:t>
            </a:r>
            <a:r>
              <a:rPr lang="en-IN" sz="3000" dirty="0" smtClean="0">
                <a:latin typeface="Arabic Typesetting" pitchFamily="66" charset="-78"/>
                <a:cs typeface="Arabic Typesetting" pitchFamily="66" charset="-78"/>
              </a:rPr>
              <a:t>. </a:t>
            </a:r>
            <a:r>
              <a:rPr lang="es-ES" sz="3000" dirty="0" err="1">
                <a:latin typeface="Arabic Typesetting" pitchFamily="66" charset="-78"/>
                <a:cs typeface="Arabic Typesetting" pitchFamily="66" charset="-78"/>
              </a:rPr>
              <a:t>Photomed</a:t>
            </a:r>
            <a:r>
              <a:rPr lang="es-ES" sz="3000" dirty="0">
                <a:latin typeface="Arabic Typesetting" pitchFamily="66" charset="-78"/>
                <a:cs typeface="Arabic Typesetting" pitchFamily="66" charset="-78"/>
              </a:rPr>
              <a:t> Laser </a:t>
            </a:r>
            <a:r>
              <a:rPr lang="es-ES" sz="3000" dirty="0" err="1">
                <a:latin typeface="Arabic Typesetting" pitchFamily="66" charset="-78"/>
                <a:cs typeface="Arabic Typesetting" pitchFamily="66" charset="-78"/>
              </a:rPr>
              <a:t>Surg</a:t>
            </a:r>
            <a:r>
              <a:rPr lang="es-ES" sz="3000" dirty="0">
                <a:latin typeface="Arabic Typesetting" pitchFamily="66" charset="-78"/>
                <a:cs typeface="Arabic Typesetting" pitchFamily="66" charset="-78"/>
              </a:rPr>
              <a:t>. 2014 Mar;32(3):</a:t>
            </a:r>
            <a:r>
              <a:rPr lang="es-ES" sz="3000" dirty="0" smtClean="0">
                <a:latin typeface="Arabic Typesetting" pitchFamily="66" charset="-78"/>
                <a:cs typeface="Arabic Typesetting" pitchFamily="66" charset="-78"/>
              </a:rPr>
              <a:t>175-180.</a:t>
            </a:r>
          </a:p>
          <a:p>
            <a:r>
              <a:rPr lang="en-IN" sz="3000" dirty="0">
                <a:latin typeface="Arabic Typesetting" pitchFamily="66" charset="-78"/>
                <a:cs typeface="Arabic Typesetting" pitchFamily="66" charset="-78"/>
              </a:rPr>
              <a:t>Weber K, </a:t>
            </a:r>
            <a:r>
              <a:rPr lang="en-IN" sz="3000" dirty="0" err="1">
                <a:latin typeface="Arabic Typesetting" pitchFamily="66" charset="-78"/>
                <a:cs typeface="Arabic Typesetting" pitchFamily="66" charset="-78"/>
              </a:rPr>
              <a:t>Delben</a:t>
            </a:r>
            <a:r>
              <a:rPr lang="en-IN" sz="3000" dirty="0">
                <a:latin typeface="Arabic Typesetting" pitchFamily="66" charset="-78"/>
                <a:cs typeface="Arabic Typesetting" pitchFamily="66" charset="-78"/>
              </a:rPr>
              <a:t> J, </a:t>
            </a:r>
            <a:r>
              <a:rPr lang="en-IN" sz="3000" dirty="0" err="1">
                <a:latin typeface="Arabic Typesetting" pitchFamily="66" charset="-78"/>
                <a:cs typeface="Arabic Typesetting" pitchFamily="66" charset="-78"/>
              </a:rPr>
              <a:t>Bromage</a:t>
            </a:r>
            <a:r>
              <a:rPr lang="en-IN" sz="3000" dirty="0">
                <a:latin typeface="Arabic Typesetting" pitchFamily="66" charset="-78"/>
                <a:cs typeface="Arabic Typesetting" pitchFamily="66" charset="-78"/>
              </a:rPr>
              <a:t> TG, Duarte </a:t>
            </a:r>
            <a:r>
              <a:rPr lang="en-IN" sz="3000" dirty="0" smtClean="0">
                <a:latin typeface="Arabic Typesetting" pitchFamily="66" charset="-78"/>
                <a:cs typeface="Arabic Typesetting" pitchFamily="66" charset="-78"/>
              </a:rPr>
              <a:t>S (2014) Comparison </a:t>
            </a:r>
            <a:r>
              <a:rPr lang="en-IN" sz="3000" dirty="0">
                <a:latin typeface="Arabic Typesetting" pitchFamily="66" charset="-78"/>
                <a:cs typeface="Arabic Typesetting" pitchFamily="66" charset="-78"/>
              </a:rPr>
              <a:t>of SEM and VPSEM imaging techniques with respect to Streptococcus </a:t>
            </a:r>
            <a:r>
              <a:rPr lang="en-IN" sz="3000" dirty="0" err="1">
                <a:latin typeface="Arabic Typesetting" pitchFamily="66" charset="-78"/>
                <a:cs typeface="Arabic Typesetting" pitchFamily="66" charset="-78"/>
              </a:rPr>
              <a:t>mutans</a:t>
            </a:r>
            <a:r>
              <a:rPr lang="en-IN" sz="3000" dirty="0">
                <a:latin typeface="Arabic Typesetting" pitchFamily="66" charset="-78"/>
                <a:cs typeface="Arabic Typesetting" pitchFamily="66" charset="-78"/>
              </a:rPr>
              <a:t> biofilm topography. FEMS </a:t>
            </a:r>
            <a:r>
              <a:rPr lang="en-IN" sz="3000" dirty="0" err="1">
                <a:latin typeface="Arabic Typesetting" pitchFamily="66" charset="-78"/>
                <a:cs typeface="Arabic Typesetting" pitchFamily="66" charset="-78"/>
              </a:rPr>
              <a:t>Microbiol</a:t>
            </a:r>
            <a:r>
              <a:rPr lang="en-IN" sz="3000" dirty="0">
                <a:latin typeface="Arabic Typesetting" pitchFamily="66" charset="-78"/>
                <a:cs typeface="Arabic Typesetting" pitchFamily="66" charset="-78"/>
              </a:rPr>
              <a:t> </a:t>
            </a:r>
            <a:r>
              <a:rPr lang="en-IN" sz="3000" dirty="0" err="1" smtClean="0">
                <a:latin typeface="Arabic Typesetting" pitchFamily="66" charset="-78"/>
                <a:cs typeface="Arabic Typesetting" pitchFamily="66" charset="-78"/>
              </a:rPr>
              <a:t>Lett</a:t>
            </a:r>
            <a:r>
              <a:rPr lang="en-IN" sz="3000" dirty="0" smtClean="0">
                <a:latin typeface="Arabic Typesetting" pitchFamily="66" charset="-78"/>
                <a:cs typeface="Arabic Typesetting" pitchFamily="66" charset="-78"/>
              </a:rPr>
              <a:t> 350: 175-179.</a:t>
            </a:r>
          </a:p>
          <a:p>
            <a:pPr marL="109728" indent="0">
              <a:buNone/>
            </a:pPr>
            <a:endParaRPr lang="en-IN" sz="3000" dirty="0" smtClean="0">
              <a:latin typeface="Arabic Typesetting" pitchFamily="66" charset="-78"/>
              <a:cs typeface="Arabic Typesetting" pitchFamily="66" charset="-78"/>
            </a:endParaRPr>
          </a:p>
        </p:txBody>
      </p:sp>
    </p:spTree>
    <p:extLst>
      <p:ext uri="{BB962C8B-B14F-4D97-AF65-F5344CB8AC3E}">
        <p14:creationId xmlns:p14="http://schemas.microsoft.com/office/powerpoint/2010/main" val="2428541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762000"/>
          </a:xfrm>
        </p:spPr>
        <p:txBody>
          <a:bodyPr/>
          <a:lstStyle/>
          <a:p>
            <a:r>
              <a:rPr lang="en-US" dirty="0" smtClean="0"/>
              <a:t>Recent Publications</a:t>
            </a:r>
            <a:endParaRPr lang="en-US" dirty="0"/>
          </a:p>
        </p:txBody>
      </p:sp>
      <p:sp>
        <p:nvSpPr>
          <p:cNvPr id="3" name="Content Placeholder 2"/>
          <p:cNvSpPr>
            <a:spLocks noGrp="1"/>
          </p:cNvSpPr>
          <p:nvPr>
            <p:ph idx="1"/>
          </p:nvPr>
        </p:nvSpPr>
        <p:spPr>
          <a:xfrm>
            <a:off x="152400" y="1752600"/>
            <a:ext cx="8839200" cy="4419600"/>
          </a:xfrm>
        </p:spPr>
        <p:txBody>
          <a:bodyPr>
            <a:normAutofit fontScale="92500" lnSpcReduction="10000"/>
          </a:bodyPr>
          <a:lstStyle/>
          <a:p>
            <a:r>
              <a:rPr lang="pt-BR" sz="3000" dirty="0">
                <a:latin typeface="Arabic Typesetting" pitchFamily="66" charset="-78"/>
                <a:cs typeface="Arabic Typesetting" pitchFamily="66" charset="-78"/>
              </a:rPr>
              <a:t>Paschoal MA, Lin M, Santos-Pinto L, Duarte </a:t>
            </a:r>
            <a:r>
              <a:rPr lang="pt-BR" sz="3000" dirty="0" smtClean="0">
                <a:latin typeface="Arabic Typesetting" pitchFamily="66" charset="-78"/>
                <a:cs typeface="Arabic Typesetting" pitchFamily="66" charset="-78"/>
              </a:rPr>
              <a:t>S (2006) </a:t>
            </a:r>
            <a:r>
              <a:rPr lang="en-IN" sz="3000" dirty="0" smtClean="0">
                <a:latin typeface="Arabic Typesetting" pitchFamily="66" charset="-78"/>
                <a:cs typeface="Arabic Typesetting" pitchFamily="66" charset="-78"/>
              </a:rPr>
              <a:t>Photodynamic </a:t>
            </a:r>
            <a:r>
              <a:rPr lang="en-IN" sz="3000" dirty="0">
                <a:latin typeface="Arabic Typesetting" pitchFamily="66" charset="-78"/>
                <a:cs typeface="Arabic Typesetting" pitchFamily="66" charset="-78"/>
              </a:rPr>
              <a:t>antimicrobial chemotherapy on Streptococcus </a:t>
            </a:r>
            <a:r>
              <a:rPr lang="en-IN" sz="3000" dirty="0" err="1">
                <a:latin typeface="Arabic Typesetting" pitchFamily="66" charset="-78"/>
                <a:cs typeface="Arabic Typesetting" pitchFamily="66" charset="-78"/>
              </a:rPr>
              <a:t>mutans</a:t>
            </a:r>
            <a:r>
              <a:rPr lang="en-IN" sz="3000" dirty="0">
                <a:latin typeface="Arabic Typesetting" pitchFamily="66" charset="-78"/>
                <a:cs typeface="Arabic Typesetting" pitchFamily="66" charset="-78"/>
              </a:rPr>
              <a:t> using </a:t>
            </a:r>
            <a:r>
              <a:rPr lang="en-IN" sz="3000" dirty="0" err="1">
                <a:latin typeface="Arabic Typesetting" pitchFamily="66" charset="-78"/>
                <a:cs typeface="Arabic Typesetting" pitchFamily="66" charset="-78"/>
              </a:rPr>
              <a:t>curcumin</a:t>
            </a:r>
            <a:r>
              <a:rPr lang="en-IN" sz="3000" dirty="0">
                <a:latin typeface="Arabic Typesetting" pitchFamily="66" charset="-78"/>
                <a:cs typeface="Arabic Typesetting" pitchFamily="66" charset="-78"/>
              </a:rPr>
              <a:t> and toluidine blue activated by a novel LED device. Lasers Med Sci. 2013 Nov </a:t>
            </a:r>
            <a:r>
              <a:rPr lang="en-IN" sz="3000" dirty="0" smtClean="0">
                <a:latin typeface="Arabic Typesetting" pitchFamily="66" charset="-78"/>
                <a:cs typeface="Arabic Typesetting" pitchFamily="66" charset="-78"/>
              </a:rPr>
              <a:t>19.</a:t>
            </a:r>
          </a:p>
          <a:p>
            <a:r>
              <a:rPr lang="en-IN" sz="3000" dirty="0">
                <a:latin typeface="Arabic Typesetting" pitchFamily="66" charset="-78"/>
                <a:cs typeface="Arabic Typesetting" pitchFamily="66" charset="-78"/>
              </a:rPr>
              <a:t>Duarte S, </a:t>
            </a:r>
            <a:r>
              <a:rPr lang="en-IN" sz="3000" dirty="0" err="1">
                <a:latin typeface="Arabic Typesetting" pitchFamily="66" charset="-78"/>
                <a:cs typeface="Arabic Typesetting" pitchFamily="66" charset="-78"/>
              </a:rPr>
              <a:t>Gregoire</a:t>
            </a:r>
            <a:r>
              <a:rPr lang="en-IN" sz="3000" dirty="0">
                <a:latin typeface="Arabic Typesetting" pitchFamily="66" charset="-78"/>
                <a:cs typeface="Arabic Typesetting" pitchFamily="66" charset="-78"/>
              </a:rPr>
              <a:t> S, Singh AP, </a:t>
            </a:r>
            <a:r>
              <a:rPr lang="en-IN" sz="3000" dirty="0" err="1">
                <a:latin typeface="Arabic Typesetting" pitchFamily="66" charset="-78"/>
                <a:cs typeface="Arabic Typesetting" pitchFamily="66" charset="-78"/>
              </a:rPr>
              <a:t>Vorsa</a:t>
            </a:r>
            <a:r>
              <a:rPr lang="en-IN" sz="3000" dirty="0">
                <a:latin typeface="Arabic Typesetting" pitchFamily="66" charset="-78"/>
                <a:cs typeface="Arabic Typesetting" pitchFamily="66" charset="-78"/>
              </a:rPr>
              <a:t> N, </a:t>
            </a:r>
            <a:r>
              <a:rPr lang="en-IN" sz="3000" dirty="0" err="1">
                <a:latin typeface="Arabic Typesetting" pitchFamily="66" charset="-78"/>
                <a:cs typeface="Arabic Typesetting" pitchFamily="66" charset="-78"/>
              </a:rPr>
              <a:t>Schaich</a:t>
            </a:r>
            <a:r>
              <a:rPr lang="en-IN" sz="3000" dirty="0">
                <a:latin typeface="Arabic Typesetting" pitchFamily="66" charset="-78"/>
                <a:cs typeface="Arabic Typesetting" pitchFamily="66" charset="-78"/>
              </a:rPr>
              <a:t> K, Bowen WH, Koo </a:t>
            </a:r>
            <a:r>
              <a:rPr lang="en-IN" sz="3000" dirty="0" smtClean="0">
                <a:latin typeface="Arabic Typesetting" pitchFamily="66" charset="-78"/>
                <a:cs typeface="Arabic Typesetting" pitchFamily="66" charset="-78"/>
              </a:rPr>
              <a:t>H (2006) Inhibitory </a:t>
            </a:r>
            <a:r>
              <a:rPr lang="en-IN" sz="3000" dirty="0">
                <a:latin typeface="Arabic Typesetting" pitchFamily="66" charset="-78"/>
                <a:cs typeface="Arabic Typesetting" pitchFamily="66" charset="-78"/>
              </a:rPr>
              <a:t>effects of cranberry polyphenols on formation and </a:t>
            </a:r>
            <a:r>
              <a:rPr lang="en-IN" sz="3000" dirty="0" err="1">
                <a:latin typeface="Arabic Typesetting" pitchFamily="66" charset="-78"/>
                <a:cs typeface="Arabic Typesetting" pitchFamily="66" charset="-78"/>
              </a:rPr>
              <a:t>acidogenicity</a:t>
            </a:r>
            <a:r>
              <a:rPr lang="en-IN" sz="3000" dirty="0">
                <a:latin typeface="Arabic Typesetting" pitchFamily="66" charset="-78"/>
                <a:cs typeface="Arabic Typesetting" pitchFamily="66" charset="-78"/>
              </a:rPr>
              <a:t> of Streptococcus </a:t>
            </a:r>
            <a:r>
              <a:rPr lang="en-IN" sz="3000" dirty="0" err="1">
                <a:latin typeface="Arabic Typesetting" pitchFamily="66" charset="-78"/>
                <a:cs typeface="Arabic Typesetting" pitchFamily="66" charset="-78"/>
              </a:rPr>
              <a:t>mutans</a:t>
            </a:r>
            <a:r>
              <a:rPr lang="en-IN" sz="3000" dirty="0">
                <a:latin typeface="Arabic Typesetting" pitchFamily="66" charset="-78"/>
                <a:cs typeface="Arabic Typesetting" pitchFamily="66" charset="-78"/>
              </a:rPr>
              <a:t> biofilms</a:t>
            </a:r>
            <a:r>
              <a:rPr lang="en-IN" sz="3000" dirty="0" smtClean="0">
                <a:latin typeface="Arabic Typesetting" pitchFamily="66" charset="-78"/>
                <a:cs typeface="Arabic Typesetting" pitchFamily="66" charset="-78"/>
              </a:rPr>
              <a:t>. </a:t>
            </a:r>
            <a:r>
              <a:rPr lang="nn-NO" sz="3000" dirty="0">
                <a:latin typeface="Arabic Typesetting" pitchFamily="66" charset="-78"/>
                <a:cs typeface="Arabic Typesetting" pitchFamily="66" charset="-78"/>
              </a:rPr>
              <a:t>FEMS Microbiol </a:t>
            </a:r>
            <a:r>
              <a:rPr lang="nn-NO" sz="3000" dirty="0" smtClean="0">
                <a:latin typeface="Arabic Typesetting" pitchFamily="66" charset="-78"/>
                <a:cs typeface="Arabic Typesetting" pitchFamily="66" charset="-78"/>
              </a:rPr>
              <a:t>Lett 257: 50-56</a:t>
            </a:r>
            <a:r>
              <a:rPr lang="nn-NO" sz="3000" dirty="0">
                <a:latin typeface="Arabic Typesetting" pitchFamily="66" charset="-78"/>
                <a:cs typeface="Arabic Typesetting" pitchFamily="66" charset="-78"/>
              </a:rPr>
              <a:t>.</a:t>
            </a:r>
            <a:endParaRPr lang="en-IN" sz="3000" dirty="0" smtClean="0">
              <a:latin typeface="Arabic Typesetting" pitchFamily="66" charset="-78"/>
              <a:cs typeface="Arabic Typesetting" pitchFamily="66" charset="-78"/>
            </a:endParaRPr>
          </a:p>
          <a:p>
            <a:r>
              <a:rPr lang="en-IN" sz="3000" dirty="0">
                <a:latin typeface="Arabic Typesetting" pitchFamily="66" charset="-78"/>
                <a:cs typeface="Arabic Typesetting" pitchFamily="66" charset="-78"/>
              </a:rPr>
              <a:t>Duarte S, </a:t>
            </a:r>
            <a:r>
              <a:rPr lang="en-IN" sz="3000" dirty="0" err="1">
                <a:latin typeface="Arabic Typesetting" pitchFamily="66" charset="-78"/>
                <a:cs typeface="Arabic Typesetting" pitchFamily="66" charset="-78"/>
              </a:rPr>
              <a:t>Rosalen</a:t>
            </a:r>
            <a:r>
              <a:rPr lang="en-IN" sz="3000" dirty="0">
                <a:latin typeface="Arabic Typesetting" pitchFamily="66" charset="-78"/>
                <a:cs typeface="Arabic Typesetting" pitchFamily="66" charset="-78"/>
              </a:rPr>
              <a:t> PL, </a:t>
            </a:r>
            <a:r>
              <a:rPr lang="en-IN" sz="3000" dirty="0" err="1">
                <a:latin typeface="Arabic Typesetting" pitchFamily="66" charset="-78"/>
                <a:cs typeface="Arabic Typesetting" pitchFamily="66" charset="-78"/>
              </a:rPr>
              <a:t>Hayacibara</a:t>
            </a:r>
            <a:r>
              <a:rPr lang="en-IN" sz="3000" dirty="0">
                <a:latin typeface="Arabic Typesetting" pitchFamily="66" charset="-78"/>
                <a:cs typeface="Arabic Typesetting" pitchFamily="66" charset="-78"/>
              </a:rPr>
              <a:t> MF, </a:t>
            </a:r>
            <a:r>
              <a:rPr lang="en-IN" sz="3000" dirty="0" err="1">
                <a:latin typeface="Arabic Typesetting" pitchFamily="66" charset="-78"/>
                <a:cs typeface="Arabic Typesetting" pitchFamily="66" charset="-78"/>
              </a:rPr>
              <a:t>Cury</a:t>
            </a:r>
            <a:r>
              <a:rPr lang="en-IN" sz="3000" dirty="0">
                <a:latin typeface="Arabic Typesetting" pitchFamily="66" charset="-78"/>
                <a:cs typeface="Arabic Typesetting" pitchFamily="66" charset="-78"/>
              </a:rPr>
              <a:t> JA, Bowen WH, Marquis RE, </a:t>
            </a:r>
            <a:r>
              <a:rPr lang="en-IN" sz="3000" dirty="0" err="1">
                <a:latin typeface="Arabic Typesetting" pitchFamily="66" charset="-78"/>
                <a:cs typeface="Arabic Typesetting" pitchFamily="66" charset="-78"/>
              </a:rPr>
              <a:t>Rehder</a:t>
            </a:r>
            <a:r>
              <a:rPr lang="en-IN" sz="3000" dirty="0">
                <a:latin typeface="Arabic Typesetting" pitchFamily="66" charset="-78"/>
                <a:cs typeface="Arabic Typesetting" pitchFamily="66" charset="-78"/>
              </a:rPr>
              <a:t> VL, </a:t>
            </a:r>
            <a:r>
              <a:rPr lang="en-IN" sz="3000" dirty="0" err="1">
                <a:latin typeface="Arabic Typesetting" pitchFamily="66" charset="-78"/>
                <a:cs typeface="Arabic Typesetting" pitchFamily="66" charset="-78"/>
              </a:rPr>
              <a:t>Sartoratto</a:t>
            </a:r>
            <a:r>
              <a:rPr lang="en-IN" sz="3000" dirty="0">
                <a:latin typeface="Arabic Typesetting" pitchFamily="66" charset="-78"/>
                <a:cs typeface="Arabic Typesetting" pitchFamily="66" charset="-78"/>
              </a:rPr>
              <a:t> A, </a:t>
            </a:r>
            <a:r>
              <a:rPr lang="en-IN" sz="3000" dirty="0" err="1">
                <a:latin typeface="Arabic Typesetting" pitchFamily="66" charset="-78"/>
                <a:cs typeface="Arabic Typesetting" pitchFamily="66" charset="-78"/>
              </a:rPr>
              <a:t>Ikegaki</a:t>
            </a:r>
            <a:r>
              <a:rPr lang="en-IN" sz="3000" dirty="0">
                <a:latin typeface="Arabic Typesetting" pitchFamily="66" charset="-78"/>
                <a:cs typeface="Arabic Typesetting" pitchFamily="66" charset="-78"/>
              </a:rPr>
              <a:t> M, Koo </a:t>
            </a:r>
            <a:r>
              <a:rPr lang="en-IN" sz="3000" dirty="0" smtClean="0">
                <a:latin typeface="Arabic Typesetting" pitchFamily="66" charset="-78"/>
                <a:cs typeface="Arabic Typesetting" pitchFamily="66" charset="-78"/>
              </a:rPr>
              <a:t>H (2006) The </a:t>
            </a:r>
            <a:r>
              <a:rPr lang="en-IN" sz="3000" dirty="0">
                <a:latin typeface="Arabic Typesetting" pitchFamily="66" charset="-78"/>
                <a:cs typeface="Arabic Typesetting" pitchFamily="66" charset="-78"/>
              </a:rPr>
              <a:t>influence of a novel </a:t>
            </a:r>
            <a:r>
              <a:rPr lang="en-IN" sz="3000" dirty="0" err="1">
                <a:latin typeface="Arabic Typesetting" pitchFamily="66" charset="-78"/>
                <a:cs typeface="Arabic Typesetting" pitchFamily="66" charset="-78"/>
              </a:rPr>
              <a:t>propolis</a:t>
            </a:r>
            <a:r>
              <a:rPr lang="en-IN" sz="3000" dirty="0">
                <a:latin typeface="Arabic Typesetting" pitchFamily="66" charset="-78"/>
                <a:cs typeface="Arabic Typesetting" pitchFamily="66" charset="-78"/>
              </a:rPr>
              <a:t> on </a:t>
            </a:r>
            <a:r>
              <a:rPr lang="en-IN" sz="3000" dirty="0" err="1">
                <a:latin typeface="Arabic Typesetting" pitchFamily="66" charset="-78"/>
                <a:cs typeface="Arabic Typesetting" pitchFamily="66" charset="-78"/>
              </a:rPr>
              <a:t>mutans</a:t>
            </a:r>
            <a:r>
              <a:rPr lang="en-IN" sz="3000" dirty="0">
                <a:latin typeface="Arabic Typesetting" pitchFamily="66" charset="-78"/>
                <a:cs typeface="Arabic Typesetting" pitchFamily="66" charset="-78"/>
              </a:rPr>
              <a:t> streptococci biofilms and caries development in rats. Arch Oral Biol. 2006 Jan;51(1):15-22. </a:t>
            </a:r>
            <a:r>
              <a:rPr lang="en-IN" sz="3000" dirty="0" err="1">
                <a:latin typeface="Arabic Typesetting" pitchFamily="66" charset="-78"/>
                <a:cs typeface="Arabic Typesetting" pitchFamily="66" charset="-78"/>
              </a:rPr>
              <a:t>Epub</a:t>
            </a:r>
            <a:r>
              <a:rPr lang="en-IN" sz="3000" dirty="0">
                <a:latin typeface="Arabic Typesetting" pitchFamily="66" charset="-78"/>
                <a:cs typeface="Arabic Typesetting" pitchFamily="66" charset="-78"/>
              </a:rPr>
              <a:t> 2005 Jul 28.</a:t>
            </a:r>
            <a:endParaRPr lang="en-IN" sz="3000" dirty="0" smtClean="0">
              <a:latin typeface="Arabic Typesetting" pitchFamily="66" charset="-78"/>
              <a:cs typeface="Arabic Typesetting" pitchFamily="66" charset="-78"/>
            </a:endParaRPr>
          </a:p>
        </p:txBody>
      </p:sp>
    </p:spTree>
    <p:extLst>
      <p:ext uri="{BB962C8B-B14F-4D97-AF65-F5344CB8AC3E}">
        <p14:creationId xmlns:p14="http://schemas.microsoft.com/office/powerpoint/2010/main" val="55042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762000"/>
          </a:xfrm>
        </p:spPr>
        <p:txBody>
          <a:bodyPr/>
          <a:lstStyle/>
          <a:p>
            <a:r>
              <a:rPr lang="en-US" dirty="0" smtClean="0"/>
              <a:t>Recent Publications</a:t>
            </a:r>
            <a:endParaRPr lang="en-US" dirty="0"/>
          </a:p>
        </p:txBody>
      </p:sp>
      <p:sp>
        <p:nvSpPr>
          <p:cNvPr id="3" name="Content Placeholder 2"/>
          <p:cNvSpPr>
            <a:spLocks noGrp="1"/>
          </p:cNvSpPr>
          <p:nvPr>
            <p:ph idx="1"/>
          </p:nvPr>
        </p:nvSpPr>
        <p:spPr>
          <a:xfrm>
            <a:off x="152400" y="1752600"/>
            <a:ext cx="8839200" cy="4419600"/>
          </a:xfrm>
        </p:spPr>
        <p:txBody>
          <a:bodyPr>
            <a:normAutofit/>
          </a:bodyPr>
          <a:lstStyle/>
          <a:p>
            <a:r>
              <a:rPr lang="en-IN" sz="3000" dirty="0" err="1">
                <a:latin typeface="Arabic Typesetting" pitchFamily="66" charset="-78"/>
                <a:cs typeface="Arabic Typesetting" pitchFamily="66" charset="-78"/>
              </a:rPr>
              <a:t>Hayacibara</a:t>
            </a:r>
            <a:r>
              <a:rPr lang="en-IN" sz="3000" dirty="0">
                <a:latin typeface="Arabic Typesetting" pitchFamily="66" charset="-78"/>
                <a:cs typeface="Arabic Typesetting" pitchFamily="66" charset="-78"/>
              </a:rPr>
              <a:t> MF, Koo H, </a:t>
            </a:r>
            <a:r>
              <a:rPr lang="en-IN" sz="3000" dirty="0" err="1">
                <a:latin typeface="Arabic Typesetting" pitchFamily="66" charset="-78"/>
                <a:cs typeface="Arabic Typesetting" pitchFamily="66" charset="-78"/>
              </a:rPr>
              <a:t>Rosalen</a:t>
            </a:r>
            <a:r>
              <a:rPr lang="en-IN" sz="3000" dirty="0">
                <a:latin typeface="Arabic Typesetting" pitchFamily="66" charset="-78"/>
                <a:cs typeface="Arabic Typesetting" pitchFamily="66" charset="-78"/>
              </a:rPr>
              <a:t> PL, Duarte S, Franco EM, Bowen WH, </a:t>
            </a:r>
            <a:r>
              <a:rPr lang="en-IN" sz="3000" dirty="0" err="1">
                <a:latin typeface="Arabic Typesetting" pitchFamily="66" charset="-78"/>
                <a:cs typeface="Arabic Typesetting" pitchFamily="66" charset="-78"/>
              </a:rPr>
              <a:t>Ikegaki</a:t>
            </a:r>
            <a:r>
              <a:rPr lang="en-IN" sz="3000" dirty="0">
                <a:latin typeface="Arabic Typesetting" pitchFamily="66" charset="-78"/>
                <a:cs typeface="Arabic Typesetting" pitchFamily="66" charset="-78"/>
              </a:rPr>
              <a:t> M, </a:t>
            </a:r>
            <a:r>
              <a:rPr lang="en-IN" sz="3000" dirty="0" err="1">
                <a:latin typeface="Arabic Typesetting" pitchFamily="66" charset="-78"/>
                <a:cs typeface="Arabic Typesetting" pitchFamily="66" charset="-78"/>
              </a:rPr>
              <a:t>Cury</a:t>
            </a:r>
            <a:r>
              <a:rPr lang="en-IN" sz="3000" dirty="0">
                <a:latin typeface="Arabic Typesetting" pitchFamily="66" charset="-78"/>
                <a:cs typeface="Arabic Typesetting" pitchFamily="66" charset="-78"/>
              </a:rPr>
              <a:t> </a:t>
            </a:r>
            <a:r>
              <a:rPr lang="en-IN" sz="3000" dirty="0" smtClean="0">
                <a:latin typeface="Arabic Typesetting" pitchFamily="66" charset="-78"/>
                <a:cs typeface="Arabic Typesetting" pitchFamily="66" charset="-78"/>
              </a:rPr>
              <a:t>JA (2005) In </a:t>
            </a:r>
            <a:r>
              <a:rPr lang="en-IN" sz="3000" dirty="0">
                <a:latin typeface="Arabic Typesetting" pitchFamily="66" charset="-78"/>
                <a:cs typeface="Arabic Typesetting" pitchFamily="66" charset="-78"/>
              </a:rPr>
              <a:t>vitro and in vivo effects of isolated fractions of Brazilian </a:t>
            </a:r>
            <a:r>
              <a:rPr lang="en-IN" sz="3000" dirty="0" err="1">
                <a:latin typeface="Arabic Typesetting" pitchFamily="66" charset="-78"/>
                <a:cs typeface="Arabic Typesetting" pitchFamily="66" charset="-78"/>
              </a:rPr>
              <a:t>propolis</a:t>
            </a:r>
            <a:r>
              <a:rPr lang="en-IN" sz="3000" dirty="0">
                <a:latin typeface="Arabic Typesetting" pitchFamily="66" charset="-78"/>
                <a:cs typeface="Arabic Typesetting" pitchFamily="66" charset="-78"/>
              </a:rPr>
              <a:t> on caries development. J </a:t>
            </a:r>
            <a:r>
              <a:rPr lang="en-IN" sz="3000" dirty="0" err="1">
                <a:latin typeface="Arabic Typesetting" pitchFamily="66" charset="-78"/>
                <a:cs typeface="Arabic Typesetting" pitchFamily="66" charset="-78"/>
              </a:rPr>
              <a:t>Ethnopharmacol</a:t>
            </a:r>
            <a:r>
              <a:rPr lang="en-IN" sz="3000" dirty="0">
                <a:latin typeface="Arabic Typesetting" pitchFamily="66" charset="-78"/>
                <a:cs typeface="Arabic Typesetting" pitchFamily="66" charset="-78"/>
              </a:rPr>
              <a:t>. 2005 Oct 3;101(1-3):</a:t>
            </a:r>
            <a:r>
              <a:rPr lang="en-IN" sz="3000" dirty="0" smtClean="0">
                <a:latin typeface="Arabic Typesetting" pitchFamily="66" charset="-78"/>
                <a:cs typeface="Arabic Typesetting" pitchFamily="66" charset="-78"/>
              </a:rPr>
              <a:t>110-115</a:t>
            </a:r>
            <a:r>
              <a:rPr lang="en-IN" sz="3000" dirty="0">
                <a:latin typeface="Arabic Typesetting" pitchFamily="66" charset="-78"/>
                <a:cs typeface="Arabic Typesetting" pitchFamily="66" charset="-78"/>
              </a:rPr>
              <a:t>.</a:t>
            </a:r>
            <a:endParaRPr lang="en-IN" sz="3000" dirty="0" smtClean="0">
              <a:latin typeface="Arabic Typesetting" pitchFamily="66" charset="-78"/>
              <a:cs typeface="Arabic Typesetting" pitchFamily="66" charset="-78"/>
            </a:endParaRPr>
          </a:p>
          <a:p>
            <a:r>
              <a:rPr lang="en-IN" sz="3000" dirty="0">
                <a:latin typeface="Arabic Typesetting" pitchFamily="66" charset="-78"/>
                <a:cs typeface="Arabic Typesetting" pitchFamily="66" charset="-78"/>
              </a:rPr>
              <a:t>Duarte S, Koo H, Bowen WH, </a:t>
            </a:r>
            <a:r>
              <a:rPr lang="en-IN" sz="3000" dirty="0" err="1">
                <a:latin typeface="Arabic Typesetting" pitchFamily="66" charset="-78"/>
                <a:cs typeface="Arabic Typesetting" pitchFamily="66" charset="-78"/>
              </a:rPr>
              <a:t>Hayacibara</a:t>
            </a:r>
            <a:r>
              <a:rPr lang="en-IN" sz="3000" dirty="0">
                <a:latin typeface="Arabic Typesetting" pitchFamily="66" charset="-78"/>
                <a:cs typeface="Arabic Typesetting" pitchFamily="66" charset="-78"/>
              </a:rPr>
              <a:t> MF, </a:t>
            </a:r>
            <a:r>
              <a:rPr lang="en-IN" sz="3000" dirty="0" err="1">
                <a:latin typeface="Arabic Typesetting" pitchFamily="66" charset="-78"/>
                <a:cs typeface="Arabic Typesetting" pitchFamily="66" charset="-78"/>
              </a:rPr>
              <a:t>Cury</a:t>
            </a:r>
            <a:r>
              <a:rPr lang="en-IN" sz="3000" dirty="0">
                <a:latin typeface="Arabic Typesetting" pitchFamily="66" charset="-78"/>
                <a:cs typeface="Arabic Typesetting" pitchFamily="66" charset="-78"/>
              </a:rPr>
              <a:t> JA, </a:t>
            </a:r>
            <a:r>
              <a:rPr lang="en-IN" sz="3000" dirty="0" err="1">
                <a:latin typeface="Arabic Typesetting" pitchFamily="66" charset="-78"/>
                <a:cs typeface="Arabic Typesetting" pitchFamily="66" charset="-78"/>
              </a:rPr>
              <a:t>Ikegaki</a:t>
            </a:r>
            <a:r>
              <a:rPr lang="en-IN" sz="3000" dirty="0">
                <a:latin typeface="Arabic Typesetting" pitchFamily="66" charset="-78"/>
                <a:cs typeface="Arabic Typesetting" pitchFamily="66" charset="-78"/>
              </a:rPr>
              <a:t> M, </a:t>
            </a:r>
            <a:r>
              <a:rPr lang="en-IN" sz="3000" dirty="0" err="1">
                <a:latin typeface="Arabic Typesetting" pitchFamily="66" charset="-78"/>
                <a:cs typeface="Arabic Typesetting" pitchFamily="66" charset="-78"/>
              </a:rPr>
              <a:t>Rosalen</a:t>
            </a:r>
            <a:r>
              <a:rPr lang="en-IN" sz="3000" dirty="0">
                <a:latin typeface="Arabic Typesetting" pitchFamily="66" charset="-78"/>
                <a:cs typeface="Arabic Typesetting" pitchFamily="66" charset="-78"/>
              </a:rPr>
              <a:t> </a:t>
            </a:r>
            <a:r>
              <a:rPr lang="en-IN" sz="3000" dirty="0" smtClean="0">
                <a:latin typeface="Arabic Typesetting" pitchFamily="66" charset="-78"/>
                <a:cs typeface="Arabic Typesetting" pitchFamily="66" charset="-78"/>
              </a:rPr>
              <a:t>PL (2003) Effect </a:t>
            </a:r>
            <a:r>
              <a:rPr lang="en-IN" sz="3000" dirty="0">
                <a:latin typeface="Arabic Typesetting" pitchFamily="66" charset="-78"/>
                <a:cs typeface="Arabic Typesetting" pitchFamily="66" charset="-78"/>
              </a:rPr>
              <a:t>of a novel type of </a:t>
            </a:r>
            <a:r>
              <a:rPr lang="en-IN" sz="3000" dirty="0" err="1">
                <a:latin typeface="Arabic Typesetting" pitchFamily="66" charset="-78"/>
                <a:cs typeface="Arabic Typesetting" pitchFamily="66" charset="-78"/>
              </a:rPr>
              <a:t>propolis</a:t>
            </a:r>
            <a:r>
              <a:rPr lang="en-IN" sz="3000" dirty="0">
                <a:latin typeface="Arabic Typesetting" pitchFamily="66" charset="-78"/>
                <a:cs typeface="Arabic Typesetting" pitchFamily="66" charset="-78"/>
              </a:rPr>
              <a:t> and its chemical fractions on </a:t>
            </a:r>
            <a:r>
              <a:rPr lang="en-IN" sz="3000" dirty="0" err="1">
                <a:latin typeface="Arabic Typesetting" pitchFamily="66" charset="-78"/>
                <a:cs typeface="Arabic Typesetting" pitchFamily="66" charset="-78"/>
              </a:rPr>
              <a:t>glucosyltransferases</a:t>
            </a:r>
            <a:r>
              <a:rPr lang="en-IN" sz="3000" dirty="0">
                <a:latin typeface="Arabic Typesetting" pitchFamily="66" charset="-78"/>
                <a:cs typeface="Arabic Typesetting" pitchFamily="66" charset="-78"/>
              </a:rPr>
              <a:t> and on growth and adherence of </a:t>
            </a:r>
            <a:r>
              <a:rPr lang="en-IN" sz="3000" dirty="0" err="1">
                <a:latin typeface="Arabic Typesetting" pitchFamily="66" charset="-78"/>
                <a:cs typeface="Arabic Typesetting" pitchFamily="66" charset="-78"/>
              </a:rPr>
              <a:t>mutans</a:t>
            </a:r>
            <a:r>
              <a:rPr lang="en-IN" sz="3000" dirty="0">
                <a:latin typeface="Arabic Typesetting" pitchFamily="66" charset="-78"/>
                <a:cs typeface="Arabic Typesetting" pitchFamily="66" charset="-78"/>
              </a:rPr>
              <a:t> streptococci. </a:t>
            </a:r>
            <a:r>
              <a:rPr lang="en-IN" sz="3000" dirty="0" err="1">
                <a:latin typeface="Arabic Typesetting" pitchFamily="66" charset="-78"/>
                <a:cs typeface="Arabic Typesetting" pitchFamily="66" charset="-78"/>
              </a:rPr>
              <a:t>Biol</a:t>
            </a:r>
            <a:r>
              <a:rPr lang="en-IN" sz="3000" dirty="0">
                <a:latin typeface="Arabic Typesetting" pitchFamily="66" charset="-78"/>
                <a:cs typeface="Arabic Typesetting" pitchFamily="66" charset="-78"/>
              </a:rPr>
              <a:t> Pharm Bull. 2003 Apr;26(4):527-31</a:t>
            </a:r>
            <a:r>
              <a:rPr lang="en-IN" sz="3000" dirty="0" smtClean="0">
                <a:latin typeface="Arabic Typesetting" pitchFamily="66" charset="-78"/>
                <a:cs typeface="Arabic Typesetting" pitchFamily="66" charset="-78"/>
              </a:rPr>
              <a:t>.</a:t>
            </a:r>
          </a:p>
        </p:txBody>
      </p:sp>
    </p:spTree>
    <p:extLst>
      <p:ext uri="{BB962C8B-B14F-4D97-AF65-F5344CB8AC3E}">
        <p14:creationId xmlns:p14="http://schemas.microsoft.com/office/powerpoint/2010/main" val="816045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fontScale="90000"/>
          </a:bodyPr>
          <a:lstStyle/>
          <a:p>
            <a:r>
              <a:rPr lang="en-IN" b="1" dirty="0"/>
              <a:t>Dental caries</a:t>
            </a:r>
          </a:p>
        </p:txBody>
      </p:sp>
      <p:sp>
        <p:nvSpPr>
          <p:cNvPr id="3" name="Content Placeholder 2"/>
          <p:cNvSpPr>
            <a:spLocks noGrp="1"/>
          </p:cNvSpPr>
          <p:nvPr>
            <p:ph idx="1"/>
          </p:nvPr>
        </p:nvSpPr>
        <p:spPr>
          <a:xfrm>
            <a:off x="304800" y="1752600"/>
            <a:ext cx="8382000" cy="2286000"/>
          </a:xfrm>
        </p:spPr>
        <p:txBody>
          <a:bodyPr>
            <a:normAutofit/>
          </a:bodyPr>
          <a:lstStyle/>
          <a:p>
            <a:pPr marL="109728" indent="0">
              <a:buNone/>
            </a:pPr>
            <a:r>
              <a:rPr lang="en-IN" dirty="0">
                <a:latin typeface="Arabic Typesetting" pitchFamily="66" charset="-78"/>
                <a:cs typeface="Arabic Typesetting" pitchFamily="66" charset="-78"/>
              </a:rPr>
              <a:t>Dental caries </a:t>
            </a:r>
            <a:r>
              <a:rPr lang="en-IN" dirty="0" smtClean="0">
                <a:latin typeface="Arabic Typesetting" pitchFamily="66" charset="-78"/>
                <a:cs typeface="Arabic Typesetting" pitchFamily="66" charset="-78"/>
              </a:rPr>
              <a:t>also </a:t>
            </a:r>
            <a:r>
              <a:rPr lang="en-IN" dirty="0">
                <a:latin typeface="Arabic Typesetting" pitchFamily="66" charset="-78"/>
                <a:cs typeface="Arabic Typesetting" pitchFamily="66" charset="-78"/>
              </a:rPr>
              <a:t>known as tooth decay or a </a:t>
            </a:r>
            <a:r>
              <a:rPr lang="en-IN" dirty="0" smtClean="0">
                <a:latin typeface="Arabic Typesetting" pitchFamily="66" charset="-78"/>
                <a:cs typeface="Arabic Typesetting" pitchFamily="66" charset="-78"/>
              </a:rPr>
              <a:t>cavity, caries </a:t>
            </a:r>
            <a:r>
              <a:rPr lang="en-IN" dirty="0">
                <a:latin typeface="Arabic Typesetting" pitchFamily="66" charset="-78"/>
                <a:cs typeface="Arabic Typesetting" pitchFamily="66" charset="-78"/>
              </a:rPr>
              <a:t>is a biofilm dependent disease, bacterial in origin, that causes demineralization and destruction of the hard tissues of the teeth (enamel, dentin and </a:t>
            </a:r>
            <a:r>
              <a:rPr lang="en-IN" dirty="0" err="1">
                <a:latin typeface="Arabic Typesetting" pitchFamily="66" charset="-78"/>
                <a:cs typeface="Arabic Typesetting" pitchFamily="66" charset="-78"/>
              </a:rPr>
              <a:t>cementum</a:t>
            </a:r>
            <a:r>
              <a:rPr lang="en-IN" dirty="0">
                <a:latin typeface="Arabic Typesetting" pitchFamily="66" charset="-78"/>
                <a:cs typeface="Arabic Typesetting" pitchFamily="66" charset="-78"/>
              </a:rPr>
              <a:t>). It is a result of the production of acid by bacterial fermentation of food debris accumulated on the tooth surface</a:t>
            </a:r>
            <a:endParaRPr lang="en-US" dirty="0" smtClean="0">
              <a:latin typeface="Arabic Typesetting" pitchFamily="66" charset="-78"/>
              <a:cs typeface="Arabic Typesetting" pitchFamily="66" charset="-78"/>
            </a:endParaRPr>
          </a:p>
        </p:txBody>
      </p:sp>
      <p:sp>
        <p:nvSpPr>
          <p:cNvPr id="5" name="AutoShape 2"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4"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AutoShape 6"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4" name="AutoShape 2" descr="data:image/jpeg;base64,/9j/4AAQSkZJRgABAQAAAQABAAD/2wCEAAkGBxQSEhUUEhQUFRUUEhUUFBUUDxQUFRQUFBUWFxQUFBQYHCggGBolHBQUITEhJSkrLi4uFx8zODMsNygtLisBCgoKDg0OGhAQGiwkICQsLCwsLCwsLCwsLCwsLCwsLCwsLCwsLCwsLCwsLCwsLCwsLCwsLCwsLCwsLCwsLCwsLP/AABEIAJQBVQMBIgACEQEDEQH/xAAcAAACAwEBAQEAAAAAAAAAAAADBAACBQYBBwj/xAA3EAABBAEDAwIEBQMDBAMAAAABAAIDESEEEjEFQVFhcRMigZEGMqHB8BRCsVLR4SQzgpIVI0P/xAAZAQADAQEBAAAAAAAAAAAAAAABAgMABAX/xAAjEQADAQADAQEAAgIDAAAAAAAAAQIRAxIhMUETYSJRI5Hw/9oADAMBAAIRAxEAPwDkYHJ6OVIMCJuXGjtY67UJeTUpaSVLuciAZdNa9Y20KJicjakbGSPWNVwF6Gq1JdGwrtR9Pp7KrG2ytfRRIOg9R3p+noLVjaloAnI1pQtM8MYQZdKD2TRXoRaRtOe6l0feDhcD1fpzoncGvZfYWNvCV1nTWSAhzQhOodWfGWPTMcq6br/4Q226L/1XIOaWmiKI7KirS8NM2+macykgGgBZK6LpvSW8kHHd3f2CV/DOmqIHu839OAul2gUG8Vn3v9VzXbbwNMNpYgOBS0tO1JwBaECaTnoZgblGmaORwqablElVU/CL+gQExA20IJrRMtyy+mYOePC4P8Z/hoOaZYhThlzR3H+6+j6iCm36rNmjta0Nxcjh6jifwVJ/0wHh77+9/uukibaxdNovgPlaPyuk3tHiwA79QtjSPtQVe4X5PXo9p8LqNN1BhY0EGw3lcvGn4JCBXYqsX1Oep0b1dElw7lXf/wBsC/ZBhdghFeBtQdGwmgprtx7J+KcvNluFnDignmzbYzXcUjFfgKQr1KcuU0ZLWONZIpKHKdH/AG6WV69M5xYY8rVm62IuLGjlz2gfUha8rVmax21zHDlp3D/xo/so2/PSsfTa6DICX+ziK9b4+6AOUDoUu17XHi/moditHXQ7XnGCTVCh9FZPYTEpZQANUVw216thj4iGqrgrkoT3KmgwDIqNUe5eMK2hwaiCbjSsITbAgxkECsGrxoR2NSDItp4lsaNqQiC1dIxKwsehCaYgxBMMCdEzwRkmky+LaAppvzBG1cgPHZFL9F0XYpMKVbRZwCAd14z2pYwq4B2DS5DrnQ2ucTVFdU9Z2uN2pW8WluNtMV0EG0Bo7AAJ3Tuz5SDXHsntG2v3XNvpZoehCehSkITkQV5I0N6c0ryBBjRi1U0lhRqf6eaJPokmhMsNBGX6Boe1ElxD3WUW5TpPypdhsp69FXhz/UdNczcAndQBNA7sAFD0JIweQSP1Tf4ldtLXNxRWT0mRzppS4/nIc33r5q/RcLaV4diluNN6FOxJJmE7ErEWNtbhXrCgGMqzRYRYp5GrMbzajW9kXYlSZmKUmn1sHlLvbRTEo+RUlAZmynKxesSU5o7kH9VsSlc71sf/AGRk9ja5+av8WX4Z2jX0LPlW5HLuZR7LH0RH3taenNYXRxvwla9LvYOxr3FKIzo/S/qoqkz8/velpZF7I9KSPWHRYuRoUq0p3ThYI3EE2wIETUw1ZmRcIzCghFhFlIOPacZWzp24WfpoqWnE4AIYBsYYjNes7+sAKZZO08FZMXBxr0QyWkS6kWN1opgwNapI5F+I0MotO7sbwi6mCMhnwiXEst99j4CHU2mYTaS1WLXQaLp4eDkNPr/hZ/X9BsIzaFS+o00u2GPAxPwBLhlfZNaZcuF2ORlNMKVaEeJVTJtDkabcBSTZwiMKomTaDwtsoj25pe6RndUbbn/VH4gDD2YS7WpxxHCE9oHdM6QqTOc/FcoDAFidC1ILs8glv0OUf8U6zc9rR5XPdIm2zgHhzq9l5l12t0j1eLi/4sZ9B2/8eyZjKDGLaPRXYuzdWnA0PMkJCM04S+nfiinNPRFFOvRGewn5k66Pg/RIflcMp5pxzgcKkIShbWt+YBC1RoUjPO54S+vPzH0Rf6zIztQcFcr1mRxmaBw0C/f+ErpOpSbWhYkem3lxd3K8/kfa+p28K6rsPabU1TuR/MLbY66K57TsoEepW508/IDVeipw008YnLKzUaAJICiHFJXCi7FSObGfneR6We5Xe5BJTlEg8S0dOFnQrS06BsHY0YIDCihywEgib0Lc5SrUaF9JGUUmy6QAJDV60hFYwuSuv05AW9BiMzUdXpJwdfeHc4SXUG5WU8EKkpMW9R9M0PWQ4ZIWtp+oNqwbC+PR6p/AJytn8OdRdHJtcSWu8pKnDSux9W00hmNN+/Ye6LKPhv2hwJaORxfhc9oOoOjJ2nlNwP3HlK2FQbLtbG3Y6yXHL/8AYJPrvU2PraEu6E3jKBPpDyUHTwMxO6NwR74Q7uEsx5aU305poNbnc6gPUrzXaNzXOttbXFpyK3Dx6IONWhTx4MafUD+dk5LWCFzheQtPp2vDxtvI7KP9DOf1GxH+VECzxMQixykqiom5ZswvqP3KvG9sbbPJSjHfKEm55cjd9V59FmdNB+uaVj6/WG8cIE2pzQQ3vsZXHe39OrjhSZ2t0O5zXji/m9Fl/wBO0PGc7siu2KIPvf2C39VqKj2jlxv6DusR0Vm6HuefumXGjph0zqema3Av2KePoud0T+R/LC2dPNYyn49XjOXlnHpqacWm2sWdFMfKYZq6V1mHM0wrjXKa08uCfCQmks2F62XCaWhWh7S/mtK6w/Mfdewaivsgyuta6/xMl6ZfUvmKzmzll13JH0IorS1RyVi6ltmvBXJCynX+zuhasNJhs35z9+y1NFx79lh6V1c8LX07/CdL3ROSc8NIKIUUn1XquqRz4fnYqm1FXlLpHwtEnoXJFqbgSM2D0SZY1C08afjjWwpMFGNTETMq0caJtRK4bHTGBF6npxsPskdBIj6/VfKtvhy1L7HC9W01ErElOaXVdR+a1hPgG5TmvS1RqAwxDCI6K3tryEebT0MIfTmkyD3RuvDcUHYxAN234C02Hxx5WdC2yCfC0WNU16UXGXbIRwULUzPITLWL0x2m6hyV+DPQn7Wh/O12R5B5Wtr4PiNEm6JrRuDQXjcQSXBtC8gGsrG0fytd3og0e48ILprs1WTgcC+yKfVYc1w3WoW6j8rjz4ysOTVlr7BojhPdU1YDT5xn0pct/UbiSudrszr45ydZ9D6X1MTNzQeOfVaUb18yZqngWw/MF234T6mNRGLI3t/MEyRDkjPTqi/5QAhHCjnKj3JrIShHUNF33QZRhFlNlC1rSK8EY9lBLTrlfEIuNlehoAtUPKvtwrTJ1YetdlaUD7bjBAysqkzppfsRS3X0hyxqNJ79vfjwfP8AlDZ1Adz+qzJtVUUppxDG52kkjOHEdm5q1xeo6m7c0h3bNcA5x6pWn+Ep40/GfTP60DvymYNcx2ARfuuB/wDli9o22aGUnoOoESgGwQfmBvCSu0+oM8Cr6fT2yq3xFn6Sfc0G0WWXCb76Q648B6iS7SOxFnkVWkopHTCxEaxPaSWvXyCk2g81jyie6bA0tNmKXC8SUEuFEPTncHwsFe0qhEYF1jYWY1PaaNAiYtHTtSjJDumYmwlo1feiMlo5EvXocJRXIaELpzSBrtQrF9BZGrmsqVXhlGsFJlZmpwVpdlla0WUifpTqR0t4Wz0fptfM76BJ9H6cSdzuOy6WJqb6NM4g8DU+wJWIJyNOhaLBqibD2g1Xb6fdLyijj+eEzJr0jDk+oQJX00jbknk+OwCtu7+qLqnNPkCvdTYrWM5DrBGx2aLcV55yPt+q57QsJ3emVtdZhO9987ilumQUT6j9wkhrS9r/ABK6YbXNJFg/Y0cp3oLnabWAHDZTx6Emkzp9LZAH8tMdUjcfhu5+G/ZxxwQb+gRvxNk59fV/p3W9R7kCF9tB9Ar2lZzJYwO3ueLSusl3OJ4HAWjqWgRbjyTQ9PVZYCCWeHVxLfQccdnml45tI5iQjCVVF09B1fCq0o5jpCe1Zgfpg9V174XvsFzJY9hAeW97zjIHjuuc6nBIwMc6Mta9jZGGrBY+9pJF80ec4XX9bgD4jjIyFyel6gY3HeHSM2OYGGQhrbujWRi3dv7isv8ATJuc9SFNNrnMr14XU6HT/GZNO54eIRGGPMjG0Cc/FBpzh81A+hx55XV6U7d9tzmro5PZp/a6Uc1wAJoBxrkWS2jlvIGRlPqx6SabpYfR/wAN6y7HbNLahjMjiB/a0uP0XL/hv8l+i6rpMm2GSQ/3HaPZuT/n9FGJ8NzLK8M51km/KbhjPhD0EBe4NHLjn08la+pjAc0MPbbfkp+OPNHus8F3aYhoN/KewPjyFWXTubdjsDyDg8FaM3SZBYFn24P1SrtOW0XZzW3d832VKklNp/ondcFeI7oacRW6vFqKXUpqPhwRo0EI8SuIhuELQhCRhT8KARgKBRqtSzGkZhcjlyRY9GMiXRup7M7CydRynXvSkjLKhZaJwGXIml0O425MafSjkp5rVph/odReKOkwxqqwIzGquC6Fh9R/AmYpLsZFWW1WD6+iF/aP08eoV4n7eQPy1R+1j1WE+kY8o7Ql4VpaWJrmmzRzncB2uqPt/hCfQW0hYRZo497v2Xgbj2RHtPBzXqhDCWnguaZP4i0wsPH9wzjuMFYuwtqwR3z+i658QcKPm8+O6w/xFZdd37KLrPSnH7kgGSbf2RItU55DHZG7dwLuq59lmfHptE2bu/HstzoeldK/eQfUnuVO+VvxFP4lCdM6KLgD0TMTSUeHSk8BFncGgBvY2T5V0vDgdeiPVZbIbVbRkeqVghJz4V9SdxJPdEjB2Umn16dM+SkUI8okbQBZyPCam1bXxhpbTm9x4RNF07ewvLgGtNf4/wB1Vf0I6xe+GbPTj8oIXjNKT2KddM0kDaKGMd12eigiDBto2P1VJjsS5ef+NLw+Za2HBC43q2gq6GCvqXXekuFvDcZsVwuT1elB5UblpnVxWrRwc4ecV2ryKrsDwfUI+ny1zSwFznNqQ3ua1v8Aa0dr8rrI9A3NiwO3dGj6bGDujYa7b+UmtoPaZfwr02Atjqjff08WtFk5LWt/taPuTklXbqXiP4djYTZoZPpfhDbGs1+IWVr7UO6DUFjrHivutKOzsOT82AOa7pbo3THTOoYAy5x4AC0Ndr2tcWRYYAGg9zXJtXlYtZLkadYvptajqO1oeLDarb/qdf7eVjSkvla7Fk7q7V/wsp2pvGS0diSvXTBxsk0OADlF3okcHU0tHOBuLskuUSn9SRj4RqhX5ga8muV6h2C+Pfw+IgI0aEiMTGQ5EU/CVnRJ6EoBHGlXQmFEWZkUcV6HqjlfZhTLJnjlGBQIjQgVTCxFHYhMCIwpgDUaZYPVKxJsPxXk81lARhrBaAOQePRE1L9xGK2srjmr8IDHEfRMAlxJHNE549aQB8Fi6qxz/MrQ6dExt7hyMVXP7dlns5Tcbkq+6NfzDV6pC1rzt/KQ0t+oCzHtWvK9r4WOB+Zlt9aGQf8AKySbTcqIcW5hUNIXr4WvHzNB9UYMtFY1coWwEPTox/8Am3/1C1YBtFAAfRBYEWMHuVSfCVNv6NfHcRXZK6htBGYPH19ErqDZx9E7egifRN4tW02o285WgyJsbCX/AJj+UePUrJk5tNnU6ZarwsTlHg1BAIvBSdozOEExqnwuDn6rp42BjmOaSWACwHd/JC5QEWn4RjDvpf6qsMhyxp0kWreZCH0WPNAVxfquV/EOgEcrmgUO3sUaXWPbY3WL+y14epQahv8A1Ap4Fbh3VHlLCUzXE+yXn9HGxRgK9rfb0yJzsSCicXz6WlDpGtkLdwIBoO7e6l/GdP8ALLM7ZfZbfTOikgvltkYFknBPoEvDK2N94dXFjH2U6j1Z8v5nWBw0YATSpkSndeT/ANj+s6u0R/Cibsb3Pc+659z1WSW0aPaQNrDbQRI45bng+izboeONca8DwSvZuhDMyUKP6ZV3RuhaQQ0nc00eWluQQfGUoycc7juo5JqvGRypp5QB8SQ7jZpr2Eh1D/X+yxmv/f7HZdQ553OeGEjjOR5/yosqeS/mNDdZADuAPTsFENMo8PlSuxeUrNTkEMRlNxOSTCmIygOPsKLuSrHK+9YyCOK9D0EuVmOSMrIdoRGhUYjNSj6ehFaFVrUQLB0YiKZYUoxyM1ywGMAq5dj2/VADl64/RAyRI3J1nCzWFORuQQ1IdjeVAO5/4QGuTLcov0m1gSNHYxKq7ZFJyI50dAVrSrXlHjaP7j9uVkmxHOfSxJOAmWxtjbudReeB/p9SgGWvy49e6XLlWUkbrpWaybPKWc1MlyGSiys+CxCiIQqEUlwppGFMxm8BKtK9E9Jp8BS0akjbRO7PiksQqGUnNKjno6BSy/xF6JkvuUDkdHcoIZLVN6o96C+VY2BXyUqnWn8tnaTZbdX7pKTUUkZtXm0NHUaa2qnvKW/rgG1m7sHdgDuNqzZJyRhCDCeUGxp41npou1vr+iiTDAohoeiOVUC9UXQeYgjExGoogMHaVYFRRAKIVeNeqJGVQywo7FFEowZqu1RRYyPQcozXKKLDIuCvXOwoogwoowpuMqKJUMw7CmIyoomEYcFWCiizERdqKxeqLIFHhKoVFEQHhQ3KKLBQFzyMLwuUUSlAT3Uq/EIz4UUTBSKGYnlVLlFFkHPTxpUtRRMgMWmebSWolK8UQKSJSvJKtHEFFEpR+BnCgqhRRBmk9pRRRAY//9k="/>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4343400"/>
            <a:ext cx="4314825" cy="1872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920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IN" b="1" dirty="0"/>
              <a:t>Dental caries</a:t>
            </a:r>
            <a:endParaRPr lang="en-IN" dirty="0"/>
          </a:p>
        </p:txBody>
      </p:sp>
      <p:sp>
        <p:nvSpPr>
          <p:cNvPr id="3" name="Content Placeholder 2"/>
          <p:cNvSpPr>
            <a:spLocks noGrp="1"/>
          </p:cNvSpPr>
          <p:nvPr>
            <p:ph idx="1"/>
          </p:nvPr>
        </p:nvSpPr>
        <p:spPr>
          <a:xfrm>
            <a:off x="457200" y="1752600"/>
            <a:ext cx="8229600" cy="4821936"/>
          </a:xfrm>
        </p:spPr>
        <p:txBody>
          <a:bodyPr>
            <a:normAutofit/>
          </a:bodyPr>
          <a:lstStyle/>
          <a:p>
            <a:r>
              <a:rPr lang="en-IN" dirty="0">
                <a:latin typeface="Arabic Typesetting" pitchFamily="66" charset="-78"/>
                <a:cs typeface="Arabic Typesetting" pitchFamily="66" charset="-78"/>
              </a:rPr>
              <a:t>If demineralization exceeds saliva and other </a:t>
            </a:r>
            <a:r>
              <a:rPr lang="en-IN" dirty="0" err="1">
                <a:latin typeface="Arabic Typesetting" pitchFamily="66" charset="-78"/>
                <a:cs typeface="Arabic Typesetting" pitchFamily="66" charset="-78"/>
              </a:rPr>
              <a:t>remineralization</a:t>
            </a:r>
            <a:r>
              <a:rPr lang="en-IN" dirty="0">
                <a:latin typeface="Arabic Typesetting" pitchFamily="66" charset="-78"/>
                <a:cs typeface="Arabic Typesetting" pitchFamily="66" charset="-78"/>
              </a:rPr>
              <a:t> factors such as from calcium and fluoridated toothpastes, these once hard tissues progressively break down, producing dental caries (cavities or carious lesions, that is, holes in the teeth). </a:t>
            </a:r>
          </a:p>
          <a:p>
            <a:r>
              <a:rPr lang="en-IN" dirty="0">
                <a:latin typeface="Arabic Typesetting" pitchFamily="66" charset="-78"/>
                <a:cs typeface="Arabic Typesetting" pitchFamily="66" charset="-78"/>
              </a:rPr>
              <a:t>Today, caries remains one of the most common diseases throughout the world. </a:t>
            </a:r>
            <a:r>
              <a:rPr lang="en-IN" dirty="0" err="1">
                <a:latin typeface="Arabic Typesetting" pitchFamily="66" charset="-78"/>
                <a:cs typeface="Arabic Typesetting" pitchFamily="66" charset="-78"/>
              </a:rPr>
              <a:t>Cariology</a:t>
            </a:r>
            <a:r>
              <a:rPr lang="en-IN" dirty="0">
                <a:latin typeface="Arabic Typesetting" pitchFamily="66" charset="-78"/>
                <a:cs typeface="Arabic Typesetting" pitchFamily="66" charset="-78"/>
              </a:rPr>
              <a:t> is the study of dental caries.</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4681665"/>
            <a:ext cx="3819525" cy="1700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68370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617</TotalTime>
  <Words>840</Words>
  <Application>Microsoft Office PowerPoint</Application>
  <PresentationFormat>On-screen Show (4:3)</PresentationFormat>
  <Paragraphs>37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Urban</vt:lpstr>
      <vt:lpstr>PowerPoint Presentation</vt:lpstr>
      <vt:lpstr>Biography</vt:lpstr>
      <vt:lpstr>PowerPoint Presentation</vt:lpstr>
      <vt:lpstr>Research Interest</vt:lpstr>
      <vt:lpstr>Recent Publications</vt:lpstr>
      <vt:lpstr>Recent Publications</vt:lpstr>
      <vt:lpstr>Recent Publications</vt:lpstr>
      <vt:lpstr>Dental caries</vt:lpstr>
      <vt:lpstr>Dental caries</vt:lpstr>
      <vt:lpstr>Dental caries</vt:lpstr>
      <vt:lpstr>Dental caries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Shua Ram</dc:creator>
  <cp:lastModifiedBy>rahul-s</cp:lastModifiedBy>
  <cp:revision>46</cp:revision>
  <dcterms:created xsi:type="dcterms:W3CDTF">2014-10-15T12:46:57Z</dcterms:created>
  <dcterms:modified xsi:type="dcterms:W3CDTF">2015-10-13T14:18:11Z</dcterms:modified>
</cp:coreProperties>
</file>