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56" r:id="rId4"/>
    <p:sldId id="257" r:id="rId5"/>
    <p:sldId id="258" r:id="rId6"/>
    <p:sldId id="259" r:id="rId7"/>
    <p:sldId id="260"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9/27/2014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9/27/2014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9/27/2014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9/27/2014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33341236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p:spPr>
        <p:style>
          <a:lnRef idx="2">
            <a:schemeClr val="accent1"/>
          </a:lnRef>
          <a:fillRef idx="1">
            <a:schemeClr val="lt1"/>
          </a:fillRef>
          <a:effectRef idx="0">
            <a:schemeClr val="accent1"/>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610071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147097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91000" y="2703316"/>
            <a:ext cx="3810000" cy="461665"/>
          </a:xfrm>
          <a:prstGeom prst="rect">
            <a:avLst/>
          </a:prstGeom>
        </p:spPr>
        <p:txBody>
          <a:bodyPr wrap="square">
            <a:spAutoFit/>
          </a:bodyPr>
          <a:lstStyle/>
          <a:p>
            <a:r>
              <a:rPr lang="lt-LT" sz="2400" b="1" dirty="0">
                <a:solidFill>
                  <a:srgbClr val="7030A0"/>
                </a:solidFill>
                <a:latin typeface="Times New Roman" pitchFamily="18" charset="0"/>
                <a:cs typeface="Times New Roman" pitchFamily="18" charset="0"/>
              </a:rPr>
              <a:t>Škudienė Vida</a:t>
            </a:r>
            <a:endParaRPr lang="en-US" sz="2400" b="1" dirty="0">
              <a:solidFill>
                <a:srgbClr val="7030A0"/>
              </a:solidFill>
              <a:latin typeface="Times New Roman" pitchFamily="18" charset="0"/>
              <a:cs typeface="Times New Roman" pitchFamily="18" charset="0"/>
            </a:endParaRPr>
          </a:p>
        </p:txBody>
      </p:sp>
      <p:sp>
        <p:nvSpPr>
          <p:cNvPr id="6" name="Rectangle 5"/>
          <p:cNvSpPr/>
          <p:nvPr/>
        </p:nvSpPr>
        <p:spPr>
          <a:xfrm>
            <a:off x="4191000" y="3352800"/>
            <a:ext cx="4572000" cy="707886"/>
          </a:xfrm>
          <a:prstGeom prst="rect">
            <a:avLst/>
          </a:prstGeom>
        </p:spPr>
        <p:txBody>
          <a:bodyPr>
            <a:spAutoFit/>
          </a:bodyPr>
          <a:lstStyle/>
          <a:p>
            <a:r>
              <a:rPr lang="en-US" sz="2000" dirty="0" smtClean="0">
                <a:solidFill>
                  <a:srgbClr val="7030A0"/>
                </a:solidFill>
                <a:latin typeface="Times New Roman" pitchFamily="18" charset="0"/>
                <a:cs typeface="Times New Roman" pitchFamily="18" charset="0"/>
              </a:rPr>
              <a:t>Professor of </a:t>
            </a:r>
            <a:r>
              <a:rPr lang="en-US" sz="2000" dirty="0" smtClean="0">
                <a:solidFill>
                  <a:srgbClr val="7030A0"/>
                </a:solidFill>
                <a:latin typeface="Times New Roman" pitchFamily="18" charset="0"/>
                <a:cs typeface="Times New Roman" pitchFamily="18" charset="0"/>
              </a:rPr>
              <a:t>Marketing</a:t>
            </a:r>
            <a:r>
              <a:rPr lang="en-US" sz="2000" dirty="0">
                <a:solidFill>
                  <a:srgbClr val="7030A0"/>
                </a:solidFill>
                <a:latin typeface="Times New Roman" pitchFamily="18" charset="0"/>
                <a:cs typeface="Times New Roman" pitchFamily="18" charset="0"/>
              </a:rPr>
              <a:t/>
            </a:r>
            <a:br>
              <a:rPr lang="en-US" sz="2000" dirty="0">
                <a:solidFill>
                  <a:srgbClr val="7030A0"/>
                </a:solidFill>
                <a:latin typeface="Times New Roman" pitchFamily="18" charset="0"/>
                <a:cs typeface="Times New Roman" pitchFamily="18" charset="0"/>
              </a:rPr>
            </a:br>
            <a:r>
              <a:rPr lang="en-US" sz="2000" dirty="0" err="1" smtClean="0">
                <a:solidFill>
                  <a:srgbClr val="7030A0"/>
                </a:solidFill>
                <a:latin typeface="Times New Roman" pitchFamily="18" charset="0"/>
                <a:cs typeface="Times New Roman" pitchFamily="18" charset="0"/>
              </a:rPr>
              <a:t>Lituania</a:t>
            </a:r>
            <a:endParaRPr lang="en-US" sz="2000" dirty="0">
              <a:solidFill>
                <a:srgbClr val="7030A0"/>
              </a:solidFill>
              <a:latin typeface="Times New Roman" pitchFamily="18" charset="0"/>
              <a:cs typeface="Times New Roman" pitchFamily="18" charset="0"/>
            </a:endParaRPr>
          </a:p>
        </p:txBody>
      </p:sp>
      <p:pic>
        <p:nvPicPr>
          <p:cNvPr id="8" name="Picture 7"/>
          <p:cNvPicPr/>
          <p:nvPr/>
        </p:nvPicPr>
        <p:blipFill rotWithShape="1">
          <a:blip r:embed="rId2"/>
          <a:srcRect l="12669" t="15024" r="13726" b="68878"/>
          <a:stretch/>
        </p:blipFill>
        <p:spPr bwMode="auto">
          <a:xfrm>
            <a:off x="0" y="0"/>
            <a:ext cx="9144000" cy="1447800"/>
          </a:xfrm>
          <a:prstGeom prst="rect">
            <a:avLst/>
          </a:prstGeom>
          <a:ln>
            <a:noFill/>
          </a:ln>
          <a:extLst>
            <a:ext uri="{53640926-AAD7-44D8-BBD7-CCE9431645EC}">
              <a14:shadowObscured xmlns:a14="http://schemas.microsoft.com/office/drawing/2010/main"/>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133600"/>
            <a:ext cx="2819400" cy="2899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9469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500" y="1841242"/>
            <a:ext cx="8001000" cy="5016758"/>
          </a:xfrm>
          <a:prstGeom prst="rect">
            <a:avLst/>
          </a:prstGeom>
        </p:spPr>
        <p:txBody>
          <a:bodyPr wrap="square">
            <a:spAutoFit/>
          </a:bodyPr>
          <a:lstStyle/>
          <a:p>
            <a:pPr marL="342900" indent="-342900">
              <a:buFont typeface="Wingdings" pitchFamily="2" charset="2"/>
              <a:buChar char="Ø"/>
            </a:pPr>
            <a:r>
              <a:rPr lang="en-US" sz="2000" dirty="0">
                <a:latin typeface="Times New Roman" pitchFamily="18" charset="0"/>
                <a:cs typeface="Times New Roman" pitchFamily="18" charset="0"/>
              </a:rPr>
              <a:t>Professor Vida </a:t>
            </a:r>
            <a:r>
              <a:rPr lang="en-US" sz="2000" dirty="0" err="1">
                <a:latin typeface="Times New Roman" pitchFamily="18" charset="0"/>
                <a:cs typeface="Times New Roman" pitchFamily="18" charset="0"/>
              </a:rPr>
              <a:t>Škudiene</a:t>
            </a:r>
            <a:r>
              <a:rPr lang="en-US" sz="2000" dirty="0">
                <a:latin typeface="Times New Roman" pitchFamily="18" charset="0"/>
                <a:cs typeface="Times New Roman" pitchFamily="18" charset="0"/>
              </a:rPr>
              <a:t>, Head of General University Education Subject Group, is teaching graduate and bachelor courses in Relationship Marketing and Organizational Behavior at Nagoya University of Commerce and Business, Japan and ISM University of Management and Economics</a:t>
            </a:r>
            <a:r>
              <a:rPr lang="en-US" sz="2000" dirty="0" smtClean="0">
                <a:latin typeface="Times New Roman" pitchFamily="18" charset="0"/>
                <a:cs typeface="Times New Roman" pitchFamily="18" charset="0"/>
              </a:rPr>
              <a:t>.</a:t>
            </a:r>
          </a:p>
          <a:p>
            <a:pPr marL="342900" indent="-342900">
              <a:buFont typeface="Wingdings" pitchFamily="2" charset="2"/>
              <a:buChar char="Ø"/>
            </a:pPr>
            <a:endParaRPr lang="en-US" sz="2000" dirty="0">
              <a:latin typeface="Times New Roman" pitchFamily="18" charset="0"/>
              <a:cs typeface="Times New Roman" pitchFamily="18" charset="0"/>
            </a:endParaRPr>
          </a:p>
          <a:p>
            <a:pPr marL="342900" indent="-342900">
              <a:buFont typeface="Wingdings" pitchFamily="2" charset="2"/>
              <a:buChar char="Ø"/>
            </a:pPr>
            <a:r>
              <a:rPr lang="en-US" sz="2000" dirty="0">
                <a:latin typeface="Times New Roman" pitchFamily="18" charset="0"/>
                <a:cs typeface="Times New Roman" pitchFamily="18" charset="0"/>
              </a:rPr>
              <a:t>Professor worked ten years as economist in Radio plant, Kaunas. During the period of 1992-2002 professor worked at </a:t>
            </a:r>
            <a:r>
              <a:rPr lang="en-US" sz="2000" dirty="0" err="1">
                <a:latin typeface="Times New Roman" pitchFamily="18" charset="0"/>
                <a:cs typeface="Times New Roman" pitchFamily="18" charset="0"/>
              </a:rPr>
              <a:t>Vytautas</a:t>
            </a:r>
            <a:r>
              <a:rPr lang="en-US" sz="2000" dirty="0">
                <a:latin typeface="Times New Roman" pitchFamily="18" charset="0"/>
                <a:cs typeface="Times New Roman" pitchFamily="18" charset="0"/>
              </a:rPr>
              <a:t> Magnus University as lecturer and 2000-2008 she worked as a sales executive responsible for Lithuania at international company Macmillan Education, Oxford, UK</a:t>
            </a:r>
            <a:r>
              <a:rPr lang="en-US" sz="2000" dirty="0" smtClean="0">
                <a:latin typeface="Times New Roman" pitchFamily="18" charset="0"/>
                <a:cs typeface="Times New Roman" pitchFamily="18" charset="0"/>
              </a:rPr>
              <a:t>.</a:t>
            </a:r>
          </a:p>
          <a:p>
            <a:pPr marL="342900" indent="-342900">
              <a:buFont typeface="Wingdings" pitchFamily="2" charset="2"/>
              <a:buChar char="Ø"/>
            </a:pPr>
            <a:endParaRPr lang="en-US" sz="2000" dirty="0">
              <a:latin typeface="Times New Roman" pitchFamily="18" charset="0"/>
              <a:cs typeface="Times New Roman" pitchFamily="18" charset="0"/>
            </a:endParaRPr>
          </a:p>
          <a:p>
            <a:pPr marL="342900" indent="-342900">
              <a:buFont typeface="Wingdings" pitchFamily="2" charset="2"/>
              <a:buChar char="Ø"/>
            </a:pPr>
            <a:r>
              <a:rPr lang="en-US" sz="2000" dirty="0">
                <a:latin typeface="Times New Roman" pitchFamily="18" charset="0"/>
                <a:cs typeface="Times New Roman" pitchFamily="18" charset="0"/>
              </a:rPr>
              <a:t>Main fields of interest are relationship marketing, organizational behavior, leadership and entrepreneurship.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p>
          <a:p>
            <a:endParaRPr lang="en-US" sz="2000" dirty="0">
              <a:latin typeface="Times New Roman" pitchFamily="18" charset="0"/>
              <a:cs typeface="Times New Roman" pitchFamily="18" charset="0"/>
            </a:endParaRPr>
          </a:p>
        </p:txBody>
      </p:sp>
      <p:sp>
        <p:nvSpPr>
          <p:cNvPr id="4" name="TextBox 3"/>
          <p:cNvSpPr txBox="1"/>
          <p:nvPr/>
        </p:nvSpPr>
        <p:spPr>
          <a:xfrm>
            <a:off x="771099" y="1410769"/>
            <a:ext cx="4572000" cy="523220"/>
          </a:xfrm>
          <a:prstGeom prst="rect">
            <a:avLst/>
          </a:prstGeom>
          <a:noFill/>
        </p:spPr>
        <p:txBody>
          <a:bodyPr wrap="square" rtlCol="0">
            <a:spAutoFit/>
          </a:bodyPr>
          <a:lstStyle/>
          <a:p>
            <a:r>
              <a:rPr lang="en-US" sz="2800" b="1" dirty="0" smtClean="0">
                <a:solidFill>
                  <a:srgbClr val="0070C0"/>
                </a:solidFill>
                <a:latin typeface="Monotype Corsiva" pitchFamily="66" charset="0"/>
              </a:rPr>
              <a:t>BRIEF BIOGRAPHY  :</a:t>
            </a:r>
            <a:endParaRPr lang="en-US" sz="2800" b="1" dirty="0">
              <a:solidFill>
                <a:srgbClr val="0070C0"/>
              </a:solidFill>
              <a:latin typeface="Monotype Corsiva" pitchFamily="66" charset="0"/>
            </a:endParaRPr>
          </a:p>
        </p:txBody>
      </p:sp>
      <p:pic>
        <p:nvPicPr>
          <p:cNvPr id="6" name="Picture 5"/>
          <p:cNvPicPr/>
          <p:nvPr/>
        </p:nvPicPr>
        <p:blipFill rotWithShape="1">
          <a:blip r:embed="rId2"/>
          <a:srcRect l="12669" t="15024" r="13726" b="68878"/>
          <a:stretch/>
        </p:blipFill>
        <p:spPr bwMode="auto">
          <a:xfrm>
            <a:off x="0" y="0"/>
            <a:ext cx="9144000" cy="12192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6556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136339"/>
            <a:ext cx="7162800" cy="1421992"/>
          </a:xfrm>
          <a:prstGeom prst="rect">
            <a:avLst/>
          </a:prstGeom>
        </p:spPr>
        <p:txBody>
          <a:bodyPr wrap="square">
            <a:spAutoFit/>
          </a:bodyPr>
          <a:lstStyle/>
          <a:p>
            <a:pPr marL="285750" indent="-285750">
              <a:lnSpc>
                <a:spcPct val="150000"/>
              </a:lnSpc>
              <a:buFont typeface="Wingdings" pitchFamily="2" charset="2"/>
              <a:buChar char="ü"/>
            </a:pPr>
            <a:r>
              <a:rPr lang="en-US" sz="2000" dirty="0">
                <a:latin typeface="Times New Roman" pitchFamily="18" charset="0"/>
                <a:cs typeface="Times New Roman" pitchFamily="18" charset="0"/>
              </a:rPr>
              <a:t>Professor Vida studied at South Carolina University, USA; Latvia State University; </a:t>
            </a:r>
            <a:r>
              <a:rPr lang="en-US" sz="2000" dirty="0" err="1">
                <a:latin typeface="Times New Roman" pitchFamily="18" charset="0"/>
                <a:cs typeface="Times New Roman" pitchFamily="18" charset="0"/>
              </a:rPr>
              <a:t>Vytautas</a:t>
            </a:r>
            <a:r>
              <a:rPr lang="en-US" sz="2000" dirty="0">
                <a:latin typeface="Times New Roman" pitchFamily="18" charset="0"/>
                <a:cs typeface="Times New Roman" pitchFamily="18" charset="0"/>
              </a:rPr>
              <a:t> Magnus University and Kaunas Technological University, Lithuania</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3" name="TextBox 2"/>
          <p:cNvSpPr txBox="1"/>
          <p:nvPr/>
        </p:nvSpPr>
        <p:spPr>
          <a:xfrm>
            <a:off x="762000" y="1613119"/>
            <a:ext cx="5181600" cy="523220"/>
          </a:xfrm>
          <a:prstGeom prst="rect">
            <a:avLst/>
          </a:prstGeom>
          <a:noFill/>
        </p:spPr>
        <p:txBody>
          <a:bodyPr wrap="square" rtlCol="0">
            <a:spAutoFit/>
          </a:bodyPr>
          <a:lstStyle/>
          <a:p>
            <a:r>
              <a:rPr lang="en-US" sz="2800" b="1" dirty="0" smtClean="0">
                <a:solidFill>
                  <a:srgbClr val="0070C0"/>
                </a:solidFill>
                <a:latin typeface="Monotype Corsiva" pitchFamily="66" charset="0"/>
                <a:cs typeface="Times New Roman" pitchFamily="18" charset="0"/>
              </a:rPr>
              <a:t>EDUCATION:</a:t>
            </a:r>
            <a:endParaRPr lang="en-US" sz="2800" b="1" dirty="0">
              <a:solidFill>
                <a:srgbClr val="0070C0"/>
              </a:solidFill>
              <a:latin typeface="Monotype Corsiva" pitchFamily="66" charset="0"/>
              <a:cs typeface="Times New Roman" pitchFamily="18" charset="0"/>
            </a:endParaRPr>
          </a:p>
        </p:txBody>
      </p:sp>
      <p:pic>
        <p:nvPicPr>
          <p:cNvPr id="5" name="Picture 4"/>
          <p:cNvPicPr/>
          <p:nvPr/>
        </p:nvPicPr>
        <p:blipFill rotWithShape="1">
          <a:blip r:embed="rId2"/>
          <a:srcRect l="12669" t="15024" r="13726" b="68878"/>
          <a:stretch/>
        </p:blipFill>
        <p:spPr bwMode="auto">
          <a:xfrm>
            <a:off x="0" y="0"/>
            <a:ext cx="9144000" cy="12192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27206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514600"/>
            <a:ext cx="6629400" cy="2554545"/>
          </a:xfrm>
          <a:prstGeom prst="rect">
            <a:avLst/>
          </a:prstGeom>
        </p:spPr>
        <p:txBody>
          <a:bodyPr wrap="square">
            <a:spAutoFit/>
          </a:bodyPr>
          <a:lstStyle/>
          <a:p>
            <a:pPr marL="342900" indent="-342900">
              <a:lnSpc>
                <a:spcPct val="200000"/>
              </a:lnSpc>
              <a:buFont typeface="Courier New" pitchFamily="49" charset="0"/>
              <a:buChar char="o"/>
            </a:pPr>
            <a:r>
              <a:rPr lang="en-US" sz="2000" dirty="0">
                <a:latin typeface="Times New Roman" pitchFamily="18" charset="0"/>
                <a:cs typeface="Times New Roman" pitchFamily="18" charset="0"/>
              </a:rPr>
              <a:t>Relationship </a:t>
            </a:r>
            <a:r>
              <a:rPr lang="en-US" sz="2000" dirty="0" smtClean="0">
                <a:latin typeface="Times New Roman" pitchFamily="18" charset="0"/>
                <a:cs typeface="Times New Roman" pitchFamily="18" charset="0"/>
              </a:rPr>
              <a:t>marketing</a:t>
            </a:r>
          </a:p>
          <a:p>
            <a:pPr marL="342900" indent="-342900">
              <a:lnSpc>
                <a:spcPct val="200000"/>
              </a:lnSpc>
              <a:buFont typeface="Courier New" pitchFamily="49" charset="0"/>
              <a:buChar char="o"/>
            </a:pPr>
            <a:r>
              <a:rPr lang="en-US" sz="2000" dirty="0" smtClean="0">
                <a:latin typeface="Times New Roman" pitchFamily="18" charset="0"/>
                <a:cs typeface="Times New Roman" pitchFamily="18" charset="0"/>
              </a:rPr>
              <a:t>Organizational behavior</a:t>
            </a:r>
          </a:p>
          <a:p>
            <a:pPr marL="342900" indent="-342900">
              <a:lnSpc>
                <a:spcPct val="200000"/>
              </a:lnSpc>
              <a:buFont typeface="Courier New" pitchFamily="49" charset="0"/>
              <a:buChar char="o"/>
            </a:pPr>
            <a:r>
              <a:rPr lang="en-US" sz="2000" dirty="0" smtClean="0">
                <a:latin typeface="Times New Roman" pitchFamily="18" charset="0"/>
                <a:cs typeface="Times New Roman" pitchFamily="18" charset="0"/>
              </a:rPr>
              <a:t>Leadership</a:t>
            </a:r>
          </a:p>
          <a:p>
            <a:pPr marL="342900" indent="-342900">
              <a:lnSpc>
                <a:spcPct val="200000"/>
              </a:lnSpc>
              <a:buFont typeface="Courier New" pitchFamily="49" charset="0"/>
              <a:buChar char="o"/>
            </a:pPr>
            <a:r>
              <a:rPr lang="en-US" sz="2000" dirty="0" smtClean="0">
                <a:latin typeface="Times New Roman" pitchFamily="18" charset="0"/>
                <a:cs typeface="Times New Roman" pitchFamily="18" charset="0"/>
              </a:rPr>
              <a:t>Entrepreneurship</a:t>
            </a:r>
            <a:endParaRPr lang="en-US" sz="2000" dirty="0">
              <a:latin typeface="Times New Roman" pitchFamily="18" charset="0"/>
              <a:cs typeface="Times New Roman" pitchFamily="18" charset="0"/>
            </a:endParaRPr>
          </a:p>
        </p:txBody>
      </p:sp>
      <p:sp>
        <p:nvSpPr>
          <p:cNvPr id="3" name="TextBox 2"/>
          <p:cNvSpPr txBox="1"/>
          <p:nvPr/>
        </p:nvSpPr>
        <p:spPr>
          <a:xfrm>
            <a:off x="457200" y="2052935"/>
            <a:ext cx="3429000" cy="461665"/>
          </a:xfrm>
          <a:prstGeom prst="rect">
            <a:avLst/>
          </a:prstGeom>
          <a:noFill/>
        </p:spPr>
        <p:txBody>
          <a:bodyPr wrap="square" rtlCol="0">
            <a:spAutoFit/>
          </a:bodyPr>
          <a:lstStyle/>
          <a:p>
            <a:r>
              <a:rPr lang="en-US" sz="2400" b="1" dirty="0" smtClean="0">
                <a:solidFill>
                  <a:srgbClr val="0070C0"/>
                </a:solidFill>
                <a:latin typeface="Monotype Corsiva" pitchFamily="66" charset="0"/>
              </a:rPr>
              <a:t>RESEARCH INTERESTS :</a:t>
            </a:r>
            <a:endParaRPr lang="en-US" sz="2400" b="1" dirty="0">
              <a:solidFill>
                <a:srgbClr val="0070C0"/>
              </a:solidFill>
              <a:latin typeface="Monotype Corsiva" pitchFamily="66" charset="0"/>
            </a:endParaRPr>
          </a:p>
        </p:txBody>
      </p:sp>
      <p:pic>
        <p:nvPicPr>
          <p:cNvPr id="6" name="Picture 5"/>
          <p:cNvPicPr/>
          <p:nvPr/>
        </p:nvPicPr>
        <p:blipFill rotWithShape="1">
          <a:blip r:embed="rId2"/>
          <a:srcRect l="12669" t="15024" r="13726" b="68878"/>
          <a:stretch/>
        </p:blipFill>
        <p:spPr bwMode="auto">
          <a:xfrm>
            <a:off x="0" y="0"/>
            <a:ext cx="9144000" cy="12192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98433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130434"/>
            <a:ext cx="5638800" cy="523220"/>
          </a:xfrm>
          <a:prstGeom prst="rect">
            <a:avLst/>
          </a:prstGeom>
          <a:noFill/>
        </p:spPr>
        <p:txBody>
          <a:bodyPr wrap="square" rtlCol="0">
            <a:spAutoFit/>
          </a:bodyPr>
          <a:lstStyle/>
          <a:p>
            <a:r>
              <a:rPr lang="en-US" sz="2800" b="1" dirty="0" smtClean="0">
                <a:solidFill>
                  <a:srgbClr val="0070C0"/>
                </a:solidFill>
                <a:latin typeface="Monotype Corsiva" pitchFamily="66" charset="0"/>
              </a:rPr>
              <a:t>ACHIEVEMENTS:</a:t>
            </a:r>
            <a:endParaRPr lang="en-US" sz="2800" b="1" dirty="0">
              <a:solidFill>
                <a:srgbClr val="0070C0"/>
              </a:solidFill>
              <a:latin typeface="Monotype Corsiva" pitchFamily="66" charset="0"/>
            </a:endParaRPr>
          </a:p>
        </p:txBody>
      </p:sp>
      <p:sp>
        <p:nvSpPr>
          <p:cNvPr id="3" name="Rectangle 2"/>
          <p:cNvSpPr/>
          <p:nvPr/>
        </p:nvSpPr>
        <p:spPr>
          <a:xfrm>
            <a:off x="649406" y="1600200"/>
            <a:ext cx="8382000" cy="3416320"/>
          </a:xfrm>
          <a:prstGeom prst="rect">
            <a:avLst/>
          </a:prstGeom>
        </p:spPr>
        <p:txBody>
          <a:bodyPr wrap="square">
            <a:spAutoFit/>
          </a:bodyPr>
          <a:lstStyle/>
          <a:p>
            <a:pPr marL="285750" indent="-285750">
              <a:buFont typeface="Arial" pitchFamily="34" charset="0"/>
              <a:buChar char="•"/>
            </a:pPr>
            <a:r>
              <a:rPr lang="en-US" dirty="0">
                <a:latin typeface="Times New Roman" pitchFamily="18" charset="0"/>
                <a:cs typeface="Times New Roman" pitchFamily="18" charset="0"/>
              </a:rPr>
              <a:t>Prof. Vida </a:t>
            </a:r>
            <a:r>
              <a:rPr lang="en-US" dirty="0" err="1">
                <a:latin typeface="Times New Roman" pitchFamily="18" charset="0"/>
                <a:cs typeface="Times New Roman" pitchFamily="18" charset="0"/>
              </a:rPr>
              <a:t>Skudiene</a:t>
            </a:r>
            <a:r>
              <a:rPr lang="en-US" dirty="0">
                <a:latin typeface="Times New Roman" pitchFamily="18" charset="0"/>
                <a:cs typeface="Times New Roman" pitchFamily="18" charset="0"/>
              </a:rPr>
              <a:t> has presented her research at international conferences in France, Japan, Israel, US (Hawaii, Chicago), Greece, Croatia, France, Spain, Norway, Jamaica, Sweden, Italy (Boccioni), and published over 30 articles. </a:t>
            </a:r>
          </a:p>
          <a:p>
            <a:pPr marL="285750" indent="-285750">
              <a:buFont typeface="Arial" pitchFamily="34" charset="0"/>
              <a:buChar char="•"/>
            </a:pPr>
            <a:endParaRPr lang="en-US" dirty="0" smtClean="0">
              <a:latin typeface="Times New Roman" pitchFamily="18" charset="0"/>
              <a:cs typeface="Times New Roman" pitchFamily="18" charset="0"/>
            </a:endParaRPr>
          </a:p>
          <a:p>
            <a:pPr marL="285750" indent="-285750">
              <a:buFont typeface="Arial" pitchFamily="34" charset="0"/>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2008 she won the best paper Award from the US Marketing Management Association. Prof. Vida </a:t>
            </a:r>
            <a:r>
              <a:rPr lang="en-US" dirty="0" err="1">
                <a:latin typeface="Times New Roman" pitchFamily="18" charset="0"/>
                <a:cs typeface="Times New Roman" pitchFamily="18" charset="0"/>
              </a:rPr>
              <a:t>Skudiene</a:t>
            </a:r>
            <a:r>
              <a:rPr lang="en-US" dirty="0">
                <a:latin typeface="Times New Roman" pitchFamily="18" charset="0"/>
                <a:cs typeface="Times New Roman" pitchFamily="18" charset="0"/>
              </a:rPr>
              <a:t> is a member of editorial advisory board of international journals: “Baltic Journal of Management”, “Business and Economics Journal” and “</a:t>
            </a:r>
            <a:r>
              <a:rPr lang="en-US" dirty="0" err="1">
                <a:latin typeface="Times New Roman" pitchFamily="18" charset="0"/>
                <a:cs typeface="Times New Roman" pitchFamily="18" charset="0"/>
              </a:rPr>
              <a:t>Pecvnia</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285750" indent="-285750">
              <a:buFont typeface="Arial" pitchFamily="34" charset="0"/>
              <a:buChar char="•"/>
            </a:pPr>
            <a:endParaRPr lang="en-US" dirty="0" smtClean="0">
              <a:latin typeface="Times New Roman" pitchFamily="18" charset="0"/>
              <a:cs typeface="Times New Roman" pitchFamily="18" charset="0"/>
            </a:endParaRPr>
          </a:p>
          <a:p>
            <a:pPr marL="285750" indent="-285750">
              <a:buFont typeface="Arial" pitchFamily="34" charset="0"/>
              <a:buChar char="•"/>
            </a:pPr>
            <a:r>
              <a:rPr lang="en-US" dirty="0" smtClean="0">
                <a:latin typeface="Times New Roman" pitchFamily="18" charset="0"/>
                <a:cs typeface="Times New Roman" pitchFamily="18" charset="0"/>
              </a:rPr>
              <a:t>Prof</a:t>
            </a:r>
            <a:r>
              <a:rPr lang="en-US" dirty="0">
                <a:latin typeface="Times New Roman" pitchFamily="18" charset="0"/>
                <a:cs typeface="Times New Roman" pitchFamily="18" charset="0"/>
              </a:rPr>
              <a:t>. Vida </a:t>
            </a:r>
            <a:r>
              <a:rPr lang="en-US" dirty="0" err="1">
                <a:latin typeface="Times New Roman" pitchFamily="18" charset="0"/>
                <a:cs typeface="Times New Roman" pitchFamily="18" charset="0"/>
              </a:rPr>
              <a:t>Skudiene</a:t>
            </a:r>
            <a:r>
              <a:rPr lang="en-US" dirty="0">
                <a:latin typeface="Times New Roman" pitchFamily="18" charset="0"/>
                <a:cs typeface="Times New Roman" pitchFamily="18" charset="0"/>
              </a:rPr>
              <a:t> participates in the EU projects on Case Writing in HR Management, as an author, and Fostering Entrepreneurship in Higher Education, as a researcher.</a:t>
            </a:r>
            <a:endParaRPr lang="en-US" dirty="0">
              <a:latin typeface="Times New Roman" pitchFamily="18" charset="0"/>
              <a:cs typeface="Times New Roman" pitchFamily="18" charset="0"/>
            </a:endParaRPr>
          </a:p>
        </p:txBody>
      </p:sp>
      <p:pic>
        <p:nvPicPr>
          <p:cNvPr id="5" name="Picture 4"/>
          <p:cNvPicPr/>
          <p:nvPr/>
        </p:nvPicPr>
        <p:blipFill rotWithShape="1">
          <a:blip r:embed="rId2"/>
          <a:srcRect l="12669" t="15024" r="13726" b="68878"/>
          <a:stretch/>
        </p:blipFill>
        <p:spPr bwMode="auto">
          <a:xfrm>
            <a:off x="0" y="0"/>
            <a:ext cx="9144000" cy="12192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60506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a:p>
        </p:txBody>
      </p:sp>
      <p:sp>
        <p:nvSpPr>
          <p:cNvPr id="2" name="Title 1"/>
          <p:cNvSpPr>
            <a:spLocks noGrp="1"/>
          </p:cNvSpPr>
          <p:nvPr>
            <p:ph type="title"/>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Business and Economics</a:t>
            </a:r>
            <a:r>
              <a:rPr lang="en-US" dirty="0"/>
              <a:t/>
            </a:r>
            <a:br>
              <a:rPr lang="en-US" dirty="0"/>
            </a:br>
            <a:r>
              <a:rPr lang="en-US" dirty="0"/>
              <a:t>Related </a:t>
            </a:r>
            <a:r>
              <a:rPr lang="en-US" dirty="0" smtClean="0"/>
              <a:t>Journals</a:t>
            </a:r>
            <a:endParaRPr lang="en-US" dirty="0"/>
          </a:p>
        </p:txBody>
      </p:sp>
      <p:sp>
        <p:nvSpPr>
          <p:cNvPr id="7" name="Vertical Scroll 6"/>
          <p:cNvSpPr/>
          <p:nvPr/>
        </p:nvSpPr>
        <p:spPr>
          <a:xfrm>
            <a:off x="-47625" y="1471613"/>
            <a:ext cx="6940882" cy="5486400"/>
          </a:xfrm>
          <a:prstGeom prst="verticalScroll">
            <a:avLst/>
          </a:prstGeom>
        </p:spPr>
        <p:style>
          <a:lnRef idx="1">
            <a:schemeClr val="accent1"/>
          </a:lnRef>
          <a:fillRef idx="2">
            <a:schemeClr val="accent1"/>
          </a:fillRef>
          <a:effectRef idx="1">
            <a:schemeClr val="accent1"/>
          </a:effectRef>
          <a:fontRef idx="minor">
            <a:schemeClr val="dk1"/>
          </a:fontRef>
        </p:style>
        <p:txBody>
          <a:bodyPr anchor="ctr"/>
          <a:lstStyle/>
          <a:p>
            <a:pPr marL="342900" indent="-342900">
              <a:buBlip>
                <a:blip r:embed="rId3"/>
              </a:buBlip>
              <a:defRPr/>
            </a:pPr>
            <a:r>
              <a:rPr lang="en-US" sz="2000" u="sng" dirty="0">
                <a:solidFill>
                  <a:schemeClr val="accent3">
                    <a:lumMod val="75000"/>
                  </a:schemeClr>
                </a:solidFill>
              </a:rPr>
              <a:t>Arabian Journal of Business and Management Review</a:t>
            </a:r>
            <a:r>
              <a:rPr lang="en-US" sz="2000" dirty="0"/>
              <a:t> </a:t>
            </a:r>
          </a:p>
          <a:p>
            <a:pPr marL="342900" indent="-342900">
              <a:buBlip>
                <a:blip r:embed="rId3"/>
              </a:buBlip>
              <a:defRPr/>
            </a:pPr>
            <a:r>
              <a:rPr lang="en-US" sz="2000" u="sng" dirty="0">
                <a:solidFill>
                  <a:schemeClr val="accent3">
                    <a:lumMod val="75000"/>
                  </a:schemeClr>
                </a:solidFill>
              </a:rPr>
              <a:t>Business and Economics Journal</a:t>
            </a:r>
            <a:r>
              <a:rPr lang="en-US" sz="2000" dirty="0"/>
              <a:t> </a:t>
            </a:r>
          </a:p>
          <a:p>
            <a:pPr marL="342900" indent="-342900">
              <a:buBlip>
                <a:blip r:embed="rId3"/>
              </a:buBlip>
              <a:defRPr/>
            </a:pPr>
            <a:r>
              <a:rPr lang="en-US" sz="2000" u="sng" dirty="0">
                <a:solidFill>
                  <a:schemeClr val="accent3">
                    <a:lumMod val="75000"/>
                  </a:schemeClr>
                </a:solidFill>
              </a:rPr>
              <a:t>International Journal of Economics and Management Sciences</a:t>
            </a:r>
          </a:p>
          <a:p>
            <a:pPr marL="342900" indent="-342900">
              <a:buBlip>
                <a:blip r:embed="rId3"/>
              </a:buBlip>
              <a:defRPr/>
            </a:pPr>
            <a:r>
              <a:rPr lang="en-US" sz="2000" u="sng" dirty="0">
                <a:solidFill>
                  <a:schemeClr val="accent3">
                    <a:lumMod val="75000"/>
                  </a:schemeClr>
                </a:solidFill>
              </a:rPr>
              <a:t>Journal of Public Affairs</a:t>
            </a:r>
            <a:endParaRPr lang="en-US" sz="2000" u="sng" dirty="0">
              <a:solidFill>
                <a:schemeClr val="accent3">
                  <a:lumMod val="75000"/>
                </a:schemeClr>
              </a:solidFill>
              <a:latin typeface="Estrangelo Edessa" panose="03080600000000000000" pitchFamily="66" charset="0"/>
              <a:cs typeface="Estrangelo Edessa" panose="03080600000000000000" pitchFamily="66" charset="0"/>
            </a:endParaRPr>
          </a:p>
          <a:p>
            <a:pPr>
              <a:defRPr/>
            </a:pPr>
            <a:r>
              <a:rPr lang="en-US" sz="2000" dirty="0" smtClean="0"/>
              <a:t> </a:t>
            </a:r>
            <a:endParaRPr lang="en-US" sz="2000" dirty="0">
              <a:solidFill>
                <a:schemeClr val="bg2">
                  <a:lumMod val="50000"/>
                </a:schemeClr>
              </a:solidFill>
              <a:latin typeface="Estrangelo Edessa" panose="03080600000000000000" pitchFamily="66" charset="0"/>
              <a:cs typeface="Estrangelo Edessa" panose="03080600000000000000" pitchFamily="66" charset="0"/>
            </a:endParaRPr>
          </a:p>
        </p:txBody>
      </p:sp>
    </p:spTree>
    <p:extLst>
      <p:ext uri="{BB962C8B-B14F-4D97-AF65-F5344CB8AC3E}">
        <p14:creationId xmlns:p14="http://schemas.microsoft.com/office/powerpoint/2010/main" val="2329027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1125940"/>
            <a:ext cx="8229600" cy="3429000"/>
          </a:xfrm>
          <a:prstGeom prst="horizontalScroll">
            <a:avLst/>
          </a:prstGeom>
        </p:spPr>
        <p:style>
          <a:lnRef idx="1">
            <a:schemeClr val="accent1"/>
          </a:lnRef>
          <a:fillRef idx="2">
            <a:schemeClr val="accent1"/>
          </a:fillRef>
          <a:effectRef idx="1">
            <a:schemeClr val="accent1"/>
          </a:effectRef>
          <a:fontRef idx="minor">
            <a:schemeClr val="dk1"/>
          </a:fontRef>
        </p:style>
        <p:txBody>
          <a:bodyPr anchor="ctr"/>
          <a:lstStyle/>
          <a:p>
            <a:pPr marL="342900" indent="-342900">
              <a:buFont typeface="Wingdings" pitchFamily="2" charset="2"/>
              <a:buChar char="ü"/>
            </a:pPr>
            <a:r>
              <a:rPr lang="en-US" sz="2400" dirty="0"/>
              <a:t>International conference on Business, Economics and Management</a:t>
            </a:r>
          </a:p>
          <a:p>
            <a:pPr marL="342900" indent="-342900">
              <a:buFont typeface="Wingdings" pitchFamily="2" charset="2"/>
              <a:buChar char="ü"/>
              <a:defRPr/>
            </a:pPr>
            <a:r>
              <a:rPr lang="en-US" sz="2400"/>
              <a:t>International Conference on Advertising and Marketing Expo</a:t>
            </a:r>
          </a:p>
          <a:p>
            <a:pPr>
              <a:defRPr/>
            </a:pPr>
            <a:endParaRPr lang="en-US" sz="2200" dirty="0">
              <a:latin typeface="Footlight MT Light" panose="0204060206030A020304"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Business and Economics</a:t>
            </a:r>
            <a:r>
              <a:rPr lang="en-US" sz="3600" dirty="0"/>
              <a:t/>
            </a:r>
            <a:br>
              <a:rPr lang="en-US" sz="3600" dirty="0"/>
            </a:br>
            <a:r>
              <a:rPr lang="en-US" sz="3600" dirty="0"/>
              <a:t>Related Conferences</a:t>
            </a:r>
          </a:p>
        </p:txBody>
      </p:sp>
    </p:spTree>
    <p:extLst>
      <p:ext uri="{BB962C8B-B14F-4D97-AF65-F5344CB8AC3E}">
        <p14:creationId xmlns:p14="http://schemas.microsoft.com/office/powerpoint/2010/main" val="17700241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TotalTime>
  <Words>582</Words>
  <Application>Microsoft Office PowerPoint</Application>
  <PresentationFormat>On-screen Show (4:3)</PresentationFormat>
  <Paragraphs>44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Remya</dc:creator>
  <cp:lastModifiedBy>Anil Kumar Vangala</cp:lastModifiedBy>
  <cp:revision>12</cp:revision>
  <dcterms:created xsi:type="dcterms:W3CDTF">2006-08-16T00:00:00Z</dcterms:created>
  <dcterms:modified xsi:type="dcterms:W3CDTF">2014-09-27T12:59:42Z</dcterms:modified>
</cp:coreProperties>
</file>