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56" r:id="rId4"/>
    <p:sldId id="257" r:id="rId5"/>
    <p:sldId id="258" r:id="rId6"/>
    <p:sldId id="287" r:id="rId7"/>
    <p:sldId id="288" r:id="rId8"/>
    <p:sldId id="259" r:id="rId9"/>
    <p:sldId id="275" r:id="rId10"/>
    <p:sldId id="279" r:id="rId11"/>
    <p:sldId id="260" r:id="rId12"/>
    <p:sldId id="269" r:id="rId13"/>
    <p:sldId id="270" r:id="rId14"/>
    <p:sldId id="282" r:id="rId15"/>
    <p:sldId id="283" r:id="rId16"/>
    <p:sldId id="284" r:id="rId17"/>
    <p:sldId id="286" r:id="rId18"/>
    <p:sldId id="261" r:id="rId19"/>
    <p:sldId id="280" r:id="rId20"/>
    <p:sldId id="281" r:id="rId21"/>
    <p:sldId id="276" r:id="rId22"/>
    <p:sldId id="277" r:id="rId23"/>
    <p:sldId id="278"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23" autoAdjust="0"/>
  </p:normalViewPr>
  <p:slideViewPr>
    <p:cSldViewPr>
      <p:cViewPr varScale="1">
        <p:scale>
          <a:sx n="61" d="100"/>
          <a:sy n="61"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pPr/>
              <a:t>11/27/2014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pPr/>
              <a:t>11/27/2014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omics@omicsonline.or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alternative-integrative-medicine.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0" y="42431"/>
            <a:ext cx="9137650" cy="227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07769" y="829120"/>
            <a:ext cx="48768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latin typeface="Stencil" panose="040409050D0802020404" pitchFamily="82" charset="0"/>
              </a:rPr>
              <a:t>OMICS Group</a:t>
            </a:r>
            <a:endParaRPr lang="en-US" sz="5400" b="1" dirty="0">
              <a:latin typeface="Stencil" panose="040409050D0802020404" pitchFamily="82" charset="0"/>
            </a:endParaRPr>
          </a:p>
        </p:txBody>
      </p:sp>
      <p:sp>
        <p:nvSpPr>
          <p:cNvPr id="2052" name="Rectangle 8"/>
          <p:cNvSpPr>
            <a:spLocks noChangeArrowheads="1"/>
          </p:cNvSpPr>
          <p:nvPr/>
        </p:nvSpPr>
        <p:spPr bwMode="auto">
          <a:xfrm>
            <a:off x="152400" y="6457950"/>
            <a:ext cx="5638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dirty="0">
                <a:latin typeface="Arial" pitchFamily="34" charset="0"/>
              </a:rPr>
              <a:t>Contact us at: </a:t>
            </a:r>
            <a:r>
              <a:rPr lang="en-US" altLang="en-US" sz="2000" dirty="0" smtClean="0">
                <a:latin typeface="Arial" pitchFamily="34" charset="0"/>
                <a:hlinkClick r:id="rId3"/>
              </a:rPr>
              <a:t>contact.omics@omicsonline.org</a:t>
            </a:r>
            <a:r>
              <a:rPr lang="en-US" altLang="en-US" sz="2000" dirty="0" smtClean="0">
                <a:latin typeface="Arial" pitchFamily="34" charset="0"/>
              </a:rPr>
              <a:t> </a:t>
            </a:r>
            <a:endParaRPr lang="en-US" altLang="en-US" sz="2000" dirty="0">
              <a:latin typeface="Arial" pitchFamily="34" charset="0"/>
            </a:endParaRPr>
          </a:p>
        </p:txBody>
      </p:sp>
      <p:pic>
        <p:nvPicPr>
          <p:cNvPr id="2053" name="Picture 3" descr="C:\Users\rakesh-s\Desktop\indexF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85306"/>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278062"/>
            <a:ext cx="9137650" cy="417988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400" dirty="0" smtClean="0">
              <a:solidFill>
                <a:srgbClr val="0070C0"/>
              </a:solidFill>
              <a:latin typeface="Nyala" panose="02000504070300020003" pitchFamily="2" charset="0"/>
            </a:endParaRPr>
          </a:p>
          <a:p>
            <a:pPr>
              <a:defRPr/>
            </a:pPr>
            <a:r>
              <a:rPr lang="en-US" sz="2400" dirty="0" smtClean="0">
                <a:solidFill>
                  <a:srgbClr val="0070C0"/>
                </a:solidFill>
                <a:latin typeface="Nyala" panose="02000504070300020003" pitchFamily="2" charset="0"/>
              </a:rPr>
              <a:t>OMICS </a:t>
            </a:r>
            <a:r>
              <a:rPr lang="en-US" sz="24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400" b="1" dirty="0">
                <a:solidFill>
                  <a:srgbClr val="0070C0"/>
                </a:solidFill>
                <a:latin typeface="Nyala" panose="02000504070300020003" pitchFamily="2" charset="0"/>
              </a:rPr>
              <a:t>400</a:t>
            </a:r>
            <a:r>
              <a:rPr lang="en-US" sz="2400" dirty="0">
                <a:solidFill>
                  <a:srgbClr val="0070C0"/>
                </a:solidFill>
                <a:latin typeface="Nyala" panose="02000504070300020003" pitchFamily="2" charset="0"/>
              </a:rPr>
              <a:t> leading-edge peer reviewed Open Access Journals and organizes over </a:t>
            </a:r>
            <a:r>
              <a:rPr lang="en-US" sz="2400" b="1" dirty="0">
                <a:solidFill>
                  <a:srgbClr val="0070C0"/>
                </a:solidFill>
                <a:latin typeface="Nyala" panose="02000504070300020003" pitchFamily="2" charset="0"/>
              </a:rPr>
              <a:t>300</a:t>
            </a:r>
            <a:r>
              <a:rPr lang="en-US" sz="2400" dirty="0">
                <a:solidFill>
                  <a:srgbClr val="0070C0"/>
                </a:solidFill>
                <a:latin typeface="Nyala" panose="02000504070300020003" pitchFamily="2" charset="0"/>
              </a:rPr>
              <a:t> International Conferences annually all over the world. OMICS Publishing Group journals have over </a:t>
            </a:r>
            <a:r>
              <a:rPr lang="en-US" sz="2400" b="1" dirty="0">
                <a:solidFill>
                  <a:srgbClr val="0070C0"/>
                </a:solidFill>
                <a:latin typeface="Nyala" panose="02000504070300020003" pitchFamily="2" charset="0"/>
              </a:rPr>
              <a:t>3 million</a:t>
            </a:r>
            <a:r>
              <a:rPr lang="en-US" sz="2400" dirty="0">
                <a:solidFill>
                  <a:srgbClr val="0070C0"/>
                </a:solidFill>
                <a:latin typeface="Nyala" panose="02000504070300020003" pitchFamily="2" charset="0"/>
              </a:rPr>
              <a:t> readers and the fame and success of the same can be attributed to the strong editorial board which contains over </a:t>
            </a:r>
            <a:r>
              <a:rPr lang="en-US" sz="2400" b="1" dirty="0">
                <a:solidFill>
                  <a:srgbClr val="0070C0"/>
                </a:solidFill>
                <a:latin typeface="Nyala" panose="02000504070300020003" pitchFamily="2" charset="0"/>
              </a:rPr>
              <a:t>30000</a:t>
            </a:r>
            <a:r>
              <a:rPr lang="en-US" sz="2400" dirty="0">
                <a:solidFill>
                  <a:srgbClr val="0070C0"/>
                </a:solidFill>
                <a:latin typeface="Nyala" panose="02000504070300020003" pitchFamily="2" charset="0"/>
              </a:rPr>
              <a:t> eminent personalities that ensure a rapid, quality and quick review process. OMICS Group signed an agreement with more than </a:t>
            </a:r>
            <a:r>
              <a:rPr lang="en-US" sz="2400" b="1" dirty="0">
                <a:solidFill>
                  <a:srgbClr val="0070C0"/>
                </a:solidFill>
                <a:latin typeface="Nyala" panose="02000504070300020003" pitchFamily="2" charset="0"/>
              </a:rPr>
              <a:t>1000</a:t>
            </a:r>
            <a:r>
              <a:rPr lang="en-US" sz="24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873635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924800" cy="762000"/>
          </a:xfrm>
        </p:spPr>
        <p:txBody>
          <a:bodyPr/>
          <a:lstStyle/>
          <a:p>
            <a:pPr algn="r"/>
            <a:r>
              <a:rPr lang="en-US" dirty="0">
                <a:solidFill>
                  <a:schemeClr val="tx1"/>
                </a:solidFill>
              </a:rPr>
              <a:t>Collaborations</a:t>
            </a:r>
          </a:p>
        </p:txBody>
      </p:sp>
      <p:sp>
        <p:nvSpPr>
          <p:cNvPr id="3" name="Content Placeholder 2"/>
          <p:cNvSpPr>
            <a:spLocks noGrp="1"/>
          </p:cNvSpPr>
          <p:nvPr>
            <p:ph idx="1"/>
          </p:nvPr>
        </p:nvSpPr>
        <p:spPr>
          <a:xfrm>
            <a:off x="533400" y="1295400"/>
            <a:ext cx="8229600" cy="5029200"/>
          </a:xfrm>
        </p:spPr>
        <p:txBody>
          <a:bodyPr>
            <a:noAutofit/>
          </a:bodyPr>
          <a:lstStyle/>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VERONA</a:t>
            </a:r>
          </a:p>
          <a:p>
            <a:pPr lvl="0"/>
            <a:r>
              <a:rPr lang="en-US" sz="1600" dirty="0"/>
              <a:t>Silicon </a:t>
            </a:r>
            <a:r>
              <a:rPr lang="en-US" sz="1600" dirty="0" err="1"/>
              <a:t>Biosystems</a:t>
            </a:r>
            <a:endParaRPr lang="en-US" sz="1600" dirty="0"/>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BOLOGNA</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BOLOGNA</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MILANO</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BOLOGNA</a:t>
            </a:r>
          </a:p>
          <a:p>
            <a:pPr lvl="0"/>
            <a:r>
              <a:rPr lang="en-US" sz="1600" dirty="0" err="1"/>
              <a:t>Universitè</a:t>
            </a:r>
            <a:r>
              <a:rPr lang="en-US" sz="1600" dirty="0"/>
              <a:t> de la </a:t>
            </a:r>
            <a:r>
              <a:rPr lang="en-US" sz="1600" dirty="0" err="1"/>
              <a:t>Mediterranèe</a:t>
            </a:r>
            <a:r>
              <a:rPr lang="en-US" sz="1600" dirty="0"/>
              <a:t> Aix Marseille II</a:t>
            </a:r>
          </a:p>
          <a:p>
            <a:pPr lvl="0"/>
            <a:r>
              <a:rPr lang="en-US" sz="1600" dirty="0" err="1"/>
              <a:t>Università</a:t>
            </a:r>
            <a:r>
              <a:rPr lang="en-US" sz="1600" dirty="0"/>
              <a:t> </a:t>
            </a:r>
            <a:r>
              <a:rPr lang="en-US" sz="1600" dirty="0" err="1"/>
              <a:t>Cattolica</a:t>
            </a:r>
            <a:r>
              <a:rPr lang="en-US" sz="1600" dirty="0"/>
              <a:t> del </a:t>
            </a:r>
            <a:r>
              <a:rPr lang="en-US" sz="1600" dirty="0" err="1"/>
              <a:t>Sacro</a:t>
            </a:r>
            <a:r>
              <a:rPr lang="en-US" sz="1600" dirty="0"/>
              <a:t> </a:t>
            </a:r>
            <a:r>
              <a:rPr lang="en-US" sz="1600" dirty="0" err="1"/>
              <a:t>Cuore</a:t>
            </a:r>
            <a:endParaRPr lang="en-US" sz="1600" dirty="0"/>
          </a:p>
          <a:p>
            <a:pPr lvl="0"/>
            <a:r>
              <a:rPr lang="en-US" sz="1600" dirty="0" err="1"/>
              <a:t>Cyanagen</a:t>
            </a:r>
            <a:endParaRPr lang="en-US" sz="1600" dirty="0"/>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FIRENZE</a:t>
            </a:r>
          </a:p>
          <a:p>
            <a:pPr lvl="0"/>
            <a:r>
              <a:rPr lang="en-US" sz="1600" dirty="0" err="1"/>
              <a:t>Consiglio</a:t>
            </a:r>
            <a:r>
              <a:rPr lang="en-US" sz="1600" dirty="0"/>
              <a:t> </a:t>
            </a:r>
            <a:r>
              <a:rPr lang="en-US" sz="1600" dirty="0" err="1"/>
              <a:t>nazionale</a:t>
            </a:r>
            <a:r>
              <a:rPr lang="en-US" sz="1600" dirty="0"/>
              <a:t> </a:t>
            </a:r>
            <a:r>
              <a:rPr lang="en-US" sz="1600" dirty="0" err="1"/>
              <a:t>delle</a:t>
            </a:r>
            <a:r>
              <a:rPr lang="en-US" sz="1600" dirty="0"/>
              <a:t> </a:t>
            </a:r>
            <a:r>
              <a:rPr lang="en-US" sz="1600" dirty="0" err="1"/>
              <a:t>ricerche</a:t>
            </a:r>
            <a:r>
              <a:rPr lang="en-US" sz="1600" dirty="0"/>
              <a:t> - CNR</a:t>
            </a:r>
          </a:p>
          <a:p>
            <a:pPr lvl="0"/>
            <a:r>
              <a:rPr lang="en-US" sz="1600" dirty="0"/>
              <a:t>Brigham Young University</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PAVIA</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FIRENZE</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MESSINA</a:t>
            </a:r>
          </a:p>
          <a:p>
            <a:pPr lvl="0"/>
            <a:r>
              <a:rPr lang="en-US" sz="1600" dirty="0" err="1"/>
              <a:t>Università</a:t>
            </a:r>
            <a:r>
              <a:rPr lang="en-US" sz="1600" dirty="0"/>
              <a:t> </a:t>
            </a:r>
            <a:r>
              <a:rPr lang="en-US" sz="1600" dirty="0" err="1"/>
              <a:t>degli</a:t>
            </a:r>
            <a:r>
              <a:rPr lang="en-US" sz="1600" dirty="0"/>
              <a:t> </a:t>
            </a:r>
            <a:r>
              <a:rPr lang="en-US" sz="1600" dirty="0" err="1"/>
              <a:t>Studi</a:t>
            </a:r>
            <a:r>
              <a:rPr lang="en-US" sz="1600" dirty="0"/>
              <a:t> di BOLOGNA</a:t>
            </a:r>
          </a:p>
          <a:p>
            <a:pPr lvl="0"/>
            <a:endParaRPr lang="en-US" sz="1050" dirty="0"/>
          </a:p>
        </p:txBody>
      </p:sp>
    </p:spTree>
    <p:extLst>
      <p:ext uri="{BB962C8B-B14F-4D97-AF65-F5344CB8AC3E}">
        <p14:creationId xmlns:p14="http://schemas.microsoft.com/office/powerpoint/2010/main" val="2894751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2000" y="533400"/>
            <a:ext cx="7848600" cy="685800"/>
          </a:xfrm>
        </p:spPr>
        <p:txBody>
          <a:bodyPr/>
          <a:lstStyle/>
          <a:p>
            <a:pPr algn="r" eaLnBrk="1" hangingPunct="1"/>
            <a:r>
              <a:rPr lang="en-US" dirty="0" smtClean="0">
                <a:solidFill>
                  <a:schemeClr val="tx1"/>
                </a:solidFill>
              </a:rPr>
              <a:t>Introduction</a:t>
            </a:r>
          </a:p>
        </p:txBody>
      </p:sp>
      <p:sp>
        <p:nvSpPr>
          <p:cNvPr id="5123" name="Rectangle 3"/>
          <p:cNvSpPr>
            <a:spLocks noGrp="1" noChangeArrowheads="1"/>
          </p:cNvSpPr>
          <p:nvPr>
            <p:ph idx="1"/>
          </p:nvPr>
        </p:nvSpPr>
        <p:spPr>
          <a:xfrm>
            <a:off x="533400" y="1371600"/>
            <a:ext cx="8001000" cy="5105400"/>
          </a:xfrm>
        </p:spPr>
        <p:txBody>
          <a:bodyPr>
            <a:normAutofit fontScale="85000" lnSpcReduction="10000"/>
          </a:bodyPr>
          <a:lstStyle/>
          <a:p>
            <a:pPr marL="0" indent="0" algn="ctr">
              <a:buNone/>
            </a:pPr>
            <a:r>
              <a:rPr lang="en-US" b="1" dirty="0" smtClean="0">
                <a:latin typeface="MV Boli" pitchFamily="2" charset="0"/>
                <a:cs typeface="MV Boli" pitchFamily="2" charset="0"/>
              </a:rPr>
              <a:t>Biochemistry</a:t>
            </a:r>
          </a:p>
          <a:p>
            <a:endParaRPr lang="en-US" sz="2400" dirty="0" smtClean="0"/>
          </a:p>
          <a:p>
            <a:r>
              <a:rPr lang="en-US" sz="2400" dirty="0" smtClean="0"/>
              <a:t>Biochemistry </a:t>
            </a:r>
            <a:r>
              <a:rPr lang="en-US" sz="2400" dirty="0"/>
              <a:t>is the chemistry of living things. It is concerned with the structure and chemical processes of proteins , carbohydrates , lipids , nucleic acids and other molecules found in or produced by organisms</a:t>
            </a:r>
            <a:r>
              <a:rPr lang="en-US" sz="2400" b="1" dirty="0"/>
              <a:t>.</a:t>
            </a:r>
            <a:endParaRPr lang="en-US" sz="2400" dirty="0"/>
          </a:p>
          <a:p>
            <a:r>
              <a:rPr lang="en-US" sz="2400" dirty="0"/>
              <a:t>It is the science in which chemistry is applied to the study of living organisms and the atoms and molecules which comprise living organisms. Take a closer look at what biochemistry is and why the science is important.</a:t>
            </a:r>
          </a:p>
          <a:p>
            <a:r>
              <a:rPr lang="en-US" sz="2400" dirty="0"/>
              <a:t>Biochemistry is the study of the chemistry of living things. This includes organic molecules and their chemical reactions. Most people consider biochemistry to be synonymous with molecular biology.</a:t>
            </a:r>
          </a:p>
          <a:p>
            <a:r>
              <a:rPr lang="en-US" sz="2400" dirty="0"/>
              <a:t>The principal types of biological molecules, or biomolecules are:</a:t>
            </a:r>
            <a:endParaRPr lang="en-US" sz="2400" dirty="0" smtClean="0"/>
          </a:p>
        </p:txBody>
      </p:sp>
    </p:spTree>
    <p:extLst>
      <p:ext uri="{BB962C8B-B14F-4D97-AF65-F5344CB8AC3E}">
        <p14:creationId xmlns:p14="http://schemas.microsoft.com/office/powerpoint/2010/main" val="909792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bhargavi-k\Desktop\Stefano Iotti\downloa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2743200"/>
            <a:ext cx="3748088" cy="303604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bhargavi-k\Desktop\Stefano Iotti\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133600"/>
            <a:ext cx="3581400" cy="29718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Grp="1" noChangeArrowheads="1"/>
          </p:cNvSpPr>
          <p:nvPr>
            <p:ph type="title"/>
          </p:nvPr>
        </p:nvSpPr>
        <p:spPr>
          <a:xfrm>
            <a:off x="667719" y="685800"/>
            <a:ext cx="7848600" cy="685800"/>
          </a:xfrm>
        </p:spPr>
        <p:txBody>
          <a:bodyPr/>
          <a:lstStyle/>
          <a:p>
            <a:pPr algn="r" eaLnBrk="1" hangingPunct="1"/>
            <a:r>
              <a:rPr lang="en-US" dirty="0" smtClean="0">
                <a:solidFill>
                  <a:schemeClr val="tx1"/>
                </a:solidFill>
              </a:rPr>
              <a:t>Research </a:t>
            </a:r>
          </a:p>
        </p:txBody>
      </p:sp>
    </p:spTree>
    <p:extLst>
      <p:ext uri="{BB962C8B-B14F-4D97-AF65-F5344CB8AC3E}">
        <p14:creationId xmlns:p14="http://schemas.microsoft.com/office/powerpoint/2010/main" val="1725583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725" y="1524000"/>
            <a:ext cx="3966275" cy="4893647"/>
          </a:xfrm>
          <a:prstGeom prst="rect">
            <a:avLst/>
          </a:prstGeom>
        </p:spPr>
        <p:txBody>
          <a:bodyPr wrap="square">
            <a:spAutoFit/>
          </a:bodyPr>
          <a:lstStyle/>
          <a:p>
            <a:pPr marL="342900" lvl="0" indent="-342900">
              <a:buFont typeface="Wingdings" pitchFamily="2" charset="2"/>
              <a:buChar char="ü"/>
            </a:pPr>
            <a:r>
              <a:rPr lang="en-US" sz="2400" dirty="0"/>
              <a:t>carbohydrates</a:t>
            </a:r>
          </a:p>
          <a:p>
            <a:pPr marL="342900" lvl="0" indent="-342900">
              <a:buFont typeface="Wingdings" pitchFamily="2" charset="2"/>
              <a:buChar char="ü"/>
            </a:pPr>
            <a:r>
              <a:rPr lang="en-US" sz="2400" dirty="0"/>
              <a:t>lipids</a:t>
            </a:r>
          </a:p>
          <a:p>
            <a:pPr marL="342900" lvl="0" indent="-342900">
              <a:buFont typeface="Wingdings" pitchFamily="2" charset="2"/>
              <a:buChar char="ü"/>
            </a:pPr>
            <a:r>
              <a:rPr lang="en-US" sz="2400" dirty="0"/>
              <a:t>proteins</a:t>
            </a:r>
          </a:p>
          <a:p>
            <a:pPr marL="342900" lvl="0" indent="-342900">
              <a:buFont typeface="Wingdings" pitchFamily="2" charset="2"/>
              <a:buChar char="ü"/>
            </a:pPr>
            <a:r>
              <a:rPr lang="en-US" sz="2400" dirty="0"/>
              <a:t>nucleic acids</a:t>
            </a:r>
          </a:p>
          <a:p>
            <a:r>
              <a:rPr lang="en-US" sz="2400" dirty="0"/>
              <a:t> </a:t>
            </a:r>
          </a:p>
          <a:p>
            <a:r>
              <a:rPr lang="en-US" sz="2400" dirty="0"/>
              <a:t>Many of these molecules are complex molecules called polymers, which are made up of monomer subunits. Biochemical molecules are based on carbon.</a:t>
            </a:r>
          </a:p>
        </p:txBody>
      </p:sp>
      <p:pic>
        <p:nvPicPr>
          <p:cNvPr id="3" name="Picture 2" descr="C:\Users\bhargavi-k\Desktop\mealplannerpic_r1_c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7793" y="1330271"/>
            <a:ext cx="3952561"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877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4038599" cy="5016758"/>
          </a:xfrm>
          <a:prstGeom prst="rect">
            <a:avLst/>
          </a:prstGeom>
        </p:spPr>
        <p:txBody>
          <a:bodyPr wrap="square">
            <a:spAutoFit/>
          </a:bodyPr>
          <a:lstStyle/>
          <a:p>
            <a:pPr lvl="0"/>
            <a:r>
              <a:rPr lang="en-US" sz="1600" dirty="0"/>
              <a:t>Carbohydrates consist of single-sugar units called </a:t>
            </a:r>
            <a:r>
              <a:rPr lang="en-US" sz="1600" dirty="0" smtClean="0"/>
              <a:t>monosaccharide's, </a:t>
            </a:r>
            <a:r>
              <a:rPr lang="en-US" sz="1600" dirty="0"/>
              <a:t>double-monosaccharide units known as disaccharides and multiple-monosaccharide molecules that make up starches. The predominant purpose of the carbohydrates you eat is to provide fuel to your cells. Disaccharides and starches undergo digestion to reduce them to their individual sugars, and, once absorbed, they travel to the cells and tissues throughout your body to power your physical activities. A special type of carbohydrate, known as fiber, passes through your gut undigested. While fiber doesn’t provide you with cellular energy, it improves your digestive health by regulating your bowel function.</a:t>
            </a:r>
          </a:p>
        </p:txBody>
      </p:sp>
      <p:sp>
        <p:nvSpPr>
          <p:cNvPr id="4" name="Rectangle 2"/>
          <p:cNvSpPr>
            <a:spLocks noGrp="1" noChangeArrowheads="1"/>
          </p:cNvSpPr>
          <p:nvPr>
            <p:ph type="title"/>
          </p:nvPr>
        </p:nvSpPr>
        <p:spPr>
          <a:xfrm>
            <a:off x="647699" y="457200"/>
            <a:ext cx="7848600" cy="685800"/>
          </a:xfrm>
        </p:spPr>
        <p:txBody>
          <a:bodyPr/>
          <a:lstStyle/>
          <a:p>
            <a:pPr algn="r"/>
            <a:r>
              <a:rPr lang="en-US" dirty="0">
                <a:solidFill>
                  <a:schemeClr val="tx1"/>
                </a:solidFill>
              </a:rPr>
              <a:t>Carbohydrates </a:t>
            </a:r>
            <a:endParaRPr lang="en-US" dirty="0" smtClean="0">
              <a:solidFill>
                <a:schemeClr val="tx1"/>
              </a:solidFill>
            </a:endParaRPr>
          </a:p>
        </p:txBody>
      </p:sp>
      <p:pic>
        <p:nvPicPr>
          <p:cNvPr id="5122" name="Picture 2" descr="C:\Users\bhargavi-k\Desktop\platemethod.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1999" y="1447800"/>
            <a:ext cx="4114800"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660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8641" y="1219200"/>
            <a:ext cx="4038599" cy="5078313"/>
          </a:xfrm>
          <a:prstGeom prst="rect">
            <a:avLst/>
          </a:prstGeom>
        </p:spPr>
        <p:txBody>
          <a:bodyPr wrap="square">
            <a:spAutoFit/>
          </a:bodyPr>
          <a:lstStyle/>
          <a:p>
            <a:pPr lvl="0"/>
            <a:r>
              <a:rPr lang="en-US" dirty="0"/>
              <a:t>The building blocks that make up proteins are called amino acids. Proteins consist of 20 different amino acids, mixed and matched to create a vast array of larger molecules that support every process in your body. Digestion of protein results in a pool of single amino acids that your cells incorporate into new proteins as the need arises in your body. These molecules make up muscles and organs, transmit signals between cells, constitute immune molecules, help create the new proteins your tissues require and can serve as a fuel source in a pinch.</a:t>
            </a:r>
          </a:p>
        </p:txBody>
      </p:sp>
      <p:sp>
        <p:nvSpPr>
          <p:cNvPr id="4" name="Rectangle 2"/>
          <p:cNvSpPr>
            <a:spLocks noGrp="1" noChangeArrowheads="1"/>
          </p:cNvSpPr>
          <p:nvPr>
            <p:ph type="title"/>
          </p:nvPr>
        </p:nvSpPr>
        <p:spPr>
          <a:xfrm>
            <a:off x="647699" y="457200"/>
            <a:ext cx="7848600" cy="685800"/>
          </a:xfrm>
        </p:spPr>
        <p:txBody>
          <a:bodyPr/>
          <a:lstStyle/>
          <a:p>
            <a:pPr algn="r"/>
            <a:r>
              <a:rPr lang="en-US" dirty="0">
                <a:solidFill>
                  <a:schemeClr val="tx1"/>
                </a:solidFill>
              </a:rPr>
              <a:t>Proteins </a:t>
            </a:r>
            <a:endParaRPr lang="en-US" dirty="0" smtClean="0">
              <a:solidFill>
                <a:schemeClr val="tx1"/>
              </a:solidFill>
            </a:endParaRPr>
          </a:p>
        </p:txBody>
      </p:sp>
      <p:pic>
        <p:nvPicPr>
          <p:cNvPr id="6146" name="Picture 2" descr="C:\Users\bhargavi-k\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597" y="1255363"/>
            <a:ext cx="32766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566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4038599" cy="5262979"/>
          </a:xfrm>
          <a:prstGeom prst="rect">
            <a:avLst/>
          </a:prstGeom>
        </p:spPr>
        <p:txBody>
          <a:bodyPr wrap="square">
            <a:spAutoFit/>
          </a:bodyPr>
          <a:lstStyle/>
          <a:p>
            <a:pPr lvl="0"/>
            <a:r>
              <a:rPr lang="en-US" sz="1600" dirty="0"/>
              <a:t>Unlike the other macromolecules, lipids are not soluble in water, and they don’t form long sequences made up of similar or repeating smaller units. The fats you consume are molecules called triglycerides, consisting of three fatty acids attached to a glycerol. The chemical nature of the fatty acids contained within the lipid determines its physical characteristics. For instance, a fatty acid that is saturated with as many hydrogen atoms as it can hold is solid at room temperature, while unsaturated fatty acids are liquid. These macromolecules store energy within fat tissue, and they cushion your internal organs against trauma. They also form the structure of cell membranes and contribute to the synthesis of hormones.</a:t>
            </a:r>
          </a:p>
        </p:txBody>
      </p:sp>
      <p:sp>
        <p:nvSpPr>
          <p:cNvPr id="4" name="Rectangle 2"/>
          <p:cNvSpPr>
            <a:spLocks noGrp="1" noChangeArrowheads="1"/>
          </p:cNvSpPr>
          <p:nvPr>
            <p:ph type="title"/>
          </p:nvPr>
        </p:nvSpPr>
        <p:spPr>
          <a:xfrm>
            <a:off x="647699" y="457200"/>
            <a:ext cx="7848600" cy="685800"/>
          </a:xfrm>
        </p:spPr>
        <p:txBody>
          <a:bodyPr/>
          <a:lstStyle/>
          <a:p>
            <a:pPr algn="r"/>
            <a:r>
              <a:rPr lang="en-US" dirty="0">
                <a:solidFill>
                  <a:schemeClr val="tx1"/>
                </a:solidFill>
              </a:rPr>
              <a:t>Lipids </a:t>
            </a:r>
            <a:endParaRPr lang="en-US" dirty="0" smtClean="0">
              <a:solidFill>
                <a:schemeClr val="tx1"/>
              </a:solidFill>
            </a:endParaRPr>
          </a:p>
        </p:txBody>
      </p:sp>
      <p:pic>
        <p:nvPicPr>
          <p:cNvPr id="7170" name="Picture 2" descr="C:\Users\bhargavi-k\Desktop\downloa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1600200"/>
            <a:ext cx="32004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bhargavi-k\Desktop\images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3478" y="3200400"/>
            <a:ext cx="37338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615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3400" y="1295401"/>
            <a:ext cx="4249117" cy="4524315"/>
          </a:xfrm>
          <a:prstGeom prst="rect">
            <a:avLst/>
          </a:prstGeom>
        </p:spPr>
        <p:txBody>
          <a:bodyPr wrap="square">
            <a:spAutoFit/>
          </a:bodyPr>
          <a:lstStyle/>
          <a:p>
            <a:pPr lvl="0"/>
            <a:r>
              <a:rPr lang="en-US" dirty="0"/>
              <a:t>Your cells contain two types of nucleic acids, ribonucleic acid and deoxyribonucleic acid, or RNA and DNA, respectively. They differ from the other macronutrients in that they are not a source of calories in your diet, and their role is strictly to direct the synthesis of new protein molecules. Made up of units called nucleotides, the nucleic acid DNA contains the genetic blueprint that influences your personal characteristics, while the nucleic acid RNA pulls together amino acids to form new proteins as your cells need them.</a:t>
            </a:r>
          </a:p>
        </p:txBody>
      </p:sp>
      <p:sp>
        <p:nvSpPr>
          <p:cNvPr id="4" name="Rectangle 2"/>
          <p:cNvSpPr>
            <a:spLocks noGrp="1" noChangeArrowheads="1"/>
          </p:cNvSpPr>
          <p:nvPr>
            <p:ph type="title"/>
          </p:nvPr>
        </p:nvSpPr>
        <p:spPr>
          <a:xfrm>
            <a:off x="647699" y="457200"/>
            <a:ext cx="7848600" cy="685800"/>
          </a:xfrm>
        </p:spPr>
        <p:txBody>
          <a:bodyPr/>
          <a:lstStyle/>
          <a:p>
            <a:pPr algn="r"/>
            <a:r>
              <a:rPr lang="en-US" dirty="0">
                <a:solidFill>
                  <a:schemeClr val="tx1"/>
                </a:solidFill>
              </a:rPr>
              <a:t>Nucleic Acids</a:t>
            </a:r>
            <a:endParaRPr lang="en-US" dirty="0" smtClean="0">
              <a:solidFill>
                <a:schemeClr val="tx1"/>
              </a:solidFill>
            </a:endParaRPr>
          </a:p>
        </p:txBody>
      </p:sp>
      <p:pic>
        <p:nvPicPr>
          <p:cNvPr id="8194" name="Picture 2" descr="C:\Users\bhargavi-k\Desktop\images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523999"/>
            <a:ext cx="3276600" cy="4215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530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183880" cy="838200"/>
          </a:xfrm>
        </p:spPr>
        <p:txBody>
          <a:bodyPr>
            <a:normAutofit/>
          </a:bodyPr>
          <a:lstStyle/>
          <a:p>
            <a:pPr algn="r"/>
            <a:r>
              <a:rPr lang="en-US" dirty="0">
                <a:solidFill>
                  <a:schemeClr val="tx1"/>
                </a:solidFill>
              </a:rPr>
              <a:t>Biochemistry Used For?</a:t>
            </a:r>
            <a:endParaRPr lang="en-US" b="1" dirty="0" smtClean="0">
              <a:solidFill>
                <a:schemeClr val="tx1"/>
              </a:solidFill>
            </a:endParaRPr>
          </a:p>
        </p:txBody>
      </p:sp>
      <p:sp>
        <p:nvSpPr>
          <p:cNvPr id="6147" name="Rectangle 3"/>
          <p:cNvSpPr>
            <a:spLocks noGrp="1" noChangeArrowheads="1"/>
          </p:cNvSpPr>
          <p:nvPr>
            <p:ph idx="1"/>
          </p:nvPr>
        </p:nvSpPr>
        <p:spPr>
          <a:xfrm>
            <a:off x="457200" y="1600200"/>
            <a:ext cx="8153400" cy="4724400"/>
          </a:xfrm>
        </p:spPr>
        <p:txBody>
          <a:bodyPr>
            <a:normAutofit fontScale="62500" lnSpcReduction="20000"/>
          </a:bodyPr>
          <a:lstStyle/>
          <a:p>
            <a:pPr>
              <a:buFont typeface="Wingdings" pitchFamily="2" charset="2"/>
              <a:buChar char="ü"/>
            </a:pPr>
            <a:r>
              <a:rPr lang="en-US" dirty="0" smtClean="0"/>
              <a:t>Biochemistry </a:t>
            </a:r>
            <a:r>
              <a:rPr lang="en-US" dirty="0"/>
              <a:t>is used to learn about the biological processes which take place in cells and organisms.</a:t>
            </a:r>
          </a:p>
          <a:p>
            <a:pPr>
              <a:buFont typeface="Wingdings" pitchFamily="2" charset="2"/>
              <a:buChar char="ü"/>
            </a:pPr>
            <a:endParaRPr lang="en-US" dirty="0"/>
          </a:p>
          <a:p>
            <a:pPr>
              <a:buFont typeface="Wingdings" pitchFamily="2" charset="2"/>
              <a:buChar char="ü"/>
            </a:pPr>
            <a:r>
              <a:rPr lang="en-US" dirty="0" smtClean="0"/>
              <a:t>Biochemistry </a:t>
            </a:r>
            <a:r>
              <a:rPr lang="en-US" dirty="0"/>
              <a:t>may be used to study the properties of biological molecules, for a variety of purposes. For example, a biochemist may study the characteristics of the keratin in hair so that a shampoo may be developed that enhances curliness or softness.</a:t>
            </a:r>
          </a:p>
          <a:p>
            <a:pPr>
              <a:buFont typeface="Wingdings" pitchFamily="2" charset="2"/>
              <a:buChar char="ü"/>
            </a:pPr>
            <a:endParaRPr lang="en-US" dirty="0"/>
          </a:p>
          <a:p>
            <a:pPr>
              <a:buFont typeface="Wingdings" pitchFamily="2" charset="2"/>
              <a:buChar char="ü"/>
            </a:pPr>
            <a:r>
              <a:rPr lang="en-US" dirty="0" smtClean="0"/>
              <a:t>Biochemists </a:t>
            </a:r>
            <a:r>
              <a:rPr lang="en-US" dirty="0"/>
              <a:t>find uses for biomolecules. For example, a biochemist may use a certain lipid as a food additive</a:t>
            </a:r>
            <a:r>
              <a:rPr lang="en-US" dirty="0" smtClean="0"/>
              <a:t>.</a:t>
            </a:r>
          </a:p>
          <a:p>
            <a:pPr>
              <a:buFont typeface="Wingdings" pitchFamily="2" charset="2"/>
              <a:buChar char="ü"/>
            </a:pPr>
            <a:endParaRPr lang="en-US" dirty="0"/>
          </a:p>
          <a:p>
            <a:pPr>
              <a:buFont typeface="Wingdings" pitchFamily="2" charset="2"/>
              <a:buChar char="ü"/>
            </a:pPr>
            <a:r>
              <a:rPr lang="en-US" dirty="0" smtClean="0"/>
              <a:t>Alternatively</a:t>
            </a:r>
            <a:r>
              <a:rPr lang="en-US" dirty="0"/>
              <a:t>, a biochemist might find a substitute for a usual biomolecule. For example, biochemists help to develop artificial sweeteners.</a:t>
            </a:r>
          </a:p>
          <a:p>
            <a:pPr>
              <a:buFont typeface="Wingdings" pitchFamily="2" charset="2"/>
              <a:buChar char="ü"/>
            </a:pPr>
            <a:endParaRPr lang="en-US" dirty="0"/>
          </a:p>
          <a:p>
            <a:pPr>
              <a:buFont typeface="Wingdings" pitchFamily="2" charset="2"/>
              <a:buChar char="ü"/>
            </a:pPr>
            <a:r>
              <a:rPr lang="en-US" dirty="0" smtClean="0"/>
              <a:t>Biochemists </a:t>
            </a:r>
            <a:r>
              <a:rPr lang="en-US" dirty="0"/>
              <a:t>can help cells to produce new products. Gene therapy is within the realm of biochemistry. The development of biological machinery falls within the realm of biochemistry</a:t>
            </a:r>
            <a:r>
              <a:rPr lang="en-US" dirty="0" smtClean="0"/>
              <a:t>.</a:t>
            </a:r>
            <a:endParaRPr lang="en-US" dirty="0"/>
          </a:p>
        </p:txBody>
      </p:sp>
    </p:spTree>
    <p:extLst>
      <p:ext uri="{BB962C8B-B14F-4D97-AF65-F5344CB8AC3E}">
        <p14:creationId xmlns:p14="http://schemas.microsoft.com/office/powerpoint/2010/main" val="2618655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183880" cy="838200"/>
          </a:xfrm>
        </p:spPr>
        <p:txBody>
          <a:bodyPr>
            <a:normAutofit/>
          </a:bodyPr>
          <a:lstStyle/>
          <a:p>
            <a:pPr algn="r"/>
            <a:r>
              <a:rPr lang="en-US" dirty="0">
                <a:solidFill>
                  <a:schemeClr val="tx1"/>
                </a:solidFill>
              </a:rPr>
              <a:t>What Does a Biochemist Do?</a:t>
            </a:r>
            <a:endParaRPr lang="en-US" b="1" dirty="0" smtClean="0">
              <a:solidFill>
                <a:schemeClr val="tx1"/>
              </a:solidFill>
            </a:endParaRPr>
          </a:p>
        </p:txBody>
      </p:sp>
      <p:sp>
        <p:nvSpPr>
          <p:cNvPr id="6147" name="Rectangle 3"/>
          <p:cNvSpPr>
            <a:spLocks noGrp="1" noChangeArrowheads="1"/>
          </p:cNvSpPr>
          <p:nvPr>
            <p:ph idx="1"/>
          </p:nvPr>
        </p:nvSpPr>
        <p:spPr>
          <a:xfrm>
            <a:off x="4114800" y="1371600"/>
            <a:ext cx="4419600" cy="4800600"/>
          </a:xfrm>
        </p:spPr>
        <p:txBody>
          <a:bodyPr>
            <a:normAutofit fontScale="92500" lnSpcReduction="20000"/>
          </a:bodyPr>
          <a:lstStyle/>
          <a:p>
            <a:pPr marL="0" indent="0">
              <a:buNone/>
            </a:pPr>
            <a:r>
              <a:rPr lang="en-US" sz="2000" dirty="0"/>
              <a:t>Many biochemists work in chemistry labs. Some biochemists may focus on modeling, which would lead them to work with computers. Some biochemists work in the field, studying a biochemical system in an organism. Biochemists typically are associated with other scientists and engineers. Some biochemists are associated with universities and they may teach in addition to conducting research. Usually their research allows them to have a normal work schedule, based in one location, with a good salary and benefits.</a:t>
            </a:r>
          </a:p>
        </p:txBody>
      </p:sp>
      <p:pic>
        <p:nvPicPr>
          <p:cNvPr id="4098" name="Picture 2" descr="C:\Users\bhargavi-k\Desktop\biochemis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776" y="1676400"/>
            <a:ext cx="2624418"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718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990600"/>
            <a:ext cx="8991600" cy="48006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166688" y="6019800"/>
            <a:ext cx="883920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http://esciencecentral.org/journals/alternative-integrative-medicine.php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p:txBody>
      </p:sp>
      <p:sp>
        <p:nvSpPr>
          <p:cNvPr id="7" name="Title 1"/>
          <p:cNvSpPr txBox="1">
            <a:spLocks/>
          </p:cNvSpPr>
          <p:nvPr/>
        </p:nvSpPr>
        <p:spPr>
          <a:xfrm>
            <a:off x="319088" y="41275"/>
            <a:ext cx="8534400" cy="790575"/>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762000"/>
            <a:ext cx="8183880" cy="838200"/>
          </a:xfrm>
        </p:spPr>
        <p:txBody>
          <a:bodyPr>
            <a:normAutofit fontScale="90000"/>
          </a:bodyPr>
          <a:lstStyle/>
          <a:p>
            <a:pPr algn="r"/>
            <a:r>
              <a:rPr lang="en-US" dirty="0">
                <a:solidFill>
                  <a:schemeClr val="tx1"/>
                </a:solidFill>
              </a:rPr>
              <a:t>Disciplines Are Related </a:t>
            </a:r>
            <a:r>
              <a:rPr lang="en-US" dirty="0" smtClean="0">
                <a:solidFill>
                  <a:schemeClr val="tx1"/>
                </a:solidFill>
              </a:rPr>
              <a:t>to Biochemistry</a:t>
            </a:r>
            <a:endParaRPr lang="en-US" b="1" dirty="0" smtClean="0">
              <a:solidFill>
                <a:schemeClr val="tx1"/>
              </a:solidFill>
            </a:endParaRPr>
          </a:p>
        </p:txBody>
      </p:sp>
      <p:sp>
        <p:nvSpPr>
          <p:cNvPr id="6147" name="Rectangle 3"/>
          <p:cNvSpPr>
            <a:spLocks noGrp="1" noChangeArrowheads="1"/>
          </p:cNvSpPr>
          <p:nvPr>
            <p:ph idx="1"/>
          </p:nvPr>
        </p:nvSpPr>
        <p:spPr>
          <a:xfrm>
            <a:off x="533400" y="1828800"/>
            <a:ext cx="8001000" cy="4343400"/>
          </a:xfrm>
        </p:spPr>
        <p:txBody>
          <a:bodyPr>
            <a:normAutofit/>
          </a:bodyPr>
          <a:lstStyle/>
          <a:p>
            <a:pPr marL="0" indent="0">
              <a:buNone/>
            </a:pPr>
            <a:r>
              <a:rPr lang="en-US" sz="2400" dirty="0"/>
              <a:t>Biochemistry is closely related to other biological sciences that deal with molecules. There is considerable overlap between these disciplines:</a:t>
            </a:r>
          </a:p>
          <a:p>
            <a:pPr lvl="0"/>
            <a:endParaRPr lang="en-US" sz="2400" dirty="0" smtClean="0"/>
          </a:p>
          <a:p>
            <a:pPr lvl="0"/>
            <a:r>
              <a:rPr lang="en-US" sz="2400" dirty="0" smtClean="0"/>
              <a:t>Molecular </a:t>
            </a:r>
            <a:r>
              <a:rPr lang="en-US" sz="2400" dirty="0"/>
              <a:t>Genetics</a:t>
            </a:r>
          </a:p>
          <a:p>
            <a:pPr lvl="0"/>
            <a:r>
              <a:rPr lang="en-US" sz="2400" dirty="0"/>
              <a:t>Pharmacology</a:t>
            </a:r>
          </a:p>
          <a:p>
            <a:pPr lvl="0"/>
            <a:r>
              <a:rPr lang="en-US" sz="2400" dirty="0"/>
              <a:t>Molecular Biology</a:t>
            </a:r>
          </a:p>
          <a:p>
            <a:r>
              <a:rPr lang="en-US" sz="2400" dirty="0"/>
              <a:t>Chemical Biology</a:t>
            </a:r>
          </a:p>
        </p:txBody>
      </p:sp>
    </p:spTree>
    <p:extLst>
      <p:ext uri="{BB962C8B-B14F-4D97-AF65-F5344CB8AC3E}">
        <p14:creationId xmlns:p14="http://schemas.microsoft.com/office/powerpoint/2010/main" val="2655150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52" y="1828800"/>
            <a:ext cx="4191000" cy="4648200"/>
          </a:xfrm>
        </p:spPr>
        <p:txBody>
          <a:bodyPr>
            <a:normAutofit fontScale="70000" lnSpcReduction="20000"/>
          </a:bodyPr>
          <a:lstStyle/>
          <a:p>
            <a:pPr>
              <a:buFont typeface="Wingdings" pitchFamily="2" charset="2"/>
              <a:buChar char="q"/>
              <a:defRPr/>
            </a:pPr>
            <a:endParaRPr lang="en-US" sz="2600" dirty="0" smtClean="0"/>
          </a:p>
          <a:p>
            <a:pPr>
              <a:buFont typeface="Wingdings" pitchFamily="2" charset="2"/>
              <a:buChar char="q"/>
              <a:defRPr/>
            </a:pPr>
            <a:r>
              <a:rPr lang="en-US" sz="3300" dirty="0" smtClean="0"/>
              <a:t>Journal </a:t>
            </a:r>
            <a:r>
              <a:rPr lang="en-US" sz="3300" dirty="0"/>
              <a:t>of Community Medicine &amp; Health </a:t>
            </a:r>
            <a:r>
              <a:rPr lang="en-US" sz="3300" dirty="0" smtClean="0"/>
              <a:t>Education</a:t>
            </a:r>
          </a:p>
          <a:p>
            <a:pPr marL="137160" indent="0">
              <a:buNone/>
              <a:defRPr/>
            </a:pPr>
            <a:endParaRPr lang="en-US" sz="3300" dirty="0"/>
          </a:p>
          <a:p>
            <a:pPr>
              <a:buFont typeface="Wingdings" pitchFamily="2" charset="2"/>
              <a:buChar char="q"/>
              <a:defRPr/>
            </a:pPr>
            <a:r>
              <a:rPr lang="en-US" sz="3300" dirty="0"/>
              <a:t>Internal Medicine: Open </a:t>
            </a:r>
            <a:r>
              <a:rPr lang="en-US" sz="3300" dirty="0" smtClean="0"/>
              <a:t>Access</a:t>
            </a:r>
          </a:p>
          <a:p>
            <a:pPr>
              <a:buFont typeface="Wingdings" pitchFamily="2" charset="2"/>
              <a:buChar char="q"/>
              <a:defRPr/>
            </a:pPr>
            <a:endParaRPr lang="en-US" sz="3300" dirty="0" smtClean="0"/>
          </a:p>
          <a:p>
            <a:pPr>
              <a:buFont typeface="Wingdings" pitchFamily="2" charset="2"/>
              <a:buChar char="q"/>
              <a:defRPr/>
            </a:pPr>
            <a:r>
              <a:rPr lang="en-US" sz="3300" dirty="0" smtClean="0"/>
              <a:t>General </a:t>
            </a:r>
            <a:r>
              <a:rPr lang="en-US" sz="3300" dirty="0"/>
              <a:t>Medicine: Open </a:t>
            </a:r>
            <a:r>
              <a:rPr lang="en-US" sz="3300" dirty="0" smtClean="0"/>
              <a:t>Access</a:t>
            </a:r>
          </a:p>
          <a:p>
            <a:pPr marL="137160" indent="0">
              <a:buNone/>
              <a:defRPr/>
            </a:pPr>
            <a:endParaRPr lang="en-US" sz="3300" dirty="0" smtClean="0"/>
          </a:p>
          <a:p>
            <a:pPr>
              <a:buFont typeface="Wingdings" pitchFamily="2" charset="2"/>
              <a:buChar char="q"/>
              <a:defRPr/>
            </a:pPr>
            <a:r>
              <a:rPr lang="en-US" sz="3300" dirty="0"/>
              <a:t>Journal of Vascular Medicine &amp; Surgery</a:t>
            </a:r>
            <a:r>
              <a:rPr lang="en-US" dirty="0"/>
              <a:t/>
            </a:r>
            <a:br>
              <a:rPr lang="en-US" dirty="0"/>
            </a:br>
            <a:r>
              <a:rPr lang="en-US" dirty="0"/>
              <a:t/>
            </a:r>
            <a:br>
              <a:rPr lang="en-US" dirty="0"/>
            </a:br>
            <a:endParaRPr lang="en-US" dirty="0"/>
          </a:p>
        </p:txBody>
      </p:sp>
      <p:pic>
        <p:nvPicPr>
          <p:cNvPr id="15363" name="Picture 3" descr="C:\Users\bhargavi-k\Desktop\alternative-integrative-medicin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57400"/>
            <a:ext cx="3200400" cy="3581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Grp="1" noChangeArrowheads="1"/>
          </p:cNvSpPr>
          <p:nvPr>
            <p:ph type="title"/>
          </p:nvPr>
        </p:nvSpPr>
        <p:spPr>
          <a:xfrm>
            <a:off x="457200" y="381000"/>
            <a:ext cx="8183880" cy="838200"/>
          </a:xfrm>
        </p:spPr>
        <p:txBody>
          <a:bodyPr>
            <a:normAutofit/>
          </a:bodyPr>
          <a:lstStyle/>
          <a:p>
            <a:pPr algn="r" eaLnBrk="1" hangingPunct="1"/>
            <a:r>
              <a:rPr lang="en-US" b="1" dirty="0" smtClean="0">
                <a:solidFill>
                  <a:schemeClr val="tx1"/>
                </a:solidFill>
              </a:rPr>
              <a:t>Related Journals</a:t>
            </a:r>
          </a:p>
        </p:txBody>
      </p:sp>
    </p:spTree>
    <p:extLst>
      <p:ext uri="{BB962C8B-B14F-4D97-AF65-F5344CB8AC3E}">
        <p14:creationId xmlns:p14="http://schemas.microsoft.com/office/powerpoint/2010/main" val="3319486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49170" y="609600"/>
            <a:ext cx="7785230" cy="914400"/>
          </a:xfrm>
        </p:spPr>
        <p:txBody>
          <a:bodyPr>
            <a:normAutofit/>
          </a:bodyPr>
          <a:lstStyle/>
          <a:p>
            <a:pPr algn="r"/>
            <a:r>
              <a:rPr lang="en-US" dirty="0" smtClean="0">
                <a:solidFill>
                  <a:schemeClr val="tx1"/>
                </a:solidFill>
              </a:rPr>
              <a:t>Related Conferences </a:t>
            </a:r>
            <a:endParaRPr lang="en-US" dirty="0">
              <a:solidFill>
                <a:schemeClr val="tx1"/>
              </a:solidFill>
            </a:endParaRPr>
          </a:p>
        </p:txBody>
      </p:sp>
      <p:sp>
        <p:nvSpPr>
          <p:cNvPr id="8" name="Content Placeholder 7"/>
          <p:cNvSpPr>
            <a:spLocks noGrp="1"/>
          </p:cNvSpPr>
          <p:nvPr>
            <p:ph idx="1"/>
          </p:nvPr>
        </p:nvSpPr>
        <p:spPr>
          <a:xfrm>
            <a:off x="381000" y="3657600"/>
            <a:ext cx="6400800" cy="2286000"/>
          </a:xfrm>
        </p:spPr>
        <p:txBody>
          <a:bodyPr>
            <a:normAutofit fontScale="92500" lnSpcReduction="20000"/>
          </a:bodyPr>
          <a:lstStyle/>
          <a:p>
            <a:endParaRPr lang="en-US" b="1" dirty="0" smtClean="0"/>
          </a:p>
          <a:p>
            <a:r>
              <a:rPr lang="en-US" b="1" dirty="0" smtClean="0"/>
              <a:t>2</a:t>
            </a:r>
            <a:r>
              <a:rPr lang="en-US" b="1" baseline="30000" dirty="0" smtClean="0"/>
              <a:t>nd</a:t>
            </a:r>
            <a:r>
              <a:rPr lang="en-US" b="1" dirty="0"/>
              <a:t> International Conference on</a:t>
            </a:r>
          </a:p>
          <a:p>
            <a:pPr marL="137160" indent="0">
              <a:buNone/>
            </a:pPr>
            <a:r>
              <a:rPr lang="en-US" dirty="0"/>
              <a:t>Predictive, Preventive and Personalized Medicine &amp; Molecular Diagnostics</a:t>
            </a:r>
          </a:p>
          <a:p>
            <a:pPr marL="137160" indent="0">
              <a:buNone/>
            </a:pPr>
            <a:endParaRPr lang="en-US" dirty="0"/>
          </a:p>
        </p:txBody>
      </p:sp>
      <p:pic>
        <p:nvPicPr>
          <p:cNvPr id="6" name="Picture 3" descr="C:\Users\rakesh-s\Desktop\indexF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1390" y="1905000"/>
            <a:ext cx="240541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3709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315200" cy="3962400"/>
          </a:xfrm>
        </p:spPr>
        <p:txBody>
          <a:bodyPr/>
          <a:lstStyle/>
          <a:p>
            <a:pPr marL="0" indent="0">
              <a:buNone/>
            </a:pPr>
            <a:r>
              <a:rPr lang="en-US" b="1" dirty="0" smtClean="0"/>
              <a:t>Approved By : Stefano Iotti</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p>
          <a:p>
            <a:pPr marL="0" indent="0">
              <a:buNone/>
            </a:pPr>
            <a:endParaRPr lang="en-US" sz="2400" b="1" dirty="0"/>
          </a:p>
        </p:txBody>
      </p:sp>
      <p:pic>
        <p:nvPicPr>
          <p:cNvPr id="4" name="Immagine 3" descr="firma"/>
          <p:cNvPicPr/>
          <p:nvPr/>
        </p:nvPicPr>
        <p:blipFill>
          <a:blip r:embed="rId2" cstate="print">
            <a:lum contrast="-5000"/>
          </a:blip>
          <a:srcRect t="8000" r="11111" b="21333"/>
          <a:stretch>
            <a:fillRect/>
          </a:stretch>
        </p:blipFill>
        <p:spPr bwMode="auto">
          <a:xfrm>
            <a:off x="3505200" y="3200400"/>
            <a:ext cx="1272540" cy="563245"/>
          </a:xfrm>
          <a:prstGeom prst="rect">
            <a:avLst/>
          </a:prstGeom>
          <a:ln w="9525">
            <a:noFill/>
            <a:miter lim="800000"/>
            <a:headEnd/>
            <a:tailEnd/>
          </a:ln>
        </p:spPr>
      </p:pic>
    </p:spTree>
    <p:extLst>
      <p:ext uri="{BB962C8B-B14F-4D97-AF65-F5344CB8AC3E}">
        <p14:creationId xmlns:p14="http://schemas.microsoft.com/office/powerpoint/2010/main" val="4196937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438400" y="164873"/>
            <a:ext cx="6248400" cy="369332"/>
          </a:xfrm>
          <a:prstGeom prst="rect">
            <a:avLst/>
          </a:prstGeom>
        </p:spPr>
        <p:txBody>
          <a:bodyPr wrap="square">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a:t>
            </a:r>
            <a:r>
              <a:rPr lang="en-US" b="1" dirty="0" smtClean="0">
                <a:solidFill>
                  <a:schemeClr val="accent5">
                    <a:lumMod val="10000"/>
                  </a:schemeClr>
                </a:solidFill>
                <a:latin typeface="Andalus" panose="02020603050405020304" pitchFamily="18" charset="-78"/>
                <a:ea typeface="Osaka" charset="-128"/>
                <a:cs typeface="Andalus" panose="02020603050405020304" pitchFamily="18" charset="-78"/>
              </a:rPr>
              <a:t>Membership</a:t>
            </a: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83797" y="1837394"/>
            <a:ext cx="4267200" cy="2429806"/>
          </a:xfrm>
        </p:spPr>
        <p:txBody>
          <a:bodyPr>
            <a:normAutofit/>
          </a:bodyPr>
          <a:lstStyle/>
          <a:p>
            <a:pPr algn="l"/>
            <a:r>
              <a:rPr lang="en-US" sz="2800" dirty="0">
                <a:solidFill>
                  <a:schemeClr val="tx1"/>
                </a:solidFill>
                <a:latin typeface="Narkisim" pitchFamily="34" charset="-79"/>
                <a:cs typeface="Narkisim" pitchFamily="34" charset="-79"/>
              </a:rPr>
              <a:t>Stefano </a:t>
            </a:r>
            <a:r>
              <a:rPr lang="en-US" sz="2800" dirty="0" err="1">
                <a:solidFill>
                  <a:schemeClr val="tx1"/>
                </a:solidFill>
                <a:latin typeface="Narkisim" pitchFamily="34" charset="-79"/>
                <a:cs typeface="Narkisim" pitchFamily="34" charset="-79"/>
              </a:rPr>
              <a:t>Iotti</a:t>
            </a:r>
            <a:r>
              <a:rPr lang="en-US" sz="2800" dirty="0">
                <a:solidFill>
                  <a:schemeClr val="tx1"/>
                </a:solidFill>
                <a:latin typeface="Narkisim" pitchFamily="34" charset="-79"/>
                <a:cs typeface="Narkisim" pitchFamily="34" charset="-79"/>
              </a:rPr>
              <a:t> </a:t>
            </a:r>
            <a:br>
              <a:rPr lang="en-US" sz="2800" dirty="0">
                <a:solidFill>
                  <a:schemeClr val="tx1"/>
                </a:solidFill>
                <a:latin typeface="Narkisim" pitchFamily="34" charset="-79"/>
                <a:cs typeface="Narkisim" pitchFamily="34" charset="-79"/>
              </a:rPr>
            </a:br>
            <a:r>
              <a:rPr lang="en-US" sz="2800" dirty="0">
                <a:solidFill>
                  <a:schemeClr val="tx1"/>
                </a:solidFill>
                <a:latin typeface="Narkisim" pitchFamily="34" charset="-79"/>
                <a:cs typeface="Narkisim" pitchFamily="34" charset="-79"/>
              </a:rPr>
              <a:t>Department of Pharmacy and Biotechnology (</a:t>
            </a:r>
            <a:r>
              <a:rPr lang="en-US" sz="2800" dirty="0" err="1">
                <a:solidFill>
                  <a:schemeClr val="tx1"/>
                </a:solidFill>
                <a:latin typeface="Narkisim" pitchFamily="34" charset="-79"/>
                <a:cs typeface="Narkisim" pitchFamily="34" charset="-79"/>
              </a:rPr>
              <a:t>FaBit</a:t>
            </a:r>
            <a:r>
              <a:rPr lang="en-US" sz="2800" dirty="0">
                <a:solidFill>
                  <a:schemeClr val="tx1"/>
                </a:solidFill>
                <a:latin typeface="Narkisim" pitchFamily="34" charset="-79"/>
                <a:cs typeface="Narkisim" pitchFamily="34" charset="-79"/>
              </a:rPr>
              <a:t>)</a:t>
            </a:r>
            <a:br>
              <a:rPr lang="en-US" sz="2800" dirty="0">
                <a:solidFill>
                  <a:schemeClr val="tx1"/>
                </a:solidFill>
                <a:latin typeface="Narkisim" pitchFamily="34" charset="-79"/>
                <a:cs typeface="Narkisim" pitchFamily="34" charset="-79"/>
              </a:rPr>
            </a:br>
            <a:r>
              <a:rPr lang="en-US" sz="2800" dirty="0" err="1">
                <a:solidFill>
                  <a:schemeClr val="tx1"/>
                </a:solidFill>
                <a:latin typeface="Narkisim" pitchFamily="34" charset="-79"/>
                <a:cs typeface="Narkisim" pitchFamily="34" charset="-79"/>
              </a:rPr>
              <a:t>Università</a:t>
            </a:r>
            <a:r>
              <a:rPr lang="en-US" sz="2800" dirty="0">
                <a:solidFill>
                  <a:schemeClr val="tx1"/>
                </a:solidFill>
                <a:latin typeface="Narkisim" pitchFamily="34" charset="-79"/>
                <a:cs typeface="Narkisim" pitchFamily="34" charset="-79"/>
              </a:rPr>
              <a:t> di Bologna </a:t>
            </a:r>
            <a:br>
              <a:rPr lang="en-US" sz="2800" dirty="0">
                <a:solidFill>
                  <a:schemeClr val="tx1"/>
                </a:solidFill>
                <a:latin typeface="Narkisim" pitchFamily="34" charset="-79"/>
                <a:cs typeface="Narkisim" pitchFamily="34" charset="-79"/>
              </a:rPr>
            </a:br>
            <a:r>
              <a:rPr lang="en-US" sz="2800" dirty="0">
                <a:solidFill>
                  <a:schemeClr val="tx1"/>
                </a:solidFill>
                <a:latin typeface="Narkisim" pitchFamily="34" charset="-79"/>
                <a:cs typeface="Narkisim" pitchFamily="34" charset="-79"/>
              </a:rPr>
              <a:t>Italy </a:t>
            </a:r>
          </a:p>
        </p:txBody>
      </p:sp>
      <p:sp>
        <p:nvSpPr>
          <p:cNvPr id="3" name="Subtitle 2"/>
          <p:cNvSpPr>
            <a:spLocks noGrp="1"/>
          </p:cNvSpPr>
          <p:nvPr>
            <p:ph type="subTitle" idx="1"/>
          </p:nvPr>
        </p:nvSpPr>
        <p:spPr>
          <a:xfrm>
            <a:off x="609600" y="4800600"/>
            <a:ext cx="7772400" cy="1371600"/>
          </a:xfrm>
        </p:spPr>
        <p:txBody>
          <a:bodyPr>
            <a:normAutofit fontScale="77500" lnSpcReduction="20000"/>
          </a:bodyPr>
          <a:lstStyle/>
          <a:p>
            <a:pPr algn="ctr"/>
            <a:endParaRPr lang="en-US" b="1" i="1" dirty="0" smtClean="0">
              <a:solidFill>
                <a:schemeClr val="tx1"/>
              </a:solidFill>
            </a:endParaRPr>
          </a:p>
          <a:p>
            <a:pPr algn="ctr"/>
            <a:r>
              <a:rPr lang="en-US" sz="2800" b="1" i="1" dirty="0" smtClean="0">
                <a:solidFill>
                  <a:schemeClr val="tx1"/>
                </a:solidFill>
              </a:rPr>
              <a:t>Editor</a:t>
            </a:r>
          </a:p>
          <a:p>
            <a:pPr algn="ctr"/>
            <a:r>
              <a:rPr lang="en-US" sz="2800" b="1" i="1" dirty="0" smtClean="0">
                <a:solidFill>
                  <a:schemeClr val="tx1"/>
                </a:solidFill>
              </a:rPr>
              <a:t>of</a:t>
            </a:r>
          </a:p>
          <a:p>
            <a:pPr algn="ctr"/>
            <a:r>
              <a:rPr lang="en-US" sz="2800" b="1" i="1" dirty="0" smtClean="0">
                <a:solidFill>
                  <a:schemeClr val="tx1"/>
                </a:solidFill>
              </a:rPr>
              <a:t>Journal of Alternative &amp; Integrative Medicine</a:t>
            </a:r>
            <a:endParaRPr lang="en-US" sz="2800" b="1" i="1" dirty="0">
              <a:solidFill>
                <a:schemeClr val="tx1"/>
              </a:solidFill>
            </a:endParaRPr>
          </a:p>
        </p:txBody>
      </p:sp>
      <p:pic>
        <p:nvPicPr>
          <p:cNvPr id="1027" name="Picture 3" descr="C:\Users\bhargavi-k\Desktop\Stefano Iotti\photo AI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599" y="1828800"/>
            <a:ext cx="2365709"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bhargavi-k\Desktop\Stefano Iotti\download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9366" y="762000"/>
            <a:ext cx="1371600" cy="1363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315200" cy="685800"/>
          </a:xfrm>
        </p:spPr>
        <p:txBody>
          <a:bodyPr>
            <a:normAutofit/>
          </a:bodyPr>
          <a:lstStyle/>
          <a:p>
            <a:pPr algn="r"/>
            <a:r>
              <a:rPr lang="en-US" dirty="0" smtClean="0">
                <a:solidFill>
                  <a:schemeClr val="tx1"/>
                </a:solidFill>
              </a:rPr>
              <a:t>Bio-Sketch</a:t>
            </a:r>
            <a:endParaRPr lang="en-US" dirty="0">
              <a:solidFill>
                <a:schemeClr val="tx1"/>
              </a:solidFill>
            </a:endParaRPr>
          </a:p>
        </p:txBody>
      </p:sp>
      <p:sp>
        <p:nvSpPr>
          <p:cNvPr id="3" name="Content Placeholder 2"/>
          <p:cNvSpPr>
            <a:spLocks noGrp="1"/>
          </p:cNvSpPr>
          <p:nvPr>
            <p:ph idx="1"/>
          </p:nvPr>
        </p:nvSpPr>
        <p:spPr>
          <a:xfrm>
            <a:off x="533400" y="1447800"/>
            <a:ext cx="8001000" cy="4724400"/>
          </a:xfrm>
        </p:spPr>
        <p:txBody>
          <a:bodyPr>
            <a:noAutofit/>
          </a:bodyPr>
          <a:lstStyle/>
          <a:p>
            <a:pPr marL="0" indent="0">
              <a:buNone/>
            </a:pPr>
            <a:r>
              <a:rPr lang="en-US" sz="1800" dirty="0"/>
              <a:t>Professor of Biochemistry at the University of Bologna. Since 1990 he has contributed to the development of in vivo magnetic resonance spectroscopy in basic research and in diagnostic applications. In 1987 he gained his master’s degree in Chemistry, and PhD in Biochemistry in 1994. From 1992 to 1993 he has been working at the Department of Biochemistry and Biophysics of the University di Pennsylvania. His scientific activity ranged from organic and physical chemistry to biochemical thermodynamics.  At present part of the activity is directed to the study of magnesium homeostasis in living human tissues and in vitro in cell culture. He contributed to the development of  a novel procedure to simplify the treatment of the thermodynamics of complex systems making possible to re-unify the two worlds of chemical and biochemical thermodynamics, which so far have been treated separately, and represents a new paradigm in the biochemical thermodynamics</a:t>
            </a:r>
            <a:r>
              <a:rPr lang="en-US" sz="1600" dirty="0"/>
              <a:t>.</a:t>
            </a:r>
          </a:p>
        </p:txBody>
      </p:sp>
    </p:spTree>
    <p:extLst>
      <p:ext uri="{BB962C8B-B14F-4D97-AF65-F5344CB8AC3E}">
        <p14:creationId xmlns:p14="http://schemas.microsoft.com/office/powerpoint/2010/main" val="193531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848600" cy="914400"/>
          </a:xfrm>
        </p:spPr>
        <p:txBody>
          <a:bodyPr/>
          <a:lstStyle/>
          <a:p>
            <a:pPr algn="r"/>
            <a:r>
              <a:rPr lang="en-US" dirty="0" smtClean="0">
                <a:solidFill>
                  <a:schemeClr val="tx1"/>
                </a:solidFill>
              </a:rPr>
              <a:t>Research Interests</a:t>
            </a:r>
            <a:endParaRPr lang="en-US" dirty="0">
              <a:solidFill>
                <a:schemeClr val="tx1"/>
              </a:solidFill>
            </a:endParaRPr>
          </a:p>
        </p:txBody>
      </p:sp>
      <p:sp>
        <p:nvSpPr>
          <p:cNvPr id="3" name="Content Placeholder 2"/>
          <p:cNvSpPr>
            <a:spLocks noGrp="1"/>
          </p:cNvSpPr>
          <p:nvPr>
            <p:ph idx="1"/>
          </p:nvPr>
        </p:nvSpPr>
        <p:spPr>
          <a:xfrm>
            <a:off x="762000" y="1828800"/>
            <a:ext cx="7391400" cy="4191000"/>
          </a:xfrm>
        </p:spPr>
        <p:txBody>
          <a:bodyPr/>
          <a:lstStyle/>
          <a:p>
            <a:r>
              <a:rPr lang="en-GB" dirty="0"/>
              <a:t>Biochemistry, </a:t>
            </a:r>
            <a:endParaRPr lang="en-GB" dirty="0" smtClean="0"/>
          </a:p>
          <a:p>
            <a:r>
              <a:rPr lang="en-GB" dirty="0" smtClean="0"/>
              <a:t>biochemical </a:t>
            </a:r>
            <a:r>
              <a:rPr lang="en-GB" dirty="0"/>
              <a:t>thermodynamics, </a:t>
            </a:r>
            <a:endParaRPr lang="en-GB" dirty="0" smtClean="0"/>
          </a:p>
          <a:p>
            <a:r>
              <a:rPr lang="en-GB" dirty="0" smtClean="0"/>
              <a:t>physical </a:t>
            </a:r>
            <a:r>
              <a:rPr lang="en-GB" dirty="0"/>
              <a:t>chemistry, </a:t>
            </a:r>
            <a:endParaRPr lang="en-GB" dirty="0" smtClean="0"/>
          </a:p>
          <a:p>
            <a:r>
              <a:rPr lang="en-GB" dirty="0" smtClean="0"/>
              <a:t>cell </a:t>
            </a:r>
            <a:r>
              <a:rPr lang="en-GB" dirty="0"/>
              <a:t>imaging, </a:t>
            </a:r>
            <a:endParaRPr lang="en-GB" dirty="0" smtClean="0"/>
          </a:p>
          <a:p>
            <a:r>
              <a:rPr lang="en-GB" dirty="0" smtClean="0"/>
              <a:t>alternative </a:t>
            </a:r>
            <a:r>
              <a:rPr lang="en-GB" dirty="0"/>
              <a:t>medicine, </a:t>
            </a:r>
            <a:endParaRPr lang="en-GB" dirty="0" smtClean="0"/>
          </a:p>
          <a:p>
            <a:r>
              <a:rPr lang="en-GB" dirty="0" smtClean="0"/>
              <a:t>science </a:t>
            </a:r>
            <a:r>
              <a:rPr lang="en-GB" dirty="0"/>
              <a:t>and art integration, </a:t>
            </a:r>
            <a:endParaRPr lang="en-GB" dirty="0" smtClean="0"/>
          </a:p>
          <a:p>
            <a:r>
              <a:rPr lang="en-GB" dirty="0" smtClean="0"/>
              <a:t>effect </a:t>
            </a:r>
            <a:r>
              <a:rPr lang="en-GB" dirty="0"/>
              <a:t>of sound on living systems. </a:t>
            </a:r>
            <a:endParaRPr lang="en-US" dirty="0"/>
          </a:p>
          <a:p>
            <a:pPr marL="0" indent="0">
              <a:buNone/>
            </a:pPr>
            <a:endParaRPr lang="en-US" dirty="0"/>
          </a:p>
        </p:txBody>
      </p:sp>
    </p:spTree>
    <p:extLst>
      <p:ext uri="{BB962C8B-B14F-4D97-AF65-F5344CB8AC3E}">
        <p14:creationId xmlns:p14="http://schemas.microsoft.com/office/powerpoint/2010/main" val="272377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381000"/>
            <a:ext cx="8077200" cy="672027"/>
          </a:xfrm>
          <a:prstGeom prst="rect">
            <a:avLst/>
          </a:prstGeom>
        </p:spPr>
        <p:txBody>
          <a:bodyPr vert="horz" anchor="b">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Publications</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
        <p:nvSpPr>
          <p:cNvPr id="1025" name="Rectangle 1"/>
          <p:cNvSpPr>
            <a:spLocks noChangeArrowheads="1"/>
          </p:cNvSpPr>
          <p:nvPr/>
        </p:nvSpPr>
        <p:spPr bwMode="auto">
          <a:xfrm>
            <a:off x="419100" y="1053027"/>
            <a:ext cx="8305800" cy="55784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Arial" pitchFamily="34" charset="0"/>
              <a:buChar char="•"/>
              <a:tabLst/>
            </a:pPr>
            <a:r>
              <a:rPr lang="it-IT" sz="1050" dirty="0" smtClean="0">
                <a:ea typeface="Times New Roman" pitchFamily="18" charset="0"/>
              </a:rPr>
              <a:t>Leoni, A.,Locatelli, A.,Morigi, R.,Rambaldi, M.,Cappadone, C.,Farruggia, G.,Iotti, S.,Merolle, L.,Zini, M.,Stefanelli, C. </a:t>
            </a:r>
            <a:r>
              <a:rPr lang="it-IT" sz="1050" dirty="0" err="1" smtClean="0">
                <a:ea typeface="Times New Roman" pitchFamily="18" charset="0"/>
              </a:rPr>
              <a:t>Substituted</a:t>
            </a:r>
            <a:r>
              <a:rPr lang="it-IT" sz="1050" dirty="0" smtClean="0">
                <a:ea typeface="Times New Roman" pitchFamily="18" charset="0"/>
              </a:rPr>
              <a:t> E-3-(3-indolylmethylene)1,3-dihydroindol-2-ones </a:t>
            </a:r>
            <a:r>
              <a:rPr lang="it-IT" sz="1050" dirty="0" err="1" smtClean="0">
                <a:ea typeface="Times New Roman" pitchFamily="18" charset="0"/>
              </a:rPr>
              <a:t>with</a:t>
            </a:r>
            <a:r>
              <a:rPr lang="it-IT" sz="1050" dirty="0" smtClean="0">
                <a:ea typeface="Times New Roman" pitchFamily="18" charset="0"/>
              </a:rPr>
              <a:t> antiproliferative </a:t>
            </a:r>
            <a:r>
              <a:rPr lang="it-IT" sz="1050" dirty="0" err="1" smtClean="0">
                <a:ea typeface="Times New Roman" pitchFamily="18" charset="0"/>
              </a:rPr>
              <a:t>activity</a:t>
            </a:r>
            <a:r>
              <a:rPr lang="it-IT" sz="1050" dirty="0" smtClean="0">
                <a:ea typeface="Times New Roman" pitchFamily="18" charset="0"/>
              </a:rPr>
              <a:t>. </a:t>
            </a:r>
            <a:r>
              <a:rPr lang="en-US" sz="1050" dirty="0" smtClean="0">
                <a:ea typeface="Times New Roman" pitchFamily="18" charset="0"/>
              </a:rPr>
              <a:t>Study of the effects on HL-60 leukemia cells European Journal of Medicinal Chemistry 2014,79: 382-390</a:t>
            </a:r>
            <a:endParaRPr lang="it-IT" sz="1050" dirty="0" smtClean="0">
              <a:ea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lang="it-IT" sz="1050" dirty="0" smtClean="0">
                <a:ea typeface="Times New Roman" pitchFamily="18" charset="0"/>
              </a:rPr>
              <a:t>.Sargenti A, Farruggia G, Malucelli E, Cappadone C, Merolle L, Marraccini C, </a:t>
            </a:r>
            <a:r>
              <a:rPr lang="it-IT" sz="1050" dirty="0" err="1" smtClean="0">
                <a:ea typeface="Times New Roman" pitchFamily="18" charset="0"/>
              </a:rPr>
              <a:t>Andreani</a:t>
            </a:r>
            <a:r>
              <a:rPr lang="it-IT" sz="1050" dirty="0" smtClean="0">
                <a:ea typeface="Times New Roman" pitchFamily="18" charset="0"/>
              </a:rPr>
              <a:t> G, Prodi L, Zaccheroni N, Sgarzi M, Trombini C, Lombardo M, Iotti S.</a:t>
            </a:r>
            <a:r>
              <a:rPr lang="en-US" sz="1050" dirty="0" smtClean="0">
                <a:ea typeface="Times New Roman" pitchFamily="18" charset="0"/>
              </a:rPr>
              <a:t>A novel fluorescent </a:t>
            </a:r>
            <a:r>
              <a:rPr lang="en-US" sz="1050" dirty="0" err="1" smtClean="0">
                <a:ea typeface="Times New Roman" pitchFamily="18" charset="0"/>
              </a:rPr>
              <a:t>chemosensor</a:t>
            </a:r>
            <a:r>
              <a:rPr lang="en-US" sz="1050" dirty="0" smtClean="0">
                <a:ea typeface="Times New Roman" pitchFamily="18" charset="0"/>
              </a:rPr>
              <a:t> allows the assessment of intracellular total magnesium in small samples. Analyst. 2014;139(5):1201-7. </a:t>
            </a:r>
            <a:endParaRPr lang="it-IT" sz="1050" dirty="0" smtClean="0">
              <a:ea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lang="en-US" sz="1050" dirty="0" smtClean="0">
                <a:ea typeface="Times New Roman" pitchFamily="18" charset="0"/>
              </a:rPr>
              <a:t>Farruggia G, Castiglioni S, Sargenti A, Marraccini C, </a:t>
            </a:r>
            <a:r>
              <a:rPr lang="en-US" sz="1050" dirty="0" err="1" smtClean="0">
                <a:ea typeface="Times New Roman" pitchFamily="18" charset="0"/>
              </a:rPr>
              <a:t>Cazzaniga</a:t>
            </a:r>
            <a:r>
              <a:rPr lang="en-US" sz="1050" dirty="0" smtClean="0">
                <a:ea typeface="Times New Roman" pitchFamily="18" charset="0"/>
              </a:rPr>
              <a:t> A, Merolle L, Iotti S, Cappadone Effects of supplementation with different Mg salts in cells: is there a clue? C, Maier JA. </a:t>
            </a:r>
            <a:r>
              <a:rPr lang="en-US" sz="1050" dirty="0" err="1" smtClean="0">
                <a:ea typeface="Times New Roman" pitchFamily="18" charset="0"/>
              </a:rPr>
              <a:t>Magnes</a:t>
            </a:r>
            <a:r>
              <a:rPr lang="en-US" sz="1050" dirty="0" smtClean="0">
                <a:ea typeface="Times New Roman" pitchFamily="18" charset="0"/>
              </a:rPr>
              <a:t> Res. 2014; 27(1):25-34. </a:t>
            </a:r>
            <a:endParaRPr lang="it-IT" sz="1050" dirty="0" smtClean="0">
              <a:ea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lang="en-US" sz="1050" dirty="0" smtClean="0">
                <a:ea typeface="Times New Roman" pitchFamily="18" charset="0"/>
              </a:rPr>
              <a:t>Emil Malucelli , Stefano Iotti*, Alessandra Gianoncelli , Michela Fratini, Lucia Merolle , Andrea Notargiacomo, Chiara Marraccini ,Azzurra Sargenti , Concettina Cappadone ,Giovanna Farruggia, Inna Bukreeva, Marco Lombardo, Claudio Trombini, Jeanette A. Maier, Stefano Lagomarsino. Quantitative Chemical Imaging of the Intracellular Spatial Distribution of Fundamental Elements and Light Metals in Single Cells. </a:t>
            </a:r>
            <a:r>
              <a:rPr lang="it-IT" sz="1050" dirty="0" err="1" smtClean="0">
                <a:ea typeface="Times New Roman" pitchFamily="18" charset="0"/>
              </a:rPr>
              <a:t>Anal</a:t>
            </a:r>
            <a:r>
              <a:rPr lang="it-IT" sz="1050" dirty="0" smtClean="0">
                <a:ea typeface="Times New Roman" pitchFamily="18" charset="0"/>
              </a:rPr>
              <a:t>. </a:t>
            </a:r>
            <a:r>
              <a:rPr lang="it-IT" sz="1050" dirty="0" err="1" smtClean="0">
                <a:ea typeface="Times New Roman" pitchFamily="18" charset="0"/>
              </a:rPr>
              <a:t>Chem</a:t>
            </a:r>
            <a:r>
              <a:rPr lang="it-IT" sz="1050" dirty="0" smtClean="0">
                <a:ea typeface="Times New Roman" pitchFamily="18" charset="0"/>
              </a:rPr>
              <a:t>. 2014, 86 (10), 5108–5115.</a:t>
            </a:r>
          </a:p>
          <a:p>
            <a:pPr lvl="0" fontAlgn="base">
              <a:lnSpc>
                <a:spcPct val="150000"/>
              </a:lnSpc>
              <a:spcBef>
                <a:spcPct val="0"/>
              </a:spcBef>
              <a:spcAft>
                <a:spcPct val="0"/>
              </a:spcAft>
              <a:buFont typeface="Arial" pitchFamily="34" charset="0"/>
              <a:buChar char="•"/>
            </a:pPr>
            <a:r>
              <a:rPr lang="en-US" sz="1050" dirty="0" smtClean="0">
                <a:ea typeface="Times New Roman" pitchFamily="18" charset="0"/>
              </a:rPr>
              <a:t>Layec G, Malucelli E, Le Fur Y, Manners D, Yashiro K, Testa C, </a:t>
            </a:r>
            <a:r>
              <a:rPr lang="en-US" sz="1050" dirty="0" err="1" smtClean="0">
                <a:ea typeface="Times New Roman" pitchFamily="18" charset="0"/>
              </a:rPr>
              <a:t>Cozzone</a:t>
            </a:r>
            <a:r>
              <a:rPr lang="en-US" sz="1050" dirty="0" smtClean="0">
                <a:ea typeface="Times New Roman" pitchFamily="18" charset="0"/>
              </a:rPr>
              <a:t> PJ, Iotti S, Bendahan D. Effects of exercise-induced intracellular acidosis on the </a:t>
            </a:r>
            <a:r>
              <a:rPr lang="en-US" sz="1050" dirty="0" err="1" smtClean="0">
                <a:ea typeface="Times New Roman" pitchFamily="18" charset="0"/>
              </a:rPr>
              <a:t>phosphocreatine</a:t>
            </a:r>
            <a:r>
              <a:rPr lang="en-US" sz="1050" dirty="0" smtClean="0">
                <a:ea typeface="Times New Roman" pitchFamily="18" charset="0"/>
              </a:rPr>
              <a:t> recovery kinetics: a 31P MRS study in three muscle groups in humans.</a:t>
            </a:r>
            <a:r>
              <a:rPr lang="it-IT" sz="1050" dirty="0" smtClean="0">
                <a:ea typeface="Times New Roman" pitchFamily="18" charset="0"/>
              </a:rPr>
              <a:t>NMR </a:t>
            </a:r>
            <a:r>
              <a:rPr lang="it-IT" sz="1050" dirty="0" err="1" smtClean="0">
                <a:ea typeface="Times New Roman" pitchFamily="18" charset="0"/>
              </a:rPr>
              <a:t>Biomed</a:t>
            </a:r>
            <a:r>
              <a:rPr lang="it-IT" sz="1050" dirty="0" smtClean="0">
                <a:ea typeface="Times New Roman" pitchFamily="18" charset="0"/>
              </a:rPr>
              <a:t>. 2013 26(11):1403-11</a:t>
            </a:r>
          </a:p>
          <a:p>
            <a:pPr lvl="0" eaLnBrk="0" fontAlgn="base" hangingPunct="0">
              <a:lnSpc>
                <a:spcPct val="150000"/>
              </a:lnSpc>
              <a:spcBef>
                <a:spcPct val="0"/>
              </a:spcBef>
              <a:spcAft>
                <a:spcPct val="0"/>
              </a:spcAft>
              <a:buFont typeface="Arial" pitchFamily="34" charset="0"/>
              <a:buChar char="•"/>
            </a:pPr>
            <a:r>
              <a:rPr lang="it-IT" sz="1050" dirty="0" smtClean="0">
                <a:ea typeface="Times New Roman" pitchFamily="18" charset="0"/>
              </a:rPr>
              <a:t>. Malucelli, E.,Iotti, S.,Fratini, M.,Marraccini, C.,Notargiacomo, A.,Gianoncelli, A.,Bukreeva, I.,Cedola, A.,Maier, J.,Farruggia, G.,Cappadone, C.,Merolle, L.,Wolf, F.,Trapani, V., Lagomarsino, S. </a:t>
            </a:r>
            <a:r>
              <a:rPr lang="it-IT" sz="1050" dirty="0" err="1" smtClean="0">
                <a:ea typeface="Times New Roman" pitchFamily="18" charset="0"/>
              </a:rPr>
              <a:t>X-ray</a:t>
            </a:r>
            <a:r>
              <a:rPr lang="it-IT" sz="1050" dirty="0" smtClean="0">
                <a:ea typeface="Times New Roman" pitchFamily="18" charset="0"/>
              </a:rPr>
              <a:t> </a:t>
            </a:r>
            <a:r>
              <a:rPr lang="it-IT" sz="1050" dirty="0" err="1" smtClean="0">
                <a:ea typeface="Times New Roman" pitchFamily="18" charset="0"/>
              </a:rPr>
              <a:t>fluorescence</a:t>
            </a:r>
            <a:r>
              <a:rPr lang="it-IT" sz="1050" dirty="0" smtClean="0">
                <a:ea typeface="Times New Roman" pitchFamily="18" charset="0"/>
              </a:rPr>
              <a:t> </a:t>
            </a:r>
            <a:r>
              <a:rPr lang="it-IT" sz="1050" dirty="0" err="1" smtClean="0">
                <a:ea typeface="Times New Roman" pitchFamily="18" charset="0"/>
              </a:rPr>
              <a:t>microscopy</a:t>
            </a:r>
            <a:r>
              <a:rPr lang="it-IT" sz="1050" dirty="0" smtClean="0">
                <a:ea typeface="Times New Roman" pitchFamily="18" charset="0"/>
              </a:rPr>
              <a:t> </a:t>
            </a:r>
            <a:r>
              <a:rPr lang="it-IT" sz="1050" dirty="0" err="1" smtClean="0">
                <a:ea typeface="Times New Roman" pitchFamily="18" charset="0"/>
              </a:rPr>
              <a:t>of</a:t>
            </a:r>
            <a:r>
              <a:rPr lang="it-IT" sz="1050" dirty="0" smtClean="0">
                <a:ea typeface="Times New Roman" pitchFamily="18" charset="0"/>
              </a:rPr>
              <a:t> light </a:t>
            </a:r>
            <a:r>
              <a:rPr lang="it-IT" sz="1050" dirty="0" err="1" smtClean="0">
                <a:ea typeface="Times New Roman" pitchFamily="18" charset="0"/>
              </a:rPr>
              <a:t>elements</a:t>
            </a:r>
            <a:r>
              <a:rPr lang="it-IT" sz="1050" dirty="0" smtClean="0">
                <a:ea typeface="Times New Roman" pitchFamily="18" charset="0"/>
              </a:rPr>
              <a:t> in </a:t>
            </a:r>
            <a:r>
              <a:rPr lang="it-IT" sz="1050" dirty="0" err="1" smtClean="0">
                <a:ea typeface="Times New Roman" pitchFamily="18" charset="0"/>
              </a:rPr>
              <a:t>cells</a:t>
            </a:r>
            <a:r>
              <a:rPr lang="it-IT" sz="1050" dirty="0" smtClean="0">
                <a:ea typeface="Times New Roman" pitchFamily="18" charset="0"/>
              </a:rPr>
              <a:t>: </a:t>
            </a:r>
            <a:r>
              <a:rPr lang="it-IT" sz="1050" dirty="0" err="1" smtClean="0">
                <a:ea typeface="Times New Roman" pitchFamily="18" charset="0"/>
              </a:rPr>
              <a:t>Self-absorption</a:t>
            </a:r>
            <a:r>
              <a:rPr lang="it-IT" sz="1050" dirty="0" smtClean="0">
                <a:ea typeface="Times New Roman" pitchFamily="18" charset="0"/>
              </a:rPr>
              <a:t> </a:t>
            </a:r>
            <a:r>
              <a:rPr lang="it-IT" sz="1050" dirty="0" err="1" smtClean="0">
                <a:ea typeface="Times New Roman" pitchFamily="18" charset="0"/>
              </a:rPr>
              <a:t>correction</a:t>
            </a:r>
            <a:r>
              <a:rPr lang="it-IT" sz="1050" dirty="0" smtClean="0">
                <a:ea typeface="Times New Roman" pitchFamily="18" charset="0"/>
              </a:rPr>
              <a:t> </a:t>
            </a:r>
            <a:r>
              <a:rPr lang="it-IT" sz="1050" dirty="0" err="1" smtClean="0">
                <a:ea typeface="Times New Roman" pitchFamily="18" charset="0"/>
              </a:rPr>
              <a:t>by</a:t>
            </a:r>
            <a:r>
              <a:rPr lang="it-IT" sz="1050" dirty="0" smtClean="0">
                <a:ea typeface="Times New Roman" pitchFamily="18" charset="0"/>
              </a:rPr>
              <a:t> </a:t>
            </a:r>
            <a:r>
              <a:rPr lang="it-IT" sz="1050" dirty="0" err="1" smtClean="0">
                <a:ea typeface="Times New Roman" pitchFamily="18" charset="0"/>
              </a:rPr>
              <a:t>integration</a:t>
            </a:r>
            <a:r>
              <a:rPr lang="it-IT" sz="1050" dirty="0" smtClean="0">
                <a:ea typeface="Times New Roman" pitchFamily="18" charset="0"/>
              </a:rPr>
              <a:t> </a:t>
            </a:r>
            <a:r>
              <a:rPr lang="it-IT" sz="1050" dirty="0" err="1" smtClean="0">
                <a:ea typeface="Times New Roman" pitchFamily="18" charset="0"/>
              </a:rPr>
              <a:t>of</a:t>
            </a:r>
            <a:r>
              <a:rPr lang="it-IT" sz="1050" dirty="0" smtClean="0">
                <a:ea typeface="Times New Roman" pitchFamily="18" charset="0"/>
              </a:rPr>
              <a:t> </a:t>
            </a:r>
            <a:r>
              <a:rPr lang="it-IT" sz="1050" dirty="0" err="1" smtClean="0">
                <a:ea typeface="Times New Roman" pitchFamily="18" charset="0"/>
              </a:rPr>
              <a:t>compositional</a:t>
            </a:r>
            <a:r>
              <a:rPr lang="it-IT" sz="1050" dirty="0" smtClean="0">
                <a:ea typeface="Times New Roman" pitchFamily="18" charset="0"/>
              </a:rPr>
              <a:t> and </a:t>
            </a:r>
            <a:r>
              <a:rPr lang="it-IT" sz="1050" dirty="0" err="1" smtClean="0">
                <a:ea typeface="Times New Roman" pitchFamily="18" charset="0"/>
              </a:rPr>
              <a:t>morphological</a:t>
            </a:r>
            <a:r>
              <a:rPr lang="it-IT" sz="1050" dirty="0" smtClean="0">
                <a:ea typeface="Times New Roman" pitchFamily="18" charset="0"/>
              </a:rPr>
              <a:t> </a:t>
            </a:r>
            <a:r>
              <a:rPr lang="it-IT" sz="1050" dirty="0" err="1" smtClean="0">
                <a:ea typeface="Times New Roman" pitchFamily="18" charset="0"/>
              </a:rPr>
              <a:t>measurements</a:t>
            </a:r>
            <a:r>
              <a:rPr lang="it-IT" sz="1050" dirty="0" smtClean="0">
                <a:ea typeface="Times New Roman" pitchFamily="18" charset="0"/>
              </a:rPr>
              <a:t>. Journal </a:t>
            </a:r>
            <a:r>
              <a:rPr lang="it-IT" sz="1050" dirty="0" err="1" smtClean="0">
                <a:ea typeface="Times New Roman" pitchFamily="18" charset="0"/>
              </a:rPr>
              <a:t>of</a:t>
            </a:r>
            <a:r>
              <a:rPr lang="it-IT" sz="1050" dirty="0" smtClean="0">
                <a:ea typeface="Times New Roman" pitchFamily="18" charset="0"/>
              </a:rPr>
              <a:t> </a:t>
            </a:r>
            <a:r>
              <a:rPr lang="it-IT" sz="1050" dirty="0" err="1" smtClean="0">
                <a:ea typeface="Times New Roman" pitchFamily="18" charset="0"/>
              </a:rPr>
              <a:t>Physics</a:t>
            </a:r>
            <a:r>
              <a:rPr lang="it-IT" sz="1050" dirty="0" smtClean="0">
                <a:ea typeface="Times New Roman" pitchFamily="18" charset="0"/>
              </a:rPr>
              <a:t>: </a:t>
            </a:r>
            <a:r>
              <a:rPr lang="it-IT" sz="1050" dirty="0" err="1" smtClean="0">
                <a:ea typeface="Times New Roman" pitchFamily="18" charset="0"/>
              </a:rPr>
              <a:t>Conference</a:t>
            </a:r>
            <a:r>
              <a:rPr lang="it-IT" sz="1050" dirty="0" smtClean="0">
                <a:ea typeface="Times New Roman" pitchFamily="18" charset="0"/>
              </a:rPr>
              <a:t> </a:t>
            </a:r>
            <a:r>
              <a:rPr lang="it-IT" sz="1050" dirty="0" err="1" smtClean="0">
                <a:ea typeface="Times New Roman" pitchFamily="18" charset="0"/>
              </a:rPr>
              <a:t>Series</a:t>
            </a:r>
            <a:r>
              <a:rPr lang="it-IT" sz="1050" dirty="0" smtClean="0">
                <a:ea typeface="Times New Roman" pitchFamily="18" charset="0"/>
              </a:rPr>
              <a:t> Volume 463, </a:t>
            </a:r>
            <a:r>
              <a:rPr lang="it-IT" sz="1050" dirty="0" err="1" smtClean="0">
                <a:ea typeface="Times New Roman" pitchFamily="18" charset="0"/>
              </a:rPr>
              <a:t>Issue</a:t>
            </a:r>
            <a:r>
              <a:rPr lang="it-IT" sz="1050" dirty="0" smtClean="0">
                <a:ea typeface="Times New Roman" pitchFamily="18" charset="0"/>
              </a:rPr>
              <a:t> 1, 2013, </a:t>
            </a:r>
            <a:r>
              <a:rPr lang="it-IT" sz="1050" dirty="0" err="1" smtClean="0">
                <a:ea typeface="Times New Roman" pitchFamily="18" charset="0"/>
              </a:rPr>
              <a:t>Article</a:t>
            </a:r>
            <a:r>
              <a:rPr lang="it-IT" sz="1050" dirty="0" smtClean="0">
                <a:ea typeface="Times New Roman" pitchFamily="18" charset="0"/>
              </a:rPr>
              <a:t> </a:t>
            </a:r>
            <a:r>
              <a:rPr lang="it-IT" sz="1050" dirty="0" err="1" smtClean="0">
                <a:ea typeface="Times New Roman" pitchFamily="18" charset="0"/>
              </a:rPr>
              <a:t>number</a:t>
            </a:r>
            <a:r>
              <a:rPr lang="it-IT" sz="1050" dirty="0" smtClean="0">
                <a:ea typeface="Times New Roman" pitchFamily="18" charset="0"/>
              </a:rPr>
              <a:t> 012022</a:t>
            </a:r>
          </a:p>
          <a:p>
            <a:pPr lvl="0" eaLnBrk="0" fontAlgn="base" hangingPunct="0">
              <a:lnSpc>
                <a:spcPct val="150000"/>
              </a:lnSpc>
              <a:spcBef>
                <a:spcPct val="0"/>
              </a:spcBef>
              <a:spcAft>
                <a:spcPct val="0"/>
              </a:spcAft>
              <a:buFont typeface="Arial" pitchFamily="34" charset="0"/>
              <a:buChar char="•"/>
            </a:pPr>
            <a:r>
              <a:rPr lang="it-IT" sz="1050" dirty="0" smtClean="0">
                <a:ea typeface="Times New Roman" pitchFamily="18" charset="0"/>
              </a:rPr>
              <a:t>.Sgarzi, M.,Lombardo, M.,Trombini, C.,Zaccheroni, N.,Farruggia, G.,Merolle, L.,Sargenti, A.,Iotti, S.,Marraccini, C.,Prodi, L. </a:t>
            </a:r>
            <a:r>
              <a:rPr lang="it-IT" sz="1050" dirty="0" err="1" smtClean="0">
                <a:ea typeface="Times New Roman" pitchFamily="18" charset="0"/>
              </a:rPr>
              <a:t>Expanding</a:t>
            </a:r>
            <a:r>
              <a:rPr lang="it-IT" sz="1050" dirty="0" smtClean="0">
                <a:ea typeface="Times New Roman" pitchFamily="18" charset="0"/>
              </a:rPr>
              <a:t> the </a:t>
            </a:r>
            <a:r>
              <a:rPr lang="it-IT" sz="1050" dirty="0" err="1" smtClean="0">
                <a:ea typeface="Times New Roman" pitchFamily="18" charset="0"/>
              </a:rPr>
              <a:t>targets</a:t>
            </a:r>
            <a:r>
              <a:rPr lang="it-IT" sz="1050" dirty="0" smtClean="0">
                <a:ea typeface="Times New Roman" pitchFamily="18" charset="0"/>
              </a:rPr>
              <a:t> </a:t>
            </a:r>
            <a:r>
              <a:rPr lang="it-IT" sz="1050" dirty="0" err="1" smtClean="0">
                <a:ea typeface="Times New Roman" pitchFamily="18" charset="0"/>
              </a:rPr>
              <a:t>of</a:t>
            </a:r>
            <a:r>
              <a:rPr lang="it-IT" sz="1050" dirty="0" smtClean="0">
                <a:ea typeface="Times New Roman" pitchFamily="18" charset="0"/>
              </a:rPr>
              <a:t> the diaza-18-crown-6 </a:t>
            </a:r>
            <a:r>
              <a:rPr lang="it-IT" sz="1050" dirty="0" err="1" smtClean="0">
                <a:ea typeface="Times New Roman" pitchFamily="18" charset="0"/>
              </a:rPr>
              <a:t>hydroxyquinoline</a:t>
            </a:r>
            <a:r>
              <a:rPr lang="it-IT" sz="1050" dirty="0" smtClean="0">
                <a:ea typeface="Times New Roman" pitchFamily="18" charset="0"/>
              </a:rPr>
              <a:t> </a:t>
            </a:r>
            <a:r>
              <a:rPr lang="it-IT" sz="1050" dirty="0" err="1" smtClean="0">
                <a:ea typeface="Times New Roman" pitchFamily="18" charset="0"/>
              </a:rPr>
              <a:t>derivatives</a:t>
            </a:r>
            <a:r>
              <a:rPr lang="it-IT" sz="1050" dirty="0" smtClean="0">
                <a:ea typeface="Times New Roman" pitchFamily="18" charset="0"/>
              </a:rPr>
              <a:t> family </a:t>
            </a:r>
            <a:r>
              <a:rPr lang="it-IT" sz="1050" dirty="0" err="1" smtClean="0">
                <a:ea typeface="Times New Roman" pitchFamily="18" charset="0"/>
              </a:rPr>
              <a:t>to</a:t>
            </a:r>
            <a:r>
              <a:rPr lang="it-IT" sz="1050" dirty="0" smtClean="0">
                <a:ea typeface="Times New Roman" pitchFamily="18" charset="0"/>
              </a:rPr>
              <a:t> </a:t>
            </a:r>
            <a:r>
              <a:rPr lang="it-IT" sz="1050" dirty="0" err="1" smtClean="0">
                <a:ea typeface="Times New Roman" pitchFamily="18" charset="0"/>
              </a:rPr>
              <a:t>Zn</a:t>
            </a:r>
            <a:r>
              <a:rPr lang="it-IT" sz="1050" dirty="0" smtClean="0">
                <a:ea typeface="Times New Roman" pitchFamily="18" charset="0"/>
              </a:rPr>
              <a:t>(II) </a:t>
            </a:r>
            <a:r>
              <a:rPr lang="it-IT" sz="1050" dirty="0" err="1" smtClean="0">
                <a:ea typeface="Times New Roman" pitchFamily="18" charset="0"/>
              </a:rPr>
              <a:t>ions</a:t>
            </a:r>
            <a:r>
              <a:rPr lang="it-IT" sz="1050" dirty="0" smtClean="0">
                <a:ea typeface="Times New Roman" pitchFamily="18" charset="0"/>
              </a:rPr>
              <a:t> </a:t>
            </a:r>
            <a:r>
              <a:rPr lang="it-IT" sz="1050" dirty="0" err="1" smtClean="0">
                <a:ea typeface="Times New Roman" pitchFamily="18" charset="0"/>
              </a:rPr>
              <a:t>for</a:t>
            </a:r>
            <a:r>
              <a:rPr lang="it-IT" sz="1050" dirty="0" smtClean="0">
                <a:ea typeface="Times New Roman" pitchFamily="18" charset="0"/>
              </a:rPr>
              <a:t> </a:t>
            </a:r>
            <a:r>
              <a:rPr lang="it-IT" sz="1050" dirty="0" err="1" smtClean="0">
                <a:ea typeface="Times New Roman" pitchFamily="18" charset="0"/>
              </a:rPr>
              <a:t>intracellular</a:t>
            </a:r>
            <a:r>
              <a:rPr lang="it-IT" sz="1050" dirty="0" smtClean="0">
                <a:ea typeface="Times New Roman" pitchFamily="18" charset="0"/>
              </a:rPr>
              <a:t> </a:t>
            </a:r>
            <a:r>
              <a:rPr lang="it-IT" sz="1050" dirty="0" err="1" smtClean="0">
                <a:ea typeface="Times New Roman" pitchFamily="18" charset="0"/>
              </a:rPr>
              <a:t>sensing</a:t>
            </a:r>
            <a:r>
              <a:rPr lang="it-IT" sz="1050" dirty="0" smtClean="0">
                <a:ea typeface="Times New Roman" pitchFamily="18" charset="0"/>
              </a:rPr>
              <a:t>. </a:t>
            </a:r>
            <a:r>
              <a:rPr lang="it-IT" sz="1050" dirty="0" err="1" smtClean="0">
                <a:ea typeface="Times New Roman" pitchFamily="18" charset="0"/>
              </a:rPr>
              <a:t>Supramolecular</a:t>
            </a:r>
            <a:r>
              <a:rPr lang="it-IT" sz="1050" dirty="0" smtClean="0">
                <a:ea typeface="Times New Roman" pitchFamily="18" charset="0"/>
              </a:rPr>
              <a:t> </a:t>
            </a:r>
            <a:r>
              <a:rPr lang="it-IT" sz="1050" dirty="0" err="1" smtClean="0">
                <a:ea typeface="Times New Roman" pitchFamily="18" charset="0"/>
              </a:rPr>
              <a:t>Chemistry</a:t>
            </a:r>
            <a:r>
              <a:rPr lang="it-IT" sz="1050" dirty="0" smtClean="0">
                <a:ea typeface="Times New Roman" pitchFamily="18" charset="0"/>
              </a:rPr>
              <a:t> 2013 25(1), ,7-15.</a:t>
            </a:r>
          </a:p>
          <a:p>
            <a:pPr marL="0" marR="0" lvl="0" indent="0" algn="l" defTabSz="914400" rtl="0" eaLnBrk="0" fontAlgn="base" latinLnBrk="0" hangingPunct="0">
              <a:lnSpc>
                <a:spcPct val="100000"/>
              </a:lnSpc>
              <a:spcBef>
                <a:spcPct val="0"/>
              </a:spcBef>
              <a:spcAft>
                <a:spcPct val="0"/>
              </a:spcAft>
              <a:buClrTx/>
              <a:buSzTx/>
              <a:buFontTx/>
              <a:buNone/>
              <a:tabLst/>
            </a:pPr>
            <a:endParaRPr lang="it-IT" sz="1000" dirty="0" smtClean="0">
              <a:latin typeface="CG Times (WN)"/>
              <a:ea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317715"/>
            <a:ext cx="8077200" cy="762000"/>
          </a:xfrm>
          <a:prstGeom prst="rect">
            <a:avLst/>
          </a:prstGeom>
        </p:spPr>
        <p:txBody>
          <a:bodyPr vert="horz" anchor="b">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Publications </a:t>
            </a:r>
            <a:r>
              <a:rPr kumimoji="0" lang="en-US" sz="3600" b="1" i="0" u="none" strike="noStrike" kern="1200" cap="none" spc="0" normalizeH="0" baseline="0" noProof="0" dirty="0" err="1" smtClean="0">
                <a:ln>
                  <a:noFill/>
                </a:ln>
                <a:solidFill>
                  <a:schemeClr val="tx1"/>
                </a:solidFill>
                <a:effectLst/>
                <a:uLnTx/>
                <a:uFillTx/>
                <a:latin typeface="+mj-lt"/>
                <a:ea typeface="+mj-ea"/>
                <a:cs typeface="+mj-cs"/>
              </a:rPr>
              <a:t>conti</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a:t>
            </a:r>
            <a:endParaRPr kumimoji="0" lang="en-US" sz="3600" b="1" i="0" u="none" strike="noStrike" kern="1200" cap="none" spc="0" normalizeH="0" baseline="0" noProof="0" dirty="0">
              <a:ln>
                <a:noFill/>
              </a:ln>
              <a:solidFill>
                <a:schemeClr val="tx1"/>
              </a:solidFill>
              <a:effectLst>
                <a:outerShdw blurRad="53975" dist="22860" dir="5400000" algn="tl" rotWithShape="0">
                  <a:srgbClr val="000000">
                    <a:alpha val="55000"/>
                  </a:srgbClr>
                </a:outerShdw>
              </a:effectLst>
              <a:uLnTx/>
              <a:uFillTx/>
              <a:latin typeface="+mj-lt"/>
              <a:ea typeface="+mj-ea"/>
              <a:cs typeface="+mj-cs"/>
            </a:endParaRPr>
          </a:p>
        </p:txBody>
      </p:sp>
      <p:sp>
        <p:nvSpPr>
          <p:cNvPr id="1025" name="Rectangle 1"/>
          <p:cNvSpPr>
            <a:spLocks noChangeArrowheads="1"/>
          </p:cNvSpPr>
          <p:nvPr/>
        </p:nvSpPr>
        <p:spPr bwMode="auto">
          <a:xfrm>
            <a:off x="381000" y="1094601"/>
            <a:ext cx="8305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1450" indent="-171450" fontAlgn="base">
              <a:lnSpc>
                <a:spcPct val="150000"/>
              </a:lnSpc>
              <a:spcBef>
                <a:spcPct val="0"/>
              </a:spcBef>
              <a:spcAft>
                <a:spcPct val="0"/>
              </a:spcAft>
              <a:buFont typeface="Arial" pitchFamily="34" charset="0"/>
              <a:buChar char="•"/>
            </a:pPr>
            <a:r>
              <a:rPr lang="en-US" sz="1200" dirty="0" smtClean="0">
                <a:ea typeface="Times New Roman" pitchFamily="18" charset="0"/>
              </a:rPr>
              <a:t>Cappadone C, Merolle L, Marraccini C, Farruggia G, Sargenti A, Locatelli A, Morigi R, Iotti S. Intracellular magnesium content decreases during mitochondria-mediated apoptosis induced by a new </a:t>
            </a:r>
            <a:r>
              <a:rPr lang="en-US" sz="1200" dirty="0" err="1" smtClean="0">
                <a:ea typeface="Times New Roman" pitchFamily="18" charset="0"/>
              </a:rPr>
              <a:t>indole</a:t>
            </a:r>
            <a:r>
              <a:rPr lang="en-US" sz="1200" dirty="0" smtClean="0">
                <a:ea typeface="Times New Roman" pitchFamily="18" charset="0"/>
              </a:rPr>
              <a:t>-derivative in human colon cancer </a:t>
            </a:r>
            <a:r>
              <a:rPr lang="en-US" sz="1200" dirty="0" err="1" smtClean="0">
                <a:ea typeface="Times New Roman" pitchFamily="18" charset="0"/>
              </a:rPr>
              <a:t>cells.Magnes</a:t>
            </a:r>
            <a:r>
              <a:rPr lang="en-US" sz="1200" dirty="0" smtClean="0">
                <a:ea typeface="Times New Roman" pitchFamily="18" charset="0"/>
              </a:rPr>
              <a:t> Res. 2012 ;25(3):104-11</a:t>
            </a:r>
            <a:endParaRPr lang="it-IT" sz="1200" dirty="0" smtClean="0">
              <a:ea typeface="Times New Roman" pitchFamily="18" charset="0"/>
            </a:endParaRPr>
          </a:p>
          <a:p>
            <a:pPr marL="171450" marR="0" lvl="0" indent="-171450" algn="l" defTabSz="914400" rtl="0" eaLnBrk="1" fontAlgn="base" latinLnBrk="0" hangingPunct="1">
              <a:lnSpc>
                <a:spcPct val="150000"/>
              </a:lnSpc>
              <a:spcBef>
                <a:spcPct val="0"/>
              </a:spcBef>
              <a:spcAft>
                <a:spcPct val="0"/>
              </a:spcAft>
              <a:buClrTx/>
              <a:buSzTx/>
              <a:buFont typeface="Arial" pitchFamily="34" charset="0"/>
              <a:buChar char="•"/>
              <a:tabLst/>
            </a:pPr>
            <a:r>
              <a:rPr lang="it-IT" sz="1200" dirty="0" smtClean="0">
                <a:ea typeface="Times New Roman" pitchFamily="18" charset="0"/>
              </a:rPr>
              <a:t>S. Lagomarsino, S. Iotti, G. Farruggia, V. Trapani, A. Cedola, M. Fratini, I. Bukreeva, L. </a:t>
            </a:r>
            <a:r>
              <a:rPr lang="it-IT" sz="1200" dirty="0" err="1" smtClean="0">
                <a:ea typeface="Times New Roman" pitchFamily="18" charset="0"/>
              </a:rPr>
              <a:t>Mastrototaro</a:t>
            </a:r>
            <a:r>
              <a:rPr lang="it-IT" sz="1200" dirty="0" smtClean="0">
                <a:ea typeface="Times New Roman" pitchFamily="18" charset="0"/>
              </a:rPr>
              <a:t>, A. Notargiacomo, I. McNulty, S. </a:t>
            </a:r>
            <a:r>
              <a:rPr lang="it-IT" sz="1200" dirty="0" err="1" smtClean="0">
                <a:ea typeface="Times New Roman" pitchFamily="18" charset="0"/>
              </a:rPr>
              <a:t>Vogt</a:t>
            </a:r>
            <a:r>
              <a:rPr lang="it-IT" sz="1200" dirty="0" smtClean="0">
                <a:ea typeface="Times New Roman" pitchFamily="18" charset="0"/>
              </a:rPr>
              <a:t>, S. Kim, D. </a:t>
            </a:r>
            <a:r>
              <a:rPr lang="it-IT" sz="1200" dirty="0" err="1" smtClean="0">
                <a:ea typeface="Times New Roman" pitchFamily="18" charset="0"/>
              </a:rPr>
              <a:t>Legnini</a:t>
            </a:r>
            <a:r>
              <a:rPr lang="it-IT" sz="1200" dirty="0" smtClean="0">
                <a:ea typeface="Times New Roman" pitchFamily="18" charset="0"/>
              </a:rPr>
              <a:t>, J. A. M. Maier, and F. Wolf. </a:t>
            </a:r>
            <a:r>
              <a:rPr lang="en-US" sz="1200" dirty="0" smtClean="0">
                <a:ea typeface="Times New Roman" pitchFamily="18" charset="0"/>
              </a:rPr>
              <a:t>Combined X-ray </a:t>
            </a:r>
            <a:r>
              <a:rPr lang="en-US" sz="1200" dirty="0" err="1" smtClean="0">
                <a:ea typeface="Times New Roman" pitchFamily="18" charset="0"/>
              </a:rPr>
              <a:t>Microfluorescence</a:t>
            </a:r>
            <a:r>
              <a:rPr lang="en-US" sz="1200" dirty="0" smtClean="0">
                <a:ea typeface="Times New Roman" pitchFamily="18" charset="0"/>
              </a:rPr>
              <a:t> and Atomic Force Microscopy Studies of Mg Distribution in Whole Cells. AIP Conf. Proc. 2011, 1365: 395-398.</a:t>
            </a:r>
            <a:endParaRPr lang="it-IT" sz="1200" dirty="0" smtClean="0">
              <a:ea typeface="Times New Roman" pitchFamily="18" charset="0"/>
            </a:endParaRPr>
          </a:p>
          <a:p>
            <a:pPr marL="171450" marR="0" lvl="0" indent="-171450" algn="l" defTabSz="914400" rtl="0" eaLnBrk="0" fontAlgn="base" latinLnBrk="0" hangingPunct="0">
              <a:lnSpc>
                <a:spcPct val="150000"/>
              </a:lnSpc>
              <a:spcBef>
                <a:spcPct val="0"/>
              </a:spcBef>
              <a:spcAft>
                <a:spcPct val="0"/>
              </a:spcAft>
              <a:buClrTx/>
              <a:buSzTx/>
              <a:buFont typeface="Arial" pitchFamily="34" charset="0"/>
              <a:buChar char="•"/>
              <a:tabLst/>
            </a:pPr>
            <a:r>
              <a:rPr lang="en-US" sz="1200" dirty="0" smtClean="0">
                <a:ea typeface="Times New Roman" pitchFamily="18" charset="0"/>
              </a:rPr>
              <a:t> Iotti S, Malucelli. E. Free magnesium concentration in the human brain. In: Magnesium in the Central Nervous System; R. Vink and M. Nechifor. Eds. University Adelaide Press, Adelaide 2011.</a:t>
            </a:r>
            <a:endParaRPr lang="it-IT" sz="1200" dirty="0" smtClean="0">
              <a:ea typeface="Times New Roman" pitchFamily="18" charset="0"/>
            </a:endParaRPr>
          </a:p>
          <a:p>
            <a:pPr marL="171450" marR="0" lvl="0" indent="-171450" algn="l" defTabSz="914400" rtl="0" eaLnBrk="0" fontAlgn="base" latinLnBrk="0" hangingPunct="0">
              <a:lnSpc>
                <a:spcPct val="150000"/>
              </a:lnSpc>
              <a:spcBef>
                <a:spcPct val="0"/>
              </a:spcBef>
              <a:spcAft>
                <a:spcPct val="0"/>
              </a:spcAft>
              <a:buClrTx/>
              <a:buSzTx/>
              <a:buFont typeface="Arial" pitchFamily="34" charset="0"/>
              <a:buChar char="•"/>
              <a:tabLst/>
            </a:pPr>
            <a:r>
              <a:rPr lang="en-US" sz="1200" dirty="0" smtClean="0">
                <a:ea typeface="Times New Roman" pitchFamily="18" charset="0"/>
              </a:rPr>
              <a:t>88. Sabatini A, Vacca A , Iotti S , Balanced Biochemical Reactions: A New Approach to Unify Chemical and Biochemical Thermodynamics. PLoS ONE 2012, 7(1): e29529. doi:10.1371/journal.pone.0029529</a:t>
            </a:r>
            <a:endParaRPr lang="it-IT" sz="1200" dirty="0" smtClean="0">
              <a:ea typeface="Times New Roman" pitchFamily="18" charset="0"/>
            </a:endParaRPr>
          </a:p>
          <a:p>
            <a:pPr marL="171450" marR="0" lvl="0" indent="-171450" algn="l" defTabSz="914400" rtl="0" eaLnBrk="0" fontAlgn="base" latinLnBrk="0" hangingPunct="0">
              <a:lnSpc>
                <a:spcPct val="150000"/>
              </a:lnSpc>
              <a:spcBef>
                <a:spcPct val="0"/>
              </a:spcBef>
              <a:spcAft>
                <a:spcPct val="0"/>
              </a:spcAft>
              <a:buClrTx/>
              <a:buSzTx/>
              <a:buFont typeface="Arial" pitchFamily="34" charset="0"/>
              <a:buChar char="•"/>
              <a:tabLst/>
            </a:pPr>
            <a:r>
              <a:rPr lang="en-US" sz="1200" dirty="0" smtClean="0">
                <a:ea typeface="Times New Roman" pitchFamily="18" charset="0"/>
              </a:rPr>
              <a:t> C Marraccini , G Farruggia ,M Lombardo, L Prodi ,M Sgarzi ,V Trapani ,C Trombini , FI. Wolf, N Zaccheroni, S Iotti. Diaza-18-crown-6 </a:t>
            </a:r>
            <a:r>
              <a:rPr lang="en-US" sz="1200" dirty="0" err="1" smtClean="0">
                <a:ea typeface="Times New Roman" pitchFamily="18" charset="0"/>
              </a:rPr>
              <a:t>hydroxyquinoline</a:t>
            </a:r>
            <a:r>
              <a:rPr lang="en-US" sz="1200" dirty="0" smtClean="0">
                <a:ea typeface="Times New Roman" pitchFamily="18" charset="0"/>
              </a:rPr>
              <a:t> derivatives as flexible tools for the assessment and imaging of total intracellular magnesium Chem. Sci. 2012, 3:727-734</a:t>
            </a:r>
            <a:endParaRPr lang="it-IT" sz="1200" dirty="0" smtClean="0">
              <a:ea typeface="Times New Roman" pitchFamily="18" charset="0"/>
            </a:endParaRPr>
          </a:p>
          <a:p>
            <a:pPr marL="171450" marR="0" lvl="0" indent="-171450" algn="l" defTabSz="914400" rtl="0" eaLnBrk="0" fontAlgn="base" latinLnBrk="0" hangingPunct="0">
              <a:lnSpc>
                <a:spcPct val="150000"/>
              </a:lnSpc>
              <a:spcBef>
                <a:spcPct val="0"/>
              </a:spcBef>
              <a:spcAft>
                <a:spcPct val="0"/>
              </a:spcAft>
              <a:buClrTx/>
              <a:buSzTx/>
              <a:buFont typeface="Arial" pitchFamily="34" charset="0"/>
              <a:buChar char="•"/>
              <a:tabLst/>
            </a:pPr>
            <a:r>
              <a:rPr lang="en-US" sz="1200" dirty="0" smtClean="0">
                <a:ea typeface="Times New Roman" pitchFamily="18" charset="0"/>
              </a:rPr>
              <a:t> S. Lagomarsino, S. Iotti, G. Farruggia, A. Cedola, V. Trapani, M. Fratini, I. </a:t>
            </a:r>
            <a:r>
              <a:rPr lang="en-US" sz="1200" dirty="0" err="1" smtClean="0">
                <a:ea typeface="Times New Roman" pitchFamily="18" charset="0"/>
              </a:rPr>
              <a:t>Bukreev</a:t>
            </a:r>
            <a:r>
              <a:rPr lang="en-US" sz="1200" dirty="0" smtClean="0">
                <a:ea typeface="Times New Roman" pitchFamily="18" charset="0"/>
              </a:rPr>
              <a:t>, A. Notargiacomo, L. </a:t>
            </a:r>
            <a:r>
              <a:rPr lang="en-US" sz="1200" dirty="0" err="1" smtClean="0">
                <a:ea typeface="Times New Roman" pitchFamily="18" charset="0"/>
              </a:rPr>
              <a:t>Mastrototaro</a:t>
            </a:r>
            <a:r>
              <a:rPr lang="en-US" sz="1200" dirty="0" smtClean="0">
                <a:ea typeface="Times New Roman" pitchFamily="18" charset="0"/>
              </a:rPr>
              <a:t>, C. Marraccini, A. Sorrentino,, I. McNulty, S. Vogt, D. </a:t>
            </a:r>
            <a:r>
              <a:rPr lang="en-US" sz="1200" dirty="0" err="1" smtClean="0">
                <a:ea typeface="Times New Roman" pitchFamily="18" charset="0"/>
              </a:rPr>
              <a:t>Legnini</a:t>
            </a:r>
            <a:r>
              <a:rPr lang="en-US" sz="1200" dirty="0" smtClean="0">
                <a:ea typeface="Times New Roman" pitchFamily="18" charset="0"/>
              </a:rPr>
              <a:t>, S. Kim, A. Gianoncelli, J.A.M. Maier, F.I. Wolf. Intracellular concentration map of magnesium in whole cells by combined use of X-ray fluorescence microscopy and atomic force microscopy. </a:t>
            </a:r>
            <a:r>
              <a:rPr lang="it-IT" sz="1200" dirty="0" err="1" smtClean="0">
                <a:ea typeface="Times New Roman" pitchFamily="18" charset="0"/>
              </a:rPr>
              <a:t>Spectrochimica</a:t>
            </a:r>
            <a:r>
              <a:rPr lang="it-IT" sz="1200" dirty="0" smtClean="0">
                <a:ea typeface="Times New Roman" pitchFamily="18" charset="0"/>
              </a:rPr>
              <a:t> </a:t>
            </a:r>
            <a:r>
              <a:rPr lang="it-IT" sz="1200" dirty="0" err="1" smtClean="0">
                <a:ea typeface="Times New Roman" pitchFamily="18" charset="0"/>
              </a:rPr>
              <a:t>Acta</a:t>
            </a:r>
            <a:r>
              <a:rPr lang="it-IT" sz="1200" dirty="0" smtClean="0">
                <a:ea typeface="Times New Roman" pitchFamily="18" charset="0"/>
              </a:rPr>
              <a:t> Part B 2011, 66:834–840 </a:t>
            </a:r>
          </a:p>
          <a:p>
            <a:pPr marL="0" marR="0" lvl="0" indent="0" algn="l" defTabSz="914400" rtl="0" eaLnBrk="0" fontAlgn="base" latinLnBrk="0" hangingPunct="0">
              <a:lnSpc>
                <a:spcPct val="150000"/>
              </a:lnSpc>
              <a:spcBef>
                <a:spcPct val="0"/>
              </a:spcBef>
              <a:spcAft>
                <a:spcPct val="0"/>
              </a:spcAft>
              <a:buClrTx/>
              <a:buSzTx/>
              <a:buFontTx/>
              <a:buNone/>
              <a:tabLst/>
            </a:pPr>
            <a:r>
              <a:rPr lang="en-US" sz="1200" dirty="0" smtClean="0">
                <a:latin typeface="CG Times (WN)"/>
                <a:ea typeface="Times New Roman" pitchFamily="18" charset="0"/>
              </a:rPr>
              <a:t> </a:t>
            </a:r>
            <a:endParaRPr lang="it-IT" sz="1200" dirty="0" smtClean="0">
              <a:latin typeface="CG Times (WN)"/>
              <a:ea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77200" cy="762000"/>
          </a:xfrm>
        </p:spPr>
        <p:txBody>
          <a:bodyPr/>
          <a:lstStyle/>
          <a:p>
            <a:pPr algn="r"/>
            <a:r>
              <a:rPr lang="en-US" dirty="0" smtClean="0">
                <a:solidFill>
                  <a:schemeClr val="tx1"/>
                </a:solidFill>
                <a:effectLst/>
              </a:rPr>
              <a:t>Publications Conti…</a:t>
            </a:r>
            <a:endParaRPr lang="en-US" dirty="0">
              <a:solidFill>
                <a:schemeClr val="tx1"/>
              </a:solidFill>
            </a:endParaRPr>
          </a:p>
        </p:txBody>
      </p:sp>
      <p:sp>
        <p:nvSpPr>
          <p:cNvPr id="3" name="Content Placeholder 2"/>
          <p:cNvSpPr>
            <a:spLocks noGrp="1"/>
          </p:cNvSpPr>
          <p:nvPr>
            <p:ph idx="1"/>
          </p:nvPr>
        </p:nvSpPr>
        <p:spPr>
          <a:xfrm>
            <a:off x="381000" y="1295400"/>
            <a:ext cx="8305800" cy="5105400"/>
          </a:xfrm>
        </p:spPr>
        <p:txBody>
          <a:bodyPr>
            <a:noAutofit/>
          </a:bodyPr>
          <a:lstStyle/>
          <a:p>
            <a:pPr lvl="0"/>
            <a:r>
              <a:rPr lang="en-US" sz="1100" dirty="0" err="1"/>
              <a:t>Marverti</a:t>
            </a:r>
            <a:r>
              <a:rPr lang="en-US" sz="1100" dirty="0"/>
              <a:t> G, </a:t>
            </a:r>
            <a:r>
              <a:rPr lang="en-US" sz="1100" dirty="0" err="1"/>
              <a:t>Ligabue</a:t>
            </a:r>
            <a:r>
              <a:rPr lang="en-US" sz="1100" dirty="0"/>
              <a:t> A, </a:t>
            </a:r>
            <a:r>
              <a:rPr lang="en-US" sz="1100" dirty="0" err="1"/>
              <a:t>Montanari</a:t>
            </a:r>
            <a:r>
              <a:rPr lang="en-US" sz="1100" dirty="0"/>
              <a:t> M, </a:t>
            </a:r>
            <a:r>
              <a:rPr lang="en-US" sz="1100" dirty="0" err="1"/>
              <a:t>Guerrieri</a:t>
            </a:r>
            <a:r>
              <a:rPr lang="en-US" sz="1100" dirty="0"/>
              <a:t> D, </a:t>
            </a:r>
            <a:r>
              <a:rPr lang="en-US" sz="1100" dirty="0" err="1"/>
              <a:t>Cusumano</a:t>
            </a:r>
            <a:r>
              <a:rPr lang="en-US" sz="1100" dirty="0"/>
              <a:t> M, Di </a:t>
            </a:r>
            <a:r>
              <a:rPr lang="en-US" sz="1100" dirty="0" err="1"/>
              <a:t>Pietro</a:t>
            </a:r>
            <a:r>
              <a:rPr lang="en-US" sz="1100" dirty="0"/>
              <a:t> ML, </a:t>
            </a:r>
            <a:r>
              <a:rPr lang="en-US" sz="1100" dirty="0" err="1"/>
              <a:t>Troiano</a:t>
            </a:r>
            <a:r>
              <a:rPr lang="en-US" sz="1100" dirty="0"/>
              <a:t> L, Di </a:t>
            </a:r>
            <a:r>
              <a:rPr lang="en-US" sz="1100" dirty="0" err="1"/>
              <a:t>Vono</a:t>
            </a:r>
            <a:r>
              <a:rPr lang="en-US" sz="1100" dirty="0"/>
              <a:t> E, </a:t>
            </a:r>
            <a:r>
              <a:rPr lang="en-US" sz="1100" dirty="0" err="1"/>
              <a:t>Iotti</a:t>
            </a:r>
            <a:r>
              <a:rPr lang="en-US" sz="1100" dirty="0"/>
              <a:t> S, </a:t>
            </a:r>
            <a:r>
              <a:rPr lang="en-US" sz="1100" dirty="0" err="1"/>
              <a:t>Farruggia</a:t>
            </a:r>
            <a:r>
              <a:rPr lang="en-US" sz="1100" dirty="0"/>
              <a:t> G, Wolf F, </a:t>
            </a:r>
            <a:r>
              <a:rPr lang="en-US" sz="1100" dirty="0" err="1"/>
              <a:t>Monti</a:t>
            </a:r>
            <a:r>
              <a:rPr lang="en-US" sz="1100" dirty="0"/>
              <a:t> MG, </a:t>
            </a:r>
            <a:r>
              <a:rPr lang="en-US" sz="1100" dirty="0" err="1"/>
              <a:t>Frassineti</a:t>
            </a:r>
            <a:r>
              <a:rPr lang="en-US" sz="1100" dirty="0"/>
              <a:t> C., Characterization of the cell growth inhibitory effects of a novel DNA-intercalating </a:t>
            </a:r>
            <a:r>
              <a:rPr lang="en-US" sz="1100" dirty="0" err="1"/>
              <a:t>bipyridyl-thiourea-Pt</a:t>
            </a:r>
            <a:r>
              <a:rPr lang="en-US" sz="1100" dirty="0"/>
              <a:t>(II) complex in </a:t>
            </a:r>
            <a:r>
              <a:rPr lang="en-US" sz="1100" dirty="0" err="1"/>
              <a:t>cisplatin</a:t>
            </a:r>
            <a:r>
              <a:rPr lang="en-US" sz="1100" dirty="0"/>
              <a:t>-sensitive and-resistant human ovarian cancer cells., «INVESTIGATIONAL NEW DRUGS», 2011, 29, pp. 73 - 86 [</a:t>
            </a:r>
            <a:r>
              <a:rPr lang="en-US" sz="1100" dirty="0" err="1"/>
              <a:t>articolo</a:t>
            </a:r>
            <a:r>
              <a:rPr lang="en-US" sz="1100" dirty="0"/>
              <a:t>]</a:t>
            </a:r>
          </a:p>
          <a:p>
            <a:pPr lvl="0"/>
            <a:r>
              <a:rPr lang="en-US" sz="1100" dirty="0"/>
              <a:t>S. </a:t>
            </a:r>
            <a:r>
              <a:rPr lang="en-US" sz="1100" dirty="0" err="1"/>
              <a:t>Iotti</a:t>
            </a:r>
            <a:r>
              <a:rPr lang="en-US" sz="1100" dirty="0"/>
              <a:t>, A. Sabatini, A. </a:t>
            </a:r>
            <a:r>
              <a:rPr lang="en-US" sz="1100" dirty="0" err="1"/>
              <a:t>Vacca</a:t>
            </a:r>
            <a:r>
              <a:rPr lang="en-US" sz="1100" dirty="0"/>
              <a:t>,, Chemical and biochemical thermodynamics: from ATP hydrolysis to a general reassessment, «THE JOURNAL OF PHYSICAL CHEMISTRY. B», 2010, 114, pp. 1985 - 1993 [</a:t>
            </a:r>
            <a:r>
              <a:rPr lang="en-US" sz="1100" dirty="0" err="1"/>
              <a:t>articolo</a:t>
            </a:r>
            <a:r>
              <a:rPr lang="en-US" sz="1100" dirty="0"/>
              <a:t>]</a:t>
            </a:r>
          </a:p>
          <a:p>
            <a:pPr lvl="0"/>
            <a:r>
              <a:rPr lang="en-US" sz="1100" dirty="0"/>
              <a:t>M. </a:t>
            </a:r>
            <a:r>
              <a:rPr lang="en-US" sz="1100" dirty="0" err="1"/>
              <a:t>Alfonsetti</a:t>
            </a:r>
            <a:r>
              <a:rPr lang="en-US" sz="1100" dirty="0"/>
              <a:t>, C. </a:t>
            </a:r>
            <a:r>
              <a:rPr lang="en-US" sz="1100" dirty="0" err="1"/>
              <a:t>Testa</a:t>
            </a:r>
            <a:r>
              <a:rPr lang="en-US" sz="1100" dirty="0"/>
              <a:t>, S. </a:t>
            </a:r>
            <a:r>
              <a:rPr lang="en-US" sz="1100" dirty="0" err="1"/>
              <a:t>Iotti</a:t>
            </a:r>
            <a:r>
              <a:rPr lang="en-US" sz="1100" dirty="0"/>
              <a:t>, E. </a:t>
            </a:r>
            <a:r>
              <a:rPr lang="en-US" sz="1100" dirty="0" err="1"/>
              <a:t>Malucelli</a:t>
            </a:r>
            <a:r>
              <a:rPr lang="en-US" sz="1100" dirty="0"/>
              <a:t>, V. </a:t>
            </a:r>
            <a:r>
              <a:rPr lang="en-US" sz="1100" dirty="0" err="1"/>
              <a:t>Clementi</a:t>
            </a:r>
            <a:r>
              <a:rPr lang="en-US" sz="1100" dirty="0"/>
              <a:t>, B. </a:t>
            </a:r>
            <a:r>
              <a:rPr lang="en-US" sz="1100" dirty="0" err="1"/>
              <a:t>Barbiroli</a:t>
            </a:r>
            <a:r>
              <a:rPr lang="en-US" sz="1100" dirty="0"/>
              <a:t>, G. </a:t>
            </a:r>
            <a:r>
              <a:rPr lang="en-US" sz="1100" dirty="0" err="1"/>
              <a:t>Placidi</a:t>
            </a:r>
            <a:r>
              <a:rPr lang="en-US" sz="1100" dirty="0"/>
              <a:t>, A. </a:t>
            </a:r>
            <a:r>
              <a:rPr lang="en-US" sz="1100" dirty="0" err="1"/>
              <a:t>Sotgiu</a:t>
            </a:r>
            <a:r>
              <a:rPr lang="en-US" sz="1100" dirty="0"/>
              <a:t>, M. </a:t>
            </a:r>
            <a:r>
              <a:rPr lang="en-US" sz="1100" dirty="0" err="1"/>
              <a:t>Alecci</a:t>
            </a:r>
            <a:r>
              <a:rPr lang="en-US" sz="1100" dirty="0"/>
              <a:t>., Improved 1.5 T Magnetic Resonance Spectroscopy in the Human Calf with a Spatially Selective Radio Frequency Surface Coil, «THE OPEN SPECTROSCOPY JOURNAL», 2010, 4, pp. 1 - 9 [</a:t>
            </a:r>
            <a:r>
              <a:rPr lang="en-US" sz="1100" dirty="0" err="1"/>
              <a:t>articolo</a:t>
            </a:r>
            <a:r>
              <a:rPr lang="en-US" sz="1100" dirty="0"/>
              <a:t>]</a:t>
            </a:r>
          </a:p>
          <a:p>
            <a:pPr lvl="0"/>
            <a:r>
              <a:rPr lang="en-US" sz="1100" dirty="0"/>
              <a:t>Trapani V., </a:t>
            </a:r>
            <a:r>
              <a:rPr lang="en-US" sz="1100" dirty="0" err="1"/>
              <a:t>Farruggia</a:t>
            </a:r>
            <a:r>
              <a:rPr lang="en-US" sz="1100" dirty="0"/>
              <a:t> G., </a:t>
            </a:r>
            <a:r>
              <a:rPr lang="en-US" sz="1100" dirty="0" err="1"/>
              <a:t>Marraccini</a:t>
            </a:r>
            <a:r>
              <a:rPr lang="en-US" sz="1100" dirty="0"/>
              <a:t> C., </a:t>
            </a:r>
            <a:r>
              <a:rPr lang="en-US" sz="1100" dirty="0" err="1"/>
              <a:t>Iotti</a:t>
            </a:r>
            <a:r>
              <a:rPr lang="en-US" sz="1100" dirty="0"/>
              <a:t> S. , </a:t>
            </a:r>
            <a:r>
              <a:rPr lang="en-US" sz="1100" dirty="0" err="1"/>
              <a:t>Cittadini</a:t>
            </a:r>
            <a:r>
              <a:rPr lang="en-US" sz="1100" dirty="0"/>
              <a:t> A., Wolf F I., Intracellular magnesium detection: imaging a brighter future., «ANALYST», 2010, 135, pp. 1855 - 1866 [</a:t>
            </a:r>
            <a:r>
              <a:rPr lang="en-US" sz="1100" dirty="0" err="1"/>
              <a:t>articolo</a:t>
            </a:r>
            <a:r>
              <a:rPr lang="en-US" sz="1100" dirty="0"/>
              <a:t>]</a:t>
            </a:r>
          </a:p>
          <a:p>
            <a:pPr lvl="0"/>
            <a:r>
              <a:rPr lang="en-US" sz="1100" dirty="0"/>
              <a:t>G. </a:t>
            </a:r>
            <a:r>
              <a:rPr lang="en-US" sz="1100" dirty="0" err="1"/>
              <a:t>Farruggia</a:t>
            </a:r>
            <a:r>
              <a:rPr lang="en-US" sz="1100" dirty="0"/>
              <a:t>, S. </a:t>
            </a:r>
            <a:r>
              <a:rPr lang="en-US" sz="1100" dirty="0" err="1"/>
              <a:t>Iotti</a:t>
            </a:r>
            <a:r>
              <a:rPr lang="en-US" sz="1100" dirty="0"/>
              <a:t>, M. Lombardo, C. </a:t>
            </a:r>
            <a:r>
              <a:rPr lang="en-US" sz="1100" dirty="0" err="1"/>
              <a:t>Marraccini</a:t>
            </a:r>
            <a:r>
              <a:rPr lang="en-US" sz="1100" dirty="0"/>
              <a:t>, D. </a:t>
            </a:r>
            <a:r>
              <a:rPr lang="en-US" sz="1100" dirty="0" err="1"/>
              <a:t>Petruzziello</a:t>
            </a:r>
            <a:r>
              <a:rPr lang="en-US" sz="1100" dirty="0"/>
              <a:t>, L. Prodi, M. </a:t>
            </a:r>
            <a:r>
              <a:rPr lang="en-US" sz="1100" dirty="0" err="1"/>
              <a:t>Sgarzi</a:t>
            </a:r>
            <a:r>
              <a:rPr lang="en-US" sz="1100" dirty="0"/>
              <a:t>, C. </a:t>
            </a:r>
            <a:r>
              <a:rPr lang="en-US" sz="1100" dirty="0" err="1"/>
              <a:t>Trombini</a:t>
            </a:r>
            <a:r>
              <a:rPr lang="en-US" sz="1100" dirty="0"/>
              <a:t>, N. </a:t>
            </a:r>
            <a:r>
              <a:rPr lang="en-US" sz="1100" dirty="0" err="1"/>
              <a:t>Zaccheroni</a:t>
            </a:r>
            <a:r>
              <a:rPr lang="en-US" sz="1100" dirty="0"/>
              <a:t>, Microwave Assisted Synthesis of a Small Library of Substituted N,N'-</a:t>
            </a:r>
            <a:r>
              <a:rPr lang="en-US" sz="1100" dirty="0" err="1"/>
              <a:t>Bis</a:t>
            </a:r>
            <a:r>
              <a:rPr lang="en-US" sz="1100" dirty="0"/>
              <a:t>((8-hydroxy-7-quinolinyl)methyl)-1,10-diaza-18-crown-6 Ethers, «JOURNAL OF ORGANIC CHEMISTRY», 2010, 75, pp. 6275 - 6278 [</a:t>
            </a:r>
            <a:r>
              <a:rPr lang="en-US" sz="1100" dirty="0" err="1"/>
              <a:t>articolo</a:t>
            </a:r>
            <a:r>
              <a:rPr lang="en-US" sz="1100" dirty="0"/>
              <a:t>]</a:t>
            </a:r>
          </a:p>
          <a:p>
            <a:pPr lvl="0"/>
            <a:r>
              <a:rPr lang="en-US" sz="1100" dirty="0" err="1"/>
              <a:t>Iotti</a:t>
            </a:r>
            <a:r>
              <a:rPr lang="en-US" sz="1100" dirty="0"/>
              <a:t> S., </a:t>
            </a:r>
            <a:r>
              <a:rPr lang="en-US" sz="1100" dirty="0" err="1"/>
              <a:t>Borsari</a:t>
            </a:r>
            <a:r>
              <a:rPr lang="en-US" sz="1100" dirty="0"/>
              <a:t> M., </a:t>
            </a:r>
            <a:r>
              <a:rPr lang="en-US" sz="1100" dirty="0" err="1"/>
              <a:t>Bendahan</a:t>
            </a:r>
            <a:r>
              <a:rPr lang="en-US" sz="1100" dirty="0"/>
              <a:t> D., Oscillation in Energy Metabolism (Review), «BIOCHIMICA ET BIOPHYSICA ACTA-BIOENERGETICS», 2010, 1797, pp. 1353 - 1361 [</a:t>
            </a:r>
            <a:r>
              <a:rPr lang="en-US" sz="1100" dirty="0" err="1"/>
              <a:t>articolo</a:t>
            </a:r>
            <a:r>
              <a:rPr lang="en-US" sz="1100" dirty="0"/>
              <a:t>]</a:t>
            </a:r>
          </a:p>
          <a:p>
            <a:pPr lvl="0"/>
            <a:r>
              <a:rPr lang="en-US" sz="1100" dirty="0"/>
              <a:t>G. </a:t>
            </a:r>
            <a:r>
              <a:rPr lang="en-US" sz="1100" dirty="0" err="1"/>
              <a:t>Farruggia</a:t>
            </a:r>
            <a:r>
              <a:rPr lang="en-US" sz="1100" dirty="0"/>
              <a:t>; S. </a:t>
            </a:r>
            <a:r>
              <a:rPr lang="en-US" sz="1100" dirty="0" err="1"/>
              <a:t>Iotti</a:t>
            </a:r>
            <a:r>
              <a:rPr lang="en-US" sz="1100" dirty="0"/>
              <a:t>; L. Prodi; N. </a:t>
            </a:r>
            <a:r>
              <a:rPr lang="en-US" sz="1100" dirty="0" err="1"/>
              <a:t>Zaccheroni</a:t>
            </a:r>
            <a:r>
              <a:rPr lang="en-US" sz="1100" dirty="0"/>
              <a:t>; M. </a:t>
            </a:r>
            <a:r>
              <a:rPr lang="en-US" sz="1100" dirty="0" err="1"/>
              <a:t>Montalti</a:t>
            </a:r>
            <a:r>
              <a:rPr lang="en-US" sz="1100" dirty="0"/>
              <a:t>; P. Savage; G. </a:t>
            </a:r>
            <a:r>
              <a:rPr lang="en-US" sz="1100" dirty="0" err="1"/>
              <a:t>Andreani</a:t>
            </a:r>
            <a:r>
              <a:rPr lang="en-US" sz="1100" dirty="0"/>
              <a:t>; V. Trapani; F. I. Wolf, A Simple </a:t>
            </a:r>
            <a:r>
              <a:rPr lang="en-US" sz="1100" dirty="0" err="1"/>
              <a:t>Spectrofluorometric</a:t>
            </a:r>
            <a:r>
              <a:rPr lang="en-US" sz="1100" dirty="0"/>
              <a:t> Assay to Measure Total Intracellular Magnesium by a </a:t>
            </a:r>
            <a:r>
              <a:rPr lang="en-US" sz="1100" dirty="0" err="1"/>
              <a:t>Hydroxyquinoline</a:t>
            </a:r>
            <a:r>
              <a:rPr lang="en-US" sz="1100" dirty="0"/>
              <a:t> Derivative, «JOURNAL OF FLUORESCENCE», 2009, 19, pp. 11 - 19 [</a:t>
            </a:r>
            <a:r>
              <a:rPr lang="en-US" sz="1100" dirty="0" err="1"/>
              <a:t>articolo</a:t>
            </a:r>
            <a:r>
              <a:rPr lang="en-US" sz="1100" dirty="0"/>
              <a:t>]</a:t>
            </a:r>
          </a:p>
          <a:p>
            <a:pPr lvl="0"/>
            <a:r>
              <a:rPr lang="en-US" sz="1100" dirty="0" err="1"/>
              <a:t>Brevetto</a:t>
            </a:r>
            <a:r>
              <a:rPr lang="en-US" sz="1100" dirty="0"/>
              <a:t> n. BO2009A000811, PROCEDIMENTO PER LA SINTESI DI SONDE FLUORESCENTI DI METALLI.</a:t>
            </a:r>
          </a:p>
          <a:p>
            <a:pPr lvl="0"/>
            <a:r>
              <a:rPr lang="en-US" sz="1100" dirty="0" err="1"/>
              <a:t>Malucelli</a:t>
            </a:r>
            <a:r>
              <a:rPr lang="en-US" sz="1100" dirty="0"/>
              <a:t> E., Manners D.N., </a:t>
            </a:r>
            <a:r>
              <a:rPr lang="en-US" sz="1100" dirty="0" err="1"/>
              <a:t>Testa</a:t>
            </a:r>
            <a:r>
              <a:rPr lang="en-US" sz="1100" dirty="0"/>
              <a:t> C., </a:t>
            </a:r>
            <a:r>
              <a:rPr lang="en-US" sz="1100" dirty="0" err="1"/>
              <a:t>Tonon</a:t>
            </a:r>
            <a:r>
              <a:rPr lang="en-US" sz="1100" dirty="0"/>
              <a:t> C., Lodi R., </a:t>
            </a:r>
            <a:r>
              <a:rPr lang="en-US" sz="1100" dirty="0" err="1"/>
              <a:t>Barbiroli</a:t>
            </a:r>
            <a:r>
              <a:rPr lang="en-US" sz="1100" dirty="0"/>
              <a:t> B., </a:t>
            </a:r>
            <a:r>
              <a:rPr lang="en-US" sz="1100" dirty="0" err="1"/>
              <a:t>Iotti</a:t>
            </a:r>
            <a:r>
              <a:rPr lang="en-US" sz="1100" dirty="0"/>
              <a:t> S., Pitfalls and advantages of different strategies for the absolute quantification of N-acetyl aspartate, </a:t>
            </a:r>
            <a:r>
              <a:rPr lang="en-US" sz="1100" dirty="0" err="1"/>
              <a:t>creatine</a:t>
            </a:r>
            <a:r>
              <a:rPr lang="en-US" sz="1100" dirty="0"/>
              <a:t> and choline in white and grey matter by 1H-MRS., «NMR IN BIOMEDICINE», 2009, 22, pp. 1003 - 1013 [</a:t>
            </a:r>
            <a:r>
              <a:rPr lang="en-US" sz="1100" dirty="0" err="1"/>
              <a:t>articolo</a:t>
            </a:r>
            <a:r>
              <a:rPr lang="en-US" sz="1100" dirty="0"/>
              <a:t>]</a:t>
            </a:r>
          </a:p>
          <a:p>
            <a:pPr lvl="0"/>
            <a:r>
              <a:rPr lang="en-US" sz="1100" dirty="0" err="1"/>
              <a:t>Pironi</a:t>
            </a:r>
            <a:r>
              <a:rPr lang="en-US" sz="1100" dirty="0"/>
              <a:t> L, </a:t>
            </a:r>
            <a:r>
              <a:rPr lang="en-US" sz="1100" dirty="0" err="1"/>
              <a:t>Malucelli</a:t>
            </a:r>
            <a:r>
              <a:rPr lang="en-US" sz="1100" dirty="0"/>
              <a:t> E, </a:t>
            </a:r>
            <a:r>
              <a:rPr lang="en-US" sz="1100" dirty="0" err="1"/>
              <a:t>Guidetti</a:t>
            </a:r>
            <a:r>
              <a:rPr lang="en-US" sz="1100" dirty="0"/>
              <a:t> M, </a:t>
            </a:r>
            <a:r>
              <a:rPr lang="en-US" sz="1100" dirty="0" err="1"/>
              <a:t>Lanzoni</a:t>
            </a:r>
            <a:r>
              <a:rPr lang="en-US" sz="1100" dirty="0"/>
              <a:t> E, </a:t>
            </a:r>
            <a:r>
              <a:rPr lang="en-US" sz="1100" dirty="0" err="1"/>
              <a:t>Farruggia</a:t>
            </a:r>
            <a:r>
              <a:rPr lang="en-US" sz="1100" dirty="0"/>
              <a:t> G, Pinna AD, </a:t>
            </a:r>
            <a:r>
              <a:rPr lang="en-US" sz="1100" dirty="0" err="1"/>
              <a:t>Barbiroli</a:t>
            </a:r>
            <a:r>
              <a:rPr lang="en-US" sz="1100" dirty="0"/>
              <a:t> B, </a:t>
            </a:r>
            <a:r>
              <a:rPr lang="en-US" sz="1100" dirty="0" err="1"/>
              <a:t>Iotti</a:t>
            </a:r>
            <a:r>
              <a:rPr lang="en-US" sz="1100" dirty="0"/>
              <a:t> S., The complex relationship between magnesium and serum parathyroid hormone: a study in patients with chronic intestinal failure, «MAGNESIUM RESEARCH», 2009, 22, pp. 37 - 43 [</a:t>
            </a:r>
            <a:r>
              <a:rPr lang="en-US" sz="1100" dirty="0" err="1"/>
              <a:t>articolo</a:t>
            </a:r>
            <a:r>
              <a:rPr lang="en-US" sz="1100" dirty="0" smtClean="0"/>
              <a:t>]</a:t>
            </a:r>
            <a:endParaRPr lang="en-US" sz="1100" dirty="0"/>
          </a:p>
        </p:txBody>
      </p:sp>
    </p:spTree>
    <p:extLst>
      <p:ext uri="{BB962C8B-B14F-4D97-AF65-F5344CB8AC3E}">
        <p14:creationId xmlns:p14="http://schemas.microsoft.com/office/powerpoint/2010/main" val="2127418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609600"/>
          </a:xfrm>
        </p:spPr>
        <p:txBody>
          <a:bodyPr>
            <a:normAutofit fontScale="90000"/>
          </a:bodyPr>
          <a:lstStyle/>
          <a:p>
            <a:pPr algn="r"/>
            <a:r>
              <a:rPr lang="en-US" dirty="0" smtClean="0">
                <a:solidFill>
                  <a:schemeClr val="tx1"/>
                </a:solidFill>
              </a:rPr>
              <a:t>Publications </a:t>
            </a:r>
            <a:r>
              <a:rPr lang="en-US" dirty="0" err="1" smtClean="0">
                <a:solidFill>
                  <a:schemeClr val="tx1"/>
                </a:solidFill>
              </a:rPr>
              <a:t>conti</a:t>
            </a:r>
            <a:r>
              <a:rPr lang="en-US" dirty="0" smtClean="0">
                <a:solidFill>
                  <a:schemeClr val="tx1"/>
                </a:solidFill>
              </a:rPr>
              <a:t>…</a:t>
            </a:r>
            <a:endParaRPr lang="en-US" dirty="0">
              <a:solidFill>
                <a:schemeClr val="tx1"/>
              </a:solidFill>
            </a:endParaRPr>
          </a:p>
        </p:txBody>
      </p:sp>
      <p:sp>
        <p:nvSpPr>
          <p:cNvPr id="3" name="Content Placeholder 2"/>
          <p:cNvSpPr>
            <a:spLocks noGrp="1"/>
          </p:cNvSpPr>
          <p:nvPr>
            <p:ph idx="1"/>
          </p:nvPr>
        </p:nvSpPr>
        <p:spPr>
          <a:xfrm>
            <a:off x="457200" y="990600"/>
            <a:ext cx="8382000" cy="5257800"/>
          </a:xfrm>
        </p:spPr>
        <p:txBody>
          <a:bodyPr>
            <a:noAutofit/>
          </a:bodyPr>
          <a:lstStyle/>
          <a:p>
            <a:pPr lvl="0"/>
            <a:r>
              <a:rPr lang="en-US" sz="1050" dirty="0"/>
              <a:t>S. </a:t>
            </a:r>
            <a:r>
              <a:rPr lang="en-US" sz="1050" dirty="0" err="1"/>
              <a:t>Iotti</a:t>
            </a:r>
            <a:r>
              <a:rPr lang="en-US" sz="1050" dirty="0"/>
              <a:t>, E. </a:t>
            </a:r>
            <a:r>
              <a:rPr lang="en-US" sz="1050" dirty="0" err="1"/>
              <a:t>Malucelli</a:t>
            </a:r>
            <a:r>
              <a:rPr lang="en-US" sz="1050" dirty="0"/>
              <a:t>, In vivo assessment of Mg 2+ in human brain and skeletal muscle by 31P-MRS, «MAGNESIUM RESEARCH», 2008, 21, pp. 157 - 162 [</a:t>
            </a:r>
            <a:r>
              <a:rPr lang="en-US" sz="1050" dirty="0" err="1"/>
              <a:t>articolo</a:t>
            </a:r>
            <a:r>
              <a:rPr lang="en-US" sz="1050" dirty="0"/>
              <a:t>]</a:t>
            </a:r>
          </a:p>
          <a:p>
            <a:pPr lvl="0"/>
            <a:r>
              <a:rPr lang="en-US" sz="1050" dirty="0"/>
              <a:t>S. </a:t>
            </a:r>
            <a:r>
              <a:rPr lang="en-US" sz="1050" dirty="0" err="1"/>
              <a:t>Iotti</a:t>
            </a:r>
            <a:r>
              <a:rPr lang="en-US" sz="1050" dirty="0"/>
              <a:t>, E. </a:t>
            </a:r>
            <a:r>
              <a:rPr lang="en-US" sz="1050" dirty="0" err="1"/>
              <a:t>Malucelli</a:t>
            </a:r>
            <a:r>
              <a:rPr lang="en-US" sz="1050" dirty="0"/>
              <a:t>, C. </a:t>
            </a:r>
            <a:r>
              <a:rPr lang="en-US" sz="1050" dirty="0" err="1"/>
              <a:t>Testa</a:t>
            </a:r>
            <a:r>
              <a:rPr lang="en-US" sz="1050" dirty="0"/>
              <a:t>, C. </a:t>
            </a:r>
            <a:r>
              <a:rPr lang="en-US" sz="1050" dirty="0" err="1"/>
              <a:t>Tonon</a:t>
            </a:r>
            <a:r>
              <a:rPr lang="en-US" sz="1050" dirty="0"/>
              <a:t>, A. </a:t>
            </a:r>
            <a:r>
              <a:rPr lang="en-US" sz="1050" dirty="0" err="1"/>
              <a:t>Martinuzzi</a:t>
            </a:r>
            <a:r>
              <a:rPr lang="en-US" sz="1050" dirty="0"/>
              <a:t>, B. </a:t>
            </a:r>
            <a:r>
              <a:rPr lang="en-US" sz="1050" dirty="0" err="1"/>
              <a:t>Barbiroli</a:t>
            </a:r>
            <a:r>
              <a:rPr lang="en-US" sz="1050" dirty="0"/>
              <a:t>, R. Lodi, DG of ATP hydrolysis and cytosolic [ADP] assessed at the end of exercise by 31P-MRS in the calf muscle of patients with </a:t>
            </a:r>
            <a:r>
              <a:rPr lang="en-US" sz="1050" dirty="0" err="1"/>
              <a:t>myo-phosphorylase</a:t>
            </a:r>
            <a:r>
              <a:rPr lang="en-US" sz="1050" dirty="0"/>
              <a:t> deficiency, in: Proceedings of the International Society of Magnetic Resonance in Medicine (15th Scientific Meeting), </a:t>
            </a:r>
            <a:r>
              <a:rPr lang="en-US" sz="1050" dirty="0" err="1"/>
              <a:t>s.l</a:t>
            </a:r>
            <a:r>
              <a:rPr lang="en-US" sz="1050" dirty="0"/>
              <a:t>, ISMRM, 2007, pp. 3795 - 3795 (</a:t>
            </a:r>
            <a:r>
              <a:rPr lang="en-US" sz="1050" dirty="0" err="1"/>
              <a:t>atti</a:t>
            </a:r>
            <a:r>
              <a:rPr lang="en-US" sz="1050" dirty="0"/>
              <a:t> di: International Society of Magnetic Resonance in Medicine, 15th Scientific Meeting and </a:t>
            </a:r>
            <a:r>
              <a:rPr lang="en-US" sz="1050" dirty="0" err="1"/>
              <a:t>Exibition</a:t>
            </a:r>
            <a:r>
              <a:rPr lang="en-US" sz="1050" dirty="0"/>
              <a:t>, </a:t>
            </a:r>
            <a:r>
              <a:rPr lang="en-US" sz="1050" dirty="0" err="1"/>
              <a:t>Berlino</a:t>
            </a:r>
            <a:r>
              <a:rPr lang="en-US" sz="1050" dirty="0"/>
              <a:t>, Germania, 21 - 25 Maggio 2007) [</a:t>
            </a:r>
            <a:r>
              <a:rPr lang="en-US" sz="1050" dirty="0" err="1"/>
              <a:t>atti</a:t>
            </a:r>
            <a:r>
              <a:rPr lang="en-US" sz="1050" dirty="0"/>
              <a:t> di </a:t>
            </a:r>
            <a:r>
              <a:rPr lang="en-US" sz="1050" dirty="0" err="1"/>
              <a:t>convegno</a:t>
            </a:r>
            <a:r>
              <a:rPr lang="en-US" sz="1050" dirty="0"/>
              <a:t>-abstract]</a:t>
            </a:r>
          </a:p>
          <a:p>
            <a:pPr lvl="0"/>
            <a:r>
              <a:rPr lang="en-US" sz="1050" dirty="0"/>
              <a:t>E. </a:t>
            </a:r>
            <a:r>
              <a:rPr lang="en-US" sz="1050" dirty="0" err="1"/>
              <a:t>Malucelli</a:t>
            </a:r>
            <a:r>
              <a:rPr lang="en-US" sz="1050" dirty="0"/>
              <a:t>, C. </a:t>
            </a:r>
            <a:r>
              <a:rPr lang="en-US" sz="1050" dirty="0" err="1"/>
              <a:t>Testa</a:t>
            </a:r>
            <a:r>
              <a:rPr lang="en-US" sz="1050" dirty="0"/>
              <a:t>, C. </a:t>
            </a:r>
            <a:r>
              <a:rPr lang="en-US" sz="1050" dirty="0" err="1"/>
              <a:t>Tonon</a:t>
            </a:r>
            <a:r>
              <a:rPr lang="en-US" sz="1050" dirty="0"/>
              <a:t>, R. Lodi, B. </a:t>
            </a:r>
            <a:r>
              <a:rPr lang="en-US" sz="1050" dirty="0" err="1"/>
              <a:t>Barbiroli</a:t>
            </a:r>
            <a:r>
              <a:rPr lang="en-US" sz="1050" dirty="0"/>
              <a:t>, S. </a:t>
            </a:r>
            <a:r>
              <a:rPr lang="en-US" sz="1050" dirty="0" err="1"/>
              <a:t>Iotti</a:t>
            </a:r>
            <a:r>
              <a:rPr lang="en-US" sz="1050" dirty="0"/>
              <a:t>, Pitfalls and advantages of different T2 correction strategies for the absolute quantification of Choline, N-</a:t>
            </a:r>
            <a:r>
              <a:rPr lang="en-US" sz="1050" dirty="0" err="1"/>
              <a:t>Acetil</a:t>
            </a:r>
            <a:r>
              <a:rPr lang="en-US" sz="1050" dirty="0"/>
              <a:t> Aspartate in human grey matter by 1H-MRS, in: Proceeding of the International Society of Magnetic Resonance in Medicine(15th scientific meeting), </a:t>
            </a:r>
            <a:r>
              <a:rPr lang="en-US" sz="1050" dirty="0" err="1"/>
              <a:t>s.l</a:t>
            </a:r>
            <a:r>
              <a:rPr lang="en-US" sz="1050" dirty="0"/>
              <a:t>, ISMRM, 2007, pp. 1393 - 1393 (</a:t>
            </a:r>
            <a:r>
              <a:rPr lang="en-US" sz="1050" dirty="0" err="1"/>
              <a:t>atti</a:t>
            </a:r>
            <a:r>
              <a:rPr lang="en-US" sz="1050" dirty="0"/>
              <a:t> di: International Society of Magnetic Resonance in Medicine, 15th scientific meeting and </a:t>
            </a:r>
            <a:r>
              <a:rPr lang="en-US" sz="1050" dirty="0" err="1"/>
              <a:t>Exibition</a:t>
            </a:r>
            <a:r>
              <a:rPr lang="en-US" sz="1050" dirty="0"/>
              <a:t>, </a:t>
            </a:r>
            <a:r>
              <a:rPr lang="en-US" sz="1050" dirty="0" err="1"/>
              <a:t>Berlino</a:t>
            </a:r>
            <a:r>
              <a:rPr lang="en-US" sz="1050" dirty="0"/>
              <a:t>, Germania, 21 - 25 Maggio 2007) [</a:t>
            </a:r>
            <a:r>
              <a:rPr lang="en-US" sz="1050" dirty="0" err="1"/>
              <a:t>atti</a:t>
            </a:r>
            <a:r>
              <a:rPr lang="en-US" sz="1050" dirty="0"/>
              <a:t> di </a:t>
            </a:r>
            <a:r>
              <a:rPr lang="en-US" sz="1050" dirty="0" err="1"/>
              <a:t>convegno</a:t>
            </a:r>
            <a:r>
              <a:rPr lang="en-US" sz="1050" dirty="0"/>
              <a:t>-abstract]</a:t>
            </a:r>
          </a:p>
          <a:p>
            <a:pPr lvl="0"/>
            <a:r>
              <a:rPr lang="en-US" sz="1050" dirty="0"/>
              <a:t>C. </a:t>
            </a:r>
            <a:r>
              <a:rPr lang="en-US" sz="1050" dirty="0" err="1"/>
              <a:t>Tonon</a:t>
            </a:r>
            <a:r>
              <a:rPr lang="en-US" sz="1050" dirty="0"/>
              <a:t>, R. </a:t>
            </a:r>
            <a:r>
              <a:rPr lang="en-US" sz="1050" dirty="0" err="1"/>
              <a:t>Vetrugno</a:t>
            </a:r>
            <a:r>
              <a:rPr lang="en-US" sz="1050" dirty="0"/>
              <a:t>, R. Lodi, R. </a:t>
            </a:r>
            <a:r>
              <a:rPr lang="en-US" sz="1050" dirty="0" err="1"/>
              <a:t>Gallassi</a:t>
            </a:r>
            <a:r>
              <a:rPr lang="en-US" sz="1050" dirty="0"/>
              <a:t>, F. </a:t>
            </a:r>
            <a:r>
              <a:rPr lang="en-US" sz="1050" dirty="0" err="1"/>
              <a:t>Provini</a:t>
            </a:r>
            <a:r>
              <a:rPr lang="en-US" sz="1050" dirty="0"/>
              <a:t>, S. </a:t>
            </a:r>
            <a:r>
              <a:rPr lang="en-US" sz="1050" dirty="0" err="1"/>
              <a:t>Iotti</a:t>
            </a:r>
            <a:r>
              <a:rPr lang="en-US" sz="1050" dirty="0"/>
              <a:t>, G. </a:t>
            </a:r>
            <a:r>
              <a:rPr lang="en-US" sz="1050" dirty="0" err="1"/>
              <a:t>Plazzi</a:t>
            </a:r>
            <a:r>
              <a:rPr lang="en-US" sz="1050" dirty="0"/>
              <a:t>, P. </a:t>
            </a:r>
            <a:r>
              <a:rPr lang="en-US" sz="1050" dirty="0" err="1"/>
              <a:t>Montagna</a:t>
            </a:r>
            <a:r>
              <a:rPr lang="en-US" sz="1050" dirty="0"/>
              <a:t>, E. </a:t>
            </a:r>
            <a:r>
              <a:rPr lang="en-US" sz="1050" dirty="0" err="1"/>
              <a:t>Lugaresi</a:t>
            </a:r>
            <a:r>
              <a:rPr lang="en-US" sz="1050" dirty="0"/>
              <a:t>, B. </a:t>
            </a:r>
            <a:r>
              <a:rPr lang="en-US" sz="1050" dirty="0" err="1"/>
              <a:t>Barbiroli</a:t>
            </a:r>
            <a:r>
              <a:rPr lang="en-US" sz="1050" dirty="0"/>
              <a:t>, Proton Magnetic Resonance Spectroscopy Study of Brain Metabolism in Obstructive Sleep </a:t>
            </a:r>
            <a:r>
              <a:rPr lang="en-US" sz="1050" dirty="0" err="1"/>
              <a:t>Apnoea</a:t>
            </a:r>
            <a:r>
              <a:rPr lang="en-US" sz="1050" dirty="0"/>
              <a:t> Syndrome before and after Continuous Positive Airway Pressure Treatment, «SLEEP», 2007, 30, pp. 305 - 311 [</a:t>
            </a:r>
            <a:r>
              <a:rPr lang="en-US" sz="1050" dirty="0" err="1"/>
              <a:t>articolo</a:t>
            </a:r>
            <a:r>
              <a:rPr lang="en-US" sz="1050" dirty="0"/>
              <a:t>]</a:t>
            </a:r>
          </a:p>
          <a:p>
            <a:pPr lvl="0"/>
            <a:r>
              <a:rPr lang="en-US" sz="1050" dirty="0"/>
              <a:t>G. </a:t>
            </a:r>
            <a:r>
              <a:rPr lang="en-US" sz="1050" dirty="0" err="1"/>
              <a:t>Farruggia</a:t>
            </a:r>
            <a:r>
              <a:rPr lang="en-US" sz="1050" dirty="0"/>
              <a:t>, S. </a:t>
            </a:r>
            <a:r>
              <a:rPr lang="en-US" sz="1050" dirty="0" err="1"/>
              <a:t>Iotti</a:t>
            </a:r>
            <a:r>
              <a:rPr lang="en-US" sz="1050" dirty="0"/>
              <a:t>, L. Prodi, M. </a:t>
            </a:r>
            <a:r>
              <a:rPr lang="en-US" sz="1050" dirty="0" err="1"/>
              <a:t>Montalti</a:t>
            </a:r>
            <a:r>
              <a:rPr lang="en-US" sz="1050" dirty="0"/>
              <a:t>, N. </a:t>
            </a:r>
            <a:r>
              <a:rPr lang="en-US" sz="1050" dirty="0" err="1"/>
              <a:t>Zaccheroni</a:t>
            </a:r>
            <a:r>
              <a:rPr lang="en-US" sz="1050" dirty="0"/>
              <a:t>, P. B. Savage, V. Trapani, P. Sale, F. I. Wolf, 8-Hydroxyquinoline Derivatives as Fluorescent Sensors for Magnesium in Living Cells, «JOURNAL OF THE AMERICAN CHEMICAL SOCIETY», 2006, 128, pp. 344 - 350 [</a:t>
            </a:r>
            <a:r>
              <a:rPr lang="en-US" sz="1050" dirty="0" err="1"/>
              <a:t>articolo</a:t>
            </a:r>
            <a:r>
              <a:rPr lang="en-US" sz="1050" dirty="0"/>
              <a:t>]</a:t>
            </a:r>
          </a:p>
          <a:p>
            <a:pPr lvl="0"/>
            <a:r>
              <a:rPr lang="en-US" sz="1050" dirty="0"/>
              <a:t>L. </a:t>
            </a:r>
            <a:r>
              <a:rPr lang="en-US" sz="1050" dirty="0" err="1"/>
              <a:t>Pironi</a:t>
            </a:r>
            <a:r>
              <a:rPr lang="en-US" sz="1050" dirty="0"/>
              <a:t>, E. </a:t>
            </a:r>
            <a:r>
              <a:rPr lang="en-US" sz="1050" dirty="0" err="1"/>
              <a:t>Malucelli</a:t>
            </a:r>
            <a:r>
              <a:rPr lang="en-US" sz="1050" dirty="0"/>
              <a:t>, C. </a:t>
            </a:r>
            <a:r>
              <a:rPr lang="en-US" sz="1050" dirty="0" err="1"/>
              <a:t>Guidetti</a:t>
            </a:r>
            <a:r>
              <a:rPr lang="en-US" sz="1050" dirty="0"/>
              <a:t>, C. </a:t>
            </a:r>
            <a:r>
              <a:rPr lang="en-US" sz="1050" dirty="0" err="1"/>
              <a:t>Tonon</a:t>
            </a:r>
            <a:r>
              <a:rPr lang="en-US" sz="1050" dirty="0"/>
              <a:t>, C. </a:t>
            </a:r>
            <a:r>
              <a:rPr lang="en-US" sz="1050" dirty="0" err="1"/>
              <a:t>Testa</a:t>
            </a:r>
            <a:r>
              <a:rPr lang="en-US" sz="1050" dirty="0"/>
              <a:t>, R. Lodi, B. </a:t>
            </a:r>
            <a:r>
              <a:rPr lang="en-US" sz="1050" dirty="0" err="1"/>
              <a:t>Barbiroli</a:t>
            </a:r>
            <a:r>
              <a:rPr lang="en-US" sz="1050" dirty="0"/>
              <a:t>, S. </a:t>
            </a:r>
            <a:r>
              <a:rPr lang="en-US" sz="1050" dirty="0" err="1"/>
              <a:t>Iotti</a:t>
            </a:r>
            <a:r>
              <a:rPr lang="en-US" sz="1050" dirty="0"/>
              <a:t>., In vivo assessment by 31P-MRS of skeletal muscle mitochondrial function in patients on long-term Home Parenteral Nutrition, in: Proceedings of the International Society of Magnetic Resonance in Medicine (14th Scientific Meeting), </a:t>
            </a:r>
            <a:r>
              <a:rPr lang="en-US" sz="1050" dirty="0" err="1"/>
              <a:t>s.l</a:t>
            </a:r>
            <a:r>
              <a:rPr lang="en-US" sz="1050" dirty="0"/>
              <a:t>, ISMRM, 2006, pp. 1681 - 1681 (</a:t>
            </a:r>
            <a:r>
              <a:rPr lang="en-US" sz="1050" dirty="0" err="1"/>
              <a:t>atti</a:t>
            </a:r>
            <a:r>
              <a:rPr lang="en-US" sz="1050" dirty="0"/>
              <a:t> di: International Society of Magnetic Resonance in Medicine, 14th Scientific Meeting and </a:t>
            </a:r>
            <a:r>
              <a:rPr lang="en-US" sz="1050" dirty="0" err="1"/>
              <a:t>Exibition</a:t>
            </a:r>
            <a:r>
              <a:rPr lang="en-US" sz="1050" dirty="0"/>
              <a:t>, Seattle, USA, 8-12 Maggio 2006) [</a:t>
            </a:r>
            <a:r>
              <a:rPr lang="en-US" sz="1050" dirty="0" err="1"/>
              <a:t>atti</a:t>
            </a:r>
            <a:r>
              <a:rPr lang="en-US" sz="1050" dirty="0"/>
              <a:t> di </a:t>
            </a:r>
            <a:r>
              <a:rPr lang="en-US" sz="1050" dirty="0" err="1"/>
              <a:t>convegno</a:t>
            </a:r>
            <a:r>
              <a:rPr lang="en-US" sz="1050" dirty="0"/>
              <a:t>-abstract]</a:t>
            </a:r>
          </a:p>
          <a:p>
            <a:pPr lvl="0"/>
            <a:r>
              <a:rPr lang="en-US" sz="1050" dirty="0"/>
              <a:t>L. </a:t>
            </a:r>
            <a:r>
              <a:rPr lang="en-US" sz="1050" dirty="0" err="1"/>
              <a:t>Pironi</a:t>
            </a:r>
            <a:r>
              <a:rPr lang="en-US" sz="1050" dirty="0"/>
              <a:t>, M. </a:t>
            </a:r>
            <a:r>
              <a:rPr lang="en-US" sz="1050" dirty="0" err="1"/>
              <a:t>Guidetti</a:t>
            </a:r>
            <a:r>
              <a:rPr lang="en-US" sz="1050" dirty="0"/>
              <a:t>, G. </a:t>
            </a:r>
            <a:r>
              <a:rPr lang="en-US" sz="1050" dirty="0" err="1"/>
              <a:t>Spinucci</a:t>
            </a:r>
            <a:r>
              <a:rPr lang="en-US" sz="1050" dirty="0"/>
              <a:t>, E. </a:t>
            </a:r>
            <a:r>
              <a:rPr lang="en-US" sz="1050" dirty="0" err="1"/>
              <a:t>Lanzoni</a:t>
            </a:r>
            <a:r>
              <a:rPr lang="en-US" sz="1050" dirty="0"/>
              <a:t>, E. </a:t>
            </a:r>
            <a:r>
              <a:rPr lang="en-US" sz="1050" dirty="0" err="1"/>
              <a:t>Malucelli</a:t>
            </a:r>
            <a:r>
              <a:rPr lang="en-US" sz="1050" dirty="0"/>
              <a:t>, R. Lodi, S. </a:t>
            </a:r>
            <a:r>
              <a:rPr lang="en-US" sz="1050" dirty="0" err="1"/>
              <a:t>Iotti</a:t>
            </a:r>
            <a:r>
              <a:rPr lang="en-US" sz="1050" dirty="0"/>
              <a:t>, In vivo assessment of skeletal muscle mitochondrial function in patients on long-term home parenteral nutrition for chronic intestinal failure, «DIGESTIVE DISEASES AND SCIENCES», 2006, 38, pp. S46 - S46 (</a:t>
            </a:r>
            <a:r>
              <a:rPr lang="en-US" sz="1050" dirty="0" err="1"/>
              <a:t>atti</a:t>
            </a:r>
            <a:r>
              <a:rPr lang="en-US" sz="1050" dirty="0"/>
              <a:t> di: 12 </a:t>
            </a:r>
            <a:r>
              <a:rPr lang="en-US" sz="1050" dirty="0" err="1"/>
              <a:t>Congresso</a:t>
            </a:r>
            <a:r>
              <a:rPr lang="en-US" sz="1050" dirty="0"/>
              <a:t> </a:t>
            </a:r>
            <a:r>
              <a:rPr lang="en-US" sz="1050" dirty="0" err="1"/>
              <a:t>Nazionale</a:t>
            </a:r>
            <a:r>
              <a:rPr lang="en-US" sz="1050" dirty="0"/>
              <a:t> </a:t>
            </a:r>
            <a:r>
              <a:rPr lang="en-US" sz="1050" dirty="0" err="1"/>
              <a:t>delle</a:t>
            </a:r>
            <a:r>
              <a:rPr lang="en-US" sz="1050" dirty="0"/>
              <a:t> </a:t>
            </a:r>
            <a:r>
              <a:rPr lang="en-US" sz="1050" dirty="0" err="1"/>
              <a:t>Malattie</a:t>
            </a:r>
            <a:r>
              <a:rPr lang="en-US" sz="1050" dirty="0"/>
              <a:t> Digestive, Napoli, 1-5 APRILE 2006) [</a:t>
            </a:r>
            <a:r>
              <a:rPr lang="en-US" sz="1050" dirty="0" err="1"/>
              <a:t>atti</a:t>
            </a:r>
            <a:r>
              <a:rPr lang="en-US" sz="1050" dirty="0"/>
              <a:t> di </a:t>
            </a:r>
            <a:r>
              <a:rPr lang="en-US" sz="1050" dirty="0" err="1"/>
              <a:t>convegno</a:t>
            </a:r>
            <a:r>
              <a:rPr lang="en-US" sz="1050" dirty="0"/>
              <a:t>-abstract]</a:t>
            </a:r>
          </a:p>
          <a:p>
            <a:pPr lvl="0"/>
            <a:r>
              <a:rPr lang="en-US" sz="1050" dirty="0"/>
              <a:t>K.K. </a:t>
            </a:r>
            <a:r>
              <a:rPr lang="en-US" sz="1050" dirty="0" err="1"/>
              <a:t>McCully</a:t>
            </a:r>
            <a:r>
              <a:rPr lang="en-US" sz="1050" dirty="0"/>
              <a:t>, E. </a:t>
            </a:r>
            <a:r>
              <a:rPr lang="en-US" sz="1050" dirty="0" err="1"/>
              <a:t>Malucelli</a:t>
            </a:r>
            <a:r>
              <a:rPr lang="en-US" sz="1050" dirty="0"/>
              <a:t>, S. </a:t>
            </a:r>
            <a:r>
              <a:rPr lang="en-US" sz="1050" dirty="0" err="1"/>
              <a:t>Iotti</a:t>
            </a:r>
            <a:r>
              <a:rPr lang="en-US" sz="1050" dirty="0"/>
              <a:t>, Increase of free Mg2+ in the skeletal muscle of chronic fatigue syndrome patients, «DYNAMIC MEDICINE», 2006, 5 [</a:t>
            </a:r>
            <a:r>
              <a:rPr lang="en-US" sz="1050" dirty="0" err="1"/>
              <a:t>articolo</a:t>
            </a:r>
            <a:r>
              <a:rPr lang="en-US" sz="1050" dirty="0"/>
              <a:t>]</a:t>
            </a:r>
          </a:p>
          <a:p>
            <a:pPr lvl="0"/>
            <a:r>
              <a:rPr lang="en-US" sz="1050" dirty="0" err="1"/>
              <a:t>Iotti</a:t>
            </a:r>
            <a:r>
              <a:rPr lang="en-US" sz="1050" dirty="0"/>
              <a:t> S. , </a:t>
            </a:r>
            <a:r>
              <a:rPr lang="en-US" sz="1050" dirty="0" err="1"/>
              <a:t>Farruggia</a:t>
            </a:r>
            <a:r>
              <a:rPr lang="en-US" sz="1050" dirty="0"/>
              <a:t> G. , </a:t>
            </a:r>
            <a:r>
              <a:rPr lang="en-US" sz="1050" dirty="0" err="1"/>
              <a:t>Malucelli</a:t>
            </a:r>
            <a:r>
              <a:rPr lang="en-US" sz="1050" dirty="0"/>
              <a:t> E., </a:t>
            </a:r>
            <a:r>
              <a:rPr lang="en-US" sz="1050" dirty="0" err="1"/>
              <a:t>Guidetti</a:t>
            </a:r>
            <a:r>
              <a:rPr lang="en-US" sz="1050" dirty="0"/>
              <a:t> C. , </a:t>
            </a:r>
            <a:r>
              <a:rPr lang="en-US" sz="1050" dirty="0" err="1"/>
              <a:t>Pironi</a:t>
            </a:r>
            <a:r>
              <a:rPr lang="en-US" sz="1050" dirty="0"/>
              <a:t> L., Magnesium in Chronic Intestinal Failure, in: Proceeding of 11th International Magnesium Symposium. , OSAKA, </a:t>
            </a:r>
            <a:r>
              <a:rPr lang="en-US" sz="1050" dirty="0" err="1"/>
              <a:t>s.n</a:t>
            </a:r>
            <a:r>
              <a:rPr lang="en-US" sz="1050" dirty="0"/>
              <a:t>, 2006, pp. </a:t>
            </a:r>
            <a:r>
              <a:rPr lang="en-US" sz="1050" dirty="0" err="1"/>
              <a:t>s.p</a:t>
            </a:r>
            <a:r>
              <a:rPr lang="en-US" sz="1050" dirty="0"/>
              <a:t>. - </a:t>
            </a:r>
            <a:r>
              <a:rPr lang="en-US" sz="1050" dirty="0" err="1"/>
              <a:t>s.p</a:t>
            </a:r>
            <a:r>
              <a:rPr lang="en-US" sz="1050" dirty="0"/>
              <a:t> (</a:t>
            </a:r>
            <a:r>
              <a:rPr lang="en-US" sz="1050" dirty="0" err="1"/>
              <a:t>atti</a:t>
            </a:r>
            <a:r>
              <a:rPr lang="en-US" sz="1050" dirty="0"/>
              <a:t> di: 11th International Magnesium Symposium., Osaka, Japan., October 23-26, 2006) [</a:t>
            </a:r>
            <a:r>
              <a:rPr lang="en-US" sz="1050" dirty="0" err="1"/>
              <a:t>atti</a:t>
            </a:r>
            <a:r>
              <a:rPr lang="en-US" sz="1050" dirty="0"/>
              <a:t> di </a:t>
            </a:r>
            <a:r>
              <a:rPr lang="en-US" sz="1050" dirty="0" err="1"/>
              <a:t>convegno</a:t>
            </a:r>
            <a:r>
              <a:rPr lang="en-US" sz="1050" dirty="0"/>
              <a:t>-abstract</a:t>
            </a:r>
            <a:r>
              <a:rPr lang="en-US" sz="1050" dirty="0" smtClean="0"/>
              <a:t>]</a:t>
            </a:r>
            <a:endParaRPr lang="en-US" sz="1050" dirty="0"/>
          </a:p>
        </p:txBody>
      </p:sp>
    </p:spTree>
    <p:extLst>
      <p:ext uri="{BB962C8B-B14F-4D97-AF65-F5344CB8AC3E}">
        <p14:creationId xmlns:p14="http://schemas.microsoft.com/office/powerpoint/2010/main" val="4148072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254</TotalTime>
  <Words>3239</Words>
  <Application>Microsoft Office PowerPoint</Application>
  <PresentationFormat>On-screen Show (4:3)</PresentationFormat>
  <Paragraphs>142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Aspect</vt:lpstr>
      <vt:lpstr>PowerPoint Presentation</vt:lpstr>
      <vt:lpstr>PowerPoint Presentation</vt:lpstr>
      <vt:lpstr>Stefano Iotti  Department of Pharmacy and Biotechnology (FaBit) Università di Bologna  Italy </vt:lpstr>
      <vt:lpstr>Bio-Sketch</vt:lpstr>
      <vt:lpstr>Research Interests</vt:lpstr>
      <vt:lpstr>PowerPoint Presentation</vt:lpstr>
      <vt:lpstr>PowerPoint Presentation</vt:lpstr>
      <vt:lpstr>Publications Conti…</vt:lpstr>
      <vt:lpstr>Publications conti…</vt:lpstr>
      <vt:lpstr>Collaborations</vt:lpstr>
      <vt:lpstr>Introduction</vt:lpstr>
      <vt:lpstr>Research </vt:lpstr>
      <vt:lpstr>PowerPoint Presentation</vt:lpstr>
      <vt:lpstr>Carbohydrates </vt:lpstr>
      <vt:lpstr>Proteins </vt:lpstr>
      <vt:lpstr>Lipids </vt:lpstr>
      <vt:lpstr>Nucleic Acids</vt:lpstr>
      <vt:lpstr>Biochemistry Used For?</vt:lpstr>
      <vt:lpstr>What Does a Biochemist Do?</vt:lpstr>
      <vt:lpstr>Disciplines Are Related to Biochemistry</vt:lpstr>
      <vt:lpstr>Related Journals</vt:lpstr>
      <vt:lpstr>Related Conferences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Bhargavi Kancherla</cp:lastModifiedBy>
  <cp:revision>88</cp:revision>
  <dcterms:created xsi:type="dcterms:W3CDTF">2014-10-08T08:45:06Z</dcterms:created>
  <dcterms:modified xsi:type="dcterms:W3CDTF">2014-11-27T13:42:53Z</dcterms:modified>
</cp:coreProperties>
</file>