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0" r:id="rId2"/>
    <p:sldId id="331" r:id="rId3"/>
    <p:sldId id="264" r:id="rId4"/>
    <p:sldId id="258" r:id="rId5"/>
    <p:sldId id="326" r:id="rId6"/>
    <p:sldId id="332" r:id="rId7"/>
    <p:sldId id="333" r:id="rId8"/>
    <p:sldId id="33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193566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26462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2561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6977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5430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47EC17-62CB-413B-9BA3-AB7EE584A314}"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627572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47EC17-62CB-413B-9BA3-AB7EE584A314}" type="datetimeFigureOut">
              <a:rPr lang="en-US" smtClean="0"/>
              <a:t>11/16/2015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16602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47EC17-62CB-413B-9BA3-AB7EE584A314}" type="datetimeFigureOut">
              <a:rPr lang="en-US" smtClean="0"/>
              <a:t>11/16/2015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424353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7EC17-62CB-413B-9BA3-AB7EE584A314}" type="datetimeFigureOut">
              <a:rPr lang="en-US" smtClean="0"/>
              <a:t>11/16/2015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12879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57342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7367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7EC17-62CB-413B-9BA3-AB7EE584A314}" type="datetimeFigureOut">
              <a:rPr lang="en-US" smtClean="0"/>
              <a:t>11/16/2015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BEAC9-7C09-4AFD-8E07-945639C5BD61}" type="slidenum">
              <a:rPr lang="en-US" smtClean="0"/>
              <a:t>‹#›</a:t>
            </a:fld>
            <a:endParaRPr lang="en-US"/>
          </a:p>
        </p:txBody>
      </p:sp>
    </p:spTree>
    <p:extLst>
      <p:ext uri="{BB962C8B-B14F-4D97-AF65-F5344CB8AC3E}">
        <p14:creationId xmlns:p14="http://schemas.microsoft.com/office/powerpoint/2010/main" val="4118376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55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98895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4419600"/>
            <a:ext cx="7635299" cy="1477328"/>
          </a:xfrm>
          <a:prstGeom prst="rect">
            <a:avLst/>
          </a:prstGeom>
        </p:spPr>
        <p:txBody>
          <a:bodyPr wrap="square">
            <a:spAutoFit/>
          </a:bodyPr>
          <a:lstStyle/>
          <a:p>
            <a:r>
              <a:rPr lang="en-IN" b="1" dirty="0">
                <a:latin typeface="Times New Roman" pitchFamily="18" charset="0"/>
                <a:cs typeface="Times New Roman" pitchFamily="18" charset="0"/>
              </a:rPr>
              <a:t>Sunder Sims-Lucas</a:t>
            </a:r>
          </a:p>
          <a:p>
            <a:r>
              <a:rPr lang="en-IN" dirty="0">
                <a:latin typeface="Times New Roman" pitchFamily="18" charset="0"/>
                <a:cs typeface="Times New Roman" pitchFamily="18" charset="0"/>
              </a:rPr>
              <a:t>Instructor</a:t>
            </a:r>
          </a:p>
          <a:p>
            <a:r>
              <a:rPr lang="en-IN" dirty="0">
                <a:latin typeface="Times New Roman" pitchFamily="18" charset="0"/>
                <a:cs typeface="Times New Roman" pitchFamily="18" charset="0"/>
              </a:rPr>
              <a:t>Children’s Hospital of Pittsburgh</a:t>
            </a:r>
          </a:p>
          <a:p>
            <a:r>
              <a:rPr lang="en-IN" dirty="0">
                <a:latin typeface="Times New Roman" pitchFamily="18" charset="0"/>
                <a:cs typeface="Times New Roman" pitchFamily="18" charset="0"/>
              </a:rPr>
              <a:t>Pittsburgh, PA</a:t>
            </a:r>
          </a:p>
          <a:p>
            <a:r>
              <a:rPr lang="en-IN" dirty="0">
                <a:latin typeface="Times New Roman" pitchFamily="18" charset="0"/>
                <a:cs typeface="Times New Roman" pitchFamily="18" charset="0"/>
              </a:rPr>
              <a:t>USA</a:t>
            </a:r>
            <a:endParaRPr lang="en-US" dirty="0" smtClean="0">
              <a:latin typeface="Times New Roman" pitchFamily="18" charset="0"/>
              <a:cs typeface="Times New Roman" pitchFamily="18" charset="0"/>
            </a:endParaRPr>
          </a:p>
        </p:txBody>
      </p:sp>
      <p:sp>
        <p:nvSpPr>
          <p:cNvPr id="4" name="Rectangle 3"/>
          <p:cNvSpPr/>
          <p:nvPr/>
        </p:nvSpPr>
        <p:spPr>
          <a:xfrm>
            <a:off x="2439123" y="2133600"/>
            <a:ext cx="5562599" cy="1200329"/>
          </a:xfrm>
          <a:prstGeom prst="rect">
            <a:avLst/>
          </a:prstGeom>
        </p:spPr>
        <p:txBody>
          <a:bodyPr wrap="square">
            <a:spAutoFit/>
          </a:bodyPr>
          <a:lstStyle/>
          <a:p>
            <a:r>
              <a:rPr lang="en-US" sz="3600" b="1" i="1" dirty="0" smtClean="0">
                <a:latin typeface="Times New Roman" pitchFamily="18" charset="0"/>
                <a:cs typeface="Times New Roman" pitchFamily="18" charset="0"/>
              </a:rPr>
              <a:t>Editor</a:t>
            </a:r>
          </a:p>
          <a:p>
            <a:r>
              <a:rPr lang="en-US" sz="3600" b="1" i="1" dirty="0" smtClean="0">
                <a:solidFill>
                  <a:srgbClr val="7030A0"/>
                </a:solidFill>
                <a:latin typeface="Times New Roman" pitchFamily="18" charset="0"/>
                <a:cs typeface="Times New Roman" pitchFamily="18" charset="0"/>
              </a:rPr>
              <a:t>Pediatrics &amp; Therapeutics</a:t>
            </a:r>
            <a:endParaRPr lang="en-US" sz="3600" i="1" dirty="0">
              <a:solidFill>
                <a:srgbClr val="7030A0"/>
              </a:solidFill>
              <a:latin typeface="Times New Roman" pitchFamily="18" charset="0"/>
              <a:cs typeface="Times New Roman" pitchFamily="18" charset="0"/>
            </a:endParaRPr>
          </a:p>
        </p:txBody>
      </p:sp>
      <p:pic>
        <p:nvPicPr>
          <p:cNvPr id="8" name="Picture 7"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
        <p:nvSpPr>
          <p:cNvPr id="2" name="AutoShape 2" descr="Image result for Women and Infants Center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6" name="AutoShape 2" descr="Image result for University of Alabama 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5" name="AutoShape 2" descr="Image result for Childrens Hospital of Pittsburgh 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18687" y="4627137"/>
            <a:ext cx="1062253" cy="1062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descr="Sunder Sims-Luca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1981200"/>
            <a:ext cx="1310767"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33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447800"/>
            <a:ext cx="8382000" cy="4708981"/>
          </a:xfrm>
          <a:prstGeom prst="rect">
            <a:avLst/>
          </a:prstGeom>
        </p:spPr>
        <p:txBody>
          <a:bodyPr wrap="square">
            <a:spAutoFit/>
          </a:bodyPr>
          <a:lstStyle/>
          <a:p>
            <a:r>
              <a:rPr lang="en-US" sz="6000" b="1" i="1" dirty="0" smtClean="0">
                <a:solidFill>
                  <a:srgbClr val="7030A0"/>
                </a:solidFill>
                <a:latin typeface="Times New Roman" pitchFamily="18" charset="0"/>
                <a:cs typeface="Times New Roman" pitchFamily="18" charset="0"/>
              </a:rPr>
              <a:t>Biography:</a:t>
            </a:r>
          </a:p>
          <a:p>
            <a:r>
              <a:rPr lang="en-IN" sz="4000" dirty="0">
                <a:latin typeface="Times New Roman" pitchFamily="18" charset="0"/>
                <a:cs typeface="Times New Roman" pitchFamily="18" charset="0"/>
              </a:rPr>
              <a:t>Sunder Sims-Lucas completed his PhD at Nationwide Children’s Hospital, Columbus, OH, USA in the year 2007-2008. He us currently the instructor at Children’s Hospital of Pittsburgh, Pittsburgh, PA.</a:t>
            </a:r>
            <a:endParaRPr lang="en-US" sz="4000" dirty="0" smtClean="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2122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1752600"/>
            <a:ext cx="8305800" cy="4678204"/>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Research </a:t>
            </a:r>
            <a:r>
              <a:rPr lang="en-US" sz="5400" b="1" i="1" dirty="0">
                <a:solidFill>
                  <a:srgbClr val="7030A0"/>
                </a:solidFill>
                <a:latin typeface="Times New Roman" pitchFamily="18" charset="0"/>
                <a:cs typeface="Times New Roman" pitchFamily="18" charset="0"/>
              </a:rPr>
              <a:t>Interest</a:t>
            </a:r>
            <a:r>
              <a:rPr lang="en-US" sz="5400" b="1" i="1" dirty="0" smtClean="0">
                <a:solidFill>
                  <a:srgbClr val="7030A0"/>
                </a:solidFill>
                <a:latin typeface="Times New Roman" pitchFamily="18" charset="0"/>
                <a:cs typeface="Times New Roman" pitchFamily="18" charset="0"/>
              </a:rPr>
              <a:t>:</a:t>
            </a:r>
          </a:p>
          <a:p>
            <a:endParaRPr lang="en-US" sz="2800" b="1" i="1" dirty="0" smtClean="0">
              <a:solidFill>
                <a:srgbClr val="7030A0"/>
              </a:solidFill>
              <a:latin typeface="Times New Roman" pitchFamily="18" charset="0"/>
              <a:cs typeface="Times New Roman" pitchFamily="18" charset="0"/>
            </a:endParaRPr>
          </a:p>
          <a:p>
            <a:r>
              <a:rPr lang="en-IN" sz="2400" dirty="0">
                <a:latin typeface="Times New Roman" pitchFamily="18" charset="0"/>
                <a:cs typeface="Times New Roman" pitchFamily="18" charset="0"/>
              </a:rPr>
              <a:t>My post-doctoral research has focused on the roles of fibroblast growth factor receptors during kidney development. I have been using a conditional knockout approach to target the various renal lineages. My post-doctoral experience focused on kidney development: including receptor tyrosine kinases and how their downstream adaptors play key roles in ureteric branching morphogenesis and kidney formation. My independent research focuses on vascular formation and endothelial precursors during organogenesis and disease, with a particular focus on the kidney.</a:t>
            </a:r>
            <a:endParaRPr lang="en-US" sz="2400" dirty="0" smtClean="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385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Pediatrics &amp; Therapeutics</a:t>
            </a:r>
          </a:p>
          <a:p>
            <a:pPr>
              <a:defRPr/>
            </a:pPr>
            <a:r>
              <a:rPr lang="en-US" dirty="0" smtClean="0"/>
              <a:t>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000" dirty="0">
                <a:solidFill>
                  <a:schemeClr val="bg1"/>
                </a:solidFill>
              </a:rPr>
              <a:t>Insights in Pediatric Cardiology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rPr>
              <a:t>Pediatric Oncology: Open </a:t>
            </a:r>
            <a:r>
              <a:rPr lang="en-US" sz="2000" dirty="0" smtClean="0">
                <a:solidFill>
                  <a:schemeClr val="bg1"/>
                </a:solidFill>
              </a:rPr>
              <a:t>Access</a:t>
            </a:r>
          </a:p>
          <a:p>
            <a:pPr marL="342900" indent="-342900">
              <a:buFont typeface="Wingdings" panose="05000000000000000000" pitchFamily="2" charset="2"/>
              <a:buChar char="Ø"/>
              <a:defRPr/>
            </a:pPr>
            <a:r>
              <a:rPr lang="en-US" sz="2000" dirty="0">
                <a:solidFill>
                  <a:schemeClr val="bg1"/>
                </a:solidFill>
              </a:rPr>
              <a:t>Clinical Pediatrics: Open </a:t>
            </a:r>
            <a:r>
              <a:rPr lang="en-US" sz="2000" dirty="0" smtClean="0">
                <a:solidFill>
                  <a:schemeClr val="bg1"/>
                </a:solidFill>
              </a:rPr>
              <a:t>Access</a:t>
            </a:r>
          </a:p>
          <a:p>
            <a:pPr marL="342900" indent="-342900">
              <a:buFont typeface="Wingdings" panose="05000000000000000000" pitchFamily="2" charset="2"/>
              <a:buChar char="Ø"/>
              <a:defRPr/>
            </a:pPr>
            <a:r>
              <a:rPr lang="en-US" sz="2000" dirty="0">
                <a:solidFill>
                  <a:schemeClr val="bg1"/>
                </a:solidFill>
              </a:rPr>
              <a:t>Pediatric </a:t>
            </a:r>
            <a:r>
              <a:rPr lang="en-US" sz="2000" dirty="0" smtClean="0">
                <a:solidFill>
                  <a:schemeClr val="bg1"/>
                </a:solidFill>
              </a:rPr>
              <a:t>Care</a:t>
            </a:r>
          </a:p>
          <a:p>
            <a:pPr marL="342900" indent="-342900">
              <a:buFont typeface="Wingdings" panose="05000000000000000000" pitchFamily="2" charset="2"/>
              <a:buChar char="Ø"/>
              <a:defRPr/>
            </a:pPr>
            <a:r>
              <a:rPr lang="en-US" sz="2000" dirty="0">
                <a:solidFill>
                  <a:schemeClr val="bg1"/>
                </a:solidFill>
              </a:rPr>
              <a:t>Neonatal and Pediatric Medicine </a:t>
            </a:r>
            <a:endParaRPr lang="en-US" sz="2000" dirty="0" smtClean="0">
              <a:solidFill>
                <a:schemeClr val="bg1"/>
              </a:solidFill>
            </a:endParaRPr>
          </a:p>
          <a:p>
            <a:pPr marL="342900" indent="-342900">
              <a:buFont typeface="Wingdings" panose="05000000000000000000" pitchFamily="2" charset="2"/>
              <a:buChar char="Ø"/>
              <a:defRPr/>
            </a:pPr>
            <a:r>
              <a:rPr lang="en-US" sz="2000" dirty="0" smtClean="0">
                <a:solidFill>
                  <a:schemeClr val="bg1"/>
                </a:solidFill>
              </a:rPr>
              <a:t>Child </a:t>
            </a:r>
            <a:r>
              <a:rPr lang="en-US" sz="2000" dirty="0">
                <a:solidFill>
                  <a:schemeClr val="bg1"/>
                </a:solidFill>
              </a:rPr>
              <a:t>and Adolescent </a:t>
            </a:r>
            <a:r>
              <a:rPr lang="en-US" sz="2000" dirty="0" smtClean="0">
                <a:solidFill>
                  <a:schemeClr val="bg1"/>
                </a:solidFill>
              </a:rPr>
              <a:t>Behavior</a:t>
            </a:r>
          </a:p>
          <a:p>
            <a:pPr marL="342900" indent="-342900">
              <a:buFont typeface="Wingdings" panose="05000000000000000000" pitchFamily="2" charset="2"/>
              <a:buChar char="Ø"/>
              <a:defRPr/>
            </a:pPr>
            <a:r>
              <a:rPr lang="en-US" sz="2000" dirty="0">
                <a:solidFill>
                  <a:schemeClr val="bg1"/>
                </a:solidFill>
              </a:rPr>
              <a:t>Psychological Abnormalities in Children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rPr>
              <a:t>Neonatal Biology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Interventional Pediatrics &amp; Research</a:t>
            </a:r>
          </a:p>
        </p:txBody>
      </p:sp>
      <p:pic>
        <p:nvPicPr>
          <p:cNvPr id="15367" name="Picture 8" descr="C:\Users\rakesh-s\Desktop\gocr-header.jpg"/>
          <p:cNvPicPr>
            <a:picLocks noChangeAspect="1" noChangeArrowheads="1"/>
          </p:cNvPicPr>
          <p:nvPr/>
        </p:nvPicPr>
        <p:blipFill>
          <a:blip r:embed="rId3">
            <a:extLst>
              <a:ext uri="{28A0092B-C50C-407E-A947-70E740481C1C}">
                <a14:useLocalDpi xmlns:a14="http://schemas.microsoft.com/office/drawing/2010/main" val="0"/>
              </a:ext>
            </a:extLst>
          </a:blip>
          <a:srcRect l="22462" r="12379"/>
          <a:stretch>
            <a:fillRect/>
          </a:stretch>
        </p:blipFill>
        <p:spPr bwMode="auto">
          <a:xfrm>
            <a:off x="5076825" y="4370388"/>
            <a:ext cx="3930650" cy="255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56775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4th International Conference </a:t>
            </a:r>
            <a:r>
              <a:rPr lang="en-IN" dirty="0" smtClean="0"/>
              <a:t>on </a:t>
            </a:r>
            <a:r>
              <a:rPr lang="en-IN" dirty="0" err="1" smtClean="0"/>
              <a:t>Pediatrics</a:t>
            </a:r>
            <a:endParaRPr lang="en-US" dirty="0" smtClean="0"/>
          </a:p>
          <a:p>
            <a:pPr marL="285750" indent="-285750">
              <a:buFont typeface="Wingdings" panose="05000000000000000000" pitchFamily="2" charset="2"/>
              <a:buChar char="Ø"/>
              <a:defRPr/>
            </a:pPr>
            <a:r>
              <a:rPr lang="en-US" dirty="0"/>
              <a:t>5th World Pediatric </a:t>
            </a:r>
            <a:r>
              <a:rPr lang="en-US" dirty="0" smtClean="0"/>
              <a:t>Congress</a:t>
            </a:r>
          </a:p>
          <a:p>
            <a:pPr marL="285750" indent="-285750">
              <a:buFont typeface="Wingdings" panose="05000000000000000000" pitchFamily="2" charset="2"/>
              <a:buChar char="Ø"/>
              <a:defRPr/>
            </a:pPr>
            <a:r>
              <a:rPr lang="en-IN" dirty="0"/>
              <a:t>2</a:t>
            </a:r>
            <a:r>
              <a:rPr lang="en-IN" baseline="30000" dirty="0"/>
              <a:t>nd</a:t>
            </a:r>
            <a:r>
              <a:rPr lang="en-IN" dirty="0"/>
              <a:t> International Conference and Exhibition </a:t>
            </a:r>
            <a:r>
              <a:rPr lang="en-IN" dirty="0" smtClean="0"/>
              <a:t>on Pediatric </a:t>
            </a:r>
            <a:r>
              <a:rPr lang="en-IN" dirty="0"/>
              <a:t>Cardiology</a:t>
            </a:r>
          </a:p>
          <a:p>
            <a:pPr marL="285750" indent="-285750">
              <a:buFont typeface="Wingdings" panose="05000000000000000000" pitchFamily="2" charset="2"/>
              <a:buChar char="Ø"/>
              <a:defRPr/>
            </a:pPr>
            <a:endParaRPr lang="en-US" dirty="0" smtClean="0"/>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b="1" dirty="0"/>
              <a:t>Pediatrics &amp; </a:t>
            </a:r>
            <a:r>
              <a:rPr lang="en-US" sz="3600" b="1" dirty="0" smtClean="0"/>
              <a:t>Therapeutics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4147576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50733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1901</TotalTime>
  <Words>469</Words>
  <Application>Microsoft Office PowerPoint</Application>
  <PresentationFormat>On-screen Show (4:3)</PresentationFormat>
  <Paragraphs>40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Pramoda Earla</dc:creator>
  <cp:lastModifiedBy>Pramoda</cp:lastModifiedBy>
  <cp:revision>247</cp:revision>
  <dcterms:created xsi:type="dcterms:W3CDTF">2014-10-14T11:42:21Z</dcterms:created>
  <dcterms:modified xsi:type="dcterms:W3CDTF">2015-11-16T11:21:45Z</dcterms:modified>
</cp:coreProperties>
</file>