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66" r:id="rId2"/>
    <p:sldId id="267" r:id="rId3"/>
    <p:sldId id="257" r:id="rId4"/>
    <p:sldId id="258" r:id="rId5"/>
    <p:sldId id="260" r:id="rId6"/>
    <p:sldId id="262" r:id="rId7"/>
    <p:sldId id="259" r:id="rId8"/>
    <p:sldId id="261" r:id="rId9"/>
    <p:sldId id="264" r:id="rId10"/>
    <p:sldId id="265" r:id="rId11"/>
    <p:sldId id="270"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66"/>
    <a:srgbClr val="CCECFF"/>
    <a:srgbClr val="CCFF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9" autoAdjust="0"/>
  </p:normalViewPr>
  <p:slideViewPr>
    <p:cSldViewPr>
      <p:cViewPr>
        <p:scale>
          <a:sx n="77" d="100"/>
          <a:sy n="77" d="100"/>
        </p:scale>
        <p:origin x="-117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E4AF8-383A-4158-A6F6-E950C0AFB533}"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en-US"/>
        </a:p>
      </dgm:t>
    </dgm:pt>
    <dgm:pt modelId="{7B34B85C-CB3D-4ECD-A358-EA64B0AC4594}">
      <dgm:prSet custT="1"/>
      <dgm:spPr/>
      <dgm:t>
        <a:bodyPr/>
        <a:lstStyle/>
        <a:p>
          <a:pPr rtl="0"/>
          <a:r>
            <a:rPr lang="en-US" sz="2800" b="1" dirty="0" smtClean="0">
              <a:solidFill>
                <a:srgbClr val="000066"/>
              </a:solidFill>
            </a:rPr>
            <a:t>Suren A. Tatulian</a:t>
          </a:r>
          <a:endParaRPr lang="en-US" sz="2800" dirty="0">
            <a:solidFill>
              <a:srgbClr val="000066"/>
            </a:solidFill>
          </a:endParaRPr>
        </a:p>
      </dgm:t>
    </dgm:pt>
    <dgm:pt modelId="{EEEE0F58-FED3-4B10-B2F0-EF023ED6C412}" type="parTrans" cxnId="{2C92F36E-B145-4990-80B3-A25F9EE9B1C2}">
      <dgm:prSet/>
      <dgm:spPr/>
      <dgm:t>
        <a:bodyPr/>
        <a:lstStyle/>
        <a:p>
          <a:endParaRPr lang="en-US"/>
        </a:p>
      </dgm:t>
    </dgm:pt>
    <dgm:pt modelId="{21C1ADBC-DDA7-4067-ACC3-E96DE83D9059}" type="sibTrans" cxnId="{2C92F36E-B145-4990-80B3-A25F9EE9B1C2}">
      <dgm:prSet/>
      <dgm:spPr/>
      <dgm:t>
        <a:bodyPr/>
        <a:lstStyle/>
        <a:p>
          <a:endParaRPr lang="en-US"/>
        </a:p>
      </dgm:t>
    </dgm:pt>
    <dgm:pt modelId="{8F8830BD-5E33-4BFD-9DCB-4BAE8C564A8D}">
      <dgm:prSet/>
      <dgm:spPr/>
      <dgm:t>
        <a:bodyPr/>
        <a:lstStyle/>
        <a:p>
          <a:pPr rtl="0"/>
          <a:r>
            <a:rPr lang="en-US" b="1" dirty="0" smtClean="0">
              <a:solidFill>
                <a:srgbClr val="000066"/>
              </a:solidFill>
            </a:rPr>
            <a:t>Ph.D. in Biophysics</a:t>
          </a:r>
          <a:endParaRPr lang="en-US" dirty="0">
            <a:solidFill>
              <a:srgbClr val="000066"/>
            </a:solidFill>
          </a:endParaRPr>
        </a:p>
      </dgm:t>
    </dgm:pt>
    <dgm:pt modelId="{6662786B-80CE-425C-9DD7-E96288508BB8}" type="parTrans" cxnId="{103DB1B2-C2AF-429C-8D1F-82F5F1F6EA14}">
      <dgm:prSet/>
      <dgm:spPr/>
      <dgm:t>
        <a:bodyPr/>
        <a:lstStyle/>
        <a:p>
          <a:endParaRPr lang="en-US"/>
        </a:p>
      </dgm:t>
    </dgm:pt>
    <dgm:pt modelId="{98282115-E4B8-4F88-A34D-6B09D7CC2376}" type="sibTrans" cxnId="{103DB1B2-C2AF-429C-8D1F-82F5F1F6EA14}">
      <dgm:prSet/>
      <dgm:spPr/>
      <dgm:t>
        <a:bodyPr/>
        <a:lstStyle/>
        <a:p>
          <a:endParaRPr lang="en-US"/>
        </a:p>
      </dgm:t>
    </dgm:pt>
    <dgm:pt modelId="{FCF90DDF-567C-4DC5-8244-59103E77E791}">
      <dgm:prSet/>
      <dgm:spPr/>
      <dgm:t>
        <a:bodyPr/>
        <a:lstStyle/>
        <a:p>
          <a:pPr rtl="0"/>
          <a:r>
            <a:rPr lang="en-US" b="1" dirty="0" smtClean="0">
              <a:solidFill>
                <a:srgbClr val="000066"/>
              </a:solidFill>
            </a:rPr>
            <a:t>Associate Professor, Department of Physics, University of Central Florida, Orlando, Florida, USA</a:t>
          </a:r>
          <a:endParaRPr lang="en-US" dirty="0">
            <a:solidFill>
              <a:srgbClr val="000066"/>
            </a:solidFill>
          </a:endParaRPr>
        </a:p>
      </dgm:t>
    </dgm:pt>
    <dgm:pt modelId="{4E4C02A4-42B1-40D8-8822-B2E26ED2B694}" type="parTrans" cxnId="{A6FBA49F-36C2-4693-AE91-1C59B1F5A238}">
      <dgm:prSet/>
      <dgm:spPr/>
      <dgm:t>
        <a:bodyPr/>
        <a:lstStyle/>
        <a:p>
          <a:endParaRPr lang="en-US"/>
        </a:p>
      </dgm:t>
    </dgm:pt>
    <dgm:pt modelId="{E0D89DAE-223F-4468-A614-6C1D39AE53D8}" type="sibTrans" cxnId="{A6FBA49F-36C2-4693-AE91-1C59B1F5A238}">
      <dgm:prSet/>
      <dgm:spPr/>
      <dgm:t>
        <a:bodyPr/>
        <a:lstStyle/>
        <a:p>
          <a:endParaRPr lang="en-US"/>
        </a:p>
      </dgm:t>
    </dgm:pt>
    <dgm:pt modelId="{495570E8-A1FF-4478-B65B-4FF17CF87AAF}" type="pres">
      <dgm:prSet presAssocID="{E81E4AF8-383A-4158-A6F6-E950C0AFB533}" presName="Name0" presStyleCnt="0">
        <dgm:presLayoutVars>
          <dgm:chMax val="7"/>
          <dgm:dir/>
          <dgm:animLvl val="lvl"/>
          <dgm:resizeHandles val="exact"/>
        </dgm:presLayoutVars>
      </dgm:prSet>
      <dgm:spPr/>
      <dgm:t>
        <a:bodyPr/>
        <a:lstStyle/>
        <a:p>
          <a:endParaRPr lang="en-US"/>
        </a:p>
      </dgm:t>
    </dgm:pt>
    <dgm:pt modelId="{DC26837D-DE41-400C-8E71-94C35D612102}" type="pres">
      <dgm:prSet presAssocID="{7B34B85C-CB3D-4ECD-A358-EA64B0AC4594}" presName="circle1" presStyleLbl="node1" presStyleIdx="0" presStyleCnt="3"/>
      <dgm:spPr/>
    </dgm:pt>
    <dgm:pt modelId="{D96CDB52-CD11-4E86-B74E-3553E8D547CF}" type="pres">
      <dgm:prSet presAssocID="{7B34B85C-CB3D-4ECD-A358-EA64B0AC4594}" presName="space" presStyleCnt="0"/>
      <dgm:spPr/>
    </dgm:pt>
    <dgm:pt modelId="{0807F982-7A0C-4E8C-9381-66ACA6D4966D}" type="pres">
      <dgm:prSet presAssocID="{7B34B85C-CB3D-4ECD-A358-EA64B0AC4594}" presName="rect1" presStyleLbl="alignAcc1" presStyleIdx="0" presStyleCnt="3"/>
      <dgm:spPr/>
      <dgm:t>
        <a:bodyPr/>
        <a:lstStyle/>
        <a:p>
          <a:endParaRPr lang="en-US"/>
        </a:p>
      </dgm:t>
    </dgm:pt>
    <dgm:pt modelId="{13B804A3-AB02-4FA3-BAB5-BE1A20C69A10}" type="pres">
      <dgm:prSet presAssocID="{8F8830BD-5E33-4BFD-9DCB-4BAE8C564A8D}" presName="vertSpace2" presStyleLbl="node1" presStyleIdx="0" presStyleCnt="3"/>
      <dgm:spPr/>
    </dgm:pt>
    <dgm:pt modelId="{5FCB5425-915E-49EA-9C14-51D9A2C93255}" type="pres">
      <dgm:prSet presAssocID="{8F8830BD-5E33-4BFD-9DCB-4BAE8C564A8D}" presName="circle2" presStyleLbl="node1" presStyleIdx="1" presStyleCnt="3"/>
      <dgm:spPr/>
    </dgm:pt>
    <dgm:pt modelId="{FA9BEC33-B267-40E5-9E11-B1ADAEF02AB6}" type="pres">
      <dgm:prSet presAssocID="{8F8830BD-5E33-4BFD-9DCB-4BAE8C564A8D}" presName="rect2" presStyleLbl="alignAcc1" presStyleIdx="1" presStyleCnt="3"/>
      <dgm:spPr/>
      <dgm:t>
        <a:bodyPr/>
        <a:lstStyle/>
        <a:p>
          <a:endParaRPr lang="en-US"/>
        </a:p>
      </dgm:t>
    </dgm:pt>
    <dgm:pt modelId="{32840B1F-02DF-4BB3-A483-F84CF5985E1E}" type="pres">
      <dgm:prSet presAssocID="{FCF90DDF-567C-4DC5-8244-59103E77E791}" presName="vertSpace3" presStyleLbl="node1" presStyleIdx="1" presStyleCnt="3"/>
      <dgm:spPr/>
    </dgm:pt>
    <dgm:pt modelId="{530ADA27-BA3A-4103-AAF0-8A81E9D295A4}" type="pres">
      <dgm:prSet presAssocID="{FCF90DDF-567C-4DC5-8244-59103E77E791}" presName="circle3" presStyleLbl="node1" presStyleIdx="2" presStyleCnt="3"/>
      <dgm:spPr/>
    </dgm:pt>
    <dgm:pt modelId="{2BDBB7C7-0B14-4733-B7C0-FFBC9138604B}" type="pres">
      <dgm:prSet presAssocID="{FCF90DDF-567C-4DC5-8244-59103E77E791}" presName="rect3" presStyleLbl="alignAcc1" presStyleIdx="2" presStyleCnt="3"/>
      <dgm:spPr/>
      <dgm:t>
        <a:bodyPr/>
        <a:lstStyle/>
        <a:p>
          <a:endParaRPr lang="en-US"/>
        </a:p>
      </dgm:t>
    </dgm:pt>
    <dgm:pt modelId="{AA2E102A-711C-43CB-B71D-3D689E2D3FCF}" type="pres">
      <dgm:prSet presAssocID="{7B34B85C-CB3D-4ECD-A358-EA64B0AC4594}" presName="rect1ParTxNoCh" presStyleLbl="alignAcc1" presStyleIdx="2" presStyleCnt="3">
        <dgm:presLayoutVars>
          <dgm:chMax val="1"/>
          <dgm:bulletEnabled val="1"/>
        </dgm:presLayoutVars>
      </dgm:prSet>
      <dgm:spPr/>
      <dgm:t>
        <a:bodyPr/>
        <a:lstStyle/>
        <a:p>
          <a:endParaRPr lang="en-US"/>
        </a:p>
      </dgm:t>
    </dgm:pt>
    <dgm:pt modelId="{27D922FC-083C-4DA7-8F6B-4043A530347C}" type="pres">
      <dgm:prSet presAssocID="{8F8830BD-5E33-4BFD-9DCB-4BAE8C564A8D}" presName="rect2ParTxNoCh" presStyleLbl="alignAcc1" presStyleIdx="2" presStyleCnt="3">
        <dgm:presLayoutVars>
          <dgm:chMax val="1"/>
          <dgm:bulletEnabled val="1"/>
        </dgm:presLayoutVars>
      </dgm:prSet>
      <dgm:spPr/>
      <dgm:t>
        <a:bodyPr/>
        <a:lstStyle/>
        <a:p>
          <a:endParaRPr lang="en-US"/>
        </a:p>
      </dgm:t>
    </dgm:pt>
    <dgm:pt modelId="{B6FB7BF9-A960-4EA3-87BA-BD9CA42C7A36}" type="pres">
      <dgm:prSet presAssocID="{FCF90DDF-567C-4DC5-8244-59103E77E791}" presName="rect3ParTxNoCh" presStyleLbl="alignAcc1" presStyleIdx="2" presStyleCnt="3">
        <dgm:presLayoutVars>
          <dgm:chMax val="1"/>
          <dgm:bulletEnabled val="1"/>
        </dgm:presLayoutVars>
      </dgm:prSet>
      <dgm:spPr/>
      <dgm:t>
        <a:bodyPr/>
        <a:lstStyle/>
        <a:p>
          <a:endParaRPr lang="en-US"/>
        </a:p>
      </dgm:t>
    </dgm:pt>
  </dgm:ptLst>
  <dgm:cxnLst>
    <dgm:cxn modelId="{CB7C6EBD-70EA-44D3-A1D0-90F4A239C7C3}" type="presOf" srcId="{7B34B85C-CB3D-4ECD-A358-EA64B0AC4594}" destId="{AA2E102A-711C-43CB-B71D-3D689E2D3FCF}" srcOrd="1" destOrd="0" presId="urn:microsoft.com/office/officeart/2005/8/layout/target3"/>
    <dgm:cxn modelId="{8DB1D990-BB48-412A-BFCF-A31EA9195CCA}" type="presOf" srcId="{FCF90DDF-567C-4DC5-8244-59103E77E791}" destId="{B6FB7BF9-A960-4EA3-87BA-BD9CA42C7A36}" srcOrd="1" destOrd="0" presId="urn:microsoft.com/office/officeart/2005/8/layout/target3"/>
    <dgm:cxn modelId="{A6FBA49F-36C2-4693-AE91-1C59B1F5A238}" srcId="{E81E4AF8-383A-4158-A6F6-E950C0AFB533}" destId="{FCF90DDF-567C-4DC5-8244-59103E77E791}" srcOrd="2" destOrd="0" parTransId="{4E4C02A4-42B1-40D8-8822-B2E26ED2B694}" sibTransId="{E0D89DAE-223F-4468-A614-6C1D39AE53D8}"/>
    <dgm:cxn modelId="{103DB1B2-C2AF-429C-8D1F-82F5F1F6EA14}" srcId="{E81E4AF8-383A-4158-A6F6-E950C0AFB533}" destId="{8F8830BD-5E33-4BFD-9DCB-4BAE8C564A8D}" srcOrd="1" destOrd="0" parTransId="{6662786B-80CE-425C-9DD7-E96288508BB8}" sibTransId="{98282115-E4B8-4F88-A34D-6B09D7CC2376}"/>
    <dgm:cxn modelId="{5236A164-1636-4B84-9818-AE3073219F2F}" type="presOf" srcId="{8F8830BD-5E33-4BFD-9DCB-4BAE8C564A8D}" destId="{FA9BEC33-B267-40E5-9E11-B1ADAEF02AB6}" srcOrd="0" destOrd="0" presId="urn:microsoft.com/office/officeart/2005/8/layout/target3"/>
    <dgm:cxn modelId="{2C92F36E-B145-4990-80B3-A25F9EE9B1C2}" srcId="{E81E4AF8-383A-4158-A6F6-E950C0AFB533}" destId="{7B34B85C-CB3D-4ECD-A358-EA64B0AC4594}" srcOrd="0" destOrd="0" parTransId="{EEEE0F58-FED3-4B10-B2F0-EF023ED6C412}" sibTransId="{21C1ADBC-DDA7-4067-ACC3-E96DE83D9059}"/>
    <dgm:cxn modelId="{8363ADFD-0412-493A-954D-1C4366523525}" type="presOf" srcId="{8F8830BD-5E33-4BFD-9DCB-4BAE8C564A8D}" destId="{27D922FC-083C-4DA7-8F6B-4043A530347C}" srcOrd="1" destOrd="0" presId="urn:microsoft.com/office/officeart/2005/8/layout/target3"/>
    <dgm:cxn modelId="{D4627F56-A968-45CE-890D-9F91B66AA2BA}" type="presOf" srcId="{E81E4AF8-383A-4158-A6F6-E950C0AFB533}" destId="{495570E8-A1FF-4478-B65B-4FF17CF87AAF}" srcOrd="0" destOrd="0" presId="urn:microsoft.com/office/officeart/2005/8/layout/target3"/>
    <dgm:cxn modelId="{C8F77212-A8DD-4818-B99E-AA1DAD8F0E0D}" type="presOf" srcId="{FCF90DDF-567C-4DC5-8244-59103E77E791}" destId="{2BDBB7C7-0B14-4733-B7C0-FFBC9138604B}" srcOrd="0" destOrd="0" presId="urn:microsoft.com/office/officeart/2005/8/layout/target3"/>
    <dgm:cxn modelId="{087A92A6-CFD1-4BB1-815C-E1208F9F90B8}" type="presOf" srcId="{7B34B85C-CB3D-4ECD-A358-EA64B0AC4594}" destId="{0807F982-7A0C-4E8C-9381-66ACA6D4966D}" srcOrd="0" destOrd="0" presId="urn:microsoft.com/office/officeart/2005/8/layout/target3"/>
    <dgm:cxn modelId="{BBFF79EF-23D0-4D3F-B4E0-5A05C89ECB02}" type="presParOf" srcId="{495570E8-A1FF-4478-B65B-4FF17CF87AAF}" destId="{DC26837D-DE41-400C-8E71-94C35D612102}" srcOrd="0" destOrd="0" presId="urn:microsoft.com/office/officeart/2005/8/layout/target3"/>
    <dgm:cxn modelId="{CEA7C17D-36C2-40EE-B439-146C6D8287A2}" type="presParOf" srcId="{495570E8-A1FF-4478-B65B-4FF17CF87AAF}" destId="{D96CDB52-CD11-4E86-B74E-3553E8D547CF}" srcOrd="1" destOrd="0" presId="urn:microsoft.com/office/officeart/2005/8/layout/target3"/>
    <dgm:cxn modelId="{76AAF3F3-488E-4528-8779-8BE1EB9B4476}" type="presParOf" srcId="{495570E8-A1FF-4478-B65B-4FF17CF87AAF}" destId="{0807F982-7A0C-4E8C-9381-66ACA6D4966D}" srcOrd="2" destOrd="0" presId="urn:microsoft.com/office/officeart/2005/8/layout/target3"/>
    <dgm:cxn modelId="{AFA2A1E1-146D-44C2-BB81-35D1579C5628}" type="presParOf" srcId="{495570E8-A1FF-4478-B65B-4FF17CF87AAF}" destId="{13B804A3-AB02-4FA3-BAB5-BE1A20C69A10}" srcOrd="3" destOrd="0" presId="urn:microsoft.com/office/officeart/2005/8/layout/target3"/>
    <dgm:cxn modelId="{8189CD90-0C08-4173-B0E0-0A2DD33F8652}" type="presParOf" srcId="{495570E8-A1FF-4478-B65B-4FF17CF87AAF}" destId="{5FCB5425-915E-49EA-9C14-51D9A2C93255}" srcOrd="4" destOrd="0" presId="urn:microsoft.com/office/officeart/2005/8/layout/target3"/>
    <dgm:cxn modelId="{E362D3CE-3A3A-4938-B468-1B8BF649E689}" type="presParOf" srcId="{495570E8-A1FF-4478-B65B-4FF17CF87AAF}" destId="{FA9BEC33-B267-40E5-9E11-B1ADAEF02AB6}" srcOrd="5" destOrd="0" presId="urn:microsoft.com/office/officeart/2005/8/layout/target3"/>
    <dgm:cxn modelId="{CD7F7C04-1F7C-49DE-84EC-45D0F1E0E0EB}" type="presParOf" srcId="{495570E8-A1FF-4478-B65B-4FF17CF87AAF}" destId="{32840B1F-02DF-4BB3-A483-F84CF5985E1E}" srcOrd="6" destOrd="0" presId="urn:microsoft.com/office/officeart/2005/8/layout/target3"/>
    <dgm:cxn modelId="{647E7D1D-C546-4035-9178-63DB8CADB280}" type="presParOf" srcId="{495570E8-A1FF-4478-B65B-4FF17CF87AAF}" destId="{530ADA27-BA3A-4103-AAF0-8A81E9D295A4}" srcOrd="7" destOrd="0" presId="urn:microsoft.com/office/officeart/2005/8/layout/target3"/>
    <dgm:cxn modelId="{49B3857C-F15E-4074-BAE9-8B969D8B743A}" type="presParOf" srcId="{495570E8-A1FF-4478-B65B-4FF17CF87AAF}" destId="{2BDBB7C7-0B14-4733-B7C0-FFBC9138604B}" srcOrd="8" destOrd="0" presId="urn:microsoft.com/office/officeart/2005/8/layout/target3"/>
    <dgm:cxn modelId="{178E89D7-5AFC-46CE-8534-5AB70433797C}" type="presParOf" srcId="{495570E8-A1FF-4478-B65B-4FF17CF87AAF}" destId="{AA2E102A-711C-43CB-B71D-3D689E2D3FCF}" srcOrd="9" destOrd="0" presId="urn:microsoft.com/office/officeart/2005/8/layout/target3"/>
    <dgm:cxn modelId="{32A176FA-381A-4955-85A8-78A4DA466233}" type="presParOf" srcId="{495570E8-A1FF-4478-B65B-4FF17CF87AAF}" destId="{27D922FC-083C-4DA7-8F6B-4043A530347C}" srcOrd="10" destOrd="0" presId="urn:microsoft.com/office/officeart/2005/8/layout/target3"/>
    <dgm:cxn modelId="{CBA6E60B-F3B1-4B3C-A6B8-E7D144320E54}" type="presParOf" srcId="{495570E8-A1FF-4478-B65B-4FF17CF87AAF}" destId="{B6FB7BF9-A960-4EA3-87BA-BD9CA42C7A3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6837D-DE41-400C-8E71-94C35D612102}">
      <dsp:nvSpPr>
        <dsp:cNvPr id="0" name=""/>
        <dsp:cNvSpPr/>
      </dsp:nvSpPr>
      <dsp:spPr>
        <a:xfrm>
          <a:off x="0" y="0"/>
          <a:ext cx="2246769" cy="2246769"/>
        </a:xfrm>
        <a:prstGeom prst="pie">
          <a:avLst>
            <a:gd name="adj1" fmla="val 5400000"/>
            <a:gd name="adj2" fmla="val 16200000"/>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7F982-7A0C-4E8C-9381-66ACA6D4966D}">
      <dsp:nvSpPr>
        <dsp:cNvPr id="0" name=""/>
        <dsp:cNvSpPr/>
      </dsp:nvSpPr>
      <dsp:spPr>
        <a:xfrm>
          <a:off x="1123384" y="0"/>
          <a:ext cx="6572815" cy="2246769"/>
        </a:xfrm>
        <a:prstGeom prst="rect">
          <a:avLst/>
        </a:prstGeom>
        <a:solidFill>
          <a:schemeClr val="lt1">
            <a:alpha val="9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66"/>
              </a:solidFill>
            </a:rPr>
            <a:t>Suren A. Tatulian</a:t>
          </a:r>
          <a:endParaRPr lang="en-US" sz="2800" kern="1200" dirty="0">
            <a:solidFill>
              <a:srgbClr val="000066"/>
            </a:solidFill>
          </a:endParaRPr>
        </a:p>
      </dsp:txBody>
      <dsp:txXfrm>
        <a:off x="1123384" y="0"/>
        <a:ext cx="6572815" cy="674032"/>
      </dsp:txXfrm>
    </dsp:sp>
    <dsp:sp modelId="{5FCB5425-915E-49EA-9C14-51D9A2C93255}">
      <dsp:nvSpPr>
        <dsp:cNvPr id="0" name=""/>
        <dsp:cNvSpPr/>
      </dsp:nvSpPr>
      <dsp:spPr>
        <a:xfrm>
          <a:off x="393185" y="674032"/>
          <a:ext cx="1460398" cy="1460398"/>
        </a:xfrm>
        <a:prstGeom prst="pie">
          <a:avLst>
            <a:gd name="adj1" fmla="val 5400000"/>
            <a:gd name="adj2" fmla="val 16200000"/>
          </a:avLst>
        </a:prstGeom>
        <a:solidFill>
          <a:schemeClr val="accent1">
            <a:shade val="50000"/>
            <a:hueOff val="0"/>
            <a:satOff val="-771"/>
            <a:lumOff val="2950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BEC33-B267-40E5-9E11-B1ADAEF02AB6}">
      <dsp:nvSpPr>
        <dsp:cNvPr id="0" name=""/>
        <dsp:cNvSpPr/>
      </dsp:nvSpPr>
      <dsp:spPr>
        <a:xfrm>
          <a:off x="1123384" y="674032"/>
          <a:ext cx="6572815" cy="1460398"/>
        </a:xfrm>
        <a:prstGeom prst="rect">
          <a:avLst/>
        </a:prstGeom>
        <a:solidFill>
          <a:schemeClr val="lt1">
            <a:alpha val="90000"/>
            <a:hueOff val="0"/>
            <a:satOff val="0"/>
            <a:lumOff val="0"/>
            <a:alphaOff val="0"/>
          </a:schemeClr>
        </a:solidFill>
        <a:ln w="19050" cap="flat" cmpd="sng" algn="ctr">
          <a:solidFill>
            <a:schemeClr val="accent1">
              <a:shade val="50000"/>
              <a:hueOff val="0"/>
              <a:satOff val="-771"/>
              <a:lumOff val="29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66"/>
              </a:solidFill>
            </a:rPr>
            <a:t>Ph.D. in Biophysics</a:t>
          </a:r>
          <a:endParaRPr lang="en-US" sz="2000" kern="1200" dirty="0">
            <a:solidFill>
              <a:srgbClr val="000066"/>
            </a:solidFill>
          </a:endParaRPr>
        </a:p>
      </dsp:txBody>
      <dsp:txXfrm>
        <a:off x="1123384" y="674032"/>
        <a:ext cx="6572815" cy="674029"/>
      </dsp:txXfrm>
    </dsp:sp>
    <dsp:sp modelId="{530ADA27-BA3A-4103-AAF0-8A81E9D295A4}">
      <dsp:nvSpPr>
        <dsp:cNvPr id="0" name=""/>
        <dsp:cNvSpPr/>
      </dsp:nvSpPr>
      <dsp:spPr>
        <a:xfrm>
          <a:off x="786369" y="1348062"/>
          <a:ext cx="674030" cy="674030"/>
        </a:xfrm>
        <a:prstGeom prst="pie">
          <a:avLst>
            <a:gd name="adj1" fmla="val 5400000"/>
            <a:gd name="adj2" fmla="val 16200000"/>
          </a:avLst>
        </a:prstGeom>
        <a:solidFill>
          <a:schemeClr val="accent1">
            <a:shade val="50000"/>
            <a:hueOff val="0"/>
            <a:satOff val="-771"/>
            <a:lumOff val="2950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BB7C7-0B14-4733-B7C0-FFBC9138604B}">
      <dsp:nvSpPr>
        <dsp:cNvPr id="0" name=""/>
        <dsp:cNvSpPr/>
      </dsp:nvSpPr>
      <dsp:spPr>
        <a:xfrm>
          <a:off x="1123384" y="1348062"/>
          <a:ext cx="6572815" cy="674030"/>
        </a:xfrm>
        <a:prstGeom prst="rect">
          <a:avLst/>
        </a:prstGeom>
        <a:solidFill>
          <a:schemeClr val="lt1">
            <a:alpha val="90000"/>
            <a:hueOff val="0"/>
            <a:satOff val="0"/>
            <a:lumOff val="0"/>
            <a:alphaOff val="0"/>
          </a:schemeClr>
        </a:solidFill>
        <a:ln w="19050" cap="flat" cmpd="sng" algn="ctr">
          <a:solidFill>
            <a:schemeClr val="accent1">
              <a:shade val="50000"/>
              <a:hueOff val="0"/>
              <a:satOff val="-771"/>
              <a:lumOff val="29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66"/>
              </a:solidFill>
            </a:rPr>
            <a:t>Associate Professor, Department of Physics, University of Central Florida, Orlando, Florida, USA</a:t>
          </a:r>
          <a:endParaRPr lang="en-US" sz="2000" kern="1200" dirty="0">
            <a:solidFill>
              <a:srgbClr val="000066"/>
            </a:solidFill>
          </a:endParaRPr>
        </a:p>
      </dsp:txBody>
      <dsp:txXfrm>
        <a:off x="1123384" y="1348062"/>
        <a:ext cx="6572815" cy="67403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FCADC-4610-4E5F-B667-C50613780654}" type="datetimeFigureOut">
              <a:rPr lang="en-US" smtClean="0"/>
              <a:t>9/4/2014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E59F6-ACF9-4F75-9861-5CC4E2ECDAB3}" type="slidenum">
              <a:rPr lang="en-US" smtClean="0"/>
              <a:t>‹#›</a:t>
            </a:fld>
            <a:endParaRPr lang="en-US" dirty="0"/>
          </a:p>
        </p:txBody>
      </p:sp>
    </p:spTree>
    <p:extLst>
      <p:ext uri="{BB962C8B-B14F-4D97-AF65-F5344CB8AC3E}">
        <p14:creationId xmlns:p14="http://schemas.microsoft.com/office/powerpoint/2010/main" val="108322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E59F6-ACF9-4F75-9861-5CC4E2ECDAB3}" type="slidenum">
              <a:rPr lang="en-US" smtClean="0"/>
              <a:t>5</a:t>
            </a:fld>
            <a:endParaRPr lang="en-US" dirty="0"/>
          </a:p>
        </p:txBody>
      </p:sp>
    </p:spTree>
    <p:extLst>
      <p:ext uri="{BB962C8B-B14F-4D97-AF65-F5344CB8AC3E}">
        <p14:creationId xmlns:p14="http://schemas.microsoft.com/office/powerpoint/2010/main" val="95017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42E6768-AF23-442A-92E3-0E1BD7E75FB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E6768-AF23-442A-92E3-0E1BD7E75F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E6768-AF23-442A-92E3-0E1BD7E75FB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42E6768-AF23-442A-92E3-0E1BD7E75FB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42E6768-AF23-442A-92E3-0E1BD7E75FBC}"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42E6768-AF23-442A-92E3-0E1BD7E75FB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42E6768-AF23-442A-92E3-0E1BD7E75FBC}"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E6768-AF23-442A-92E3-0E1BD7E75FB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E6768-AF23-442A-92E3-0E1BD7E75FB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E6768-AF23-442A-92E3-0E1BD7E75FB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4B53425-B048-4BC8-98C8-C13101ADAFB7}" type="datetimeFigureOut">
              <a:rPr lang="en-US" smtClean="0"/>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42E6768-AF23-442A-92E3-0E1BD7E75FBC}"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4B53425-B048-4BC8-98C8-C13101ADAFB7}" type="datetimeFigureOut">
              <a:rPr lang="en-US" smtClean="0"/>
              <a:t>9/4/2014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42E6768-AF23-442A-92E3-0E1BD7E75FBC}"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micsgroup.org/journals/electrical-electronic-systems.php"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omicsgroup.org/journals/editorialboard-lasers-optics-photonics-open-access.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micsgroup.com/lasers-optics-photonics-conference-2015/"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1"/>
            <a:ext cx="9138138"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735" y="285750"/>
            <a:ext cx="6556131"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4100" name="Rectangle 8"/>
          <p:cNvSpPr>
            <a:spLocks noChangeArrowheads="1"/>
          </p:cNvSpPr>
          <p:nvPr/>
        </p:nvSpPr>
        <p:spPr bwMode="auto">
          <a:xfrm>
            <a:off x="2209800"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latin typeface="Arial" pitchFamily="34" charset="0"/>
                <a:cs typeface="Arial" pitchFamily="34" charset="0"/>
              </a:rPr>
              <a:t>Contact us at: contact.omics@omicsonline.org</a:t>
            </a:r>
          </a:p>
        </p:txBody>
      </p:sp>
      <p:pic>
        <p:nvPicPr>
          <p:cNvPr id="4101"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5862" y="2849563"/>
            <a:ext cx="9138138"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48270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 y="731520"/>
            <a:ext cx="8991600" cy="6007608"/>
          </a:xfrm>
          <a:prstGeom prst="rect">
            <a:avLst/>
          </a:prstGeom>
          <a:solidFill>
            <a:schemeClr val="bg1">
              <a:lumMod val="95000"/>
            </a:schemeClr>
          </a:solidFill>
        </p:spPr>
        <p:txBody>
          <a:bodyPr wrap="square" rtlCol="0">
            <a:spAutoFit/>
          </a:bodyPr>
          <a:lstStyle/>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Dow BA, </a:t>
            </a:r>
            <a:r>
              <a:rPr lang="en-US" sz="1200" b="1" dirty="0" err="1" smtClean="0">
                <a:latin typeface="Arial" panose="020B0604020202020204" pitchFamily="34" charset="0"/>
                <a:cs typeface="Arial" panose="020B0604020202020204" pitchFamily="34" charset="0"/>
              </a:rPr>
              <a:t>Sukumar</a:t>
            </a:r>
            <a:r>
              <a:rPr lang="en-US" sz="1200" b="1" dirty="0" smtClean="0">
                <a:latin typeface="Arial" panose="020B0604020202020204" pitchFamily="34" charset="0"/>
                <a:cs typeface="Arial" panose="020B0604020202020204" pitchFamily="34" charset="0"/>
              </a:rPr>
              <a:t> N, Matos JO, Choi M, Schulte A, Tatulian SA, Davidson VL. </a:t>
            </a:r>
            <a:r>
              <a:rPr lang="en-US" sz="1200" b="1" dirty="0">
                <a:latin typeface="Arial" panose="020B0604020202020204" pitchFamily="34" charset="0"/>
                <a:cs typeface="Arial" panose="020B0604020202020204" pitchFamily="34" charset="0"/>
              </a:rPr>
              <a:t>(2014) The sole tryptophan of </a:t>
            </a:r>
            <a:r>
              <a:rPr lang="en-US" sz="1200" b="1" dirty="0" err="1">
                <a:latin typeface="Arial" panose="020B0604020202020204" pitchFamily="34" charset="0"/>
                <a:cs typeface="Arial" panose="020B0604020202020204" pitchFamily="34" charset="0"/>
              </a:rPr>
              <a:t>amicyanin</a:t>
            </a:r>
            <a:r>
              <a:rPr lang="en-US" sz="1200" b="1" dirty="0">
                <a:latin typeface="Arial" panose="020B0604020202020204" pitchFamily="34" charset="0"/>
                <a:cs typeface="Arial" panose="020B0604020202020204" pitchFamily="34" charset="0"/>
              </a:rPr>
              <a:t> enhances its thermal stability but does not influence the electronic properties of the type 1 copper site. </a:t>
            </a:r>
            <a:r>
              <a:rPr lang="en-US" sz="1200" b="1" i="1" dirty="0">
                <a:latin typeface="Arial" panose="020B0604020202020204" pitchFamily="34" charset="0"/>
                <a:cs typeface="Arial" panose="020B0604020202020204" pitchFamily="34" charset="0"/>
              </a:rPr>
              <a:t>Arch. Biochem. Biophys.</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550-551:20-7.</a:t>
            </a:r>
            <a:endParaRPr lang="en-US" sz="1200" b="1" dirty="0">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Taylor M, </a:t>
            </a:r>
            <a:r>
              <a:rPr lang="en-US" sz="1200" b="1" dirty="0" err="1" smtClean="0">
                <a:latin typeface="Arial" panose="020B0604020202020204" pitchFamily="34" charset="0"/>
                <a:cs typeface="Arial" panose="020B0604020202020204" pitchFamily="34" charset="0"/>
              </a:rPr>
              <a:t>Burress</a:t>
            </a:r>
            <a:r>
              <a:rPr lang="en-US" sz="1200" b="1" dirty="0" smtClean="0">
                <a:latin typeface="Arial" panose="020B0604020202020204" pitchFamily="34" charset="0"/>
                <a:cs typeface="Arial" panose="020B0604020202020204" pitchFamily="34" charset="0"/>
              </a:rPr>
              <a:t> H, Banerjee T, Ray S, Curtis D, Tatulian SA, Teter </a:t>
            </a:r>
            <a:r>
              <a:rPr lang="en-US" sz="1200" b="1" dirty="0">
                <a:latin typeface="Arial" panose="020B0604020202020204" pitchFamily="34" charset="0"/>
                <a:cs typeface="Arial" panose="020B0604020202020204" pitchFamily="34" charset="0"/>
              </a:rPr>
              <a:t>K.  (2014) </a:t>
            </a:r>
            <a:r>
              <a:rPr lang="en-US" sz="1200" b="1" dirty="0" smtClean="0">
                <a:latin typeface="Arial" panose="020B0604020202020204" pitchFamily="34" charset="0"/>
                <a:cs typeface="Arial" panose="020B0604020202020204" pitchFamily="34" charset="0"/>
              </a:rPr>
              <a:t>Substrate-induced </a:t>
            </a:r>
            <a:r>
              <a:rPr lang="en-US" sz="1200" b="1" dirty="0">
                <a:latin typeface="Arial" panose="020B0604020202020204" pitchFamily="34" charset="0"/>
                <a:cs typeface="Arial" panose="020B0604020202020204" pitchFamily="34" charset="0"/>
              </a:rPr>
              <a:t>unfolding of protein disulfide isomerase displaces the cholera toxin A1 subunit from its holotoxin.  </a:t>
            </a:r>
            <a:r>
              <a:rPr lang="en-US" sz="1200" b="1" i="1" dirty="0" err="1">
                <a:latin typeface="Arial" panose="020B0604020202020204" pitchFamily="34" charset="0"/>
                <a:cs typeface="Arial" panose="020B0604020202020204" pitchFamily="34" charset="0"/>
              </a:rPr>
              <a:t>PLoS</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Pathog</a:t>
            </a:r>
            <a:r>
              <a:rPr lang="en-US" sz="1200" b="1" i="1"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10(2):e1003925. </a:t>
            </a:r>
            <a:endParaRPr lang="en-US" sz="1200" b="1" dirty="0">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Ray S, Taylor M, Banerjee T, Tatulian SA, Teter </a:t>
            </a:r>
            <a:r>
              <a:rPr lang="en-US" sz="1200" b="1" dirty="0">
                <a:latin typeface="Arial" panose="020B0604020202020204" pitchFamily="34" charset="0"/>
                <a:cs typeface="Arial" panose="020B0604020202020204" pitchFamily="34" charset="0"/>
              </a:rPr>
              <a:t>K. (2012) Lipid rafts alter the stability and activity of the cholera toxin A1 subunit. </a:t>
            </a:r>
            <a:r>
              <a:rPr lang="en-US" sz="1200" b="1" i="1" dirty="0">
                <a:latin typeface="Arial" panose="020B0604020202020204" pitchFamily="34" charset="0"/>
                <a:cs typeface="Arial" panose="020B0604020202020204" pitchFamily="34" charset="0"/>
              </a:rPr>
              <a:t>J. Biol. Chem.</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287(36):30395-405</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err="1" smtClean="0">
                <a:latin typeface="Arial" panose="020B0604020202020204" pitchFamily="34" charset="0"/>
                <a:cs typeface="Arial" panose="020B0604020202020204" pitchFamily="34" charset="0"/>
              </a:rPr>
              <a:t>Katoch</a:t>
            </a:r>
            <a:r>
              <a:rPr lang="en-US" sz="1200" b="1" dirty="0" smtClean="0">
                <a:latin typeface="Arial" panose="020B0604020202020204" pitchFamily="34" charset="0"/>
                <a:cs typeface="Arial" panose="020B0604020202020204" pitchFamily="34" charset="0"/>
              </a:rPr>
              <a:t> J, Kim SN, </a:t>
            </a:r>
            <a:r>
              <a:rPr lang="en-US" sz="1200" b="1" dirty="0" err="1" smtClean="0">
                <a:latin typeface="Arial" panose="020B0604020202020204" pitchFamily="34" charset="0"/>
                <a:cs typeface="Arial" panose="020B0604020202020204" pitchFamily="34" charset="0"/>
              </a:rPr>
              <a:t>Kuang</a:t>
            </a:r>
            <a:r>
              <a:rPr lang="en-US" sz="1200" b="1" dirty="0" smtClean="0">
                <a:latin typeface="Arial" panose="020B0604020202020204" pitchFamily="34" charset="0"/>
                <a:cs typeface="Arial" panose="020B0604020202020204" pitchFamily="34" charset="0"/>
              </a:rPr>
              <a:t> Z, Farmer B, </a:t>
            </a:r>
            <a:r>
              <a:rPr lang="en-US" sz="1200" b="1" dirty="0" err="1" smtClean="0">
                <a:latin typeface="Arial" panose="020B0604020202020204" pitchFamily="34" charset="0"/>
                <a:cs typeface="Arial" panose="020B0604020202020204" pitchFamily="34" charset="0"/>
              </a:rPr>
              <a:t>Naik</a:t>
            </a:r>
            <a:r>
              <a:rPr lang="en-US" sz="1200" b="1" dirty="0" smtClean="0">
                <a:latin typeface="Arial" panose="020B0604020202020204" pitchFamily="34" charset="0"/>
                <a:cs typeface="Arial" panose="020B0604020202020204" pitchFamily="34" charset="0"/>
              </a:rPr>
              <a:t> R, Tatulian SA, </a:t>
            </a:r>
            <a:r>
              <a:rPr lang="en-US" sz="1200" b="1" dirty="0" err="1" smtClean="0">
                <a:latin typeface="Arial" panose="020B0604020202020204" pitchFamily="34" charset="0"/>
                <a:cs typeface="Arial" panose="020B0604020202020204" pitchFamily="34" charset="0"/>
              </a:rPr>
              <a:t>Ishigami</a:t>
            </a:r>
            <a:r>
              <a:rPr lang="en-US" sz="1200" b="1" dirty="0" smtClean="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t>
            </a:r>
            <a:r>
              <a:rPr lang="en-US" sz="1200" b="1" baseline="300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(2012) Structure of a peptide on </a:t>
            </a:r>
            <a:r>
              <a:rPr lang="en-US" sz="1200" b="1" dirty="0" err="1">
                <a:latin typeface="Arial" panose="020B0604020202020204" pitchFamily="34" charset="0"/>
                <a:cs typeface="Arial" panose="020B0604020202020204" pitchFamily="34" charset="0"/>
              </a:rPr>
              <a:t>graphene</a:t>
            </a:r>
            <a:r>
              <a:rPr lang="en-US" sz="1200" b="1" dirty="0">
                <a:latin typeface="Arial" panose="020B0604020202020204" pitchFamily="34" charset="0"/>
                <a:cs typeface="Arial" panose="020B0604020202020204" pitchFamily="34" charset="0"/>
              </a:rPr>
              <a:t> and graphite. </a:t>
            </a:r>
            <a:r>
              <a:rPr lang="en-US" sz="1200" b="1" i="1" dirty="0">
                <a:latin typeface="Arial" panose="020B0604020202020204" pitchFamily="34" charset="0"/>
                <a:cs typeface="Arial" panose="020B0604020202020204" pitchFamily="34" charset="0"/>
              </a:rPr>
              <a:t>Nano Letters</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12(5):2342-6</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Xie  X, Gong Z, Mansuy-Aubert V, Zhou QL, Tatulian SA, Sehrt D, Gnad F, Brill LM, Motamedchaboki K, Chen Y, Czech MP, Mann M, Krüger M, Jiang ZY</a:t>
            </a:r>
            <a:r>
              <a:rPr lang="en-US" sz="1200" b="1" dirty="0">
                <a:latin typeface="Arial" panose="020B0604020202020204" pitchFamily="34" charset="0"/>
                <a:cs typeface="Arial" panose="020B0604020202020204" pitchFamily="34" charset="0"/>
              </a:rPr>
              <a:t>. (2011) C2 domain-containing phosphoprotein CDP138 regulates GLUT4 insertion into the plasma membrane. </a:t>
            </a:r>
            <a:r>
              <a:rPr lang="en-US" sz="1200" b="1" i="1" dirty="0">
                <a:latin typeface="Arial" panose="020B0604020202020204" pitchFamily="34" charset="0"/>
                <a:cs typeface="Arial" panose="020B0604020202020204" pitchFamily="34" charset="0"/>
              </a:rPr>
              <a:t>Cell Metabolism</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14:378-89</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Ray S, Taylor M, Burlingame M, Tatulian SA, Teter </a:t>
            </a:r>
            <a:r>
              <a:rPr lang="en-US" sz="1200" b="1" dirty="0">
                <a:latin typeface="Arial" panose="020B0604020202020204" pitchFamily="34" charset="0"/>
                <a:cs typeface="Arial" panose="020B0604020202020204" pitchFamily="34" charset="0"/>
              </a:rPr>
              <a:t>K. (2011) Modulation of toxin stability by 4-phenylbutyric acid and negatively charged phospholipids. </a:t>
            </a:r>
            <a:r>
              <a:rPr lang="en-US" sz="1200" b="1" i="1" dirty="0" err="1">
                <a:latin typeface="Arial" panose="020B0604020202020204" pitchFamily="34" charset="0"/>
                <a:cs typeface="Arial" panose="020B0604020202020204" pitchFamily="34" charset="0"/>
              </a:rPr>
              <a:t>PLoS</a:t>
            </a:r>
            <a:r>
              <a:rPr lang="en-US" sz="1200" b="1" i="1" dirty="0">
                <a:latin typeface="Arial" panose="020B0604020202020204" pitchFamily="34" charset="0"/>
                <a:cs typeface="Arial" panose="020B0604020202020204" pitchFamily="34" charset="0"/>
              </a:rPr>
              <a:t> One</a:t>
            </a:r>
            <a:r>
              <a:rPr lang="en-US" sz="1200" b="1" dirty="0">
                <a:latin typeface="Arial" panose="020B0604020202020204" pitchFamily="34" charset="0"/>
                <a:cs typeface="Arial" panose="020B0604020202020204" pitchFamily="34" charset="0"/>
              </a:rPr>
              <a:t> 6(8):e23692.</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Taylor M, Banerjee T, Ray S, Tatulian SA</a:t>
            </a:r>
            <a:r>
              <a:rPr lang="en-US" sz="1200" b="1" dirty="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 Teter </a:t>
            </a:r>
            <a:r>
              <a:rPr lang="en-US" sz="1200" b="1" dirty="0">
                <a:latin typeface="Arial" panose="020B0604020202020204" pitchFamily="34" charset="0"/>
                <a:cs typeface="Arial" panose="020B0604020202020204" pitchFamily="34" charset="0"/>
              </a:rPr>
              <a:t>K. (2011) Protein disulfide isomerase displaces the cholera toxin A1 subunit from the holotoxin without unfolding the A1 subunit. </a:t>
            </a:r>
            <a:r>
              <a:rPr lang="en-US" sz="1200" b="1" i="1" dirty="0">
                <a:latin typeface="Arial" panose="020B0604020202020204" pitchFamily="34" charset="0"/>
                <a:cs typeface="Arial" panose="020B0604020202020204" pitchFamily="34" charset="0"/>
              </a:rPr>
              <a:t>J. Biol. Chem.</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286:22090-100</a:t>
            </a:r>
            <a:r>
              <a:rPr lang="en-US" sz="1200" b="1" dirty="0">
                <a:latin typeface="Arial" panose="020B0604020202020204" pitchFamily="34" charset="0"/>
                <a:cs typeface="Arial" panose="020B0604020202020204" pitchFamily="34" charset="0"/>
              </a:rPr>
              <a:t>. </a:t>
            </a:r>
          </a:p>
          <a:p>
            <a:pPr marL="171450" lvl="0" indent="-171450">
              <a:buFont typeface="Courier New" panose="02070309020205020404" pitchFamily="49" charset="0"/>
              <a:buChar char="o"/>
            </a:pPr>
            <a:r>
              <a:rPr lang="en-US" sz="1200" b="1" dirty="0">
                <a:latin typeface="Arial" panose="020B0604020202020204" pitchFamily="34" charset="0"/>
                <a:cs typeface="Arial" panose="020B0604020202020204" pitchFamily="34" charset="0"/>
              </a:rPr>
              <a:t>Taylor, </a:t>
            </a:r>
            <a:r>
              <a:rPr lang="en-US" sz="1200" b="1" dirty="0" smtClean="0">
                <a:latin typeface="Arial" panose="020B0604020202020204" pitchFamily="34" charset="0"/>
                <a:cs typeface="Arial" panose="020B0604020202020204" pitchFamily="34" charset="0"/>
              </a:rPr>
              <a:t>M, Banerjee T,  Navarro-Garcia F, Huerta J, Massey S, Burlingame M, Pande AH, Tatulian SA, Teter K. </a:t>
            </a:r>
            <a:r>
              <a:rPr lang="en-US" sz="1200" b="1" dirty="0">
                <a:latin typeface="Arial" panose="020B0604020202020204" pitchFamily="34" charset="0"/>
                <a:cs typeface="Arial" panose="020B0604020202020204" pitchFamily="34" charset="0"/>
              </a:rPr>
              <a:t>(2011) A therapeutic chemical chaperone inhibits cholera intoxication and unfolding/translocation of the cholera toxin A1 subunit. </a:t>
            </a:r>
            <a:r>
              <a:rPr lang="en-US" sz="1200" b="1" i="1" dirty="0" err="1">
                <a:latin typeface="Arial" panose="020B0604020202020204" pitchFamily="34" charset="0"/>
                <a:cs typeface="Arial" panose="020B0604020202020204" pitchFamily="34" charset="0"/>
              </a:rPr>
              <a:t>PLoS</a:t>
            </a:r>
            <a:r>
              <a:rPr lang="en-US" sz="1200" b="1" i="1" dirty="0">
                <a:latin typeface="Arial" panose="020B0604020202020204" pitchFamily="34" charset="0"/>
                <a:cs typeface="Arial" panose="020B0604020202020204" pitchFamily="34" charset="0"/>
              </a:rPr>
              <a:t> One</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6:e18825</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Banerjee T, Pande A, </a:t>
            </a:r>
            <a:r>
              <a:rPr lang="en-US" sz="1200" b="1" dirty="0" err="1" smtClean="0">
                <a:latin typeface="Arial" panose="020B0604020202020204" pitchFamily="34" charset="0"/>
                <a:cs typeface="Arial" panose="020B0604020202020204" pitchFamily="34" charset="0"/>
              </a:rPr>
              <a:t>Jobling</a:t>
            </a:r>
            <a:r>
              <a:rPr lang="en-US" sz="1200" b="1" dirty="0" smtClean="0">
                <a:latin typeface="Arial" panose="020B0604020202020204" pitchFamily="34" charset="0"/>
                <a:cs typeface="Arial" panose="020B0604020202020204" pitchFamily="34" charset="0"/>
              </a:rPr>
              <a:t> MG, Taylor M, Massey S, Holmes RK, Tatulian SA, Teter </a:t>
            </a:r>
            <a:r>
              <a:rPr lang="en-US" sz="1200" b="1" dirty="0">
                <a:latin typeface="Arial" panose="020B0604020202020204" pitchFamily="34" charset="0"/>
                <a:cs typeface="Arial" panose="020B0604020202020204" pitchFamily="34" charset="0"/>
              </a:rPr>
              <a:t>K. (2010) Contribution of subdomain structure to the thermal stability of the cholera toxin A1 subunit. </a:t>
            </a:r>
            <a:r>
              <a:rPr lang="en-US" sz="1200" b="1" i="1" dirty="0">
                <a:latin typeface="Arial" panose="020B0604020202020204" pitchFamily="34" charset="0"/>
                <a:cs typeface="Arial" panose="020B0604020202020204" pitchFamily="34" charset="0"/>
              </a:rPr>
              <a:t>Biochemistry</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49:8839-46</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Nemec KN</a:t>
            </a:r>
            <a:r>
              <a:rPr lang="en-US" sz="1200" b="1" dirty="0">
                <a:latin typeface="Arial" panose="020B0604020202020204" pitchFamily="34" charset="0"/>
                <a:cs typeface="Arial" panose="020B0604020202020204" pitchFamily="34" charset="0"/>
              </a:rPr>
              <a:t>, </a:t>
            </a:r>
            <a:r>
              <a:rPr lang="en-US" sz="1200" b="1" dirty="0" err="1" smtClean="0">
                <a:latin typeface="Arial" panose="020B0604020202020204" pitchFamily="34" charset="0"/>
                <a:cs typeface="Arial" panose="020B0604020202020204" pitchFamily="34" charset="0"/>
              </a:rPr>
              <a:t>Scaglione</a:t>
            </a:r>
            <a:r>
              <a:rPr lang="en-US" sz="1200" b="1" dirty="0" smtClean="0">
                <a:latin typeface="Arial" panose="020B0604020202020204" pitchFamily="34" charset="0"/>
                <a:cs typeface="Arial" panose="020B0604020202020204" pitchFamily="34" charset="0"/>
              </a:rPr>
              <a:t> P, Navarro-</a:t>
            </a:r>
            <a:r>
              <a:rPr lang="en-US" sz="1200" b="1" dirty="0" err="1" smtClean="0">
                <a:latin typeface="Arial" panose="020B0604020202020204" pitchFamily="34" charset="0"/>
                <a:cs typeface="Arial" panose="020B0604020202020204" pitchFamily="34" charset="0"/>
              </a:rPr>
              <a:t>García</a:t>
            </a:r>
            <a:r>
              <a:rPr lang="en-US" sz="1200" b="1" dirty="0" smtClean="0">
                <a:latin typeface="Arial" panose="020B0604020202020204" pitchFamily="34" charset="0"/>
                <a:cs typeface="Arial" panose="020B0604020202020204" pitchFamily="34" charset="0"/>
              </a:rPr>
              <a:t> F, Huerta J, Tatulian SA, Teter </a:t>
            </a:r>
            <a:r>
              <a:rPr lang="en-US" sz="1200" b="1" dirty="0">
                <a:latin typeface="Arial" panose="020B0604020202020204" pitchFamily="34" charset="0"/>
                <a:cs typeface="Arial" panose="020B0604020202020204" pitchFamily="34" charset="0"/>
              </a:rPr>
              <a:t>K. (2010) A host-specific factor is necessary for efficient folding of the </a:t>
            </a:r>
            <a:r>
              <a:rPr lang="en-US" sz="1200" b="1" dirty="0" err="1">
                <a:latin typeface="Arial" panose="020B0604020202020204" pitchFamily="34" charset="0"/>
                <a:cs typeface="Arial" panose="020B0604020202020204" pitchFamily="34" charset="0"/>
              </a:rPr>
              <a:t>autotransporter</a:t>
            </a:r>
            <a:r>
              <a:rPr lang="en-US" sz="1200" b="1" dirty="0">
                <a:latin typeface="Arial" panose="020B0604020202020204" pitchFamily="34" charset="0"/>
                <a:cs typeface="Arial" panose="020B0604020202020204" pitchFamily="34" charset="0"/>
              </a:rPr>
              <a:t> plasmid-encoded toxin. </a:t>
            </a:r>
            <a:r>
              <a:rPr lang="en-US" sz="1200" b="1" i="1" dirty="0" err="1">
                <a:latin typeface="Arial" panose="020B0604020202020204" pitchFamily="34" charset="0"/>
                <a:cs typeface="Arial" panose="020B0604020202020204" pitchFamily="34" charset="0"/>
              </a:rPr>
              <a:t>Biochimie</a:t>
            </a:r>
            <a:r>
              <a:rPr lang="en-US" sz="1200" b="1" i="1"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92:171-7</a:t>
            </a:r>
            <a:r>
              <a:rPr lang="en-US" sz="1200" b="1" dirty="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Massey S, Banerjee T, Pande AH, Taylor M, Tatulian SA, Teter </a:t>
            </a:r>
            <a:r>
              <a:rPr lang="en-US" sz="1200" b="1" dirty="0">
                <a:latin typeface="Arial" panose="020B0604020202020204" pitchFamily="34" charset="0"/>
                <a:cs typeface="Arial" panose="020B0604020202020204" pitchFamily="34" charset="0"/>
              </a:rPr>
              <a:t>K. (2009) Stabilization of the tertiary structure of cholera toxin A1 subunit  inhibits toxin dislocation and cellular intoxication. </a:t>
            </a:r>
            <a:r>
              <a:rPr lang="en-US" sz="1200" b="1" i="1" dirty="0">
                <a:latin typeface="Arial" panose="020B0604020202020204" pitchFamily="34" charset="0"/>
                <a:cs typeface="Arial" panose="020B0604020202020204" pitchFamily="34" charset="0"/>
              </a:rPr>
              <a:t>J. Mol. Biol.</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393:1083-96</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Guerra L, Nemec KN, Massey S, Tatulian SA, </a:t>
            </a:r>
            <a:r>
              <a:rPr lang="en-US" sz="1200" b="1" dirty="0" err="1" smtClean="0">
                <a:latin typeface="Arial" panose="020B0604020202020204" pitchFamily="34" charset="0"/>
                <a:cs typeface="Arial" panose="020B0604020202020204" pitchFamily="34" charset="0"/>
              </a:rPr>
              <a:t>Thelestam</a:t>
            </a:r>
            <a:r>
              <a:rPr lang="en-US" sz="1200" b="1" dirty="0" smtClean="0">
                <a:latin typeface="Arial" panose="020B0604020202020204" pitchFamily="34" charset="0"/>
                <a:cs typeface="Arial" panose="020B0604020202020204" pitchFamily="34" charset="0"/>
              </a:rPr>
              <a:t> M, </a:t>
            </a:r>
            <a:r>
              <a:rPr lang="en-US" sz="1200" b="1" dirty="0" err="1" smtClean="0">
                <a:latin typeface="Arial" panose="020B0604020202020204" pitchFamily="34" charset="0"/>
                <a:cs typeface="Arial" panose="020B0604020202020204" pitchFamily="34" charset="0"/>
              </a:rPr>
              <a:t>Frisan</a:t>
            </a:r>
            <a:r>
              <a:rPr lang="en-US" sz="1200" b="1" dirty="0" smtClean="0">
                <a:latin typeface="Arial" panose="020B0604020202020204" pitchFamily="34" charset="0"/>
                <a:cs typeface="Arial" panose="020B0604020202020204" pitchFamily="34" charset="0"/>
              </a:rPr>
              <a:t> T, Teter </a:t>
            </a:r>
            <a:r>
              <a:rPr lang="en-US" sz="1200" b="1" dirty="0">
                <a:latin typeface="Arial" panose="020B0604020202020204" pitchFamily="34" charset="0"/>
                <a:cs typeface="Arial" panose="020B0604020202020204" pitchFamily="34" charset="0"/>
              </a:rPr>
              <a:t>K. (2009) A novel mode of translocation for </a:t>
            </a:r>
            <a:r>
              <a:rPr lang="en-US" sz="1200" b="1" dirty="0" err="1">
                <a:latin typeface="Arial" panose="020B0604020202020204" pitchFamily="34" charset="0"/>
                <a:cs typeface="Arial" panose="020B0604020202020204" pitchFamily="34" charset="0"/>
              </a:rPr>
              <a:t>cytolethal</a:t>
            </a:r>
            <a:r>
              <a:rPr lang="en-US" sz="1200" b="1" dirty="0">
                <a:latin typeface="Arial" panose="020B0604020202020204" pitchFamily="34" charset="0"/>
                <a:cs typeface="Arial" panose="020B0604020202020204" pitchFamily="34" charset="0"/>
              </a:rPr>
              <a:t> distending toxin. </a:t>
            </a:r>
            <a:r>
              <a:rPr lang="en-US" sz="1200" b="1" i="1" dirty="0">
                <a:latin typeface="Arial" panose="020B0604020202020204" pitchFamily="34" charset="0"/>
                <a:cs typeface="Arial" panose="020B0604020202020204" pitchFamily="34" charset="0"/>
              </a:rPr>
              <a:t>Biochim. Biophys. Acta</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1793:489-95</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Yu BZ</a:t>
            </a:r>
            <a:r>
              <a:rPr lang="en-US" sz="1200" b="1" dirty="0">
                <a:latin typeface="Arial" panose="020B0604020202020204" pitchFamily="34" charset="0"/>
                <a:cs typeface="Arial" panose="020B0604020202020204" pitchFamily="34" charset="0"/>
              </a:rPr>
              <a:t>, </a:t>
            </a:r>
            <a:r>
              <a:rPr lang="en-US" sz="1200" b="1" dirty="0" err="1" smtClean="0">
                <a:latin typeface="Arial" panose="020B0604020202020204" pitchFamily="34" charset="0"/>
                <a:cs typeface="Arial" panose="020B0604020202020204" pitchFamily="34" charset="0"/>
              </a:rPr>
              <a:t>Kaimal</a:t>
            </a:r>
            <a:r>
              <a:rPr lang="en-US" sz="1200" b="1" dirty="0" smtClean="0">
                <a:latin typeface="Arial" panose="020B0604020202020204" pitchFamily="34" charset="0"/>
                <a:cs typeface="Arial" panose="020B0604020202020204" pitchFamily="34" charset="0"/>
              </a:rPr>
              <a:t> R, Bai S, </a:t>
            </a:r>
            <a:r>
              <a:rPr lang="en-US" sz="1200" b="1" dirty="0">
                <a:latin typeface="Arial" panose="020B0604020202020204" pitchFamily="34" charset="0"/>
                <a:cs typeface="Arial" panose="020B0604020202020204" pitchFamily="34" charset="0"/>
              </a:rPr>
              <a:t>El </a:t>
            </a:r>
            <a:r>
              <a:rPr lang="en-US" sz="1200" b="1" dirty="0" smtClean="0">
                <a:latin typeface="Arial" panose="020B0604020202020204" pitchFamily="34" charset="0"/>
                <a:cs typeface="Arial" panose="020B0604020202020204" pitchFamily="34" charset="0"/>
              </a:rPr>
              <a:t>Sayed KA, Tatulian SA, </a:t>
            </a:r>
            <a:r>
              <a:rPr lang="en-US" sz="1200" b="1" dirty="0" err="1" smtClean="0">
                <a:latin typeface="Arial" panose="020B0604020202020204" pitchFamily="34" charset="0"/>
                <a:cs typeface="Arial" panose="020B0604020202020204" pitchFamily="34" charset="0"/>
              </a:rPr>
              <a:t>Apitz</a:t>
            </a:r>
            <a:r>
              <a:rPr lang="en-US" sz="1200" b="1" dirty="0" smtClean="0">
                <a:latin typeface="Arial" panose="020B0604020202020204" pitchFamily="34" charset="0"/>
                <a:cs typeface="Arial" panose="020B0604020202020204" pitchFamily="34" charset="0"/>
              </a:rPr>
              <a:t> RJ, Jain MK, Deng R, Berg OG</a:t>
            </a:r>
            <a:r>
              <a:rPr lang="en-US" sz="1200" b="1" dirty="0">
                <a:latin typeface="Arial" panose="020B0604020202020204" pitchFamily="34" charset="0"/>
                <a:cs typeface="Arial" panose="020B0604020202020204" pitchFamily="34" charset="0"/>
              </a:rPr>
              <a:t>. (2009) Effect of </a:t>
            </a:r>
            <a:r>
              <a:rPr lang="en-US" sz="1200" b="1" dirty="0" err="1">
                <a:latin typeface="Arial" panose="020B0604020202020204" pitchFamily="34" charset="0"/>
                <a:cs typeface="Arial" panose="020B0604020202020204" pitchFamily="34" charset="0"/>
              </a:rPr>
              <a:t>guggulsterone</a:t>
            </a:r>
            <a:r>
              <a:rPr lang="en-US" sz="1200" b="1" dirty="0">
                <a:latin typeface="Arial" panose="020B0604020202020204" pitchFamily="34" charset="0"/>
                <a:cs typeface="Arial" panose="020B0604020202020204" pitchFamily="34" charset="0"/>
              </a:rPr>
              <a:t> and </a:t>
            </a:r>
            <a:r>
              <a:rPr lang="en-US" sz="1200" b="1" dirty="0" err="1">
                <a:latin typeface="Arial" panose="020B0604020202020204" pitchFamily="34" charset="0"/>
                <a:cs typeface="Arial" panose="020B0604020202020204" pitchFamily="34" charset="0"/>
              </a:rPr>
              <a:t>cembranoids</a:t>
            </a:r>
            <a:r>
              <a:rPr lang="en-US" sz="1200" b="1" dirty="0">
                <a:latin typeface="Arial" panose="020B0604020202020204" pitchFamily="34" charset="0"/>
                <a:cs typeface="Arial" panose="020B0604020202020204" pitchFamily="34" charset="0"/>
              </a:rPr>
              <a:t> of </a:t>
            </a:r>
            <a:r>
              <a:rPr lang="en-US" sz="1200" b="1" dirty="0" err="1">
                <a:latin typeface="Arial" panose="020B0604020202020204" pitchFamily="34" charset="0"/>
                <a:cs typeface="Arial" panose="020B0604020202020204" pitchFamily="34" charset="0"/>
              </a:rPr>
              <a:t>commiphora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mukul</a:t>
            </a:r>
            <a:r>
              <a:rPr lang="en-US" sz="1200" b="1" dirty="0">
                <a:latin typeface="Arial" panose="020B0604020202020204" pitchFamily="34" charset="0"/>
                <a:cs typeface="Arial" panose="020B0604020202020204" pitchFamily="34" charset="0"/>
              </a:rPr>
              <a:t> on pancreatic phospholipase A</a:t>
            </a:r>
            <a:r>
              <a:rPr lang="en-US" sz="1200" b="1" baseline="-25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 Role in </a:t>
            </a:r>
            <a:r>
              <a:rPr lang="en-US" sz="1200" b="1" dirty="0" err="1">
                <a:latin typeface="Arial" panose="020B0604020202020204" pitchFamily="34" charset="0"/>
                <a:cs typeface="Arial" panose="020B0604020202020204" pitchFamily="34" charset="0"/>
              </a:rPr>
              <a:t>hypocholesterolemia</a:t>
            </a:r>
            <a:r>
              <a:rPr lang="en-US" sz="1200" b="1"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J.  Nat. Prod.</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72:24-8</a:t>
            </a:r>
            <a:r>
              <a:rPr lang="en-US" sz="1200" b="1" dirty="0">
                <a:latin typeface="Arial" panose="020B0604020202020204" pitchFamily="34" charset="0"/>
                <a:cs typeface="Arial" panose="020B0604020202020204" pitchFamily="34" charset="0"/>
              </a:rPr>
              <a:t>.</a:t>
            </a:r>
          </a:p>
          <a:p>
            <a:pPr marL="171450" lvl="0" indent="-171450">
              <a:buFont typeface="Courier New" panose="02070309020205020404" pitchFamily="49" charset="0"/>
              <a:buChar char="o"/>
            </a:pPr>
            <a:r>
              <a:rPr lang="en-US" sz="1200" b="1" dirty="0" err="1" smtClean="0">
                <a:latin typeface="Arial" panose="020B0604020202020204" pitchFamily="34" charset="0"/>
                <a:cs typeface="Arial" panose="020B0604020202020204" pitchFamily="34" charset="0"/>
              </a:rPr>
              <a:t>Scaglione</a:t>
            </a:r>
            <a:r>
              <a:rPr lang="en-US" sz="1200" b="1" dirty="0" smtClean="0">
                <a:latin typeface="Arial" panose="020B0604020202020204" pitchFamily="34" charset="0"/>
                <a:cs typeface="Arial" panose="020B0604020202020204" pitchFamily="34" charset="0"/>
              </a:rPr>
              <a:t> P, Nemec KN, Burlingame KE, </a:t>
            </a:r>
            <a:r>
              <a:rPr lang="en-US" sz="1200" b="1" dirty="0" err="1" smtClean="0">
                <a:latin typeface="Arial" panose="020B0604020202020204" pitchFamily="34" charset="0"/>
                <a:cs typeface="Arial" panose="020B0604020202020204" pitchFamily="34" charset="0"/>
              </a:rPr>
              <a:t>Grabon</a:t>
            </a:r>
            <a:r>
              <a:rPr lang="en-US" sz="1200" b="1" dirty="0" smtClean="0">
                <a:latin typeface="Arial" panose="020B0604020202020204" pitchFamily="34" charset="0"/>
                <a:cs typeface="Arial" panose="020B0604020202020204" pitchFamily="34" charset="0"/>
              </a:rPr>
              <a:t> A, Huerta J, Navarro-Garcia F, Tatulian SA, Teter </a:t>
            </a:r>
            <a:r>
              <a:rPr lang="en-US" sz="1200" b="1" dirty="0">
                <a:latin typeface="Arial" panose="020B0604020202020204" pitchFamily="34" charset="0"/>
                <a:cs typeface="Arial" panose="020B0604020202020204" pitchFamily="34" charset="0"/>
              </a:rPr>
              <a:t>K. (2008) Structural characteristics of the plasmid-encoded toxin from </a:t>
            </a:r>
            <a:r>
              <a:rPr lang="en-US" sz="1200" b="1" dirty="0" err="1">
                <a:latin typeface="Arial" panose="020B0604020202020204" pitchFamily="34" charset="0"/>
                <a:cs typeface="Arial" panose="020B0604020202020204" pitchFamily="34" charset="0"/>
              </a:rPr>
              <a:t>enteroaggregative</a:t>
            </a:r>
            <a:r>
              <a:rPr lang="en-US" sz="1200" b="1"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Escherichia coli</a:t>
            </a:r>
            <a:r>
              <a:rPr lang="en-US" sz="1200" b="1"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Biochemistry </a:t>
            </a:r>
            <a:r>
              <a:rPr lang="en-US" sz="1200" b="1" dirty="0" smtClean="0">
                <a:latin typeface="Arial" panose="020B0604020202020204" pitchFamily="34" charset="0"/>
                <a:cs typeface="Arial" panose="020B0604020202020204" pitchFamily="34" charset="0"/>
              </a:rPr>
              <a:t>47:9582-91</a:t>
            </a:r>
            <a:r>
              <a:rPr lang="en-US" sz="1200" b="1" dirty="0">
                <a:latin typeface="Arial" panose="020B0604020202020204" pitchFamily="34" charset="0"/>
                <a:cs typeface="Arial" panose="020B0604020202020204" pitchFamily="34" charset="0"/>
              </a:rPr>
              <a:t>. </a:t>
            </a:r>
          </a:p>
        </p:txBody>
      </p:sp>
      <p:sp>
        <p:nvSpPr>
          <p:cNvPr id="5" name="TextBox 4"/>
          <p:cNvSpPr txBox="1"/>
          <p:nvPr/>
        </p:nvSpPr>
        <p:spPr>
          <a:xfrm>
            <a:off x="313942" y="134778"/>
            <a:ext cx="8663795" cy="492443"/>
          </a:xfrm>
          <a:prstGeom prst="rect">
            <a:avLst/>
          </a:prstGeom>
          <a:solidFill>
            <a:schemeClr val="bg1">
              <a:lumMod val="95000"/>
            </a:schemeClr>
          </a:solidFill>
          <a:ln w="38100">
            <a:solidFill>
              <a:schemeClr val="accent4">
                <a:lumMod val="75000"/>
              </a:schemeClr>
            </a:solidFill>
          </a:ln>
        </p:spPr>
        <p:txBody>
          <a:bodyPr wrap="square" rtlCol="0">
            <a:spAutoFit/>
          </a:bodyPr>
          <a:lstStyle/>
          <a:p>
            <a:r>
              <a:rPr lang="en-US" sz="2600" b="1" dirty="0" smtClean="0">
                <a:latin typeface="Arial" pitchFamily="34" charset="0"/>
                <a:cs typeface="Arial" pitchFamily="34" charset="0"/>
              </a:rPr>
              <a:t>OTHER PUBLICATIONS DURING THE LAST 7 YEARS</a:t>
            </a:r>
            <a:endParaRPr lang="en-US" sz="2600" b="1" dirty="0">
              <a:latin typeface="Arial" pitchFamily="34" charset="0"/>
              <a:cs typeface="Arial" pitchFamily="34" charset="0"/>
            </a:endParaRPr>
          </a:p>
        </p:txBody>
      </p:sp>
    </p:spTree>
    <p:extLst>
      <p:ext uri="{BB962C8B-B14F-4D97-AF65-F5344CB8AC3E}">
        <p14:creationId xmlns:p14="http://schemas.microsoft.com/office/powerpoint/2010/main" val="381870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 y="0"/>
            <a:ext cx="9190892"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4254"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a:t>Journal of Physical Chemistry &amp; Biophysics</a:t>
            </a:r>
            <a:r>
              <a:rPr lang="en-US" b="1" dirty="0" smtClean="0"/>
              <a:t/>
            </a:r>
            <a:br>
              <a:rPr lang="en-US" b="1" dirty="0" smtClean="0"/>
            </a:br>
            <a:r>
              <a:rPr lang="en-US" b="1" dirty="0" smtClean="0"/>
              <a:t>Related Journals</a:t>
            </a:r>
            <a:endParaRPr lang="en-US" b="1" dirty="0"/>
          </a:p>
        </p:txBody>
      </p:sp>
      <p:sp>
        <p:nvSpPr>
          <p:cNvPr id="7" name="Vertical Scroll 6"/>
          <p:cNvSpPr/>
          <p:nvPr/>
        </p:nvSpPr>
        <p:spPr>
          <a:xfrm>
            <a:off x="-82061" y="1471613"/>
            <a:ext cx="5864469"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tx1"/>
                </a:solidFill>
                <a:hlinkClick r:id="rId3"/>
              </a:rPr>
              <a:t>Journal of Electrical &amp; Electronic Systems</a:t>
            </a:r>
            <a:endParaRPr lang="en-US" sz="2000" dirty="0">
              <a:solidFill>
                <a:schemeClr val="tx1"/>
              </a:solidFill>
            </a:endParaRPr>
          </a:p>
          <a:p>
            <a:pPr marL="342900" indent="-342900">
              <a:buFont typeface="Wingdings" panose="05000000000000000000" pitchFamily="2" charset="2"/>
              <a:buChar char="Ø"/>
              <a:defRPr/>
            </a:pPr>
            <a:r>
              <a:rPr lang="en-US" sz="2000" dirty="0">
                <a:solidFill>
                  <a:schemeClr val="tx1"/>
                </a:solidFill>
                <a:hlinkClick r:id="rId4"/>
              </a:rPr>
              <a:t>Journal of Lasers, Optics &amp; Photonics</a:t>
            </a:r>
            <a:endParaRPr lang="en-US" sz="2000" dirty="0">
              <a:solidFill>
                <a:schemeClr val="tx1"/>
              </a:solidFill>
            </a:endParaRPr>
          </a:p>
        </p:txBody>
      </p:sp>
      <p:pic>
        <p:nvPicPr>
          <p:cNvPr id="17415" name="Picture 2" descr="https://encrypted-tbn1.gstatic.com/images?q=tbn:ANd9GcSn-jwNs7LuKE7cDch0Llo-6Wz0JcXuSQhBGh2W_K64Xj9b9a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859" y="3962400"/>
            <a:ext cx="388766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59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5831"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hlinkClick r:id="rId3"/>
              </a:rPr>
              <a:t>3</a:t>
            </a:r>
            <a:r>
              <a:rPr lang="en-US" sz="2400" baseline="30000" dirty="0">
                <a:hlinkClick r:id="rId3"/>
              </a:rPr>
              <a:t>rd</a:t>
            </a:r>
            <a:r>
              <a:rPr lang="en-US" sz="2400" dirty="0">
                <a:hlinkClick r:id="rId3"/>
              </a:rPr>
              <a:t> International Conference and Exhibition on</a:t>
            </a:r>
          </a:p>
          <a:p>
            <a:pPr>
              <a:defRPr/>
            </a:pPr>
            <a:r>
              <a:rPr lang="en-US" sz="2400" dirty="0">
                <a:hlinkClick r:id="rId3"/>
              </a:rPr>
              <a:t>Lasers, Optics &amp; Photonics</a:t>
            </a:r>
            <a:endParaRPr lang="en-US" sz="2400" dirty="0"/>
          </a:p>
        </p:txBody>
      </p:sp>
      <p:sp>
        <p:nvSpPr>
          <p:cNvPr id="7" name="Double Wave 6"/>
          <p:cNvSpPr/>
          <p:nvPr/>
        </p:nvSpPr>
        <p:spPr>
          <a:xfrm>
            <a:off x="187570" y="0"/>
            <a:ext cx="8777654"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Gynecology &amp; Obstetrics</a:t>
            </a:r>
            <a:r>
              <a:rPr lang="en-US" sz="3600" dirty="0"/>
              <a:t> </a:t>
            </a:r>
            <a:br>
              <a:rPr lang="en-US" sz="3600" dirty="0"/>
            </a:br>
            <a:r>
              <a:rPr lang="en-US" sz="3600" dirty="0"/>
              <a:t>Related Conferences</a:t>
            </a:r>
          </a:p>
        </p:txBody>
      </p:sp>
    </p:spTree>
    <p:extLst>
      <p:ext uri="{BB962C8B-B14F-4D97-AF65-F5344CB8AC3E}">
        <p14:creationId xmlns:p14="http://schemas.microsoft.com/office/powerpoint/2010/main" val="3831372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9460"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65305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654" y="831850"/>
            <a:ext cx="9129346"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454" y="5910264"/>
            <a:ext cx="70104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454"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5411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905000"/>
            <a:ext cx="8305800" cy="1200329"/>
          </a:xfrm>
          <a:prstGeom prst="rect">
            <a:avLst/>
          </a:prstGeom>
          <a:solidFill>
            <a:schemeClr val="bg1">
              <a:lumMod val="85000"/>
            </a:schemeClr>
          </a:solidFill>
          <a:ln>
            <a:solidFill>
              <a:srgbClr val="003366"/>
            </a:solidFill>
          </a:ln>
        </p:spPr>
        <p:txBody>
          <a:bodyPr wrap="square" rtlCol="0">
            <a:spAutoFit/>
          </a:bodyPr>
          <a:lstStyle/>
          <a:p>
            <a:pPr algn="ctr"/>
            <a:r>
              <a:rPr lang="en-US" sz="3600" b="1" cap="all" dirty="0" smtClean="0">
                <a:latin typeface="Arial" panose="020B0604020202020204" pitchFamily="34" charset="0"/>
                <a:cs typeface="Arial" panose="020B0604020202020204" pitchFamily="34" charset="0"/>
              </a:rPr>
              <a:t>Structure and function of proteins and peptides</a:t>
            </a:r>
            <a:endParaRPr lang="en-US" sz="3600" b="1" cap="all"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4294636509"/>
              </p:ext>
            </p:extLst>
          </p:nvPr>
        </p:nvGraphicFramePr>
        <p:xfrm>
          <a:off x="602673" y="3657600"/>
          <a:ext cx="7696200" cy="224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35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55" y="1710558"/>
            <a:ext cx="6146333" cy="38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3545" y="1710558"/>
            <a:ext cx="2094908" cy="183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3545" y="3765777"/>
            <a:ext cx="2094908" cy="183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872" y="221673"/>
            <a:ext cx="8915400" cy="954107"/>
          </a:xfrm>
          <a:prstGeom prst="rect">
            <a:avLst/>
          </a:prstGeom>
          <a:solidFill>
            <a:schemeClr val="accent4">
              <a:lumMod val="20000"/>
              <a:lumOff val="80000"/>
            </a:schemeClr>
          </a:solidFill>
          <a:ln w="38100">
            <a:solidFill>
              <a:schemeClr val="accent4">
                <a:lumMod val="50000"/>
              </a:schemeClr>
            </a:solidFill>
          </a:ln>
        </p:spPr>
        <p:txBody>
          <a:bodyPr wrap="square" rtlCol="0">
            <a:spAutoFit/>
          </a:bodyPr>
          <a:lstStyle/>
          <a:p>
            <a:pPr algn="ctr"/>
            <a:r>
              <a:rPr lang="en-US" sz="2800" b="1" dirty="0" smtClean="0">
                <a:latin typeface="Arial" pitchFamily="34" charset="0"/>
                <a:cs typeface="Arial" pitchFamily="34" charset="0"/>
              </a:rPr>
              <a:t>POLARIZED TOTAL INTERNAL REFLECTION INFRARED SPECTROSCOPY</a:t>
            </a:r>
            <a:endParaRPr lang="en-US" sz="2800" b="1" dirty="0">
              <a:latin typeface="Arial" pitchFamily="34" charset="0"/>
              <a:cs typeface="Arial" pitchFamily="34" charset="0"/>
            </a:endParaRPr>
          </a:p>
        </p:txBody>
      </p:sp>
      <p:sp>
        <p:nvSpPr>
          <p:cNvPr id="10" name="TextBox 9"/>
          <p:cNvSpPr txBox="1"/>
          <p:nvPr/>
        </p:nvSpPr>
        <p:spPr>
          <a:xfrm>
            <a:off x="228600" y="1247745"/>
            <a:ext cx="8735741" cy="400110"/>
          </a:xfrm>
          <a:prstGeom prst="rect">
            <a:avLst/>
          </a:prstGeom>
          <a:solidFill>
            <a:srgbClr val="CCECFF"/>
          </a:solidFill>
          <a:ln w="3175">
            <a:solidFill>
              <a:schemeClr val="tx1"/>
            </a:solidFill>
          </a:ln>
        </p:spPr>
        <p:txBody>
          <a:bodyPr wrap="square" rtlCol="0">
            <a:spAutoFit/>
          </a:bodyPr>
          <a:lstStyle/>
          <a:p>
            <a:r>
              <a:rPr lang="en-US" sz="2000" dirty="0" smtClean="0">
                <a:latin typeface="Arial" panose="020B0604020202020204" pitchFamily="34" charset="0"/>
                <a:cs typeface="Arial" panose="020B0604020202020204" pitchFamily="34" charset="0"/>
              </a:rPr>
              <a:t>Allows determination of the structure and orientation of membrane proteins</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228600" y="5661952"/>
            <a:ext cx="8610600" cy="1154162"/>
          </a:xfrm>
          <a:prstGeom prst="rect">
            <a:avLst/>
          </a:prstGeom>
          <a:solidFill>
            <a:schemeClr val="bg1">
              <a:lumMod val="85000"/>
            </a:schemeClr>
          </a:solidFill>
          <a:ln w="28575">
            <a:solidFill>
              <a:schemeClr val="accent4">
                <a:lumMod val="50000"/>
              </a:schemeClr>
            </a:solidFill>
          </a:ln>
        </p:spPr>
        <p:txBody>
          <a:bodyPr wrap="square" rtlCol="0">
            <a:spAutoFit/>
          </a:bodyPr>
          <a:lstStyle/>
          <a:p>
            <a:r>
              <a:rPr lang="en-US" sz="1400" b="1" u="sng" dirty="0" smtClean="0">
                <a:latin typeface="Arial" panose="020B0604020202020204" pitchFamily="34" charset="0"/>
                <a:cs typeface="Arial" panose="020B0604020202020204" pitchFamily="34" charset="0"/>
              </a:rPr>
              <a:t>Publications: </a:t>
            </a:r>
          </a:p>
          <a:p>
            <a:pPr marL="171450" indent="-171450">
              <a:buFont typeface="Arial" panose="020B0604020202020204" pitchFamily="34" charset="0"/>
              <a:buChar char="•"/>
            </a:pPr>
            <a:r>
              <a:rPr lang="en-US" sz="1100" b="1" dirty="0" smtClean="0">
                <a:latin typeface="Arial" panose="020B0604020202020204" pitchFamily="34" charset="0"/>
                <a:cs typeface="Arial" panose="020B0604020202020204" pitchFamily="34" charset="0"/>
              </a:rPr>
              <a:t>Tatulian </a:t>
            </a:r>
            <a:r>
              <a:rPr lang="en-US" sz="1100" b="1" dirty="0">
                <a:latin typeface="Arial" panose="020B0604020202020204" pitchFamily="34" charset="0"/>
                <a:cs typeface="Arial" panose="020B0604020202020204" pitchFamily="34" charset="0"/>
              </a:rPr>
              <a:t>SA</a:t>
            </a:r>
            <a:r>
              <a:rPr lang="en-US" sz="1100" b="1" dirty="0" smtClean="0">
                <a:latin typeface="Arial" panose="020B0604020202020204" pitchFamily="34" charset="0"/>
                <a:cs typeface="Arial" panose="020B0604020202020204" pitchFamily="34" charset="0"/>
              </a:rPr>
              <a:t>. (2013) Structural </a:t>
            </a:r>
            <a:r>
              <a:rPr lang="en-US" sz="1100" b="1" dirty="0">
                <a:latin typeface="Arial" panose="020B0604020202020204" pitchFamily="34" charset="0"/>
                <a:cs typeface="Arial" panose="020B0604020202020204" pitchFamily="34" charset="0"/>
              </a:rPr>
              <a:t>characterization of membrane proteins and peptides by FTIR and ATR-FTIR </a:t>
            </a:r>
            <a:r>
              <a:rPr lang="en-US" sz="1100" b="1" dirty="0" smtClean="0">
                <a:latin typeface="Arial" panose="020B0604020202020204" pitchFamily="34" charset="0"/>
                <a:cs typeface="Arial" panose="020B0604020202020204" pitchFamily="34" charset="0"/>
              </a:rPr>
              <a:t>spectroscopy. </a:t>
            </a:r>
            <a:r>
              <a:rPr lang="en-US" sz="1100" b="1" i="1" dirty="0" smtClean="0">
                <a:latin typeface="Arial" panose="020B0604020202020204" pitchFamily="34" charset="0"/>
                <a:cs typeface="Arial" panose="020B0604020202020204" pitchFamily="34" charset="0"/>
              </a:rPr>
              <a:t>Methods </a:t>
            </a:r>
            <a:r>
              <a:rPr lang="en-US" sz="1100" b="1" i="1" dirty="0">
                <a:latin typeface="Arial" panose="020B0604020202020204" pitchFamily="34" charset="0"/>
                <a:cs typeface="Arial" panose="020B0604020202020204" pitchFamily="34" charset="0"/>
              </a:rPr>
              <a:t>Mol Biol. </a:t>
            </a:r>
            <a:r>
              <a:rPr lang="en-US" sz="1100" b="1" dirty="0" smtClean="0">
                <a:latin typeface="Arial" panose="020B0604020202020204" pitchFamily="34" charset="0"/>
                <a:cs typeface="Arial" panose="020B0604020202020204" pitchFamily="34" charset="0"/>
              </a:rPr>
              <a:t>974:177-218.</a:t>
            </a:r>
          </a:p>
          <a:p>
            <a:pPr marL="171450" lvl="0" indent="-171450">
              <a:buFont typeface="Arial" panose="020B0604020202020204" pitchFamily="34" charset="0"/>
              <a:buChar char="•"/>
            </a:pPr>
            <a:r>
              <a:rPr lang="en-US" sz="1100" b="1" dirty="0" smtClean="0">
                <a:latin typeface="Arial" panose="020B0604020202020204" pitchFamily="34" charset="0"/>
                <a:cs typeface="Arial" panose="020B0604020202020204" pitchFamily="34" charset="0"/>
              </a:rPr>
              <a:t>Tatulian SA </a:t>
            </a:r>
            <a:r>
              <a:rPr lang="en-US" sz="1100" b="1" dirty="0">
                <a:latin typeface="Arial" panose="020B0604020202020204" pitchFamily="34" charset="0"/>
                <a:cs typeface="Arial" panose="020B0604020202020204" pitchFamily="34" charset="0"/>
              </a:rPr>
              <a:t>(2010) Structural analysis of proteins by isotope-edited FTIR spectroscopy. </a:t>
            </a:r>
            <a:r>
              <a:rPr lang="en-US" sz="1100" b="1" i="1" dirty="0">
                <a:latin typeface="Arial" panose="020B0604020202020204" pitchFamily="34" charset="0"/>
                <a:cs typeface="Arial" panose="020B0604020202020204" pitchFamily="34" charset="0"/>
              </a:rPr>
              <a:t>Spectroscopy </a:t>
            </a:r>
            <a:r>
              <a:rPr lang="en-US" sz="1100" b="1" dirty="0" smtClean="0">
                <a:latin typeface="Arial" panose="020B0604020202020204" pitchFamily="34" charset="0"/>
                <a:cs typeface="Arial" panose="020B0604020202020204" pitchFamily="34" charset="0"/>
              </a:rPr>
              <a:t>24:37-43.</a:t>
            </a:r>
            <a:endParaRPr lang="en-US" sz="11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b="1" dirty="0" smtClean="0">
                <a:latin typeface="Arial" panose="020B0604020202020204" pitchFamily="34" charset="0"/>
                <a:cs typeface="Arial" panose="020B0604020202020204" pitchFamily="34" charset="0"/>
              </a:rPr>
              <a:t>Tatulian SA (2003</a:t>
            </a:r>
            <a:r>
              <a:rPr lang="en-US" sz="1100" b="1" dirty="0">
                <a:latin typeface="Arial" panose="020B0604020202020204" pitchFamily="34" charset="0"/>
                <a:cs typeface="Arial" panose="020B0604020202020204" pitchFamily="34" charset="0"/>
              </a:rPr>
              <a:t>) Attenuated total reflection Fourier transform infrared spectroscopy: A method of choice for studying membrane proteins and lipids. </a:t>
            </a:r>
            <a:r>
              <a:rPr lang="en-US" sz="1100" b="1" i="1" dirty="0">
                <a:latin typeface="Arial" panose="020B0604020202020204" pitchFamily="34" charset="0"/>
                <a:cs typeface="Arial" panose="020B0604020202020204" pitchFamily="34" charset="0"/>
              </a:rPr>
              <a:t>Biochemistry</a:t>
            </a:r>
            <a:r>
              <a:rPr lang="en-US" sz="1100" b="1" dirty="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42:11898-907</a:t>
            </a:r>
            <a:r>
              <a:rPr lang="en-US" sz="11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4741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8915400" cy="954107"/>
          </a:xfrm>
          <a:prstGeom prst="rect">
            <a:avLst/>
          </a:prstGeom>
          <a:solidFill>
            <a:schemeClr val="accent4">
              <a:lumMod val="20000"/>
              <a:lumOff val="80000"/>
            </a:schemeClr>
          </a:solidFill>
          <a:ln w="38100">
            <a:solidFill>
              <a:schemeClr val="accent2">
                <a:lumMod val="50000"/>
              </a:schemeClr>
            </a:solidFill>
          </a:ln>
        </p:spPr>
        <p:txBody>
          <a:bodyPr wrap="square" rtlCol="0">
            <a:spAutoFit/>
          </a:bodyPr>
          <a:lstStyle/>
          <a:p>
            <a:pPr algn="ctr"/>
            <a:r>
              <a:rPr lang="en-US" sz="2800" b="1" dirty="0" smtClean="0">
                <a:latin typeface="Arial" pitchFamily="34" charset="0"/>
                <a:cs typeface="Arial" pitchFamily="34" charset="0"/>
              </a:rPr>
              <a:t>STRUCTURAL BASIS FOR CYTOTOXICITY OF ALZHEIMER’S AMYLOID </a:t>
            </a:r>
            <a:r>
              <a:rPr lang="en-US" sz="2800" b="1" dirty="0" smtClean="0">
                <a:latin typeface="Symbol" panose="05050102010706020507" pitchFamily="18" charset="2"/>
                <a:cs typeface="Arial" pitchFamily="34" charset="0"/>
              </a:rPr>
              <a:t>b</a:t>
            </a:r>
            <a:r>
              <a:rPr lang="en-US" sz="2800" b="1" dirty="0" smtClean="0">
                <a:latin typeface="Arial" pitchFamily="34" charset="0"/>
                <a:cs typeface="Arial" pitchFamily="34" charset="0"/>
              </a:rPr>
              <a:t> PEPTIDE</a:t>
            </a:r>
            <a:endParaRPr lang="en-US" sz="2800" b="1" dirty="0">
              <a:latin typeface="Arial" pitchFamily="34" charset="0"/>
              <a:cs typeface="Arial" pitchFamily="34" charset="0"/>
            </a:endParaRPr>
          </a:p>
        </p:txBody>
      </p:sp>
      <p:pic>
        <p:nvPicPr>
          <p:cNvPr id="6" name="Picture 9" descr="C:\Users\statulia\Desktop\Images for Ab Paper\F1-i.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162050"/>
            <a:ext cx="3101340" cy="3051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statulia\Desktop\Images for Ab Paper\F1-j.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733800"/>
            <a:ext cx="3101340" cy="305104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466725" y="35052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4350" y="607695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1000" y="3639312"/>
            <a:ext cx="3101340"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71475" y="6172200"/>
            <a:ext cx="3110865" cy="646331"/>
          </a:xfrm>
          <a:prstGeom prst="rect">
            <a:avLst/>
          </a:prstGeom>
          <a:solidFill>
            <a:schemeClr val="accent4">
              <a:lumMod val="20000"/>
              <a:lumOff val="80000"/>
            </a:schemeClr>
          </a:solidFill>
          <a:ln w="6350">
            <a:solidFill>
              <a:schemeClr val="tx1"/>
            </a:solidFill>
          </a:ln>
        </p:spPr>
        <p:txBody>
          <a:bodyPr wrap="square" rtlCol="0">
            <a:spAutoFit/>
          </a:bodyPr>
          <a:lstStyle/>
          <a:p>
            <a:r>
              <a:rPr lang="en-US" sz="1200" b="1" dirty="0" smtClean="0">
                <a:latin typeface="Arial" pitchFamily="34" charset="0"/>
                <a:cs typeface="Arial" pitchFamily="34" charset="0"/>
              </a:rPr>
              <a:t>Transmission electron </a:t>
            </a:r>
            <a:r>
              <a:rPr lang="en-US" sz="1200" b="1" dirty="0">
                <a:latin typeface="Arial" pitchFamily="34" charset="0"/>
                <a:cs typeface="Arial" pitchFamily="34" charset="0"/>
              </a:rPr>
              <a:t>m</a:t>
            </a:r>
            <a:r>
              <a:rPr lang="en-US" sz="1200" b="1" dirty="0" smtClean="0">
                <a:latin typeface="Arial" pitchFamily="34" charset="0"/>
                <a:cs typeface="Arial" pitchFamily="34" charset="0"/>
              </a:rPr>
              <a:t>icrographs of amyloid </a:t>
            </a:r>
            <a:r>
              <a:rPr lang="en-US" sz="1200" b="1" dirty="0" smtClean="0">
                <a:latin typeface="Symbol" panose="05050102010706020507" pitchFamily="18" charset="2"/>
                <a:cs typeface="Arial" pitchFamily="34" charset="0"/>
              </a:rPr>
              <a:t>b</a:t>
            </a:r>
            <a:r>
              <a:rPr lang="en-US" sz="1200" b="1" dirty="0" smtClean="0">
                <a:latin typeface="Arial" pitchFamily="34" charset="0"/>
                <a:cs typeface="Arial" pitchFamily="34" charset="0"/>
              </a:rPr>
              <a:t> peptide A</a:t>
            </a:r>
            <a:r>
              <a:rPr lang="en-US" sz="1200" b="1" dirty="0" smtClean="0">
                <a:latin typeface="Symbol" panose="05050102010706020507" pitchFamily="18" charset="2"/>
                <a:cs typeface="Arial" pitchFamily="34" charset="0"/>
              </a:rPr>
              <a:t>b</a:t>
            </a:r>
            <a:r>
              <a:rPr lang="en-US" sz="1200" b="1" baseline="-25000" dirty="0" smtClean="0">
                <a:latin typeface="Arial" pitchFamily="34" charset="0"/>
                <a:cs typeface="Arial" pitchFamily="34" charset="0"/>
              </a:rPr>
              <a:t>1-42</a:t>
            </a:r>
            <a:r>
              <a:rPr lang="en-US" sz="1200" b="1" dirty="0" smtClean="0">
                <a:latin typeface="Arial" pitchFamily="34" charset="0"/>
                <a:cs typeface="Arial" pitchFamily="34" charset="0"/>
              </a:rPr>
              <a:t> (above) and the </a:t>
            </a:r>
            <a:r>
              <a:rPr lang="en-US" sz="1200" b="1" dirty="0">
                <a:latin typeface="Arial" pitchFamily="34" charset="0"/>
                <a:cs typeface="Arial" pitchFamily="34" charset="0"/>
              </a:rPr>
              <a:t>pyroglutamylated </a:t>
            </a:r>
            <a:r>
              <a:rPr lang="en-US" sz="1200" b="1" dirty="0" smtClean="0">
                <a:latin typeface="Arial" pitchFamily="34" charset="0"/>
                <a:cs typeface="Arial" pitchFamily="34" charset="0"/>
              </a:rPr>
              <a:t>A</a:t>
            </a:r>
            <a:r>
              <a:rPr lang="en-US" sz="1200" b="1" dirty="0" smtClean="0">
                <a:latin typeface="Symbol" panose="05050102010706020507" pitchFamily="18" charset="2"/>
                <a:cs typeface="Arial" pitchFamily="34" charset="0"/>
              </a:rPr>
              <a:t>b</a:t>
            </a:r>
            <a:r>
              <a:rPr lang="en-US" sz="1200" b="1" baseline="-25000" dirty="0" smtClean="0">
                <a:latin typeface="Arial" pitchFamily="34" charset="0"/>
                <a:cs typeface="Arial" pitchFamily="34" charset="0"/>
              </a:rPr>
              <a:t>pE3-42</a:t>
            </a:r>
            <a:r>
              <a:rPr lang="en-US" sz="1200" b="1" dirty="0" smtClean="0">
                <a:latin typeface="Arial" pitchFamily="34" charset="0"/>
                <a:cs typeface="Arial" pitchFamily="34" charset="0"/>
              </a:rPr>
              <a:t> (below).</a:t>
            </a:r>
            <a:endParaRPr lang="en-US" sz="1200" b="1" dirty="0">
              <a:latin typeface="Arial" pitchFamily="34" charset="0"/>
              <a:cs typeface="Arial" pitchFamily="34" charset="0"/>
            </a:endParaRPr>
          </a:p>
        </p:txBody>
      </p:sp>
      <p:sp>
        <p:nvSpPr>
          <p:cNvPr id="17" name="TextBox 16"/>
          <p:cNvSpPr txBox="1"/>
          <p:nvPr/>
        </p:nvSpPr>
        <p:spPr>
          <a:xfrm flipH="1">
            <a:off x="387640" y="3183493"/>
            <a:ext cx="85061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100 nm</a:t>
            </a:r>
            <a:endParaRPr lang="en-US" sz="1400" dirty="0">
              <a:latin typeface="Arial" panose="020B0604020202020204" pitchFamily="34" charset="0"/>
              <a:cs typeface="Arial" panose="020B0604020202020204" pitchFamily="34" charset="0"/>
            </a:endParaRPr>
          </a:p>
        </p:txBody>
      </p:sp>
      <p:sp>
        <p:nvSpPr>
          <p:cNvPr id="18" name="TextBox 17"/>
          <p:cNvSpPr txBox="1"/>
          <p:nvPr/>
        </p:nvSpPr>
        <p:spPr>
          <a:xfrm flipH="1">
            <a:off x="425740" y="5772150"/>
            <a:ext cx="85061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100 nm</a:t>
            </a:r>
            <a:endParaRPr lang="en-US" sz="1400" dirty="0">
              <a:latin typeface="Arial" panose="020B0604020202020204" pitchFamily="34" charset="0"/>
              <a:cs typeface="Arial" panose="020B0604020202020204" pitchFamily="34" charset="0"/>
            </a:endParaRPr>
          </a:p>
        </p:txBody>
      </p:sp>
      <p:grpSp>
        <p:nvGrpSpPr>
          <p:cNvPr id="32" name="Group 31"/>
          <p:cNvGrpSpPr/>
          <p:nvPr/>
        </p:nvGrpSpPr>
        <p:grpSpPr>
          <a:xfrm>
            <a:off x="4184015" y="3634140"/>
            <a:ext cx="3835409" cy="1553233"/>
            <a:chOff x="4184015" y="3634140"/>
            <a:chExt cx="3835409" cy="1553233"/>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4015" y="3634140"/>
              <a:ext cx="3835409" cy="1553233"/>
            </a:xfrm>
            <a:prstGeom prst="rect">
              <a:avLst/>
            </a:prstGeom>
          </p:spPr>
        </p:pic>
        <p:sp>
          <p:nvSpPr>
            <p:cNvPr id="22" name="Right Arrow 21"/>
            <p:cNvSpPr/>
            <p:nvPr/>
          </p:nvSpPr>
          <p:spPr>
            <a:xfrm>
              <a:off x="5818316" y="4258357"/>
              <a:ext cx="762000" cy="152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flipH="1">
              <a:off x="5818316" y="4558791"/>
              <a:ext cx="762000" cy="152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p:cNvSpPr txBox="1"/>
          <p:nvPr/>
        </p:nvSpPr>
        <p:spPr>
          <a:xfrm>
            <a:off x="4970042" y="2591269"/>
            <a:ext cx="2907345"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Wavenumber, cm</a:t>
            </a:r>
            <a:r>
              <a:rPr lang="en-US" sz="1400" b="1" baseline="30000" dirty="0" smtClean="0">
                <a:latin typeface="Arial" panose="020B0604020202020204" pitchFamily="34" charset="0"/>
                <a:cs typeface="Arial" panose="020B0604020202020204" pitchFamily="34" charset="0"/>
              </a:rPr>
              <a:t>-1</a:t>
            </a:r>
            <a:endParaRPr lang="en-US" sz="1400" b="1" baseline="30000" dirty="0">
              <a:latin typeface="Arial" panose="020B0604020202020204" pitchFamily="34" charset="0"/>
              <a:cs typeface="Arial" panose="020B0604020202020204" pitchFamily="34" charset="0"/>
            </a:endParaRPr>
          </a:p>
        </p:txBody>
      </p:sp>
      <p:sp>
        <p:nvSpPr>
          <p:cNvPr id="25" name="TextBox 24"/>
          <p:cNvSpPr txBox="1"/>
          <p:nvPr/>
        </p:nvSpPr>
        <p:spPr>
          <a:xfrm rot="16200000">
            <a:off x="3059592" y="1747928"/>
            <a:ext cx="1378904"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Absorbance</a:t>
            </a:r>
            <a:endParaRPr lang="en-US" sz="1400" b="1" dirty="0">
              <a:latin typeface="Arial" panose="020B0604020202020204" pitchFamily="34" charset="0"/>
              <a:cs typeface="Arial" panose="020B0604020202020204" pitchFamily="34" charset="0"/>
            </a:endParaRPr>
          </a:p>
        </p:txBody>
      </p:sp>
      <p:pic>
        <p:nvPicPr>
          <p:cNvPr id="2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685" y="1286881"/>
            <a:ext cx="2151698" cy="128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9316" y="1286881"/>
            <a:ext cx="2151698" cy="128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3640862" y="2814161"/>
            <a:ext cx="5235732" cy="738664"/>
          </a:xfrm>
          <a:prstGeom prst="rect">
            <a:avLst/>
          </a:prstGeom>
          <a:noFill/>
          <a:ln w="6350">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FTIR spectra of</a:t>
            </a:r>
            <a:r>
              <a:rPr lang="en-US" sz="1400" dirty="0" smtClean="0">
                <a:latin typeface="Arial" panose="020B0604020202020204" pitchFamily="34" charset="0"/>
                <a:cs typeface="Arial" panose="020B0604020202020204" pitchFamily="34" charset="0"/>
              </a:rPr>
              <a:t> </a:t>
            </a:r>
            <a:r>
              <a:rPr lang="en-US" sz="1400" b="1" dirty="0">
                <a:latin typeface="Arial" pitchFamily="34" charset="0"/>
                <a:cs typeface="Arial" pitchFamily="34" charset="0"/>
              </a:rPr>
              <a:t>pyroglutamylated A</a:t>
            </a:r>
            <a:r>
              <a:rPr lang="en-US" sz="1400" b="1" dirty="0">
                <a:latin typeface="Symbol" panose="05050102010706020507" pitchFamily="18" charset="2"/>
                <a:cs typeface="Arial" pitchFamily="34" charset="0"/>
              </a:rPr>
              <a:t>b</a:t>
            </a:r>
            <a:r>
              <a:rPr lang="en-US" sz="1400" b="1" baseline="-25000" dirty="0">
                <a:latin typeface="Arial" pitchFamily="34" charset="0"/>
                <a:cs typeface="Arial" pitchFamily="34" charset="0"/>
              </a:rPr>
              <a:t>pE3-42</a:t>
            </a:r>
            <a:r>
              <a:rPr lang="en-US" sz="1400" b="1" dirty="0">
                <a:latin typeface="Arial" pitchFamily="34" charset="0"/>
                <a:cs typeface="Arial" pitchFamily="34" charset="0"/>
              </a:rPr>
              <a:t> </a:t>
            </a:r>
            <a:r>
              <a:rPr lang="en-US" sz="1400" b="1" dirty="0" smtClean="0">
                <a:latin typeface="Arial" pitchFamily="34" charset="0"/>
                <a:cs typeface="Arial" pitchFamily="34" charset="0"/>
              </a:rPr>
              <a:t>(left) and uniformly </a:t>
            </a:r>
            <a:r>
              <a:rPr lang="en-US" sz="1400" b="1" baseline="30000" dirty="0" smtClean="0">
                <a:latin typeface="Arial" pitchFamily="34" charset="0"/>
                <a:cs typeface="Arial" pitchFamily="34" charset="0"/>
              </a:rPr>
              <a:t>13</a:t>
            </a:r>
            <a:r>
              <a:rPr lang="en-US" sz="1400" b="1" dirty="0" smtClean="0">
                <a:latin typeface="Arial" pitchFamily="34" charset="0"/>
                <a:cs typeface="Arial" pitchFamily="34" charset="0"/>
              </a:rPr>
              <a:t>C-labeled </a:t>
            </a:r>
            <a:r>
              <a:rPr lang="en-US" sz="1400" b="1" dirty="0">
                <a:latin typeface="Arial" pitchFamily="34" charset="0"/>
                <a:cs typeface="Arial" pitchFamily="34" charset="0"/>
              </a:rPr>
              <a:t>A</a:t>
            </a:r>
            <a:r>
              <a:rPr lang="en-US" sz="1400" b="1" dirty="0">
                <a:latin typeface="Symbol" panose="05050102010706020507" pitchFamily="18" charset="2"/>
                <a:cs typeface="Arial" pitchFamily="34" charset="0"/>
              </a:rPr>
              <a:t>b</a:t>
            </a:r>
            <a:r>
              <a:rPr lang="en-US" sz="1400" b="1" baseline="-25000" dirty="0">
                <a:latin typeface="Arial" pitchFamily="34" charset="0"/>
                <a:cs typeface="Arial" pitchFamily="34" charset="0"/>
              </a:rPr>
              <a:t>1-42</a:t>
            </a:r>
            <a:r>
              <a:rPr lang="en-US" sz="1400" b="1" dirty="0">
                <a:latin typeface="Arial" pitchFamily="34" charset="0"/>
                <a:cs typeface="Arial" pitchFamily="34" charset="0"/>
              </a:rPr>
              <a:t> </a:t>
            </a:r>
            <a:r>
              <a:rPr lang="en-US" sz="1400" b="1" dirty="0" smtClean="0">
                <a:latin typeface="Arial" pitchFamily="34" charset="0"/>
                <a:cs typeface="Arial" pitchFamily="34" charset="0"/>
              </a:rPr>
              <a:t>(right) peptides identify an augmented </a:t>
            </a:r>
            <a:r>
              <a:rPr lang="en-US" sz="1400" b="1" dirty="0" smtClean="0">
                <a:latin typeface="Symbol" panose="05050102010706020507" pitchFamily="18" charset="2"/>
                <a:cs typeface="Arial" pitchFamily="34" charset="0"/>
              </a:rPr>
              <a:t>a</a:t>
            </a:r>
            <a:r>
              <a:rPr lang="en-US" sz="1400" b="1" dirty="0" smtClean="0">
                <a:latin typeface="Arial" pitchFamily="34" charset="0"/>
                <a:cs typeface="Arial" pitchFamily="34" charset="0"/>
              </a:rPr>
              <a:t>-helical propensity of the former.</a:t>
            </a:r>
            <a:endParaRPr lang="en-US" sz="1400" b="1" dirty="0">
              <a:latin typeface="Arial" pitchFamily="34" charset="0"/>
              <a:cs typeface="Arial" pitchFamily="34" charset="0"/>
            </a:endParaRPr>
          </a:p>
        </p:txBody>
      </p:sp>
      <p:sp>
        <p:nvSpPr>
          <p:cNvPr id="30" name="TextBox 29"/>
          <p:cNvSpPr txBox="1"/>
          <p:nvPr/>
        </p:nvSpPr>
        <p:spPr>
          <a:xfrm>
            <a:off x="3674420" y="5187374"/>
            <a:ext cx="5365237" cy="738664"/>
          </a:xfrm>
          <a:prstGeom prst="rect">
            <a:avLst/>
          </a:prstGeom>
          <a:noFill/>
          <a:ln w="6350">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The pyroglutamylated A</a:t>
            </a:r>
            <a:r>
              <a:rPr lang="en-US" sz="1400" b="1" dirty="0" smtClean="0">
                <a:latin typeface="Symbol" panose="05050102010706020507" pitchFamily="18" charset="2"/>
                <a:cs typeface="Arial" pitchFamily="34" charset="0"/>
              </a:rPr>
              <a:t>b</a:t>
            </a:r>
            <a:r>
              <a:rPr lang="en-US" sz="1400" b="1" baseline="-25000" dirty="0">
                <a:latin typeface="Arial" pitchFamily="34" charset="0"/>
                <a:cs typeface="Arial" pitchFamily="34" charset="0"/>
              </a:rPr>
              <a:t> </a:t>
            </a:r>
            <a:r>
              <a:rPr lang="en-US" sz="1400" b="1" dirty="0" smtClean="0">
                <a:latin typeface="Arial" pitchFamily="34" charset="0"/>
                <a:cs typeface="Arial" pitchFamily="34" charset="0"/>
              </a:rPr>
              <a:t>peptide may form hypertoxic </a:t>
            </a:r>
            <a:r>
              <a:rPr lang="en-US" sz="1400" b="1" dirty="0">
                <a:latin typeface="Symbol" panose="05050102010706020507" pitchFamily="18" charset="2"/>
                <a:cs typeface="Arial" pitchFamily="34" charset="0"/>
              </a:rPr>
              <a:t>a</a:t>
            </a:r>
            <a:r>
              <a:rPr lang="en-US" sz="1400" b="1" dirty="0">
                <a:latin typeface="Arial" pitchFamily="34" charset="0"/>
                <a:cs typeface="Arial" pitchFamily="34" charset="0"/>
              </a:rPr>
              <a:t>-helical </a:t>
            </a:r>
            <a:r>
              <a:rPr lang="en-US" sz="1400" b="1" dirty="0" smtClean="0">
                <a:latin typeface="Arial" pitchFamily="34" charset="0"/>
                <a:cs typeface="Arial" pitchFamily="34" charset="0"/>
              </a:rPr>
              <a:t>intermediates and convert the A</a:t>
            </a:r>
            <a:r>
              <a:rPr lang="en-US" sz="1400" b="1" dirty="0" smtClean="0">
                <a:latin typeface="Symbol" panose="05050102010706020507" pitchFamily="18" charset="2"/>
                <a:cs typeface="Arial" pitchFamily="34" charset="0"/>
              </a:rPr>
              <a:t>b</a:t>
            </a:r>
            <a:r>
              <a:rPr lang="en-US" sz="1400" b="1" dirty="0" smtClean="0">
                <a:latin typeface="Arial" pitchFamily="34" charset="0"/>
                <a:cs typeface="Arial" pitchFamily="34" charset="0"/>
              </a:rPr>
              <a:t> peptide into similar assemblies of increased cytotoxicity. </a:t>
            </a:r>
            <a:endParaRPr lang="en-US" sz="1400" b="1" dirty="0">
              <a:latin typeface="Arial" pitchFamily="34" charset="0"/>
              <a:cs typeface="Arial" pitchFamily="34" charset="0"/>
            </a:endParaRPr>
          </a:p>
        </p:txBody>
      </p:sp>
      <p:sp>
        <p:nvSpPr>
          <p:cNvPr id="31" name="TextBox 30"/>
          <p:cNvSpPr txBox="1"/>
          <p:nvPr/>
        </p:nvSpPr>
        <p:spPr>
          <a:xfrm>
            <a:off x="3702995" y="5969240"/>
            <a:ext cx="5268797" cy="815608"/>
          </a:xfrm>
          <a:prstGeom prst="rect">
            <a:avLst/>
          </a:prstGeom>
          <a:solidFill>
            <a:schemeClr val="bg1">
              <a:lumMod val="85000"/>
            </a:schemeClr>
          </a:solidFill>
          <a:ln w="28575">
            <a:solidFill>
              <a:schemeClr val="accent4">
                <a:lumMod val="50000"/>
              </a:schemeClr>
            </a:solidFill>
          </a:ln>
        </p:spPr>
        <p:txBody>
          <a:bodyPr wrap="square" rtlCol="0">
            <a:spAutoFit/>
          </a:bodyPr>
          <a:lstStyle/>
          <a:p>
            <a:r>
              <a:rPr lang="en-US" sz="1400" b="1" u="sng" dirty="0" smtClean="0">
                <a:latin typeface="Arial" panose="020B0604020202020204" pitchFamily="34" charset="0"/>
                <a:cs typeface="Arial" panose="020B0604020202020204" pitchFamily="34" charset="0"/>
              </a:rPr>
              <a:t>Publication: </a:t>
            </a:r>
          </a:p>
          <a:p>
            <a:pPr lvl="0"/>
            <a:r>
              <a:rPr lang="en-US" sz="1100" b="1" dirty="0" smtClean="0">
                <a:latin typeface="Arial" panose="020B0604020202020204" pitchFamily="34" charset="0"/>
                <a:cs typeface="Arial" panose="020B0604020202020204" pitchFamily="34" charset="0"/>
              </a:rPr>
              <a:t>Matos JO, Goldblatt G, Jeon J,</a:t>
            </a:r>
            <a:r>
              <a:rPr lang="en-US" sz="1100" b="1" baseline="30000" dirty="0" smtClean="0">
                <a:latin typeface="Arial" panose="020B0604020202020204" pitchFamily="34" charset="0"/>
                <a:cs typeface="Arial" panose="020B0604020202020204" pitchFamily="34" charset="0"/>
              </a:rPr>
              <a:t> </a:t>
            </a:r>
            <a:r>
              <a:rPr lang="el-GR" sz="1100" b="1" dirty="0" smtClean="0">
                <a:latin typeface="Arial" panose="020B0604020202020204" pitchFamily="34" charset="0"/>
                <a:cs typeface="Arial" panose="020B0604020202020204" pitchFamily="34" charset="0"/>
              </a:rPr>
              <a:t>Chen</a:t>
            </a:r>
            <a:r>
              <a:rPr lang="en-US" sz="1100" b="1" dirty="0" smtClean="0">
                <a:latin typeface="Arial" panose="020B0604020202020204" pitchFamily="34" charset="0"/>
                <a:cs typeface="Arial" panose="020B0604020202020204" pitchFamily="34" charset="0"/>
              </a:rPr>
              <a:t> B, Tatulian SA </a:t>
            </a:r>
            <a:r>
              <a:rPr lang="en-US" sz="1100" b="1" dirty="0">
                <a:latin typeface="Arial" panose="020B0604020202020204" pitchFamily="34" charset="0"/>
                <a:cs typeface="Arial" panose="020B0604020202020204" pitchFamily="34" charset="0"/>
              </a:rPr>
              <a:t>(2014) Pyroglutamylated </a:t>
            </a:r>
            <a:r>
              <a:rPr lang="en-US" sz="1100" b="1" dirty="0" smtClean="0">
                <a:latin typeface="Arial" panose="020B0604020202020204" pitchFamily="34" charset="0"/>
                <a:cs typeface="Arial" panose="020B0604020202020204" pitchFamily="34" charset="0"/>
              </a:rPr>
              <a:t>amyloid-</a:t>
            </a:r>
            <a:r>
              <a:rPr lang="en-US" sz="1100" b="1" dirty="0" smtClean="0">
                <a:latin typeface="Symbol" panose="05050102010706020507" pitchFamily="18" charset="2"/>
                <a:cs typeface="Arial" panose="020B0604020202020204" pitchFamily="34" charset="0"/>
              </a:rPr>
              <a:t>b</a:t>
            </a:r>
            <a:r>
              <a:rPr lang="en-US" sz="1100" b="1" dirty="0" smtClean="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p</a:t>
            </a:r>
            <a:r>
              <a:rPr lang="en-US" sz="1100" b="1" dirty="0" smtClean="0">
                <a:latin typeface="Arial" panose="020B0604020202020204" pitchFamily="34" charset="0"/>
                <a:cs typeface="Arial" panose="020B0604020202020204" pitchFamily="34" charset="0"/>
              </a:rPr>
              <a:t>eptide </a:t>
            </a:r>
            <a:r>
              <a:rPr lang="en-US" sz="1100" b="1" dirty="0">
                <a:latin typeface="Arial" panose="020B0604020202020204" pitchFamily="34" charset="0"/>
                <a:cs typeface="Arial" panose="020B0604020202020204" pitchFamily="34" charset="0"/>
              </a:rPr>
              <a:t>r</a:t>
            </a:r>
            <a:r>
              <a:rPr lang="en-US" sz="1100" b="1" dirty="0" smtClean="0">
                <a:latin typeface="Arial" panose="020B0604020202020204" pitchFamily="34" charset="0"/>
                <a:cs typeface="Arial" panose="020B0604020202020204" pitchFamily="34" charset="0"/>
              </a:rPr>
              <a:t>everses </a:t>
            </a:r>
            <a:r>
              <a:rPr lang="en-US" sz="1100" b="1" dirty="0">
                <a:latin typeface="Arial" panose="020B0604020202020204" pitchFamily="34" charset="0"/>
                <a:cs typeface="Arial" panose="020B0604020202020204" pitchFamily="34" charset="0"/>
              </a:rPr>
              <a:t>c</a:t>
            </a:r>
            <a:r>
              <a:rPr lang="en-US" sz="1100" b="1" dirty="0" smtClean="0">
                <a:latin typeface="Arial" panose="020B0604020202020204" pitchFamily="34" charset="0"/>
                <a:cs typeface="Arial" panose="020B0604020202020204" pitchFamily="34" charset="0"/>
              </a:rPr>
              <a:t>ross </a:t>
            </a:r>
            <a:r>
              <a:rPr lang="en-US" sz="1100" b="1" dirty="0">
                <a:latin typeface="Symbol" panose="05050102010706020507" pitchFamily="18" charset="2"/>
                <a:cs typeface="Arial" panose="020B0604020202020204" pitchFamily="34" charset="0"/>
              </a:rPr>
              <a:t>b</a:t>
            </a:r>
            <a:r>
              <a:rPr lang="en-US" sz="1100" b="1" dirty="0">
                <a:latin typeface="Arial" panose="020B0604020202020204" pitchFamily="34" charset="0"/>
                <a:cs typeface="Arial" panose="020B0604020202020204" pitchFamily="34" charset="0"/>
              </a:rPr>
              <a:t>-sheets by a </a:t>
            </a:r>
            <a:r>
              <a:rPr lang="en-US" sz="1100" b="1" dirty="0" smtClean="0">
                <a:latin typeface="Arial" panose="020B0604020202020204" pitchFamily="34" charset="0"/>
                <a:cs typeface="Arial" panose="020B0604020202020204" pitchFamily="34" charset="0"/>
              </a:rPr>
              <a:t>prion-like </a:t>
            </a:r>
            <a:r>
              <a:rPr lang="en-US" sz="1100" b="1" dirty="0">
                <a:latin typeface="Arial" panose="020B0604020202020204" pitchFamily="34" charset="0"/>
                <a:cs typeface="Arial" panose="020B0604020202020204" pitchFamily="34" charset="0"/>
              </a:rPr>
              <a:t>m</a:t>
            </a:r>
            <a:r>
              <a:rPr lang="en-US" sz="1100" b="1" dirty="0" smtClean="0">
                <a:latin typeface="Arial" panose="020B0604020202020204" pitchFamily="34" charset="0"/>
                <a:cs typeface="Arial" panose="020B0604020202020204" pitchFamily="34" charset="0"/>
              </a:rPr>
              <a:t>echanism</a:t>
            </a:r>
            <a:r>
              <a:rPr lang="en-US" sz="1100" b="1" dirty="0">
                <a:latin typeface="Arial" panose="020B0604020202020204" pitchFamily="34" charset="0"/>
                <a:cs typeface="Arial" panose="020B0604020202020204" pitchFamily="34" charset="0"/>
              </a:rPr>
              <a:t>. </a:t>
            </a:r>
            <a:r>
              <a:rPr lang="en-US" sz="1100" b="1" i="1" dirty="0">
                <a:latin typeface="Arial" panose="020B0604020202020204" pitchFamily="34" charset="0"/>
                <a:cs typeface="Arial" panose="020B0604020202020204" pitchFamily="34" charset="0"/>
              </a:rPr>
              <a:t>J. Phys. Chem.</a:t>
            </a:r>
            <a:r>
              <a:rPr lang="en-US" sz="1100" b="1" dirty="0">
                <a:latin typeface="Arial" panose="020B0604020202020204" pitchFamily="34" charset="0"/>
                <a:cs typeface="Arial" panose="020B0604020202020204" pitchFamily="34" charset="0"/>
              </a:rPr>
              <a:t> </a:t>
            </a:r>
            <a:r>
              <a:rPr lang="en-US" sz="1100" b="1" i="1" dirty="0">
                <a:latin typeface="Arial" panose="020B0604020202020204" pitchFamily="34" charset="0"/>
                <a:cs typeface="Arial" panose="020B0604020202020204" pitchFamily="34" charset="0"/>
              </a:rPr>
              <a:t>B </a:t>
            </a:r>
            <a:r>
              <a:rPr lang="en-US" sz="1100" b="1" dirty="0" smtClean="0">
                <a:latin typeface="Arial" panose="020B0604020202020204" pitchFamily="34" charset="0"/>
                <a:cs typeface="Arial" panose="020B0604020202020204" pitchFamily="34" charset="0"/>
              </a:rPr>
              <a:t>118(21)</a:t>
            </a:r>
            <a:r>
              <a:rPr lang="en-US" sz="1100" b="1" dirty="0">
                <a:latin typeface="Arial" panose="020B0604020202020204" pitchFamily="34" charset="0"/>
                <a:cs typeface="Arial" panose="020B0604020202020204" pitchFamily="34" charset="0"/>
              </a:rPr>
              <a:t>:</a:t>
            </a:r>
            <a:r>
              <a:rPr lang="en-US" sz="1100" b="1" dirty="0" smtClean="0">
                <a:latin typeface="Arial" panose="020B0604020202020204" pitchFamily="34" charset="0"/>
                <a:cs typeface="Arial" panose="020B0604020202020204" pitchFamily="34" charset="0"/>
              </a:rPr>
              <a:t>5637-43</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1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583510" y="1099220"/>
            <a:ext cx="7935416" cy="3502152"/>
            <a:chOff x="609598" y="1371598"/>
            <a:chExt cx="7219952" cy="2928706"/>
          </a:xfrm>
        </p:grpSpPr>
        <p:pic>
          <p:nvPicPr>
            <p:cNvPr id="5" name="Picture 4" descr="1po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0289" y="1371600"/>
              <a:ext cx="3099261" cy="292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R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8" y="1371598"/>
              <a:ext cx="3993394" cy="292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609600" y="1371600"/>
              <a:ext cx="990599" cy="3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solidFill>
                    <a:schemeClr val="bg1"/>
                  </a:solidFill>
                  <a:latin typeface="Times New Roman" pitchFamily="18" charset="0"/>
                  <a:cs typeface="Times New Roman" pitchFamily="18" charset="0"/>
                </a:rPr>
                <a:t>A</a:t>
              </a:r>
            </a:p>
          </p:txBody>
        </p:sp>
        <p:sp>
          <p:nvSpPr>
            <p:cNvPr id="8" name="TextBox 6"/>
            <p:cNvSpPr txBox="1">
              <a:spLocks noChangeArrowheads="1"/>
            </p:cNvSpPr>
            <p:nvPr/>
          </p:nvSpPr>
          <p:spPr bwMode="auto">
            <a:xfrm>
              <a:off x="4800601" y="1371600"/>
              <a:ext cx="990600" cy="3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solidFill>
                    <a:schemeClr val="bg1"/>
                  </a:solidFill>
                  <a:latin typeface="Times New Roman" pitchFamily="18" charset="0"/>
                  <a:cs typeface="Times New Roman" pitchFamily="18" charset="0"/>
                </a:rPr>
                <a:t>B</a:t>
              </a:r>
            </a:p>
          </p:txBody>
        </p:sp>
      </p:grpSp>
      <p:sp>
        <p:nvSpPr>
          <p:cNvPr id="9" name="TextBox 8"/>
          <p:cNvSpPr txBox="1"/>
          <p:nvPr/>
        </p:nvSpPr>
        <p:spPr>
          <a:xfrm>
            <a:off x="304800" y="117764"/>
            <a:ext cx="8492836" cy="892552"/>
          </a:xfrm>
          <a:prstGeom prst="rect">
            <a:avLst/>
          </a:prstGeom>
          <a:solidFill>
            <a:schemeClr val="accent4">
              <a:lumMod val="40000"/>
              <a:lumOff val="60000"/>
            </a:schemeClr>
          </a:solidFill>
          <a:ln w="38100">
            <a:solidFill>
              <a:schemeClr val="tx2">
                <a:lumMod val="75000"/>
              </a:schemeClr>
            </a:solidFill>
          </a:ln>
        </p:spPr>
        <p:txBody>
          <a:bodyPr wrap="square" rtlCol="0">
            <a:spAutoFit/>
          </a:bodyPr>
          <a:lstStyle/>
          <a:p>
            <a:r>
              <a:rPr lang="en-US" sz="2600" b="1" dirty="0" smtClean="0">
                <a:latin typeface="Arial" pitchFamily="34" charset="0"/>
                <a:cs typeface="Arial" pitchFamily="34" charset="0"/>
              </a:rPr>
              <a:t>STRUCTURE OF A MEMBRANE PORE FORMED BY EIGHT PEPTIDE MONOMERS </a:t>
            </a:r>
            <a:endParaRPr lang="en-US" sz="2600" b="1" dirty="0">
              <a:latin typeface="Arial" pitchFamily="34" charset="0"/>
              <a:cs typeface="Arial" pitchFamily="34" charset="0"/>
            </a:endParaRPr>
          </a:p>
        </p:txBody>
      </p:sp>
      <p:sp>
        <p:nvSpPr>
          <p:cNvPr id="10" name="TextBox 9"/>
          <p:cNvSpPr txBox="1"/>
          <p:nvPr/>
        </p:nvSpPr>
        <p:spPr>
          <a:xfrm>
            <a:off x="274320" y="4636008"/>
            <a:ext cx="8492836" cy="1077218"/>
          </a:xfrm>
          <a:prstGeom prst="rect">
            <a:avLst/>
          </a:prstGeom>
          <a:noFill/>
          <a:ln w="19050">
            <a:solidFill>
              <a:srgbClr val="002060"/>
            </a:solidFill>
          </a:ln>
        </p:spPr>
        <p:txBody>
          <a:bodyPr wrap="square" rtlCol="0">
            <a:spAutoFit/>
          </a:bodyPr>
          <a:lstStyle/>
          <a:p>
            <a:r>
              <a:rPr lang="en-US" sz="1600" b="1" dirty="0" smtClean="0">
                <a:latin typeface="Arial" panose="020B0604020202020204" pitchFamily="34" charset="0"/>
                <a:cs typeface="Arial" panose="020B0604020202020204" pitchFamily="34" charset="0"/>
              </a:rPr>
              <a:t>The C-terminal 20-residue peptide of Bax protein was shown to form large pores in lipid bilayer membranes. The pore was shown to assume a previously unknown structure, an </a:t>
            </a:r>
            <a:r>
              <a:rPr lang="en-US" sz="1600" b="1" dirty="0" smtClean="0">
                <a:latin typeface="Symbol" panose="05050102010706020507" pitchFamily="18" charset="2"/>
                <a:cs typeface="Arial" panose="020B0604020202020204" pitchFamily="34" charset="0"/>
              </a:rPr>
              <a:t>a</a:t>
            </a:r>
            <a:r>
              <a:rPr lang="en-US" sz="1600" b="1" dirty="0" smtClean="0">
                <a:latin typeface="Arial" panose="020B0604020202020204" pitchFamily="34" charset="0"/>
                <a:cs typeface="Arial" panose="020B0604020202020204" pitchFamily="34" charset="0"/>
              </a:rPr>
              <a:t>/</a:t>
            </a:r>
            <a:r>
              <a:rPr lang="en-US" sz="1600" b="1" dirty="0" smtClean="0">
                <a:latin typeface="Symbol" panose="05050102010706020507" pitchFamily="18" charset="2"/>
                <a:cs typeface="Arial" panose="020B0604020202020204" pitchFamily="34" charset="0"/>
              </a:rPr>
              <a:t>b</a:t>
            </a:r>
            <a:r>
              <a:rPr lang="en-US" sz="1600" b="1" dirty="0" smtClean="0">
                <a:latin typeface="Arial" panose="020B0604020202020204" pitchFamily="34" charset="0"/>
                <a:cs typeface="Arial" panose="020B0604020202020204" pitchFamily="34" charset="0"/>
              </a:rPr>
              <a:t> ring, where 8 peptide molecules, each partially </a:t>
            </a:r>
            <a:r>
              <a:rPr lang="en-US" sz="1600" b="1" dirty="0" smtClean="0">
                <a:latin typeface="Symbol" panose="05050102010706020507" pitchFamily="18" charset="2"/>
                <a:cs typeface="Arial" panose="020B0604020202020204" pitchFamily="34" charset="0"/>
              </a:rPr>
              <a:t>a</a:t>
            </a:r>
            <a:r>
              <a:rPr lang="en-US" sz="1600" b="1" dirty="0" smtClean="0">
                <a:latin typeface="Arial" panose="020B0604020202020204" pitchFamily="34" charset="0"/>
                <a:cs typeface="Arial" panose="020B0604020202020204" pitchFamily="34" charset="0"/>
              </a:rPr>
              <a:t>-helical and partially </a:t>
            </a:r>
            <a:r>
              <a:rPr lang="en-US" sz="1600" b="1" dirty="0" smtClean="0">
                <a:latin typeface="Symbol" panose="05050102010706020507" pitchFamily="18" charset="2"/>
                <a:cs typeface="Arial" panose="020B0604020202020204" pitchFamily="34" charset="0"/>
              </a:rPr>
              <a:t>b</a:t>
            </a:r>
            <a:r>
              <a:rPr lang="en-US" sz="1600" b="1" dirty="0" smtClean="0">
                <a:latin typeface="Arial" panose="020B0604020202020204" pitchFamily="34" charset="0"/>
                <a:cs typeface="Arial" panose="020B0604020202020204" pitchFamily="34" charset="0"/>
              </a:rPr>
              <a:t>-strand, form the pore.</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207818" y="5788152"/>
            <a:ext cx="8839200" cy="984885"/>
          </a:xfrm>
          <a:prstGeom prst="rect">
            <a:avLst/>
          </a:prstGeom>
          <a:solidFill>
            <a:schemeClr val="bg1">
              <a:lumMod val="85000"/>
            </a:schemeClr>
          </a:solidFill>
          <a:ln w="28575">
            <a:solidFill>
              <a:schemeClr val="accent4">
                <a:lumMod val="50000"/>
              </a:schemeClr>
            </a:solidFill>
          </a:ln>
        </p:spPr>
        <p:txBody>
          <a:bodyPr wrap="square" rtlCol="0">
            <a:spAutoFit/>
          </a:bodyPr>
          <a:lstStyle/>
          <a:p>
            <a:r>
              <a:rPr lang="en-US" sz="1400" b="1" u="sng" dirty="0" smtClean="0">
                <a:latin typeface="Arial" panose="020B0604020202020204" pitchFamily="34" charset="0"/>
                <a:cs typeface="Arial" panose="020B0604020202020204" pitchFamily="34" charset="0"/>
              </a:rPr>
              <a:t>Publications: </a:t>
            </a:r>
          </a:p>
          <a:p>
            <a:pPr marL="171450" lvl="0" indent="-171450">
              <a:buFont typeface="Wingdings" panose="05000000000000000000" pitchFamily="2" charset="2"/>
              <a:buChar char="Ø"/>
            </a:pPr>
            <a:r>
              <a:rPr lang="en-US" sz="1100" b="1" dirty="0" smtClean="0">
                <a:latin typeface="Arial" panose="020B0604020202020204" pitchFamily="34" charset="0"/>
                <a:cs typeface="Arial" panose="020B0604020202020204" pitchFamily="34" charset="0"/>
              </a:rPr>
              <a:t>Garg P,  Nemec KN, Khaled AR, Tatulian SA </a:t>
            </a:r>
            <a:r>
              <a:rPr lang="en-US" sz="1100" b="1" dirty="0">
                <a:latin typeface="Arial" panose="020B0604020202020204" pitchFamily="34" charset="0"/>
                <a:cs typeface="Arial" panose="020B0604020202020204" pitchFamily="34" charset="0"/>
              </a:rPr>
              <a:t>(2013) Transmembrane Pore Formation by the Carboxyl Terminus of Bax Protein. </a:t>
            </a:r>
            <a:r>
              <a:rPr lang="en-US" sz="1100" b="1" i="1" dirty="0">
                <a:latin typeface="Arial" panose="020B0604020202020204" pitchFamily="34" charset="0"/>
                <a:cs typeface="Arial" panose="020B0604020202020204" pitchFamily="34" charset="0"/>
              </a:rPr>
              <a:t>Biochim. Biophys. Acta</a:t>
            </a:r>
            <a:r>
              <a:rPr lang="en-US" sz="1100" b="1" dirty="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1828:732-42</a:t>
            </a:r>
            <a:r>
              <a:rPr lang="en-US" sz="1100" b="1" dirty="0">
                <a:latin typeface="Arial" panose="020B0604020202020204" pitchFamily="34" charset="0"/>
                <a:cs typeface="Arial" panose="020B0604020202020204" pitchFamily="34" charset="0"/>
              </a:rPr>
              <a:t>.</a:t>
            </a:r>
          </a:p>
          <a:p>
            <a:pPr marL="171450" lvl="0" indent="-171450">
              <a:buFont typeface="Wingdings" panose="05000000000000000000" pitchFamily="2" charset="2"/>
              <a:buChar char="Ø"/>
            </a:pPr>
            <a:r>
              <a:rPr lang="en-US" sz="1100" b="1" dirty="0" smtClean="0">
                <a:latin typeface="Arial" panose="020B0604020202020204" pitchFamily="34" charset="0"/>
                <a:cs typeface="Arial" panose="020B0604020202020204" pitchFamily="34" charset="0"/>
              </a:rPr>
              <a:t>Tatulian SA, Garg G, Nemec KN, Chen B, Khaled AR </a:t>
            </a:r>
            <a:r>
              <a:rPr lang="en-US" sz="1100" b="1" dirty="0">
                <a:latin typeface="Arial" panose="020B0604020202020204" pitchFamily="34" charset="0"/>
                <a:cs typeface="Arial" panose="020B0604020202020204" pitchFamily="34" charset="0"/>
              </a:rPr>
              <a:t>(2012) Molecular Basis for Membrane Pore Formation by Bax Protein Carboxyl Terminus. </a:t>
            </a:r>
            <a:r>
              <a:rPr lang="en-US" sz="1100" b="1" i="1" dirty="0">
                <a:latin typeface="Arial" panose="020B0604020202020204" pitchFamily="34" charset="0"/>
                <a:cs typeface="Arial" panose="020B0604020202020204" pitchFamily="34" charset="0"/>
              </a:rPr>
              <a:t>Biochemistry </a:t>
            </a:r>
            <a:r>
              <a:rPr lang="en-US" sz="1100" b="1" dirty="0" smtClean="0">
                <a:latin typeface="Arial" panose="020B0604020202020204" pitchFamily="34" charset="0"/>
                <a:cs typeface="Arial" panose="020B0604020202020204" pitchFamily="34" charset="0"/>
              </a:rPr>
              <a:t>51(46):9406-9419</a:t>
            </a:r>
            <a:r>
              <a:rPr lang="en-US" sz="11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0414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P2P TRP3 + lip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6800"/>
            <a:ext cx="4399503" cy="31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169414"/>
            <a:ext cx="8839200" cy="492443"/>
          </a:xfrm>
          <a:prstGeom prst="rect">
            <a:avLst/>
          </a:prstGeom>
          <a:solidFill>
            <a:schemeClr val="accent1">
              <a:lumMod val="20000"/>
              <a:lumOff val="80000"/>
            </a:schemeClr>
          </a:solidFill>
          <a:ln w="57150">
            <a:solidFill>
              <a:srgbClr val="7030A0"/>
            </a:solidFill>
          </a:ln>
        </p:spPr>
        <p:txBody>
          <a:bodyPr wrap="square" rtlCol="0">
            <a:spAutoFit/>
          </a:bodyPr>
          <a:lstStyle/>
          <a:p>
            <a:pPr algn="ctr"/>
            <a:r>
              <a:rPr lang="en-US" sz="2600" b="1" dirty="0" smtClean="0">
                <a:latin typeface="Arial" pitchFamily="34" charset="0"/>
                <a:cs typeface="Arial" pitchFamily="34" charset="0"/>
              </a:rPr>
              <a:t>PHYSICAL MECHANISMS OF INTERFACIAL ENZYMES</a:t>
            </a:r>
            <a:endParaRPr lang="en-US" sz="2600" b="1" dirty="0">
              <a:latin typeface="Arial" pitchFamily="34" charset="0"/>
              <a:cs typeface="Arial" pitchFamily="34" charset="0"/>
            </a:endParaRPr>
          </a:p>
        </p:txBody>
      </p:sp>
      <p:pic>
        <p:nvPicPr>
          <p:cNvPr id="8" name="Picture 27" descr="Abstrac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343400"/>
            <a:ext cx="4373362" cy="24053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18364" y="1156855"/>
            <a:ext cx="3962400" cy="1569660"/>
          </a:xfrm>
          <a:prstGeom prst="rect">
            <a:avLst/>
          </a:prstGeom>
          <a:noFill/>
          <a:ln w="6350">
            <a:solidFill>
              <a:srgbClr val="0070C0"/>
            </a:solidFill>
          </a:ln>
        </p:spPr>
        <p:txBody>
          <a:bodyPr wrap="square" rtlCol="0">
            <a:spAutoFit/>
          </a:bodyPr>
          <a:lstStyle/>
          <a:p>
            <a:r>
              <a:rPr lang="en-US" sz="1600" b="1" dirty="0" smtClean="0">
                <a:latin typeface="Arial" panose="020B0604020202020204" pitchFamily="34" charset="0"/>
                <a:cs typeface="Arial" panose="020B0604020202020204" pitchFamily="34" charset="0"/>
              </a:rPr>
              <a:t>The depth of membrane insertion of human pancreatic phospholipase A2 (PLA2) is determined by tryptophan fluorescence quenching by bromines attached at different positions of membrane lipids.</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4973782" y="2895600"/>
            <a:ext cx="3962400" cy="1077218"/>
          </a:xfrm>
          <a:prstGeom prst="rect">
            <a:avLst/>
          </a:prstGeom>
          <a:noFill/>
          <a:ln w="6350">
            <a:solidFill>
              <a:schemeClr val="accent6">
                <a:lumMod val="75000"/>
              </a:schemeClr>
            </a:solidFill>
          </a:ln>
        </p:spPr>
        <p:txBody>
          <a:bodyPr wrap="square" rtlCol="0">
            <a:spAutoFit/>
          </a:bodyPr>
          <a:lstStyle/>
          <a:p>
            <a:r>
              <a:rPr lang="en-US" sz="1600" b="1" dirty="0" smtClean="0">
                <a:latin typeface="Arial" panose="020B0604020202020204" pitchFamily="34" charset="0"/>
                <a:cs typeface="Arial" panose="020B0604020202020204" pitchFamily="34" charset="0"/>
              </a:rPr>
              <a:t>Human and bee venom PLA2s bind to membranes with distinct modes, which explains differences in their interfacial activation.</a:t>
            </a:r>
            <a:endParaRPr lang="en-US" sz="1600" b="1" dirty="0">
              <a:latin typeface="Arial" panose="020B0604020202020204" pitchFamily="34" charset="0"/>
              <a:cs typeface="Arial" panose="020B0604020202020204" pitchFamily="34" charset="0"/>
            </a:endParaRPr>
          </a:p>
        </p:txBody>
      </p:sp>
      <p:sp>
        <p:nvSpPr>
          <p:cNvPr id="10" name="TextBox 9"/>
          <p:cNvSpPr txBox="1"/>
          <p:nvPr/>
        </p:nvSpPr>
        <p:spPr>
          <a:xfrm>
            <a:off x="5029200" y="4254251"/>
            <a:ext cx="3962400" cy="2508379"/>
          </a:xfrm>
          <a:prstGeom prst="rect">
            <a:avLst/>
          </a:prstGeom>
          <a:solidFill>
            <a:schemeClr val="bg1">
              <a:lumMod val="85000"/>
            </a:schemeClr>
          </a:solidFill>
          <a:ln w="28575">
            <a:solidFill>
              <a:schemeClr val="accent4">
                <a:lumMod val="50000"/>
              </a:schemeClr>
            </a:solidFill>
          </a:ln>
        </p:spPr>
        <p:txBody>
          <a:bodyPr wrap="square" rtlCol="0">
            <a:spAutoFit/>
          </a:bodyPr>
          <a:lstStyle/>
          <a:p>
            <a:r>
              <a:rPr lang="en-US" sz="1400" b="1" u="sng" dirty="0" smtClean="0">
                <a:latin typeface="Arial" panose="020B0604020202020204" pitchFamily="34" charset="0"/>
                <a:cs typeface="Arial" panose="020B0604020202020204" pitchFamily="34" charset="0"/>
              </a:rPr>
              <a:t>Publications: </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Ray S, Scott JL, Tatulian SA </a:t>
            </a:r>
            <a:r>
              <a:rPr lang="en-US" sz="1200" b="1" dirty="0">
                <a:latin typeface="Arial" panose="020B0604020202020204" pitchFamily="34" charset="0"/>
                <a:cs typeface="Arial" panose="020B0604020202020204" pitchFamily="34" charset="0"/>
              </a:rPr>
              <a:t>(2007) Effects of Lipid Phase Transition and Membrane Surface Charge on the Interfacial Activation of Phospholipase A</a:t>
            </a:r>
            <a:r>
              <a:rPr lang="en-US" sz="1200" b="1" baseline="-25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Biochemistry </a:t>
            </a:r>
            <a:r>
              <a:rPr lang="en-US" sz="1200" b="1" dirty="0" smtClean="0">
                <a:latin typeface="Arial" panose="020B0604020202020204" pitchFamily="34" charset="0"/>
                <a:cs typeface="Arial" panose="020B0604020202020204" pitchFamily="34" charset="0"/>
              </a:rPr>
              <a:t>46:13089-100.</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Pande AH, Qin S, Nemec KN, He X, Tatulian SA </a:t>
            </a:r>
            <a:r>
              <a:rPr lang="en-US" sz="1200" b="1" dirty="0">
                <a:latin typeface="Arial" panose="020B0604020202020204" pitchFamily="34" charset="0"/>
                <a:cs typeface="Arial" panose="020B0604020202020204" pitchFamily="34" charset="0"/>
              </a:rPr>
              <a:t>(2006) Isoform-specific membrane insertion of secretory phospholipase A</a:t>
            </a:r>
            <a:r>
              <a:rPr lang="en-US" sz="1200" b="1" baseline="-25000" dirty="0">
                <a:latin typeface="Arial" panose="020B0604020202020204" pitchFamily="34" charset="0"/>
                <a:cs typeface="Arial" panose="020B0604020202020204" pitchFamily="34" charset="0"/>
              </a:rPr>
              <a:t>2 </a:t>
            </a:r>
            <a:r>
              <a:rPr lang="en-US" sz="1200" b="1" dirty="0">
                <a:latin typeface="Arial" panose="020B0604020202020204" pitchFamily="34" charset="0"/>
                <a:cs typeface="Arial" panose="020B0604020202020204" pitchFamily="34" charset="0"/>
              </a:rPr>
              <a:t>and functional implications. </a:t>
            </a:r>
            <a:r>
              <a:rPr lang="en-US" sz="1200" b="1" i="1" dirty="0">
                <a:latin typeface="Arial" panose="020B0604020202020204" pitchFamily="34" charset="0"/>
                <a:cs typeface="Arial" panose="020B0604020202020204" pitchFamily="34" charset="0"/>
              </a:rPr>
              <a:t>Biochemistry </a:t>
            </a:r>
            <a:r>
              <a:rPr lang="en-US" sz="1200" b="1" dirty="0" smtClean="0">
                <a:latin typeface="Arial" panose="020B0604020202020204" pitchFamily="34" charset="0"/>
                <a:cs typeface="Arial" panose="020B0604020202020204" pitchFamily="34" charset="0"/>
              </a:rPr>
              <a:t>45:12436-47</a:t>
            </a:r>
            <a:r>
              <a:rPr lang="en-US" sz="1200" b="1" dirty="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Pande AH, Qin S, Tatulian SA </a:t>
            </a:r>
            <a:r>
              <a:rPr lang="en-US" sz="1200" b="1" dirty="0">
                <a:latin typeface="Arial" panose="020B0604020202020204" pitchFamily="34" charset="0"/>
                <a:cs typeface="Arial" panose="020B0604020202020204" pitchFamily="34" charset="0"/>
              </a:rPr>
              <a:t>(2005) Membrane fluidity is a key modulator of membrane binding, insertion, and activity of 5-lipoxygenase</a:t>
            </a:r>
            <a:r>
              <a:rPr lang="en-US" sz="1200" b="1" i="1" dirty="0">
                <a:latin typeface="Arial" panose="020B0604020202020204" pitchFamily="34" charset="0"/>
                <a:cs typeface="Arial" panose="020B0604020202020204" pitchFamily="34" charset="0"/>
              </a:rPr>
              <a:t> Biophys. J.</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88:4084-94</a:t>
            </a:r>
            <a:r>
              <a:rPr lang="en-US" sz="1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863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24" y="1156855"/>
            <a:ext cx="3289512" cy="278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52400"/>
            <a:ext cx="8763000" cy="830997"/>
          </a:xfrm>
          <a:prstGeom prst="rect">
            <a:avLst/>
          </a:prstGeom>
          <a:solidFill>
            <a:schemeClr val="bg1">
              <a:lumMod val="95000"/>
            </a:schemeClr>
          </a:solidFill>
          <a:ln w="38100">
            <a:solidFill>
              <a:srgbClr val="000066"/>
            </a:solidFill>
          </a:ln>
        </p:spPr>
        <p:txBody>
          <a:bodyPr wrap="square" rtlCol="0">
            <a:spAutoFit/>
          </a:bodyPr>
          <a:lstStyle/>
          <a:p>
            <a:pPr algn="just"/>
            <a:r>
              <a:rPr lang="en-US" sz="2400" b="1" dirty="0" smtClean="0">
                <a:latin typeface="Arial" pitchFamily="34" charset="0"/>
                <a:cs typeface="Arial" pitchFamily="34" charset="0"/>
              </a:rPr>
              <a:t>NATIVE CHEMICAL LIGATION OF PROTEINS, SEGMENTAL ISOTOPE LABELING FOR STRUCTURAL STUDIES</a:t>
            </a:r>
            <a:endParaRPr lang="en-US" sz="2400" b="1" dirty="0">
              <a:latin typeface="Arial" pitchFamily="34" charset="0"/>
              <a:cs typeface="Arial" pitchFamily="34" charset="0"/>
            </a:endParaRP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074" y="1156854"/>
            <a:ext cx="4442326" cy="318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4146959"/>
            <a:ext cx="4267195" cy="1323439"/>
          </a:xfrm>
          <a:prstGeom prst="rect">
            <a:avLst/>
          </a:prstGeom>
          <a:solidFill>
            <a:schemeClr val="accent2">
              <a:lumMod val="20000"/>
              <a:lumOff val="80000"/>
            </a:schemeClr>
          </a:solidFill>
          <a:ln w="12700">
            <a:solidFill>
              <a:srgbClr val="003366"/>
            </a:solidFill>
          </a:ln>
        </p:spPr>
        <p:txBody>
          <a:bodyPr wrap="square" rtlCol="0">
            <a:spAutoFit/>
          </a:bodyPr>
          <a:lstStyle/>
          <a:p>
            <a:pPr algn="just"/>
            <a:r>
              <a:rPr lang="en-US" sz="1600" b="1" dirty="0" smtClean="0">
                <a:latin typeface="Arial" panose="020B0604020202020204" pitchFamily="34" charset="0"/>
                <a:cs typeface="Arial" panose="020B0604020202020204" pitchFamily="34" charset="0"/>
              </a:rPr>
              <a:t>The peptide is synthesized with a thioester group at the C-terminus, which is reacted with the N-terminal cysteine of a recombinant, </a:t>
            </a:r>
            <a:r>
              <a:rPr lang="en-US" sz="1600" b="1" baseline="30000" dirty="0" smtClean="0">
                <a:latin typeface="Arial" panose="020B0604020202020204" pitchFamily="34" charset="0"/>
                <a:cs typeface="Arial" panose="020B0604020202020204" pitchFamily="34" charset="0"/>
              </a:rPr>
              <a:t>13</a:t>
            </a:r>
            <a:r>
              <a:rPr lang="en-US" sz="1600" b="1" dirty="0" smtClean="0">
                <a:latin typeface="Arial" panose="020B0604020202020204" pitchFamily="34" charset="0"/>
                <a:cs typeface="Arial" panose="020B0604020202020204" pitchFamily="34" charset="0"/>
              </a:rPr>
              <a:t>C-labeled fragment to create a </a:t>
            </a:r>
            <a:r>
              <a:rPr lang="en-US" sz="1600" b="1" dirty="0">
                <a:latin typeface="Arial" panose="020B0604020202020204" pitchFamily="34" charset="0"/>
                <a:cs typeface="Arial" panose="020B0604020202020204" pitchFamily="34" charset="0"/>
              </a:rPr>
              <a:t>segmentally </a:t>
            </a:r>
            <a:r>
              <a:rPr lang="en-US" sz="1600" b="1" baseline="30000" dirty="0">
                <a:latin typeface="Arial" panose="020B0604020202020204" pitchFamily="34" charset="0"/>
                <a:cs typeface="Arial" panose="020B0604020202020204" pitchFamily="34" charset="0"/>
              </a:rPr>
              <a:t>13</a:t>
            </a:r>
            <a:r>
              <a:rPr lang="en-US" sz="1600" b="1" dirty="0">
                <a:latin typeface="Arial" panose="020B0604020202020204" pitchFamily="34" charset="0"/>
                <a:cs typeface="Arial" panose="020B0604020202020204" pitchFamily="34" charset="0"/>
              </a:rPr>
              <a:t>C-labeled  </a:t>
            </a:r>
            <a:r>
              <a:rPr lang="en-US" sz="1600" b="1" dirty="0" smtClean="0">
                <a:latin typeface="Arial" panose="020B0604020202020204" pitchFamily="34" charset="0"/>
                <a:cs typeface="Arial" panose="020B0604020202020204" pitchFamily="34" charset="0"/>
              </a:rPr>
              <a:t>protein. </a:t>
            </a:r>
            <a:endParaRPr lang="en-US" sz="1600" b="1" dirty="0">
              <a:latin typeface="Arial" panose="020B0604020202020204" pitchFamily="34" charset="0"/>
              <a:cs typeface="Arial" panose="020B0604020202020204" pitchFamily="34" charset="0"/>
            </a:endParaRPr>
          </a:p>
        </p:txBody>
      </p:sp>
      <p:sp>
        <p:nvSpPr>
          <p:cNvPr id="10" name="TextBox 9"/>
          <p:cNvSpPr txBox="1"/>
          <p:nvPr/>
        </p:nvSpPr>
        <p:spPr>
          <a:xfrm>
            <a:off x="4519835" y="4393180"/>
            <a:ext cx="4348803" cy="1077218"/>
          </a:xfrm>
          <a:prstGeom prst="rect">
            <a:avLst/>
          </a:prstGeom>
          <a:solidFill>
            <a:schemeClr val="accent2">
              <a:lumMod val="20000"/>
              <a:lumOff val="80000"/>
            </a:schemeClr>
          </a:solidFill>
          <a:ln w="12700">
            <a:solidFill>
              <a:srgbClr val="003366"/>
            </a:solidFill>
          </a:ln>
        </p:spPr>
        <p:txBody>
          <a:bodyPr wrap="square" rtlCol="0">
            <a:spAutoFit/>
          </a:bodyPr>
          <a:lstStyle/>
          <a:p>
            <a:pPr algn="just"/>
            <a:r>
              <a:rPr lang="en-US" sz="1600" b="1" dirty="0" smtClean="0">
                <a:latin typeface="Arial" panose="020B0604020202020204" pitchFamily="34" charset="0"/>
                <a:cs typeface="Arial" panose="020B0604020202020204" pitchFamily="34" charset="0"/>
              </a:rPr>
              <a:t>Analysis of the </a:t>
            </a:r>
            <a:r>
              <a:rPr lang="en-US" sz="1600" b="1" dirty="0">
                <a:latin typeface="Arial" panose="020B0604020202020204" pitchFamily="34" charset="0"/>
                <a:cs typeface="Arial" panose="020B0604020202020204" pitchFamily="34" charset="0"/>
              </a:rPr>
              <a:t>segmentally </a:t>
            </a:r>
            <a:r>
              <a:rPr lang="en-US" sz="1600" b="1" baseline="30000" dirty="0" smtClean="0">
                <a:latin typeface="Arial" panose="020B0604020202020204" pitchFamily="34" charset="0"/>
                <a:cs typeface="Arial" panose="020B0604020202020204" pitchFamily="34" charset="0"/>
              </a:rPr>
              <a:t>13</a:t>
            </a:r>
            <a:r>
              <a:rPr lang="en-US" sz="1600" b="1" dirty="0" smtClean="0">
                <a:latin typeface="Arial" panose="020B0604020202020204" pitchFamily="34" charset="0"/>
                <a:cs typeface="Arial" panose="020B0604020202020204" pitchFamily="34" charset="0"/>
              </a:rPr>
              <a:t>C-labeled PLA2 by polarized FTIR and fluorescence quenching allows positioning of the protein in a membrane (PDB entry 1ysk). </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177905" y="5569527"/>
            <a:ext cx="8714509" cy="1046440"/>
          </a:xfrm>
          <a:prstGeom prst="rect">
            <a:avLst/>
          </a:prstGeom>
          <a:solidFill>
            <a:schemeClr val="bg1">
              <a:lumMod val="85000"/>
            </a:schemeClr>
          </a:solidFill>
          <a:ln w="28575">
            <a:solidFill>
              <a:schemeClr val="accent4">
                <a:lumMod val="50000"/>
              </a:schemeClr>
            </a:solidFill>
          </a:ln>
        </p:spPr>
        <p:txBody>
          <a:bodyPr wrap="square" rtlCol="0">
            <a:spAutoFit/>
          </a:bodyPr>
          <a:lstStyle/>
          <a:p>
            <a:r>
              <a:rPr lang="en-US" sz="1400" b="1" u="sng" dirty="0" smtClean="0">
                <a:latin typeface="Arial" panose="020B0604020202020204" pitchFamily="34" charset="0"/>
                <a:cs typeface="Arial" panose="020B0604020202020204" pitchFamily="34" charset="0"/>
              </a:rPr>
              <a:t>Publications: </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Tatulian SA, Qin S, Pande AH, He </a:t>
            </a:r>
            <a:r>
              <a:rPr lang="en-US" sz="1200" b="1" dirty="0">
                <a:latin typeface="Arial" panose="020B0604020202020204" pitchFamily="34" charset="0"/>
                <a:cs typeface="Arial" panose="020B0604020202020204" pitchFamily="34" charset="0"/>
              </a:rPr>
              <a:t>X. (2005) Positioning membrane proteins by novel protein engineering and biophysical approaches.</a:t>
            </a:r>
            <a:r>
              <a:rPr lang="en-US" sz="1200" b="1" i="1" dirty="0">
                <a:latin typeface="Arial" panose="020B0604020202020204" pitchFamily="34" charset="0"/>
                <a:cs typeface="Arial" panose="020B0604020202020204" pitchFamily="34" charset="0"/>
              </a:rPr>
              <a:t> J. Mol. Biol.</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351:939-947 </a:t>
            </a:r>
          </a:p>
          <a:p>
            <a:pPr marL="171450" lvl="0" indent="-171450">
              <a:buFont typeface="Courier New" panose="02070309020205020404" pitchFamily="49" charset="0"/>
              <a:buChar char="o"/>
            </a:pPr>
            <a:r>
              <a:rPr lang="en-US" sz="1200" b="1" dirty="0" smtClean="0">
                <a:latin typeface="Arial" panose="020B0604020202020204" pitchFamily="34" charset="0"/>
                <a:cs typeface="Arial" panose="020B0604020202020204" pitchFamily="34" charset="0"/>
              </a:rPr>
              <a:t>Qin S, Pande AH, Nemec K N, He X</a:t>
            </a:r>
            <a:r>
              <a:rPr lang="en-US" sz="1200" b="1" dirty="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 Tatulian SA</a:t>
            </a:r>
            <a:r>
              <a:rPr lang="en-US" sz="1200" b="1" dirty="0">
                <a:latin typeface="Arial" panose="020B0604020202020204" pitchFamily="34" charset="0"/>
                <a:cs typeface="Arial" panose="020B0604020202020204" pitchFamily="34" charset="0"/>
              </a:rPr>
              <a:t>. (2005) Evidence for the regulatory role of the N-terminal helix of secretory phospholipase A</a:t>
            </a:r>
            <a:r>
              <a:rPr lang="en-US" sz="1200" b="1" baseline="-25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 from studies on native and chimeric proteins. </a:t>
            </a:r>
            <a:r>
              <a:rPr lang="en-US" sz="1200" b="1" i="1" dirty="0">
                <a:latin typeface="Arial" panose="020B0604020202020204" pitchFamily="34" charset="0"/>
                <a:cs typeface="Arial" panose="020B0604020202020204" pitchFamily="34" charset="0"/>
              </a:rPr>
              <a:t>J. Biol. Chem. </a:t>
            </a:r>
            <a:r>
              <a:rPr lang="en-US" sz="1200" b="1" dirty="0" smtClean="0">
                <a:latin typeface="Arial" panose="020B0604020202020204" pitchFamily="34" charset="0"/>
                <a:cs typeface="Arial" panose="020B0604020202020204" pitchFamily="34" charset="0"/>
              </a:rPr>
              <a:t>280:36773-83</a:t>
            </a:r>
            <a:r>
              <a:rPr lang="en-US" sz="1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4101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Full-size image (17 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86" y="1134749"/>
            <a:ext cx="3493494" cy="4453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3" descr="Full-size image (55 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689" y="1155531"/>
            <a:ext cx="2842953" cy="44639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3942" y="134778"/>
            <a:ext cx="8663795" cy="492443"/>
          </a:xfrm>
          <a:prstGeom prst="rect">
            <a:avLst/>
          </a:prstGeom>
          <a:solidFill>
            <a:schemeClr val="bg1">
              <a:lumMod val="95000"/>
            </a:schemeClr>
          </a:solidFill>
          <a:ln w="38100">
            <a:solidFill>
              <a:schemeClr val="accent4">
                <a:lumMod val="75000"/>
              </a:schemeClr>
            </a:solidFill>
          </a:ln>
        </p:spPr>
        <p:txBody>
          <a:bodyPr wrap="square" rtlCol="0">
            <a:spAutoFit/>
          </a:bodyPr>
          <a:lstStyle/>
          <a:p>
            <a:r>
              <a:rPr lang="en-US" sz="2600" b="1" dirty="0">
                <a:latin typeface="Arial" pitchFamily="34" charset="0"/>
                <a:cs typeface="Arial" pitchFamily="34" charset="0"/>
              </a:rPr>
              <a:t>ALGORITHMS FOR PROTEIN STRUCTURE </a:t>
            </a:r>
            <a:r>
              <a:rPr lang="en-US" sz="2600" b="1" dirty="0" smtClean="0">
                <a:latin typeface="Arial" pitchFamily="34" charset="0"/>
                <a:cs typeface="Arial" pitchFamily="34" charset="0"/>
              </a:rPr>
              <a:t>ANALYSIS</a:t>
            </a:r>
            <a:endParaRPr lang="en-US" sz="2600" b="1" dirty="0">
              <a:latin typeface="Arial" pitchFamily="34" charset="0"/>
              <a:cs typeface="Arial" pitchFamily="34" charset="0"/>
            </a:endParaRPr>
          </a:p>
        </p:txBody>
      </p:sp>
      <p:sp>
        <p:nvSpPr>
          <p:cNvPr id="8" name="TextBox 7"/>
          <p:cNvSpPr txBox="1"/>
          <p:nvPr/>
        </p:nvSpPr>
        <p:spPr>
          <a:xfrm>
            <a:off x="6629400" y="1125340"/>
            <a:ext cx="2355264" cy="4524315"/>
          </a:xfrm>
          <a:prstGeom prst="rect">
            <a:avLst/>
          </a:prstGeom>
          <a:noFill/>
          <a:ln w="28575">
            <a:solidFill>
              <a:srgbClr val="7030A0"/>
            </a:solidFill>
          </a:ln>
        </p:spPr>
        <p:txBody>
          <a:bodyPr wrap="square" rtlCol="0">
            <a:spAutoFit/>
          </a:bodyPr>
          <a:lstStyle/>
          <a:p>
            <a:r>
              <a:rPr lang="en-US" sz="1600" b="1" dirty="0" smtClean="0">
                <a:latin typeface="Arial" panose="020B0604020202020204" pitchFamily="34" charset="0"/>
                <a:cs typeface="Arial" panose="020B0604020202020204" pitchFamily="34" charset="0"/>
              </a:rPr>
              <a:t>An algorithm, named HELO (</a:t>
            </a:r>
            <a:r>
              <a:rPr lang="en-US" sz="1600" b="1" u="sng" dirty="0" smtClean="0">
                <a:latin typeface="Arial" panose="020B0604020202020204" pitchFamily="34" charset="0"/>
                <a:cs typeface="Arial" panose="020B0604020202020204" pitchFamily="34" charset="0"/>
              </a:rPr>
              <a:t>Hel</a:t>
            </a:r>
            <a:r>
              <a:rPr lang="en-US" sz="1600" b="1" dirty="0" smtClean="0">
                <a:latin typeface="Arial" panose="020B0604020202020204" pitchFamily="34" charset="0"/>
                <a:cs typeface="Arial" panose="020B0604020202020204" pitchFamily="34" charset="0"/>
              </a:rPr>
              <a:t>ix </a:t>
            </a:r>
            <a:r>
              <a:rPr lang="en-US" sz="1600" b="1" u="sng" dirty="0" smtClean="0">
                <a:latin typeface="Arial" panose="020B0604020202020204" pitchFamily="34" charset="0"/>
                <a:cs typeface="Arial" panose="020B0604020202020204" pitchFamily="34" charset="0"/>
              </a:rPr>
              <a:t>O</a:t>
            </a:r>
            <a:r>
              <a:rPr lang="en-US" sz="1600" b="1" dirty="0" smtClean="0">
                <a:latin typeface="Arial" panose="020B0604020202020204" pitchFamily="34" charset="0"/>
                <a:cs typeface="Arial" panose="020B0604020202020204" pitchFamily="34" charset="0"/>
              </a:rPr>
              <a:t>rientation), has been developed to determine the interhelical angles and helical bends or twists, using alalytical geometry operations with the protein’s atom coordinates. Conformational changes in calmodulin upon binding to a target peptide were described at greater detail.</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159327" y="5784273"/>
            <a:ext cx="8714509" cy="707886"/>
          </a:xfrm>
          <a:prstGeom prst="rect">
            <a:avLst/>
          </a:prstGeom>
          <a:solidFill>
            <a:schemeClr val="bg1">
              <a:lumMod val="85000"/>
            </a:schemeClr>
          </a:solidFill>
          <a:ln w="28575">
            <a:solidFill>
              <a:schemeClr val="accent4">
                <a:lumMod val="50000"/>
              </a:schemeClr>
            </a:solidFill>
          </a:ln>
        </p:spPr>
        <p:txBody>
          <a:bodyPr wrap="square" rtlCol="0">
            <a:spAutoFit/>
          </a:bodyPr>
          <a:lstStyle/>
          <a:p>
            <a:r>
              <a:rPr lang="en-US" sz="1400" b="1" u="sng" dirty="0" smtClean="0">
                <a:latin typeface="Arial" panose="020B0604020202020204" pitchFamily="34" charset="0"/>
                <a:cs typeface="Arial" panose="020B0604020202020204" pitchFamily="34" charset="0"/>
              </a:rPr>
              <a:t>Publication: </a:t>
            </a:r>
          </a:p>
          <a:p>
            <a:endParaRPr lang="en-US" sz="1400" b="1" u="sng" dirty="0" smtClean="0">
              <a:latin typeface="Arial" panose="020B0604020202020204" pitchFamily="34" charset="0"/>
              <a:cs typeface="Arial" panose="020B0604020202020204" pitchFamily="34" charset="0"/>
            </a:endParaRPr>
          </a:p>
          <a:p>
            <a:pPr lvl="0"/>
            <a:r>
              <a:rPr lang="en-US" sz="1200" b="1" dirty="0" smtClean="0">
                <a:latin typeface="Arial" panose="020B0604020202020204" pitchFamily="34" charset="0"/>
                <a:cs typeface="Arial" panose="020B0604020202020204" pitchFamily="34" charset="0"/>
              </a:rPr>
              <a:t>Tatulian SA</a:t>
            </a:r>
            <a:r>
              <a:rPr lang="en-US" sz="1200" b="1" dirty="0">
                <a:latin typeface="Arial" panose="020B0604020202020204" pitchFamily="34" charset="0"/>
                <a:cs typeface="Arial" panose="020B0604020202020204" pitchFamily="34" charset="0"/>
              </a:rPr>
              <a:t>. (2008) Determination of helix orientations in proteins. </a:t>
            </a:r>
            <a:r>
              <a:rPr lang="en-US" sz="1200" b="1" i="1" dirty="0">
                <a:latin typeface="Arial" panose="020B0604020202020204" pitchFamily="34" charset="0"/>
                <a:cs typeface="Arial" panose="020B0604020202020204" pitchFamily="34" charset="0"/>
              </a:rPr>
              <a:t>Comput. Biol. Chem.</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32:370-374</a:t>
            </a:r>
            <a:r>
              <a:rPr lang="en-US"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66412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1531</Words>
  <Application>Microsoft Office PowerPoint</Application>
  <PresentationFormat>On-screen Show (4:3)</PresentationFormat>
  <Paragraphs>81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Central Florida - College of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Suren Tatulian</dc:creator>
  <cp:lastModifiedBy>omics</cp:lastModifiedBy>
  <cp:revision>47</cp:revision>
  <dcterms:created xsi:type="dcterms:W3CDTF">2012-11-27T19:20:25Z</dcterms:created>
  <dcterms:modified xsi:type="dcterms:W3CDTF">2014-09-04T06:32:40Z</dcterms:modified>
</cp:coreProperties>
</file>