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7"/>
  </p:notesMasterIdLst>
  <p:sldIdLst>
    <p:sldId id="546" r:id="rId2"/>
    <p:sldId id="547" r:id="rId3"/>
    <p:sldId id="478" r:id="rId4"/>
    <p:sldId id="520" r:id="rId5"/>
    <p:sldId id="536" r:id="rId6"/>
    <p:sldId id="537" r:id="rId7"/>
    <p:sldId id="538" r:id="rId8"/>
    <p:sldId id="540" r:id="rId9"/>
    <p:sldId id="541" r:id="rId10"/>
    <p:sldId id="539" r:id="rId11"/>
    <p:sldId id="542" r:id="rId12"/>
    <p:sldId id="543" r:id="rId13"/>
    <p:sldId id="544" r:id="rId14"/>
    <p:sldId id="548" r:id="rId15"/>
    <p:sldId id="545"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ern="1200">
        <a:solidFill>
          <a:schemeClr val="tx1"/>
        </a:solidFill>
        <a:latin typeface="Times New Roman" pitchFamily="18" charset="0"/>
        <a:ea typeface="宋体" pitchFamily="2" charset="-122"/>
        <a:cs typeface="+mn-cs"/>
      </a:defRPr>
    </a:lvl5pPr>
    <a:lvl6pPr marL="2286000" algn="l" defTabSz="914400" rtl="0" eaLnBrk="1" latinLnBrk="0" hangingPunct="1">
      <a:defRPr kern="1200">
        <a:solidFill>
          <a:schemeClr val="tx1"/>
        </a:solidFill>
        <a:latin typeface="Times New Roman" pitchFamily="18" charset="0"/>
        <a:ea typeface="宋体" pitchFamily="2" charset="-122"/>
        <a:cs typeface="+mn-cs"/>
      </a:defRPr>
    </a:lvl6pPr>
    <a:lvl7pPr marL="2743200" algn="l" defTabSz="914400" rtl="0" eaLnBrk="1" latinLnBrk="0" hangingPunct="1">
      <a:defRPr kern="1200">
        <a:solidFill>
          <a:schemeClr val="tx1"/>
        </a:solidFill>
        <a:latin typeface="Times New Roman" pitchFamily="18" charset="0"/>
        <a:ea typeface="宋体" pitchFamily="2" charset="-122"/>
        <a:cs typeface="+mn-cs"/>
      </a:defRPr>
    </a:lvl7pPr>
    <a:lvl8pPr marL="3200400" algn="l" defTabSz="914400" rtl="0" eaLnBrk="1" latinLnBrk="0" hangingPunct="1">
      <a:defRPr kern="1200">
        <a:solidFill>
          <a:schemeClr val="tx1"/>
        </a:solidFill>
        <a:latin typeface="Times New Roman" pitchFamily="18" charset="0"/>
        <a:ea typeface="宋体" pitchFamily="2" charset="-122"/>
        <a:cs typeface="+mn-cs"/>
      </a:defRPr>
    </a:lvl8pPr>
    <a:lvl9pPr marL="3657600" algn="l" defTabSz="914400" rtl="0" eaLnBrk="1" latinLnBrk="0" hangingPunct="1">
      <a:defRPr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FF"/>
    <a:srgbClr val="FFFF00"/>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1" autoAdjust="0"/>
    <p:restoredTop sz="86457" autoAdjust="0"/>
  </p:normalViewPr>
  <p:slideViewPr>
    <p:cSldViewPr snapToObjects="1">
      <p:cViewPr>
        <p:scale>
          <a:sx n="82" d="100"/>
          <a:sy n="82" d="100"/>
        </p:scale>
        <p:origin x="-792"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9" d="100"/>
        <a:sy n="4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58E2CD24-70E4-4E88-9213-582CF429E798}" type="datetimeFigureOut">
              <a:rPr lang="zh-CN" altLang="en-US"/>
              <a:pPr>
                <a:defRPr/>
              </a:pPr>
              <a:t>2015/10/13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D06D4681-1B85-4F87-87B5-6224A9D430E3}" type="slidenum">
              <a:rPr lang="zh-CN" altLang="en-US"/>
              <a:pPr>
                <a:defRPr/>
              </a:pPr>
              <a:t>‹#›</a:t>
            </a:fld>
            <a:endParaRPr lang="zh-CN" altLang="en-US"/>
          </a:p>
        </p:txBody>
      </p:sp>
    </p:spTree>
    <p:extLst>
      <p:ext uri="{BB962C8B-B14F-4D97-AF65-F5344CB8AC3E}">
        <p14:creationId xmlns:p14="http://schemas.microsoft.com/office/powerpoint/2010/main" val="1407762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a:defRPr/>
            </a:pPr>
            <a:fld id="{D06D4681-1B85-4F87-87B5-6224A9D430E3}" type="slidenum">
              <a:rPr lang="zh-CN" altLang="en-US" smtClean="0"/>
              <a:pPr>
                <a:defRPr/>
              </a:pPr>
              <a:t>3</a:t>
            </a:fld>
            <a:endParaRPr lang="zh-CN" altLang="en-US"/>
          </a:p>
        </p:txBody>
      </p:sp>
    </p:spTree>
    <p:extLst>
      <p:ext uri="{BB962C8B-B14F-4D97-AF65-F5344CB8AC3E}">
        <p14:creationId xmlns:p14="http://schemas.microsoft.com/office/powerpoint/2010/main" val="152161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a:effectLst>
            <a:outerShdw blurRad="190500" dist="228600" dir="2700000" algn="ctr">
              <a:srgbClr val="000000">
                <a:alpha val="30000"/>
              </a:srgbClr>
            </a:outerShdw>
            <a:softEdge rad="63500"/>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矩形 10"/>
          <p:cNvSpPr/>
          <p:nvPr/>
        </p:nvSpPr>
        <p:spPr>
          <a:xfrm>
            <a:off x="64394" y="1449303"/>
            <a:ext cx="9020074" cy="1527349"/>
          </a:xfrm>
          <a:prstGeom prst="rect">
            <a:avLst/>
          </a:prstGeom>
          <a:solidFill>
            <a:schemeClr val="accent1">
              <a:alpha val="100000"/>
            </a:schemeClr>
          </a:solidFill>
          <a:ln w="19050" cap="sq" cmpd="sng" algn="ctr">
            <a:noFill/>
            <a:prstDash val="solid"/>
          </a:ln>
          <a:effectLst>
            <a:outerShdw blurRad="190500" dist="228600" dir="2700000" algn="ctr">
              <a:srgbClr val="000000">
                <a:alpha val="30000"/>
              </a:srgbClr>
            </a:outerShdw>
            <a:softEdge rad="63500"/>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ext Box 4"/>
          <p:cNvSpPr txBox="1">
            <a:spLocks noChangeArrowheads="1"/>
          </p:cNvSpPr>
          <p:nvPr userDrawn="1"/>
        </p:nvSpPr>
        <p:spPr bwMode="auto">
          <a:xfrm>
            <a:off x="827088" y="331788"/>
            <a:ext cx="3384550" cy="396875"/>
          </a:xfrm>
          <a:prstGeom prst="rect">
            <a:avLst/>
          </a:prstGeom>
          <a:noFill/>
          <a:ln>
            <a:noFill/>
          </a:ln>
          <a:effectLst/>
          <a:extLst/>
        </p:spPr>
        <p:txBody>
          <a:bodyPr>
            <a:spAutoFit/>
          </a:bodyPr>
          <a:lstStyle/>
          <a:p>
            <a:pPr>
              <a:spcBef>
                <a:spcPct val="50000"/>
              </a:spcBef>
              <a:defRPr/>
            </a:pPr>
            <a:r>
              <a:rPr lang="zh-CN" altLang="en-US" sz="2000" b="1">
                <a:latin typeface="楷体_GB2312" pitchFamily="49" charset="-122"/>
                <a:ea typeface="楷体_GB2312" pitchFamily="49" charset="-122"/>
              </a:rPr>
              <a:t>北京大学博士论文答辩</a:t>
            </a:r>
          </a:p>
        </p:txBody>
      </p:sp>
      <p:pic>
        <p:nvPicPr>
          <p:cNvPr id="7" name="Picture 5" descr="0001829886"/>
          <p:cNvPicPr>
            <a:picLocks noChangeAspect="1" noChangeArrowheads="1"/>
          </p:cNvPicPr>
          <p:nvPr userDrawn="1"/>
        </p:nvPicPr>
        <p:blipFill>
          <a:blip r:embed="rId2" cstate="print"/>
          <a:srcRect/>
          <a:stretch>
            <a:fillRect/>
          </a:stretch>
        </p:blipFill>
        <p:spPr bwMode="auto">
          <a:xfrm>
            <a:off x="179388" y="260350"/>
            <a:ext cx="571500" cy="571500"/>
          </a:xfrm>
          <a:prstGeom prst="rect">
            <a:avLst/>
          </a:prstGeom>
          <a:noFill/>
          <a:ln w="9525">
            <a:noFill/>
            <a:miter lim="800000"/>
            <a:headEnd/>
            <a:tailEnd/>
          </a:ln>
        </p:spPr>
      </p:pic>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zh-CN" altLang="en-US" dirty="0" smtClean="0"/>
              <a:t>单击此处编辑母版标题样式</a:t>
            </a:r>
            <a:endParaRPr lang="en-US" dirty="0"/>
          </a:p>
        </p:txBody>
      </p:sp>
      <p:sp>
        <p:nvSpPr>
          <p:cNvPr id="10" name="日期占位符 27"/>
          <p:cNvSpPr>
            <a:spLocks noGrp="1"/>
          </p:cNvSpPr>
          <p:nvPr>
            <p:ph type="dt" sz="half" idx="10"/>
          </p:nvPr>
        </p:nvSpPr>
        <p:spPr/>
        <p:txBody>
          <a:bodyPr/>
          <a:lstStyle>
            <a:lvl1pPr>
              <a:defRPr/>
            </a:lvl1pPr>
          </a:lstStyle>
          <a:p>
            <a:pPr>
              <a:defRPr/>
            </a:pPr>
            <a:endParaRPr lang="zh-CN" altLang="en-US"/>
          </a:p>
        </p:txBody>
      </p:sp>
      <p:sp>
        <p:nvSpPr>
          <p:cNvPr id="11" name="页脚占位符 16"/>
          <p:cNvSpPr>
            <a:spLocks noGrp="1"/>
          </p:cNvSpPr>
          <p:nvPr>
            <p:ph type="ftr" sz="quarter" idx="11"/>
          </p:nvPr>
        </p:nvSpPr>
        <p:spPr/>
        <p:txBody>
          <a:bodyPr/>
          <a:lstStyle>
            <a:lvl1pPr>
              <a:defRPr/>
            </a:lvl1pPr>
          </a:lstStyle>
          <a:p>
            <a:pPr>
              <a:defRPr/>
            </a:pPr>
            <a:endParaRPr lang="zh-CN" altLang="en-US"/>
          </a:p>
        </p:txBody>
      </p:sp>
      <p:sp>
        <p:nvSpPr>
          <p:cNvPr id="12" name="灯片编号占位符 28"/>
          <p:cNvSpPr>
            <a:spLocks noGrp="1"/>
          </p:cNvSpPr>
          <p:nvPr>
            <p:ph type="sldNum" sz="quarter" idx="12"/>
          </p:nvPr>
        </p:nvSpPr>
        <p:spPr/>
        <p:txBody>
          <a:bodyPr/>
          <a:lstStyle>
            <a:lvl1pPr>
              <a:defRPr sz="1600" b="1">
                <a:solidFill>
                  <a:srgbClr val="FFFFFF"/>
                </a:solidFill>
              </a:defRPr>
            </a:lvl1pPr>
          </a:lstStyle>
          <a:p>
            <a:pPr>
              <a:defRPr/>
            </a:pPr>
            <a:fld id="{B0C0EFA0-F375-4344-BD8C-FE85F1EA8BE7}" type="slidenum">
              <a:rPr lang="zh-CN" altLang="en-US"/>
              <a:pPr>
                <a:defRPr/>
              </a:pPr>
              <a:t>‹#›</a:t>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22031C80-BA8C-4769-9582-34945CDB39C6}"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914400" y="274640"/>
            <a:ext cx="55626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CDF4A256-9FF7-4CCA-8F01-F494ACC531FC}"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8FA2AF08-EB32-4C21-8932-0862010FAB92}" type="datetimeFigureOut">
              <a:rPr lang="zh-CN" altLang="en-US" smtClean="0"/>
              <a:pPr/>
              <a:t>2015/10/13</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CCD216AC-ACD4-447C-ACAA-E2D87180E79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9"/>
          <p:cNvSpPr/>
          <p:nvPr userDrawn="1"/>
        </p:nvSpPr>
        <p:spPr>
          <a:xfrm>
            <a:off x="76200" y="260648"/>
            <a:ext cx="9014292" cy="504056"/>
          </a:xfrm>
          <a:prstGeom prst="rect">
            <a:avLst/>
          </a:prstGeom>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 name="灯片编号占位符 5"/>
          <p:cNvSpPr>
            <a:spLocks noGrp="1"/>
          </p:cNvSpPr>
          <p:nvPr>
            <p:ph type="sldNum" sz="quarter" idx="10"/>
          </p:nvPr>
        </p:nvSpPr>
        <p:spPr>
          <a:xfrm>
            <a:off x="8532813" y="6237288"/>
            <a:ext cx="457200" cy="457200"/>
          </a:xfrm>
        </p:spPr>
        <p:txBody>
          <a:bodyPr/>
          <a:lstStyle>
            <a:lvl1pPr>
              <a:defRPr sz="1600" b="1"/>
            </a:lvl1pPr>
          </a:lstStyle>
          <a:p>
            <a:pPr>
              <a:defRPr/>
            </a:pPr>
            <a:fld id="{6DBC67FB-396C-4187-A014-60630223F030}" type="slidenum">
              <a:rPr lang="zh-CN" altLang="en-US"/>
              <a:pPr>
                <a:defRPr/>
              </a:pPr>
              <a:t>‹#›</a:t>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矩形 10"/>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矩形 11"/>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矩形 12"/>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722313" y="952500"/>
            <a:ext cx="7772400" cy="1362075"/>
          </a:xfrm>
        </p:spPr>
        <p:txBody>
          <a:bodyPr/>
          <a:lstStyle>
            <a:lvl1pPr algn="l">
              <a:buNone/>
              <a:defRPr sz="4000" b="0" cap="none"/>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8" name="日期占位符 3"/>
          <p:cNvSpPr>
            <a:spLocks noGrp="1"/>
          </p:cNvSpPr>
          <p:nvPr>
            <p:ph type="dt" sz="half" idx="10"/>
          </p:nvPr>
        </p:nvSpPr>
        <p:spPr/>
        <p:txBody>
          <a:bodyPr/>
          <a:lstStyle>
            <a:lvl1pPr>
              <a:defRPr/>
            </a:lvl1pPr>
          </a:lstStyle>
          <a:p>
            <a:pPr>
              <a:defRPr/>
            </a:pPr>
            <a:endParaRPr lang="zh-CN" altLang="en-US"/>
          </a:p>
        </p:txBody>
      </p:sp>
      <p:sp>
        <p:nvSpPr>
          <p:cNvPr id="9" name="页脚占位符 4"/>
          <p:cNvSpPr>
            <a:spLocks noGrp="1"/>
          </p:cNvSpPr>
          <p:nvPr>
            <p:ph type="ftr" sz="quarter" idx="11"/>
          </p:nvPr>
        </p:nvSpPr>
        <p:spPr>
          <a:xfrm>
            <a:off x="800100" y="6172200"/>
            <a:ext cx="4000500" cy="457200"/>
          </a:xfrm>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a:xfrm>
            <a:off x="146050" y="6208713"/>
            <a:ext cx="457200" cy="457200"/>
          </a:xfrm>
        </p:spPr>
        <p:txBody>
          <a:bodyPr/>
          <a:lstStyle>
            <a:lvl1pPr>
              <a:defRPr/>
            </a:lvl1pPr>
          </a:lstStyle>
          <a:p>
            <a:pPr>
              <a:defRPr/>
            </a:pPr>
            <a:fld id="{008EC587-89F9-4687-844F-0D76E64DA805}" type="slidenum">
              <a:rPr lang="zh-CN" alt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91440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93395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22"/>
          <p:cNvSpPr>
            <a:spLocks noGrp="1"/>
          </p:cNvSpPr>
          <p:nvPr>
            <p:ph type="sldNum" sz="quarter" idx="12"/>
          </p:nvPr>
        </p:nvSpPr>
        <p:spPr/>
        <p:txBody>
          <a:bodyPr/>
          <a:lstStyle>
            <a:lvl1pPr>
              <a:defRPr/>
            </a:lvl1pPr>
          </a:lstStyle>
          <a:p>
            <a:pPr>
              <a:defRPr/>
            </a:pPr>
            <a:fld id="{A6400418-7126-49F6-BEED-77B2EED2C768}"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11" name="内容占位符 10"/>
          <p:cNvSpPr>
            <a:spLocks noGrp="1"/>
          </p:cNvSpPr>
          <p:nvPr>
            <p:ph sz="half" idx="2"/>
          </p:nvPr>
        </p:nvSpPr>
        <p:spPr>
          <a:xfrm>
            <a:off x="9144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half" idx="4"/>
          </p:nvPr>
        </p:nvSpPr>
        <p:spPr>
          <a:xfrm>
            <a:off x="49530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13"/>
          <p:cNvSpPr>
            <a:spLocks noGrp="1"/>
          </p:cNvSpPr>
          <p:nvPr>
            <p:ph type="dt" sz="half" idx="10"/>
          </p:nvPr>
        </p:nvSpPr>
        <p:spPr/>
        <p:txBody>
          <a:bodyPr/>
          <a:lstStyle>
            <a:lvl1pPr>
              <a:defRPr/>
            </a:lvl1pPr>
          </a:lstStyle>
          <a:p>
            <a:pPr>
              <a:defRPr/>
            </a:pPr>
            <a:endParaRPr lang="zh-CN" altLang="en-US"/>
          </a:p>
        </p:txBody>
      </p:sp>
      <p:sp>
        <p:nvSpPr>
          <p:cNvPr id="8" name="页脚占位符 2"/>
          <p:cNvSpPr>
            <a:spLocks noGrp="1"/>
          </p:cNvSpPr>
          <p:nvPr>
            <p:ph type="ftr" sz="quarter" idx="11"/>
          </p:nvPr>
        </p:nvSpPr>
        <p:spPr/>
        <p:txBody>
          <a:bodyPr/>
          <a:lstStyle>
            <a:lvl1pPr>
              <a:defRPr/>
            </a:lvl1pPr>
          </a:lstStyle>
          <a:p>
            <a:pPr>
              <a:defRPr/>
            </a:pPr>
            <a:endParaRPr lang="zh-CN" altLang="en-US"/>
          </a:p>
        </p:txBody>
      </p:sp>
      <p:sp>
        <p:nvSpPr>
          <p:cNvPr id="9" name="灯片编号占位符 22"/>
          <p:cNvSpPr>
            <a:spLocks noGrp="1"/>
          </p:cNvSpPr>
          <p:nvPr>
            <p:ph type="sldNum" sz="quarter" idx="12"/>
          </p:nvPr>
        </p:nvSpPr>
        <p:spPr/>
        <p:txBody>
          <a:bodyPr/>
          <a:lstStyle>
            <a:lvl1pPr>
              <a:defRPr/>
            </a:lvl1pPr>
          </a:lstStyle>
          <a:p>
            <a:pPr>
              <a:defRPr/>
            </a:pPr>
            <a:fld id="{72EF91E6-B9EB-4CEB-9AB0-9BFA13FA9103}"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endParaRPr lang="zh-CN" altLang="en-US"/>
          </a:p>
        </p:txBody>
      </p:sp>
      <p:sp>
        <p:nvSpPr>
          <p:cNvPr id="4" name="页脚占位符 2"/>
          <p:cNvSpPr>
            <a:spLocks noGrp="1"/>
          </p:cNvSpPr>
          <p:nvPr>
            <p:ph type="ftr" sz="quarter" idx="11"/>
          </p:nvPr>
        </p:nvSpPr>
        <p:spPr/>
        <p:txBody>
          <a:bodyPr/>
          <a:lstStyle>
            <a:lvl1pPr>
              <a:defRPr/>
            </a:lvl1pPr>
          </a:lstStyle>
          <a:p>
            <a:pPr>
              <a:defRPr/>
            </a:pPr>
            <a:endParaRPr lang="zh-CN" altLang="en-US"/>
          </a:p>
        </p:txBody>
      </p:sp>
      <p:sp>
        <p:nvSpPr>
          <p:cNvPr id="5" name="灯片编号占位符 22"/>
          <p:cNvSpPr>
            <a:spLocks noGrp="1"/>
          </p:cNvSpPr>
          <p:nvPr>
            <p:ph type="sldNum" sz="quarter" idx="12"/>
          </p:nvPr>
        </p:nvSpPr>
        <p:spPr/>
        <p:txBody>
          <a:bodyPr/>
          <a:lstStyle>
            <a:lvl1pPr>
              <a:defRPr/>
            </a:lvl1pPr>
          </a:lstStyle>
          <a:p>
            <a:pPr>
              <a:defRPr/>
            </a:pPr>
            <a:fld id="{73B94A3C-C136-4625-9833-BA3FD656872F}"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3"/>
          <p:cNvSpPr>
            <a:spLocks noGrp="1"/>
          </p:cNvSpPr>
          <p:nvPr>
            <p:ph type="dt" sz="half" idx="10"/>
          </p:nvPr>
        </p:nvSpPr>
        <p:spPr/>
        <p:txBody>
          <a:bodyPr/>
          <a:lstStyle>
            <a:lvl1pPr>
              <a:defRPr/>
            </a:lvl1pPr>
          </a:lstStyle>
          <a:p>
            <a:pPr>
              <a:defRPr/>
            </a:pPr>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22"/>
          <p:cNvSpPr>
            <a:spLocks noGrp="1"/>
          </p:cNvSpPr>
          <p:nvPr>
            <p:ph type="sldNum" sz="quarter" idx="12"/>
          </p:nvPr>
        </p:nvSpPr>
        <p:spPr/>
        <p:txBody>
          <a:bodyPr/>
          <a:lstStyle>
            <a:lvl1pPr>
              <a:defRPr/>
            </a:lvl1pPr>
          </a:lstStyle>
          <a:p>
            <a:pPr>
              <a:defRPr/>
            </a:pPr>
            <a:fld id="{BDDDE4B2-34D2-4E11-A22E-76EE5E10E264}"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圆角矩形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914400" y="273050"/>
            <a:ext cx="7772400" cy="1143000"/>
          </a:xfrm>
        </p:spPr>
        <p:txBody>
          <a:bodyPr/>
          <a:lstStyle>
            <a:lvl1pPr algn="l">
              <a:buNone/>
              <a:defRPr sz="4000" b="0"/>
            </a:lvl1pPr>
          </a:lstStyle>
          <a:p>
            <a:r>
              <a:rPr lang="zh-CN" altLang="en-US" smtClean="0"/>
              <a:t>单击此处编辑母版标题样式</a:t>
            </a:r>
            <a:endParaRPr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11" name="内容占位符 10"/>
          <p:cNvSpPr>
            <a:spLocks noGrp="1"/>
          </p:cNvSpPr>
          <p:nvPr>
            <p:ph sz="quarter" idx="1"/>
          </p:nvPr>
        </p:nvSpPr>
        <p:spPr>
          <a:xfrm>
            <a:off x="2971800" y="1600200"/>
            <a:ext cx="5715000" cy="4495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4"/>
          <p:cNvSpPr>
            <a:spLocks noGrp="1"/>
          </p:cNvSpPr>
          <p:nvPr>
            <p:ph type="dt" sz="half" idx="10"/>
          </p:nvPr>
        </p:nvSpPr>
        <p:spPr/>
        <p:txBody>
          <a:bodyPr/>
          <a:lstStyle>
            <a:lvl1pPr>
              <a:defRPr/>
            </a:lvl1pPr>
          </a:lstStyle>
          <a:p>
            <a:pPr>
              <a:defRPr/>
            </a:pPr>
            <a:endParaRPr lang="zh-CN" altLang="en-US"/>
          </a:p>
        </p:txBody>
      </p:sp>
      <p:sp>
        <p:nvSpPr>
          <p:cNvPr id="8" name="页脚占位符 5"/>
          <p:cNvSpPr>
            <a:spLocks noGrp="1"/>
          </p:cNvSpPr>
          <p:nvPr>
            <p:ph type="ftr" sz="quarter" idx="11"/>
          </p:nvPr>
        </p:nvSpPr>
        <p:spPr/>
        <p:txBody>
          <a:bodyPr/>
          <a:lstStyle>
            <a:lvl1pPr>
              <a:defRPr/>
            </a:lvl1pPr>
          </a:lstStyle>
          <a:p>
            <a:pPr>
              <a:defRPr/>
            </a:pPr>
            <a:endParaRPr lang="zh-CN" altLang="en-US"/>
          </a:p>
        </p:txBody>
      </p:sp>
      <p:sp>
        <p:nvSpPr>
          <p:cNvPr id="9" name="灯片编号占位符 6"/>
          <p:cNvSpPr>
            <a:spLocks noGrp="1"/>
          </p:cNvSpPr>
          <p:nvPr>
            <p:ph type="sldNum" sz="quarter" idx="12"/>
          </p:nvPr>
        </p:nvSpPr>
        <p:spPr/>
        <p:txBody>
          <a:bodyPr/>
          <a:lstStyle>
            <a:lvl1pPr>
              <a:defRPr/>
            </a:lvl1pPr>
          </a:lstStyle>
          <a:p>
            <a:pPr>
              <a:defRPr/>
            </a:pPr>
            <a:fld id="{391324C5-D6BD-4BEE-A073-9106C9D6BEB6}"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矩形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矩形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lang="zh-CN" altLang="en-US" smtClean="0"/>
              <a:t>单击此处编辑母版标题样式</a:t>
            </a:r>
            <a:endParaRPr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8" name="日期占位符 4"/>
          <p:cNvSpPr>
            <a:spLocks noGrp="1"/>
          </p:cNvSpPr>
          <p:nvPr>
            <p:ph type="dt" sz="half" idx="10"/>
          </p:nvPr>
        </p:nvSpPr>
        <p:spPr/>
        <p:txBody>
          <a:bodyPr/>
          <a:lstStyle>
            <a:lvl1pPr>
              <a:defRPr/>
            </a:lvl1pPr>
          </a:lstStyle>
          <a:p>
            <a:pPr>
              <a:defRPr/>
            </a:pPr>
            <a:endParaRPr lang="zh-CN" altLang="en-US"/>
          </a:p>
        </p:txBody>
      </p:sp>
      <p:sp>
        <p:nvSpPr>
          <p:cNvPr id="9" name="页脚占位符 5"/>
          <p:cNvSpPr>
            <a:spLocks noGrp="1"/>
          </p:cNvSpPr>
          <p:nvPr>
            <p:ph type="ftr" sz="quarter" idx="11"/>
          </p:nvPr>
        </p:nvSpPr>
        <p:spPr>
          <a:xfrm>
            <a:off x="914400" y="6172200"/>
            <a:ext cx="3886200" cy="457200"/>
          </a:xfrm>
        </p:spPr>
        <p:txBody>
          <a:bodyPr/>
          <a:lstStyle>
            <a:lvl1pPr>
              <a:defRPr/>
            </a:lvl1pPr>
          </a:lstStyle>
          <a:p>
            <a:pPr>
              <a:defRPr/>
            </a:pPr>
            <a:endParaRPr lang="zh-CN" altLang="en-US"/>
          </a:p>
        </p:txBody>
      </p:sp>
      <p:sp>
        <p:nvSpPr>
          <p:cNvPr id="10" name="灯片编号占位符 6"/>
          <p:cNvSpPr>
            <a:spLocks noGrp="1"/>
          </p:cNvSpPr>
          <p:nvPr>
            <p:ph type="sldNum" sz="quarter" idx="12"/>
          </p:nvPr>
        </p:nvSpPr>
        <p:spPr>
          <a:xfrm>
            <a:off x="146050" y="6208713"/>
            <a:ext cx="457200" cy="457200"/>
          </a:xfrm>
        </p:spPr>
        <p:txBody>
          <a:bodyPr/>
          <a:lstStyle>
            <a:lvl1pPr>
              <a:defRPr/>
            </a:lvl1pPr>
          </a:lstStyle>
          <a:p>
            <a:pPr>
              <a:defRPr/>
            </a:pPr>
            <a:fld id="{65CDCDB3-4341-4B88-AF18-D0DED64054CF}"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圆角矩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084" name="标题占位符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zh-CN" altLang="en-US" smtClean="0"/>
              <a:t>单击此处编辑母版标题样式</a:t>
            </a:r>
            <a:endParaRPr lang="en-US" smtClean="0"/>
          </a:p>
        </p:txBody>
      </p:sp>
      <p:sp>
        <p:nvSpPr>
          <p:cNvPr id="46085" name="文本占位符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ea typeface="+mn-ea"/>
              </a:defRPr>
            </a:lvl1pPr>
          </a:lstStyle>
          <a:p>
            <a:pPr>
              <a:defRPr/>
            </a:pPr>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ea typeface="+mn-ea"/>
              </a:defRPr>
            </a:lvl1pPr>
          </a:lstStyle>
          <a:p>
            <a:pPr>
              <a:defRPr/>
            </a:pPr>
            <a:endParaRPr lang="zh-CN" altLang="en-US"/>
          </a:p>
        </p:txBody>
      </p:sp>
      <p:sp>
        <p:nvSpPr>
          <p:cNvPr id="23" name="灯片编号占位符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AB79B46-AA7B-448B-A4E9-0E6B90E574B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17" r:id="rId4"/>
    <p:sldLayoutId id="2147483818" r:id="rId5"/>
    <p:sldLayoutId id="2147483819" r:id="rId6"/>
    <p:sldLayoutId id="2147483820" r:id="rId7"/>
    <p:sldLayoutId id="2147483826" r:id="rId8"/>
    <p:sldLayoutId id="2147483827" r:id="rId9"/>
    <p:sldLayoutId id="2147483821" r:id="rId10"/>
    <p:sldLayoutId id="2147483822" r:id="rId11"/>
    <p:sldLayoutId id="2147483828"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imes New Roman" pitchFamily="18" charset="0"/>
          <a:ea typeface="宋体" pitchFamily="2" charset="-122"/>
        </a:defRPr>
      </a:lvl2pPr>
      <a:lvl3pPr algn="l" rtl="0" eaLnBrk="0" fontAlgn="base" hangingPunct="0">
        <a:spcBef>
          <a:spcPct val="0"/>
        </a:spcBef>
        <a:spcAft>
          <a:spcPct val="0"/>
        </a:spcAft>
        <a:defRPr sz="4000">
          <a:solidFill>
            <a:schemeClr val="tx2"/>
          </a:solidFill>
          <a:latin typeface="Times New Roman" pitchFamily="18" charset="0"/>
          <a:ea typeface="宋体" pitchFamily="2" charset="-122"/>
        </a:defRPr>
      </a:lvl3pPr>
      <a:lvl4pPr algn="l" rtl="0" eaLnBrk="0" fontAlgn="base" hangingPunct="0">
        <a:spcBef>
          <a:spcPct val="0"/>
        </a:spcBef>
        <a:spcAft>
          <a:spcPct val="0"/>
        </a:spcAft>
        <a:defRPr sz="4000">
          <a:solidFill>
            <a:schemeClr val="tx2"/>
          </a:solidFill>
          <a:latin typeface="Times New Roman" pitchFamily="18" charset="0"/>
          <a:ea typeface="宋体" pitchFamily="2" charset="-122"/>
        </a:defRPr>
      </a:lvl4pPr>
      <a:lvl5pPr algn="l" rtl="0" eaLnBrk="0" fontAlgn="base" hangingPunct="0">
        <a:spcBef>
          <a:spcPct val="0"/>
        </a:spcBef>
        <a:spcAft>
          <a:spcPct val="0"/>
        </a:spcAft>
        <a:defRPr sz="4000">
          <a:solidFill>
            <a:schemeClr val="tx2"/>
          </a:solidFill>
          <a:latin typeface="Times New Roman" pitchFamily="18" charset="0"/>
          <a:ea typeface="宋体" pitchFamily="2" charset="-122"/>
        </a:defRPr>
      </a:lvl5pPr>
      <a:lvl6pPr marL="457200" algn="l" rtl="0" fontAlgn="base">
        <a:spcBef>
          <a:spcPct val="0"/>
        </a:spcBef>
        <a:spcAft>
          <a:spcPct val="0"/>
        </a:spcAft>
        <a:defRPr sz="4000">
          <a:solidFill>
            <a:schemeClr val="tx2"/>
          </a:solidFill>
          <a:latin typeface="Times New Roman" pitchFamily="18" charset="0"/>
          <a:ea typeface="宋体" pitchFamily="2" charset="-122"/>
        </a:defRPr>
      </a:lvl6pPr>
      <a:lvl7pPr marL="914400" algn="l" rtl="0" fontAlgn="base">
        <a:spcBef>
          <a:spcPct val="0"/>
        </a:spcBef>
        <a:spcAft>
          <a:spcPct val="0"/>
        </a:spcAft>
        <a:defRPr sz="4000">
          <a:solidFill>
            <a:schemeClr val="tx2"/>
          </a:solidFill>
          <a:latin typeface="Times New Roman" pitchFamily="18" charset="0"/>
          <a:ea typeface="宋体" pitchFamily="2" charset="-122"/>
        </a:defRPr>
      </a:lvl7pPr>
      <a:lvl8pPr marL="1371600" algn="l" rtl="0" fontAlgn="base">
        <a:spcBef>
          <a:spcPct val="0"/>
        </a:spcBef>
        <a:spcAft>
          <a:spcPct val="0"/>
        </a:spcAft>
        <a:defRPr sz="4000">
          <a:solidFill>
            <a:schemeClr val="tx2"/>
          </a:solidFill>
          <a:latin typeface="Times New Roman" pitchFamily="18" charset="0"/>
          <a:ea typeface="宋体" pitchFamily="2" charset="-122"/>
        </a:defRPr>
      </a:lvl8pPr>
      <a:lvl9pPr marL="1828800" algn="l" rtl="0" fontAlgn="base">
        <a:spcBef>
          <a:spcPct val="0"/>
        </a:spcBef>
        <a:spcAft>
          <a:spcPct val="0"/>
        </a:spcAft>
        <a:defRPr sz="4000">
          <a:solidFill>
            <a:schemeClr val="tx2"/>
          </a:solidFill>
          <a:latin typeface="Times New Roman" pitchFamily="18" charset="0"/>
          <a:ea typeface="宋体" pitchFamily="2" charset="-122"/>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CBFCE"/>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D2DA7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D2DA7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6.wmf"/><Relationship Id="rId5" Type="http://schemas.openxmlformats.org/officeDocument/2006/relationships/oleObject" Target="../embeddings/oleObject7.bin"/><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7.wmf"/><Relationship Id="rId5" Type="http://schemas.openxmlformats.org/officeDocument/2006/relationships/oleObject" Target="../embeddings/oleObject9.bin"/><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2" Type="http://schemas.openxmlformats.org/officeDocument/2006/relationships/hyperlink" Target="http://omicsonline.org/membership.php"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DDDE4B2-34D2-4E11-A22E-76EE5E10E264}" type="slidenum">
              <a:rPr lang="zh-CN" altLang="en-US" smtClean="0"/>
              <a:pPr>
                <a:defRPr/>
              </a:pPr>
              <a:t>1</a:t>
            </a:fld>
            <a:endParaRPr lang="zh-CN" altLang="en-US"/>
          </a:p>
        </p:txBody>
      </p:sp>
      <p:sp>
        <p:nvSpPr>
          <p:cNvPr id="3" name="Rectangle 2"/>
          <p:cNvSpPr/>
          <p:nvPr/>
        </p:nvSpPr>
        <p:spPr>
          <a:xfrm>
            <a:off x="929449" y="548680"/>
            <a:ext cx="7345281" cy="1015663"/>
          </a:xfrm>
          <a:prstGeom prst="rect">
            <a:avLst/>
          </a:prstGeom>
        </p:spPr>
        <p:txBody>
          <a:bodyPr wrap="none">
            <a:spAutoFit/>
          </a:bodyPr>
          <a:lstStyle/>
          <a:p>
            <a:pPr marL="0" indent="0" algn="ctr">
              <a:buNone/>
              <a:defRPr/>
            </a:pPr>
            <a:r>
              <a:rPr lang="en-US" sz="6000" b="1" dirty="0">
                <a:latin typeface="+mj-lt"/>
              </a:rPr>
              <a:t>OMICS International</a:t>
            </a:r>
          </a:p>
        </p:txBody>
      </p:sp>
      <p:sp>
        <p:nvSpPr>
          <p:cNvPr id="4" name="Rectangle 3"/>
          <p:cNvSpPr/>
          <p:nvPr/>
        </p:nvSpPr>
        <p:spPr>
          <a:xfrm>
            <a:off x="467544" y="2852936"/>
            <a:ext cx="8352928" cy="3046988"/>
          </a:xfrm>
          <a:prstGeom prst="rect">
            <a:avLst/>
          </a:prstGeom>
        </p:spPr>
        <p:txBody>
          <a:bodyPr wrap="square">
            <a:spAutoFit/>
          </a:bodyPr>
          <a:lstStyle/>
          <a:p>
            <a:pPr>
              <a:defRPr/>
            </a:pPr>
            <a:r>
              <a:rPr lang="en-US" sz="3200" dirty="0">
                <a:latin typeface="+mn-lt"/>
              </a:rPr>
              <a:t>OMICS International through its Open Access Initiative is committed to make genuine and reliable contributions to the scientific community. OMICS International signed an agreement with more than </a:t>
            </a:r>
            <a:r>
              <a:rPr lang="en-US" sz="3200" b="1" dirty="0">
                <a:latin typeface="+mn-lt"/>
              </a:rPr>
              <a:t>1000</a:t>
            </a:r>
            <a:r>
              <a:rPr lang="en-US" sz="3200" dirty="0">
                <a:latin typeface="+mn-lt"/>
              </a:rPr>
              <a:t> International Societies to make healthcare information Open Access.</a:t>
            </a:r>
          </a:p>
        </p:txBody>
      </p:sp>
    </p:spTree>
    <p:extLst>
      <p:ext uri="{BB962C8B-B14F-4D97-AF65-F5344CB8AC3E}">
        <p14:creationId xmlns:p14="http://schemas.microsoft.com/office/powerpoint/2010/main" val="1248355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10</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551954"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146050" y="188640"/>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hangingPunct="0">
              <a:tabLst>
                <a:tab pos="355600" algn="l"/>
                <a:tab pos="1828800" algn="l"/>
              </a:tabLst>
            </a:pPr>
            <a:r>
              <a:rPr lang="en-US" altLang="zh-CN" sz="2200" dirty="0" smtClean="0">
                <a:solidFill>
                  <a:srgbClr val="0033CC"/>
                </a:solidFill>
                <a:latin typeface="+mj-lt"/>
                <a:ea typeface="SimSun" pitchFamily="2" charset="-122"/>
                <a:cs typeface="Times New Roman" pitchFamily="18" charset="0"/>
              </a:rPr>
              <a:t>     Structures of Completed Natural Products:</a:t>
            </a:r>
            <a:endParaRPr lang="en-US" altLang="zh-CN" sz="2200" i="1" dirty="0" smtClean="0">
              <a:solidFill>
                <a:srgbClr val="0033CC"/>
              </a:solidFill>
              <a:latin typeface="+mj-lt"/>
              <a:ea typeface="SimSun" pitchFamily="2" charset="-122"/>
              <a:cs typeface="Times New Roman" pitchFamily="18" charset="0"/>
            </a:endParaRPr>
          </a:p>
        </p:txBody>
      </p:sp>
      <p:graphicFrame>
        <p:nvGraphicFramePr>
          <p:cNvPr id="551939" name="Object 3"/>
          <p:cNvGraphicFramePr>
            <a:graphicFrameLocks noChangeAspect="1"/>
          </p:cNvGraphicFramePr>
          <p:nvPr/>
        </p:nvGraphicFramePr>
        <p:xfrm>
          <a:off x="168165" y="836712"/>
          <a:ext cx="8868331" cy="5473423"/>
        </p:xfrm>
        <a:graphic>
          <a:graphicData uri="http://schemas.openxmlformats.org/presentationml/2006/ole">
            <mc:AlternateContent xmlns:mc="http://schemas.openxmlformats.org/markup-compatibility/2006">
              <mc:Choice xmlns:v="urn:schemas-microsoft-com:vml" Requires="v">
                <p:oleObj spid="_x0000_s551955" name="CS ChemDraw Drawing" r:id="rId5" imgW="11120040" imgH="6863040" progId="ChemDraw.Document.6.0">
                  <p:embed/>
                </p:oleObj>
              </mc:Choice>
              <mc:Fallback>
                <p:oleObj name="CS ChemDraw Drawing" r:id="rId5" imgW="11120040" imgH="6863040" progId="ChemDraw.Document.6.0">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165" y="836712"/>
                        <a:ext cx="8868331" cy="5473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11</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552979"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146050" y="188640"/>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hangingPunct="0">
              <a:tabLst>
                <a:tab pos="355600" algn="l"/>
                <a:tab pos="1828800" algn="l"/>
              </a:tabLst>
            </a:pPr>
            <a:r>
              <a:rPr lang="en-US" altLang="zh-CN" sz="2200" dirty="0" smtClean="0">
                <a:solidFill>
                  <a:srgbClr val="0033CC"/>
                </a:solidFill>
                <a:latin typeface="+mj-lt"/>
                <a:ea typeface="SimSun" pitchFamily="2" charset="-122"/>
                <a:cs typeface="Times New Roman" pitchFamily="18" charset="0"/>
              </a:rPr>
              <a:t>     Structures of Completed Natural Products:</a:t>
            </a:r>
            <a:endParaRPr lang="en-US" altLang="zh-CN" sz="2200" i="1" dirty="0" smtClean="0">
              <a:solidFill>
                <a:srgbClr val="0033CC"/>
              </a:solidFill>
              <a:latin typeface="+mj-lt"/>
              <a:ea typeface="SimSun" pitchFamily="2" charset="-122"/>
              <a:cs typeface="Times New Roman" pitchFamily="18" charset="0"/>
            </a:endParaRPr>
          </a:p>
        </p:txBody>
      </p:sp>
      <p:graphicFrame>
        <p:nvGraphicFramePr>
          <p:cNvPr id="552964" name="Object 4"/>
          <p:cNvGraphicFramePr>
            <a:graphicFrameLocks noChangeAspect="1"/>
          </p:cNvGraphicFramePr>
          <p:nvPr/>
        </p:nvGraphicFramePr>
        <p:xfrm>
          <a:off x="467544" y="692696"/>
          <a:ext cx="8263062" cy="5523091"/>
        </p:xfrm>
        <a:graphic>
          <a:graphicData uri="http://schemas.openxmlformats.org/presentationml/2006/ole">
            <mc:AlternateContent xmlns:mc="http://schemas.openxmlformats.org/markup-compatibility/2006">
              <mc:Choice xmlns:v="urn:schemas-microsoft-com:vml" Requires="v">
                <p:oleObj spid="_x0000_s552980" name="CS ChemDraw Drawing" r:id="rId5" imgW="10398600" imgH="6949440" progId="ChemDraw.Document.6.0">
                  <p:embed/>
                </p:oleObj>
              </mc:Choice>
              <mc:Fallback>
                <p:oleObj name="CS ChemDraw Drawing" r:id="rId5" imgW="10398600" imgH="6949440" progId="ChemDraw.Document.6.0">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692696"/>
                        <a:ext cx="8263062" cy="5523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12</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554003"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146050" y="188640"/>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hangingPunct="0">
              <a:tabLst>
                <a:tab pos="355600" algn="l"/>
                <a:tab pos="1828800" algn="l"/>
              </a:tabLst>
            </a:pPr>
            <a:r>
              <a:rPr lang="en-US" altLang="zh-CN" sz="2200" dirty="0" smtClean="0">
                <a:solidFill>
                  <a:srgbClr val="0033CC"/>
                </a:solidFill>
                <a:latin typeface="+mj-lt"/>
                <a:ea typeface="SimSun" pitchFamily="2" charset="-122"/>
                <a:cs typeface="Times New Roman" pitchFamily="18" charset="0"/>
              </a:rPr>
              <a:t>     Structures of Completed Natural Products:</a:t>
            </a:r>
            <a:endParaRPr lang="en-US" altLang="zh-CN" sz="2200" i="1" dirty="0" smtClean="0">
              <a:solidFill>
                <a:srgbClr val="0033CC"/>
              </a:solidFill>
              <a:latin typeface="+mj-lt"/>
              <a:ea typeface="SimSun" pitchFamily="2" charset="-122"/>
              <a:cs typeface="Times New Roman" pitchFamily="18" charset="0"/>
            </a:endParaRPr>
          </a:p>
        </p:txBody>
      </p:sp>
      <p:graphicFrame>
        <p:nvGraphicFramePr>
          <p:cNvPr id="553988" name="Object 4"/>
          <p:cNvGraphicFramePr>
            <a:graphicFrameLocks noChangeAspect="1"/>
          </p:cNvGraphicFramePr>
          <p:nvPr/>
        </p:nvGraphicFramePr>
        <p:xfrm>
          <a:off x="467544" y="980728"/>
          <a:ext cx="8239294" cy="3600400"/>
        </p:xfrm>
        <a:graphic>
          <a:graphicData uri="http://schemas.openxmlformats.org/presentationml/2006/ole">
            <mc:AlternateContent xmlns:mc="http://schemas.openxmlformats.org/markup-compatibility/2006">
              <mc:Choice xmlns:v="urn:schemas-microsoft-com:vml" Requires="v">
                <p:oleObj spid="_x0000_s554004" name="CS ChemDraw Drawing" r:id="rId5" imgW="9377640" imgH="4096800" progId="ChemDraw.Document.6.0">
                  <p:embed/>
                </p:oleObj>
              </mc:Choice>
              <mc:Fallback>
                <p:oleObj name="CS ChemDraw Drawing" r:id="rId5" imgW="9377640" imgH="4096800" progId="ChemDraw.Document.6.0">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980728"/>
                        <a:ext cx="8239294"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13</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sp>
        <p:nvSpPr>
          <p:cNvPr id="6" name="Rectangle 7"/>
          <p:cNvSpPr>
            <a:spLocks noChangeArrowheads="1"/>
          </p:cNvSpPr>
          <p:nvPr/>
        </p:nvSpPr>
        <p:spPr bwMode="auto">
          <a:xfrm>
            <a:off x="369247" y="243989"/>
            <a:ext cx="199926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1828800" algn="l"/>
              </a:tabLst>
            </a:pPr>
            <a:r>
              <a:rPr kumimoji="0" lang="en-GB" b="1" i="0" u="none" strike="noStrike" cap="none" normalizeH="0" baseline="0" dirty="0" smtClean="0">
                <a:ln>
                  <a:noFill/>
                </a:ln>
                <a:solidFill>
                  <a:srgbClr val="000000"/>
                </a:solidFill>
                <a:effectLst/>
                <a:latin typeface="Comic Sans MS" pitchFamily="66" charset="0"/>
                <a:ea typeface="SimSun" pitchFamily="2" charset="-122"/>
                <a:cs typeface="Arial" pitchFamily="34" charset="0"/>
              </a:rPr>
              <a:t>Current Targets</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p:txBody>
      </p:sp>
      <p:graphicFrame>
        <p:nvGraphicFramePr>
          <p:cNvPr id="563203" name="Object 3"/>
          <p:cNvGraphicFramePr>
            <a:graphicFrameLocks noChangeAspect="1"/>
          </p:cNvGraphicFramePr>
          <p:nvPr/>
        </p:nvGraphicFramePr>
        <p:xfrm>
          <a:off x="146050" y="746125"/>
          <a:ext cx="8729663" cy="5483225"/>
        </p:xfrm>
        <a:graphic>
          <a:graphicData uri="http://schemas.openxmlformats.org/presentationml/2006/ole">
            <mc:AlternateContent xmlns:mc="http://schemas.openxmlformats.org/markup-compatibility/2006">
              <mc:Choice xmlns:v="urn:schemas-microsoft-com:vml" Requires="v">
                <p:oleObj spid="_x0000_s555018" name="CS ChemDraw Drawing" r:id="rId3" imgW="7731720" imgH="4853880" progId="ChemDraw.Document.6.0">
                  <p:embed/>
                </p:oleObj>
              </mc:Choice>
              <mc:Fallback>
                <p:oleObj name="CS ChemDraw Drawing" r:id="rId3" imgW="7731720" imgH="4853880" progId="ChemDraw.Document.6.0">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746125"/>
                        <a:ext cx="8729663" cy="548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DDDE4B2-34D2-4E11-A22E-76EE5E10E264}" type="slidenum">
              <a:rPr lang="zh-CN" altLang="en-US" smtClean="0"/>
              <a:pPr>
                <a:defRPr/>
              </a:pPr>
              <a:t>14</a:t>
            </a:fld>
            <a:endParaRPr lang="zh-CN" altLang="en-US"/>
          </a:p>
        </p:txBody>
      </p:sp>
      <p:sp>
        <p:nvSpPr>
          <p:cNvPr id="3" name="Rectangle 2"/>
          <p:cNvSpPr/>
          <p:nvPr/>
        </p:nvSpPr>
        <p:spPr>
          <a:xfrm>
            <a:off x="827584" y="332656"/>
            <a:ext cx="7416824" cy="1077218"/>
          </a:xfrm>
          <a:prstGeom prst="rect">
            <a:avLst/>
          </a:prstGeom>
        </p:spPr>
        <p:txBody>
          <a:bodyPr wrap="square">
            <a:spAutoFit/>
          </a:bodyPr>
          <a:lstStyle/>
          <a:p>
            <a:pPr algn="ctr"/>
            <a:r>
              <a:rPr lang="en-US" sz="3200" b="1" dirty="0">
                <a:solidFill>
                  <a:srgbClr val="63A0CC">
                    <a:lumMod val="10000"/>
                  </a:srgbClr>
                </a:solidFill>
                <a:latin typeface="+mn-lt"/>
                <a:cs typeface="Andalus" panose="02020603050405020304" pitchFamily="18" charset="-78"/>
              </a:rPr>
              <a:t>OMICS International Open Access Membership</a:t>
            </a:r>
            <a:endParaRPr lang="en-IN" sz="3200" b="1" dirty="0">
              <a:latin typeface="+mn-lt"/>
            </a:endParaRPr>
          </a:p>
        </p:txBody>
      </p:sp>
      <p:sp>
        <p:nvSpPr>
          <p:cNvPr id="4" name="Rectangle 3"/>
          <p:cNvSpPr/>
          <p:nvPr/>
        </p:nvSpPr>
        <p:spPr>
          <a:xfrm>
            <a:off x="439366" y="1409874"/>
            <a:ext cx="8530406" cy="4031873"/>
          </a:xfrm>
          <a:prstGeom prst="rect">
            <a:avLst/>
          </a:prstGeom>
        </p:spPr>
        <p:txBody>
          <a:bodyPr wrap="square">
            <a:spAutoFit/>
          </a:bodyPr>
          <a:lstStyle/>
          <a:p>
            <a:pPr>
              <a:defRPr/>
            </a:pPr>
            <a:r>
              <a:rPr lang="en-US" sz="3200" dirty="0">
                <a:solidFill>
                  <a:prstClr val="black"/>
                </a:solidFill>
                <a:latin typeface="+mn-lt"/>
              </a:rPr>
              <a:t>OMICS International’s Open Access Membership enables academic and research institutions, funders and corporations to actively encourage open access in scholarly communication and the dissemination of research published by their authors.</a:t>
            </a:r>
          </a:p>
          <a:p>
            <a:pPr>
              <a:defRPr/>
            </a:pPr>
            <a:r>
              <a:rPr lang="en-US" sz="3200" b="1" dirty="0">
                <a:solidFill>
                  <a:prstClr val="black"/>
                </a:solidFill>
                <a:latin typeface="+mn-lt"/>
              </a:rPr>
              <a:t>For more details and benefits, click on the link below:</a:t>
            </a:r>
          </a:p>
          <a:p>
            <a:pPr>
              <a:defRPr/>
            </a:pPr>
            <a:r>
              <a:rPr lang="en-US" sz="3200" dirty="0">
                <a:solidFill>
                  <a:srgbClr val="B258D3">
                    <a:lumMod val="10000"/>
                  </a:srgbClr>
                </a:solidFill>
                <a:latin typeface="+mn-lt"/>
                <a:hlinkClick r:id="rId2"/>
              </a:rPr>
              <a:t>http://omicsonline.org/membership.php</a:t>
            </a:r>
            <a:r>
              <a:rPr lang="en-US" sz="3200" dirty="0">
                <a:solidFill>
                  <a:srgbClr val="B258D3">
                    <a:lumMod val="10000"/>
                  </a:srgbClr>
                </a:solidFill>
                <a:latin typeface="+mn-lt"/>
              </a:rPr>
              <a:t> </a:t>
            </a:r>
          </a:p>
        </p:txBody>
      </p:sp>
    </p:spTree>
    <p:extLst>
      <p:ext uri="{BB962C8B-B14F-4D97-AF65-F5344CB8AC3E}">
        <p14:creationId xmlns:p14="http://schemas.microsoft.com/office/powerpoint/2010/main" val="383390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15</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pic>
        <p:nvPicPr>
          <p:cNvPr id="556035" name="Picture 1" descr="name"/>
          <p:cNvPicPr>
            <a:picLocks noChangeAspect="1" noChangeArrowheads="1"/>
          </p:cNvPicPr>
          <p:nvPr/>
        </p:nvPicPr>
        <p:blipFill>
          <a:blip r:embed="rId2" cstate="print"/>
          <a:srcRect/>
          <a:stretch>
            <a:fillRect/>
          </a:stretch>
        </p:blipFill>
        <p:spPr bwMode="auto">
          <a:xfrm>
            <a:off x="3419872" y="2611512"/>
            <a:ext cx="2630789" cy="1395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DDDE4B2-34D2-4E11-A22E-76EE5E10E264}" type="slidenum">
              <a:rPr lang="zh-CN" altLang="en-US" smtClean="0"/>
              <a:pPr>
                <a:defRPr/>
              </a:pPr>
              <a:t>2</a:t>
            </a:fld>
            <a:endParaRPr lang="zh-CN" altLang="en-US"/>
          </a:p>
        </p:txBody>
      </p:sp>
      <p:sp>
        <p:nvSpPr>
          <p:cNvPr id="3" name="Rectangle 2"/>
          <p:cNvSpPr/>
          <p:nvPr/>
        </p:nvSpPr>
        <p:spPr>
          <a:xfrm>
            <a:off x="717550" y="270629"/>
            <a:ext cx="7425134" cy="1015663"/>
          </a:xfrm>
          <a:prstGeom prst="rect">
            <a:avLst/>
          </a:prstGeom>
        </p:spPr>
        <p:txBody>
          <a:bodyPr wrap="square">
            <a:spAutoFit/>
          </a:bodyPr>
          <a:lstStyle/>
          <a:p>
            <a:pPr>
              <a:defRPr/>
            </a:pPr>
            <a:r>
              <a:rPr lang="en-US" sz="2800" b="1" dirty="0">
                <a:solidFill>
                  <a:srgbClr val="B258D3">
                    <a:lumMod val="10000"/>
                  </a:srgbClr>
                </a:solidFill>
                <a:latin typeface="+mn-lt"/>
              </a:rPr>
              <a:t>OMICS Journals are </a:t>
            </a:r>
            <a:r>
              <a:rPr lang="en-US" sz="2800" b="1" dirty="0" smtClean="0">
                <a:solidFill>
                  <a:srgbClr val="B258D3">
                    <a:lumMod val="10000"/>
                  </a:srgbClr>
                </a:solidFill>
                <a:latin typeface="+mn-lt"/>
              </a:rPr>
              <a:t>welcoming  Submissions</a:t>
            </a:r>
            <a:r>
              <a:rPr lang="en-US" sz="3200" b="1" dirty="0">
                <a:solidFill>
                  <a:srgbClr val="B258D3">
                    <a:lumMod val="10000"/>
                  </a:srgbClr>
                </a:solidFill>
                <a:latin typeface="+mn-lt"/>
              </a:rPr>
              <a:t/>
            </a:r>
            <a:br>
              <a:rPr lang="en-US" sz="3200" b="1" dirty="0">
                <a:solidFill>
                  <a:srgbClr val="B258D3">
                    <a:lumMod val="10000"/>
                  </a:srgbClr>
                </a:solidFill>
                <a:latin typeface="+mn-lt"/>
              </a:rPr>
            </a:br>
            <a:endParaRPr lang="en-US" sz="3200" dirty="0">
              <a:solidFill>
                <a:srgbClr val="B258D3">
                  <a:lumMod val="10000"/>
                </a:srgbClr>
              </a:solidFill>
              <a:latin typeface="+mn-lt"/>
            </a:endParaRPr>
          </a:p>
        </p:txBody>
      </p:sp>
      <p:sp>
        <p:nvSpPr>
          <p:cNvPr id="4" name="Rectangle 3"/>
          <p:cNvSpPr/>
          <p:nvPr/>
        </p:nvSpPr>
        <p:spPr>
          <a:xfrm>
            <a:off x="376486" y="862236"/>
            <a:ext cx="7992888" cy="6463308"/>
          </a:xfrm>
          <a:prstGeom prst="rect">
            <a:avLst/>
          </a:prstGeom>
        </p:spPr>
        <p:txBody>
          <a:bodyPr wrap="square">
            <a:spAutoFit/>
          </a:bodyPr>
          <a:lstStyle/>
          <a:p>
            <a:pPr>
              <a:defRPr/>
            </a:pPr>
            <a:r>
              <a:rPr lang="en-IN" sz="2100" dirty="0" smtClean="0">
                <a:latin typeface="+mn-lt"/>
              </a:rPr>
              <a:t>                       OMICS </a:t>
            </a:r>
            <a:r>
              <a:rPr lang="en-IN" sz="2100" dirty="0">
                <a:latin typeface="+mn-lt"/>
              </a:rPr>
              <a:t>International welcomes submissions that are original and technically so as to serve both the developing world and developed countries in the best possible </a:t>
            </a:r>
            <a:r>
              <a:rPr lang="en-IN" sz="2100" dirty="0" smtClean="0">
                <a:latin typeface="+mn-lt"/>
              </a:rPr>
              <a:t>way. </a:t>
            </a:r>
            <a:r>
              <a:rPr lang="en-US" sz="2100" dirty="0" smtClean="0">
                <a:latin typeface="+mn-lt"/>
              </a:rPr>
              <a:t>OMICS </a:t>
            </a:r>
            <a:r>
              <a:rPr lang="en-US" sz="2100" dirty="0">
                <a:latin typeface="+mn-lt"/>
              </a:rPr>
              <a:t>Journals  are poised in excellence by publishing high quality research. </a:t>
            </a:r>
            <a:r>
              <a:rPr lang="en-IN" sz="2100" dirty="0">
                <a:latin typeface="+mn-lt"/>
              </a:rPr>
              <a:t>OMICS International follows an Editorial Manager® System peer review process and boasts of a strong and active editorial board.</a:t>
            </a:r>
            <a:endParaRPr lang="en-US" sz="2100" dirty="0">
              <a:latin typeface="+mn-lt"/>
            </a:endParaRPr>
          </a:p>
          <a:p>
            <a:pPr>
              <a:defRPr/>
            </a:pPr>
            <a:r>
              <a:rPr lang="en-US" sz="2100" dirty="0" smtClean="0">
                <a:latin typeface="+mn-lt"/>
              </a:rPr>
              <a:t>                      Editors </a:t>
            </a:r>
            <a:r>
              <a:rPr lang="en-US" sz="2100" dirty="0">
                <a:latin typeface="+mn-lt"/>
              </a:rPr>
              <a:t>and reviewers are experts in their field and provide anonymous, unbiased and detailed reviews of all </a:t>
            </a:r>
            <a:r>
              <a:rPr lang="en-US" sz="2100" dirty="0" smtClean="0">
                <a:latin typeface="+mn-lt"/>
              </a:rPr>
              <a:t>submissions.</a:t>
            </a:r>
            <a:r>
              <a:rPr lang="en-IN" sz="2100" dirty="0" smtClean="0">
                <a:latin typeface="+mn-lt"/>
              </a:rPr>
              <a:t>The </a:t>
            </a:r>
            <a:r>
              <a:rPr lang="en-IN" sz="2100" dirty="0">
                <a:latin typeface="+mn-lt"/>
              </a:rPr>
              <a:t>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r>
              <a:rPr lang="en-IN" sz="2100" dirty="0" smtClean="0">
                <a:latin typeface="+mn-lt"/>
              </a:rPr>
              <a:t>.</a:t>
            </a:r>
          </a:p>
          <a:p>
            <a:pPr>
              <a:defRPr/>
            </a:pPr>
            <a:endParaRPr lang="en-US" sz="2000" b="1" dirty="0" smtClean="0">
              <a:solidFill>
                <a:srgbClr val="0070C0"/>
              </a:solidFill>
              <a:latin typeface="Microsoft YaHei" panose="020B0503020204020204" pitchFamily="34" charset="-122"/>
              <a:ea typeface="Microsoft YaHei" panose="020B0503020204020204" pitchFamily="34" charset="-122"/>
            </a:endParaRPr>
          </a:p>
          <a:p>
            <a:pPr>
              <a:defRPr/>
            </a:pPr>
            <a:r>
              <a:rPr lang="en-US" sz="2000" b="1" dirty="0" smtClean="0">
                <a:latin typeface="Microsoft YaHei" panose="020B0503020204020204" pitchFamily="34" charset="-122"/>
                <a:ea typeface="Microsoft YaHei" panose="020B0503020204020204" pitchFamily="34" charset="-122"/>
              </a:rPr>
              <a:t>For </a:t>
            </a:r>
            <a:r>
              <a:rPr lang="en-US" sz="2000" b="1" dirty="0">
                <a:latin typeface="Microsoft YaHei" panose="020B0503020204020204" pitchFamily="34" charset="-122"/>
                <a:ea typeface="Microsoft YaHei" panose="020B0503020204020204" pitchFamily="34" charset="-122"/>
              </a:rPr>
              <a:t>more details please visit our website: </a:t>
            </a:r>
            <a:r>
              <a:rPr lang="en-US" sz="2000" b="1" dirty="0">
                <a:solidFill>
                  <a:srgbClr val="63A0CC">
                    <a:lumMod val="10000"/>
                  </a:srgbClr>
                </a:solidFill>
                <a:latin typeface="Microsoft YaHei" panose="020B0503020204020204" pitchFamily="34" charset="-122"/>
                <a:ea typeface="Microsoft YaHei" panose="020B0503020204020204" pitchFamily="34" charset="-122"/>
                <a:hlinkClick r:id="rId2"/>
              </a:rPr>
              <a:t>http://omicsonline.org/Submitmanuscript.php</a:t>
            </a:r>
            <a:r>
              <a:rPr lang="en-US" sz="2000" b="1" dirty="0">
                <a:solidFill>
                  <a:srgbClr val="63A0CC">
                    <a:lumMod val="10000"/>
                  </a:srgbClr>
                </a:solidFill>
                <a:latin typeface="Microsoft YaHei" panose="020B0503020204020204" pitchFamily="34" charset="-122"/>
                <a:ea typeface="Microsoft YaHei" panose="020B0503020204020204" pitchFamily="34" charset="-122"/>
              </a:rPr>
              <a:t> </a:t>
            </a:r>
          </a:p>
          <a:p>
            <a:pPr>
              <a:defRPr/>
            </a:pPr>
            <a:endParaRPr lang="en-IN" sz="2100" dirty="0">
              <a:latin typeface="+mn-lt"/>
            </a:endParaRPr>
          </a:p>
          <a:p>
            <a:pPr>
              <a:defRPr/>
            </a:pPr>
            <a:endParaRPr lang="en-IN" sz="2100" dirty="0" smtClean="0">
              <a:latin typeface="+mn-lt"/>
            </a:endParaRPr>
          </a:p>
          <a:p>
            <a:pPr>
              <a:defRPr/>
            </a:pPr>
            <a:endParaRPr lang="en-US" sz="2100" dirty="0">
              <a:latin typeface="+mn-lt"/>
            </a:endParaRPr>
          </a:p>
          <a:p>
            <a:pPr>
              <a:defRPr/>
            </a:pPr>
            <a:endParaRPr lang="en-US" dirty="0">
              <a:solidFill>
                <a:prstClr val="black"/>
              </a:solidFill>
            </a:endParaRPr>
          </a:p>
        </p:txBody>
      </p:sp>
    </p:spTree>
    <p:extLst>
      <p:ext uri="{BB962C8B-B14F-4D97-AF65-F5344CB8AC3E}">
        <p14:creationId xmlns:p14="http://schemas.microsoft.com/office/powerpoint/2010/main" val="310389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Box 3"/>
          <p:cNvSpPr txBox="1">
            <a:spLocks noChangeArrowheads="1"/>
          </p:cNvSpPr>
          <p:nvPr/>
        </p:nvSpPr>
        <p:spPr bwMode="auto">
          <a:xfrm>
            <a:off x="395536" y="5181600"/>
            <a:ext cx="8263467" cy="954088"/>
          </a:xfrm>
          <a:prstGeom prst="rect">
            <a:avLst/>
          </a:prstGeom>
          <a:noFill/>
          <a:ln w="9525">
            <a:noFill/>
            <a:miter lim="800000"/>
            <a:headEnd/>
            <a:tailEnd/>
          </a:ln>
        </p:spPr>
        <p:txBody>
          <a:bodyPr>
            <a:spAutoFit/>
          </a:bodyPr>
          <a:lstStyle/>
          <a:p>
            <a:pPr algn="ctr"/>
            <a:r>
              <a:rPr lang="en-US" altLang="zh-CN" sz="2800" b="1">
                <a:solidFill>
                  <a:schemeClr val="bg1"/>
                </a:solidFill>
              </a:rPr>
              <a:t>Chemical Proteomic Special </a:t>
            </a:r>
          </a:p>
          <a:p>
            <a:pPr algn="ctr"/>
            <a:r>
              <a:rPr lang="en-US" altLang="zh-CN" sz="2800" b="1">
                <a:solidFill>
                  <a:schemeClr val="bg1"/>
                </a:solidFill>
              </a:rPr>
              <a:t>Training Program / Arrangement</a:t>
            </a:r>
          </a:p>
        </p:txBody>
      </p:sp>
      <p:sp>
        <p:nvSpPr>
          <p:cNvPr id="14" name="副标题 2"/>
          <p:cNvSpPr txBox="1">
            <a:spLocks/>
          </p:cNvSpPr>
          <p:nvPr/>
        </p:nvSpPr>
        <p:spPr>
          <a:xfrm>
            <a:off x="4067944" y="2445296"/>
            <a:ext cx="4752528" cy="2736304"/>
          </a:xfrm>
          <a:prstGeom prst="rect">
            <a:avLst/>
          </a:prstGeom>
        </p:spPr>
        <p:txBody>
          <a:bodyPr/>
          <a:lstStyle/>
          <a:p>
            <a:pPr marL="273050" lvl="0" indent="-273050" algn="ctr">
              <a:spcBef>
                <a:spcPts val="575"/>
              </a:spcBef>
              <a:buClr>
                <a:schemeClr val="accent1"/>
              </a:buClr>
              <a:buSzPct val="85000"/>
              <a:defRPr/>
            </a:pPr>
            <a:r>
              <a:rPr kumimoji="0" lang="en-US" altLang="zh-CN" sz="2600" b="1" i="0" u="none" strike="noStrike" kern="1200" cap="none" spc="0" normalizeH="0" baseline="0" noProof="0" dirty="0" smtClean="0">
                <a:ln>
                  <a:noFill/>
                </a:ln>
                <a:solidFill>
                  <a:schemeClr val="tx1"/>
                </a:solidFill>
                <a:effectLst/>
                <a:uLnTx/>
                <a:uFillTx/>
                <a:latin typeface="+mn-lt"/>
                <a:ea typeface="+mn-ea"/>
                <a:cs typeface="+mn-cs"/>
              </a:rPr>
              <a:t>Tao YE </a:t>
            </a:r>
            <a:r>
              <a:rPr kumimoji="0" lang="en-US" altLang="zh-CN" sz="2600" i="0" u="none" strike="noStrike" kern="1200" cap="none" spc="0" normalizeH="0" baseline="0" noProof="0" dirty="0" smtClean="0">
                <a:ln>
                  <a:noFill/>
                </a:ln>
                <a:solidFill>
                  <a:srgbClr val="3333FF"/>
                </a:solidFill>
                <a:effectLst/>
                <a:uLnTx/>
                <a:uFillTx/>
                <a:latin typeface="+mn-lt"/>
                <a:ea typeface="+mn-ea"/>
                <a:cs typeface="+mn-cs"/>
              </a:rPr>
              <a:t>(</a:t>
            </a:r>
            <a:r>
              <a:rPr lang="zh-TW" altLang="en-US" sz="2400" dirty="0" smtClean="0">
                <a:solidFill>
                  <a:srgbClr val="0000FF"/>
                </a:solidFill>
                <a:latin typeface="Arial" pitchFamily="34" charset="0"/>
                <a:cs typeface="Arial" pitchFamily="34" charset="0"/>
              </a:rPr>
              <a:t>葉濤</a:t>
            </a:r>
            <a:r>
              <a:rPr lang="en-US" altLang="zh-TW" sz="2400" dirty="0" smtClean="0">
                <a:solidFill>
                  <a:srgbClr val="0000FF"/>
                </a:solidFill>
                <a:latin typeface="Arial" pitchFamily="34" charset="0"/>
                <a:cs typeface="Arial" pitchFamily="34" charset="0"/>
              </a:rPr>
              <a:t>)</a:t>
            </a:r>
            <a:endParaRPr kumimoji="0" lang="en-US" altLang="zh-CN" sz="2600" b="1"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ctr" defTabSz="914400" rtl="0" eaLnBrk="1" fontAlgn="base" latinLnBrk="0" hangingPunct="1">
              <a:lnSpc>
                <a:spcPct val="100000"/>
              </a:lnSpc>
              <a:spcBef>
                <a:spcPts val="575"/>
              </a:spcBef>
              <a:spcAft>
                <a:spcPct val="0"/>
              </a:spcAft>
              <a:buClr>
                <a:schemeClr val="accent1"/>
              </a:buClr>
              <a:buSzPct val="85000"/>
              <a:tabLst/>
              <a:defRPr/>
            </a:pPr>
            <a:endParaRPr kumimoji="0" lang="en-US" altLang="zh-CN" sz="2600" b="1"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ctr" defTabSz="914400" rtl="0" eaLnBrk="1" fontAlgn="base" latinLnBrk="0" hangingPunct="1">
              <a:lnSpc>
                <a:spcPct val="100000"/>
              </a:lnSpc>
              <a:spcBef>
                <a:spcPts val="575"/>
              </a:spcBef>
              <a:spcAft>
                <a:spcPct val="0"/>
              </a:spcAft>
              <a:buClr>
                <a:schemeClr val="accent1"/>
              </a:buClr>
              <a:buSzPct val="85000"/>
              <a:tabLst/>
              <a:defRPr/>
            </a:pPr>
            <a:r>
              <a:rPr lang="en-US" altLang="zh-CN" sz="2600" b="1" dirty="0" smtClean="0">
                <a:solidFill>
                  <a:srgbClr val="3333FF"/>
                </a:solidFill>
                <a:latin typeface="+mn-lt"/>
                <a:ea typeface="+mn-ea"/>
              </a:rPr>
              <a:t>t</a:t>
            </a:r>
            <a:r>
              <a:rPr kumimoji="0" lang="en-US" altLang="zh-CN" sz="2600" b="1" i="0" u="none" strike="noStrike" kern="1200" cap="none" spc="0" normalizeH="0" baseline="0" noProof="0" dirty="0" smtClean="0">
                <a:ln>
                  <a:noFill/>
                </a:ln>
                <a:solidFill>
                  <a:srgbClr val="3333FF"/>
                </a:solidFill>
                <a:effectLst/>
                <a:uLnTx/>
                <a:uFillTx/>
                <a:latin typeface="+mn-lt"/>
                <a:ea typeface="+mn-ea"/>
                <a:cs typeface="+mn-cs"/>
              </a:rPr>
              <a:t>ao_ye35@hotmail.com</a:t>
            </a:r>
          </a:p>
          <a:p>
            <a:pPr marL="273050" marR="0" lvl="0" indent="-273050" algn="ctr" defTabSz="914400" rtl="0" eaLnBrk="1" fontAlgn="base" latinLnBrk="0" hangingPunct="1">
              <a:lnSpc>
                <a:spcPct val="100000"/>
              </a:lnSpc>
              <a:spcBef>
                <a:spcPts val="575"/>
              </a:spcBef>
              <a:spcAft>
                <a:spcPct val="0"/>
              </a:spcAft>
              <a:buClr>
                <a:schemeClr val="accent1"/>
              </a:buClr>
              <a:buSzPct val="85000"/>
              <a:tabLst/>
              <a:defRPr/>
            </a:pPr>
            <a:endParaRPr kumimoji="0" lang="en-US" altLang="zh-CN" sz="1600" b="1"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ctr" defTabSz="914400" rtl="0" eaLnBrk="1" fontAlgn="base" latinLnBrk="0" hangingPunct="1">
              <a:lnSpc>
                <a:spcPct val="100000"/>
              </a:lnSpc>
              <a:spcBef>
                <a:spcPts val="575"/>
              </a:spcBef>
              <a:spcAft>
                <a:spcPct val="0"/>
              </a:spcAft>
              <a:buClr>
                <a:schemeClr val="accent1"/>
              </a:buClr>
              <a:buSzPct val="85000"/>
              <a:tabLst/>
              <a:defRPr/>
            </a:pPr>
            <a:r>
              <a:rPr kumimoji="0" lang="en-US" altLang="zh-CN" b="1" i="0" u="none" strike="noStrike" kern="1200" cap="none" spc="0" normalizeH="0" baseline="0" noProof="0" dirty="0" smtClean="0">
                <a:ln>
                  <a:noFill/>
                </a:ln>
                <a:solidFill>
                  <a:schemeClr val="tx1"/>
                </a:solidFill>
                <a:effectLst/>
                <a:uLnTx/>
                <a:uFillTx/>
                <a:latin typeface="+mn-lt"/>
                <a:ea typeface="+mn-ea"/>
                <a:cs typeface="+mn-cs"/>
              </a:rPr>
              <a:t>Hong Kong Polytechnic University</a:t>
            </a:r>
          </a:p>
          <a:p>
            <a:pPr marL="273050" marR="0" lvl="0" indent="-273050" algn="ctr"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defRPr/>
            </a:pPr>
            <a:endParaRPr kumimoji="0" lang="zh-CN" alt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pic>
        <p:nvPicPr>
          <p:cNvPr id="437249" name="Picture 2" descr="Prof"/>
          <p:cNvPicPr>
            <a:picLocks noChangeAspect="1" noChangeArrowheads="1"/>
          </p:cNvPicPr>
          <p:nvPr/>
        </p:nvPicPr>
        <p:blipFill>
          <a:blip r:embed="rId3" cstate="print"/>
          <a:srcRect/>
          <a:stretch>
            <a:fillRect/>
          </a:stretch>
        </p:blipFill>
        <p:spPr bwMode="auto">
          <a:xfrm>
            <a:off x="933450" y="1292225"/>
            <a:ext cx="3134494" cy="4336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643050"/>
            <a:ext cx="8286808" cy="4522254"/>
          </a:xfrm>
        </p:spPr>
        <p:txBody>
          <a:bodyPr/>
          <a:lstStyle/>
          <a:p>
            <a:pPr>
              <a:buNone/>
            </a:pPr>
            <a:endParaRPr lang="en-US" altLang="zh-CN" sz="1000" dirty="0" smtClean="0"/>
          </a:p>
          <a:p>
            <a:endParaRPr lang="en-US" altLang="zh-CN" dirty="0" smtClean="0"/>
          </a:p>
          <a:p>
            <a:endParaRPr lang="zh-CN" altLang="en-US" dirty="0"/>
          </a:p>
        </p:txBody>
      </p:sp>
      <p:sp>
        <p:nvSpPr>
          <p:cNvPr id="4"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sp>
        <p:nvSpPr>
          <p:cNvPr id="5" name="Title 4"/>
          <p:cNvSpPr>
            <a:spLocks noGrp="1"/>
          </p:cNvSpPr>
          <p:nvPr>
            <p:ph type="title"/>
          </p:nvPr>
        </p:nvSpPr>
        <p:spPr>
          <a:xfrm>
            <a:off x="179512" y="-99392"/>
            <a:ext cx="8784976" cy="6858000"/>
          </a:xfrm>
        </p:spPr>
        <p:txBody>
          <a:bodyPr/>
          <a:lstStyle/>
          <a:p>
            <a:pPr algn="just"/>
            <a:r>
              <a:rPr lang="en-US" sz="2600" dirty="0" smtClean="0">
                <a:solidFill>
                  <a:schemeClr val="tx1"/>
                </a:solidFill>
              </a:rPr>
              <a:t>Tao Ye received his B.Sc. (1983) and M.Sc. (1986) from East China University of Science &amp; Technology. He obtained his Ph.D. (1993) from Queen's University, Belfast, under the supervision of Professor Tony </a:t>
            </a:r>
            <a:r>
              <a:rPr lang="en-US" sz="2600" dirty="0" err="1" smtClean="0">
                <a:solidFill>
                  <a:schemeClr val="tx1"/>
                </a:solidFill>
              </a:rPr>
              <a:t>McKervey</a:t>
            </a:r>
            <a:r>
              <a:rPr lang="en-US" sz="2600" dirty="0" smtClean="0">
                <a:solidFill>
                  <a:schemeClr val="tx1"/>
                </a:solidFill>
              </a:rPr>
              <a:t>. After pursuing a post-doctoral stay at QUB (1993-1994) and ROPA-postdoctoral work with Professor Gerald </a:t>
            </a:r>
            <a:r>
              <a:rPr lang="en-US" sz="2600" dirty="0" err="1" smtClean="0">
                <a:solidFill>
                  <a:schemeClr val="tx1"/>
                </a:solidFill>
              </a:rPr>
              <a:t>Pattenden</a:t>
            </a:r>
            <a:r>
              <a:rPr lang="en-US" sz="2600" dirty="0" smtClean="0">
                <a:solidFill>
                  <a:schemeClr val="tx1"/>
                </a:solidFill>
              </a:rPr>
              <a:t> at University of Nottingham (1994-1998), he joined the University of Hong  Kong in 1998, then moved  to The Hong Kong Polytechnic University in 2001 and was promoted to Associate Professor in 2005. He has completed the total syntheses of 38 marine natural products. He received  "Xiaoyu </a:t>
            </a:r>
            <a:r>
              <a:rPr lang="en-US" sz="2600" dirty="0" err="1" smtClean="0">
                <a:solidFill>
                  <a:schemeClr val="tx1"/>
                </a:solidFill>
              </a:rPr>
              <a:t>Hu</a:t>
            </a:r>
            <a:r>
              <a:rPr lang="en-US" sz="2600" dirty="0" smtClean="0">
                <a:solidFill>
                  <a:schemeClr val="tx1"/>
                </a:solidFill>
              </a:rPr>
              <a:t> Memorial Award" (2014) and “</a:t>
            </a:r>
            <a:r>
              <a:rPr lang="en-US" sz="2600" dirty="0" err="1" smtClean="0">
                <a:solidFill>
                  <a:schemeClr val="tx1"/>
                </a:solidFill>
              </a:rPr>
              <a:t>WuXi</a:t>
            </a:r>
            <a:r>
              <a:rPr lang="en-US" sz="2600" dirty="0" smtClean="0">
                <a:solidFill>
                  <a:schemeClr val="tx1"/>
                </a:solidFill>
              </a:rPr>
              <a:t> </a:t>
            </a:r>
            <a:r>
              <a:rPr lang="en-US" sz="2600" dirty="0" err="1" smtClean="0">
                <a:solidFill>
                  <a:schemeClr val="tx1"/>
                </a:solidFill>
              </a:rPr>
              <a:t>PharmaTech</a:t>
            </a:r>
            <a:r>
              <a:rPr lang="en-US" sz="2600" dirty="0" smtClean="0">
                <a:solidFill>
                  <a:schemeClr val="tx1"/>
                </a:solidFill>
              </a:rPr>
              <a:t> Life Science and Chemistry Award” (2012), Asian Core Program Lectureship Award 2012 (To deliver a series of lectures in Japan) and Asian Core Program Lectureship Award 2012 (To deliver a series of lectures in Mainland China) </a:t>
            </a:r>
            <a:r>
              <a:rPr lang="en-US" sz="2400" dirty="0" smtClean="0">
                <a:solidFill>
                  <a:schemeClr val="tx1"/>
                </a:solidFill>
              </a:rPr>
              <a:t/>
            </a:r>
            <a:br>
              <a:rPr lang="en-US" sz="2400" dirty="0" smtClean="0">
                <a:solidFill>
                  <a:schemeClr val="tx1"/>
                </a:solidFill>
              </a:rPr>
            </a:br>
            <a:r>
              <a:rPr lang="en-US" sz="1200" dirty="0" smtClean="0">
                <a:solidFill>
                  <a:schemeClr val="tx1"/>
                </a:solidFill>
              </a:rPr>
              <a:t/>
            </a:r>
            <a:br>
              <a:rPr lang="en-US" sz="1200" dirty="0" smtClean="0">
                <a:solidFill>
                  <a:schemeClr val="tx1"/>
                </a:solidFill>
              </a:rPr>
            </a:b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5</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sp>
        <p:nvSpPr>
          <p:cNvPr id="4" name="Rectangle 3"/>
          <p:cNvSpPr/>
          <p:nvPr/>
        </p:nvSpPr>
        <p:spPr>
          <a:xfrm>
            <a:off x="2927152" y="260648"/>
            <a:ext cx="3528392" cy="738664"/>
          </a:xfrm>
          <a:prstGeom prst="rect">
            <a:avLst/>
          </a:prstGeom>
        </p:spPr>
        <p:txBody>
          <a:bodyPr wrap="square">
            <a:spAutoFit/>
          </a:bodyPr>
          <a:lstStyle/>
          <a:p>
            <a:pPr algn="ctr"/>
            <a:r>
              <a:rPr lang="en-US" sz="2400" b="1" dirty="0" smtClean="0">
                <a:solidFill>
                  <a:srgbClr val="0033CC"/>
                </a:solidFill>
              </a:rPr>
              <a:t>Research Interests</a:t>
            </a:r>
          </a:p>
          <a:p>
            <a:pPr algn="ctr"/>
            <a:endParaRPr lang="en-US" b="1" dirty="0">
              <a:solidFill>
                <a:srgbClr val="0033CC"/>
              </a:solidFill>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450570"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180528" y="872708"/>
            <a:ext cx="8711952"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1828800" algn="l"/>
              </a:tabLst>
            </a:pPr>
            <a:r>
              <a:rPr kumimoji="0" lang="en-US" sz="2200" b="0" i="0" u="none" strike="noStrike" cap="none" normalizeH="0" baseline="0" dirty="0" smtClean="0">
                <a:ln>
                  <a:noFill/>
                </a:ln>
                <a:solidFill>
                  <a:schemeClr val="tx1"/>
                </a:solidFill>
                <a:effectLst/>
                <a:latin typeface="+mn-lt"/>
                <a:ea typeface="SimSun" pitchFamily="2" charset="-122"/>
                <a:cs typeface="Times New Roman" pitchFamily="18" charset="0"/>
              </a:rPr>
              <a:t>Our laboratory is dedicated to the discovery and development of new agents of medicinal value. We are working in two main areas: </a:t>
            </a:r>
            <a:endParaRPr kumimoji="0" lang="en-US" altLang="zh-CN" sz="2200" b="0" i="0" u="none" strike="noStrike" cap="none" normalizeH="0" baseline="0" dirty="0" smtClean="0">
              <a:ln>
                <a:noFill/>
              </a:ln>
              <a:solidFill>
                <a:schemeClr val="tx1"/>
              </a:solidFill>
              <a:effectLst/>
              <a:latin typeface="+mn-lt"/>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1828800" algn="l"/>
              </a:tabLst>
            </a:pPr>
            <a:endParaRPr lang="en-US" altLang="zh-CN" dirty="0" smtClean="0">
              <a:latin typeface="Comic Sans MS" pitchFamily="66"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1828800" algn="l"/>
              </a:tabLst>
            </a:pPr>
            <a:r>
              <a:rPr kumimoji="0" lang="en-US" altLang="zh-CN" b="0" i="0" u="none" strike="noStrike" cap="none" normalizeH="0" baseline="0" dirty="0" smtClean="0">
                <a:ln>
                  <a:noFill/>
                </a:ln>
                <a:solidFill>
                  <a:srgbClr val="0033CC"/>
                </a:solidFill>
                <a:effectLst/>
                <a:latin typeface="Comic Sans MS" pitchFamily="66" charset="0"/>
                <a:ea typeface="SimSun" pitchFamily="2" charset="-122"/>
                <a:cs typeface="Times New Roman" pitchFamily="18" charset="0"/>
              </a:rPr>
              <a:t>(1) </a:t>
            </a:r>
            <a:r>
              <a:rPr kumimoji="0" lang="en-US" altLang="zh-CN" b="1" i="0" u="sng" strike="noStrike" cap="none" normalizeH="0" baseline="0" dirty="0" smtClean="0">
                <a:ln>
                  <a:noFill/>
                </a:ln>
                <a:solidFill>
                  <a:srgbClr val="0033CC"/>
                </a:solidFill>
                <a:effectLst/>
                <a:latin typeface="Comic Sans MS" pitchFamily="66" charset="0"/>
                <a:ea typeface="SimSun" pitchFamily="2" charset="-122"/>
                <a:cs typeface="Times New Roman" pitchFamily="18" charset="0"/>
              </a:rPr>
              <a:t>Total Synthesis and Biological Evaluation of Natural Products and Their Analogues.</a:t>
            </a:r>
            <a:r>
              <a:rPr kumimoji="0" lang="en-US" altLang="zh-CN" b="0" i="0" u="none" strike="noStrike" cap="none" normalizeH="0" baseline="0" dirty="0" smtClean="0">
                <a:ln>
                  <a:noFill/>
                </a:ln>
                <a:solidFill>
                  <a:srgbClr val="0033CC"/>
                </a:solidFill>
                <a:effectLst/>
                <a:latin typeface="Comic Sans MS" pitchFamily="66" charset="0"/>
                <a:ea typeface="SimSun" pitchFamily="2" charset="-122"/>
                <a:cs typeface="Times New Roman" pitchFamily="18" charset="0"/>
              </a:rPr>
              <a:t> </a:t>
            </a:r>
            <a:r>
              <a:rPr kumimoji="0" lang="en-US" altLang="zh-CN" sz="2200" b="0" i="0" u="none" strike="noStrike" cap="none" normalizeH="0" baseline="0" dirty="0" smtClean="0">
                <a:ln>
                  <a:noFill/>
                </a:ln>
                <a:solidFill>
                  <a:schemeClr val="tx1"/>
                </a:solidFill>
                <a:effectLst/>
                <a:latin typeface="+mn-lt"/>
                <a:ea typeface="SimSun" pitchFamily="2" charset="-122"/>
                <a:cs typeface="Times New Roman" pitchFamily="18" charset="0"/>
              </a:rPr>
              <a:t>Natural products have provided considerable value to the pharmaceutical industry over the past half century. In particular, the therapeutic area of oncology has benefited from numerous drug classes derived from natural product sources. In fact, over 60% of the anticancer agents approved have been of natural origin. Chemical synthesis of natural products and their analogues has been a key tool in drug discovery and development. The synthesis allows verification of primary structure proposed on the basis of studies of natural product, and presents opportunities to modify the structure, with the ultimate aim of improving activity or physicochemical/biological properties of the lead molecule. Synthesis is also crucial in the establishment of structure-activity relationships, as the ability to make analogues of the lead compound chemically is a prerequisite of such studies. </a:t>
            </a:r>
            <a:endParaRPr kumimoji="0" lang="en-US" altLang="zh-CN" sz="2200" b="0" i="0" u="none" strike="noStrike" cap="none" normalizeH="0" baseline="0" dirty="0" smtClean="0">
              <a:ln>
                <a:noFill/>
              </a:ln>
              <a:solidFill>
                <a:schemeClr val="tx1"/>
              </a:solidFill>
              <a:effectLst/>
              <a:latin typeface="+mn-l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6</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549898"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252536" y="102106"/>
            <a:ext cx="8711952"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 pos="1828800" algn="l"/>
              </a:tabLst>
            </a:pPr>
            <a:endParaRPr lang="en-US" altLang="zh-CN" dirty="0" smtClean="0">
              <a:latin typeface="Comic Sans MS" pitchFamily="66" charset="0"/>
              <a:ea typeface="SimSun" pitchFamily="2" charset="-122"/>
              <a:cs typeface="Times New Roman" pitchFamily="18" charset="0"/>
            </a:endParaRPr>
          </a:p>
          <a:p>
            <a:pPr eaLnBrk="0" hangingPunct="0">
              <a:tabLst>
                <a:tab pos="457200" algn="l"/>
                <a:tab pos="1828800" algn="l"/>
              </a:tabLst>
            </a:pPr>
            <a:r>
              <a:rPr lang="en-US" altLang="zh-CN" sz="2200" dirty="0" smtClean="0">
                <a:ea typeface="SimSun" pitchFamily="2" charset="-122"/>
                <a:cs typeface="Times New Roman" pitchFamily="18" charset="0"/>
              </a:rPr>
              <a:t>We are particularly devoted to the exploration of natural-products-based novel antitumor agents. Large part of our research program is dedicated to the training and research in synthesis and biological evaluation of natural products with known anticancer activities.</a:t>
            </a:r>
          </a:p>
          <a:p>
            <a:pPr eaLnBrk="0" hangingPunct="0">
              <a:tabLst>
                <a:tab pos="457200" algn="l"/>
                <a:tab pos="1828800" algn="l"/>
              </a:tabLst>
            </a:pPr>
            <a:endParaRPr kumimoji="0" lang="en-US" altLang="zh-CN" b="0" i="0" u="none" strike="noStrike" cap="none" normalizeH="0" baseline="0" dirty="0" smtClean="0">
              <a:ln>
                <a:noFill/>
              </a:ln>
              <a:solidFill>
                <a:srgbClr val="0033CC"/>
              </a:solidFill>
              <a:effectLst/>
              <a:latin typeface="Comic Sans MS" pitchFamily="66" charset="0"/>
              <a:ea typeface="SimSun" pitchFamily="2" charset="-122"/>
              <a:cs typeface="Times New Roman" pitchFamily="18" charset="0"/>
            </a:endParaRPr>
          </a:p>
          <a:p>
            <a:pPr eaLnBrk="0" hangingPunct="0">
              <a:tabLst>
                <a:tab pos="457200" algn="l"/>
                <a:tab pos="1828800" algn="l"/>
              </a:tabLst>
            </a:pPr>
            <a:r>
              <a:rPr kumimoji="0" lang="en-US" altLang="zh-CN" b="0" i="0" u="none" strike="noStrike" cap="none" normalizeH="0" baseline="0" dirty="0" smtClean="0">
                <a:ln>
                  <a:noFill/>
                </a:ln>
                <a:solidFill>
                  <a:srgbClr val="0033CC"/>
                </a:solidFill>
                <a:effectLst/>
                <a:latin typeface="Comic Sans MS" pitchFamily="66" charset="0"/>
                <a:ea typeface="SimSun" pitchFamily="2" charset="-122"/>
                <a:cs typeface="Times New Roman" pitchFamily="18" charset="0"/>
              </a:rPr>
              <a:t>(2) </a:t>
            </a:r>
            <a:r>
              <a:rPr lang="en-US" altLang="zh-CN" b="1" u="sng" dirty="0" smtClean="0">
                <a:solidFill>
                  <a:srgbClr val="0033CC"/>
                </a:solidFill>
                <a:latin typeface="Comic Sans MS" pitchFamily="66" charset="0"/>
                <a:ea typeface="SimSun" pitchFamily="2" charset="-122"/>
                <a:cs typeface="Times New Roman" pitchFamily="18" charset="0"/>
              </a:rPr>
              <a:t>Design and Syntheses of Novel Small Molecule </a:t>
            </a:r>
            <a:r>
              <a:rPr lang="en-US" altLang="zh-CN" b="1" u="sng" dirty="0" err="1" smtClean="0">
                <a:solidFill>
                  <a:srgbClr val="0033CC"/>
                </a:solidFill>
                <a:latin typeface="Comic Sans MS" pitchFamily="66" charset="0"/>
                <a:ea typeface="SimSun" pitchFamily="2" charset="-122"/>
                <a:cs typeface="Times New Roman" pitchFamily="18" charset="0"/>
              </a:rPr>
              <a:t>Bioprobes</a:t>
            </a:r>
            <a:r>
              <a:rPr lang="en-US" altLang="zh-CN" b="1" u="sng" dirty="0" smtClean="0">
                <a:solidFill>
                  <a:srgbClr val="0033CC"/>
                </a:solidFill>
                <a:latin typeface="Comic Sans MS" pitchFamily="66" charset="0"/>
                <a:ea typeface="SimSun" pitchFamily="2" charset="-122"/>
                <a:cs typeface="Times New Roman" pitchFamily="18" charset="0"/>
              </a:rPr>
              <a:t> and Drugs.</a:t>
            </a:r>
            <a:r>
              <a:rPr lang="en-US" altLang="zh-CN" dirty="0" smtClean="0">
                <a:latin typeface="Comic Sans MS" pitchFamily="66" charset="0"/>
                <a:ea typeface="SimSun" pitchFamily="2" charset="-122"/>
                <a:cs typeface="Times New Roman" pitchFamily="18" charset="0"/>
              </a:rPr>
              <a:t> </a:t>
            </a:r>
          </a:p>
          <a:p>
            <a:pPr eaLnBrk="0" hangingPunct="0">
              <a:tabLst>
                <a:tab pos="457200" algn="l"/>
                <a:tab pos="1828800" algn="l"/>
              </a:tabLst>
            </a:pPr>
            <a:r>
              <a:rPr lang="en-US" altLang="zh-CN" sz="2200" dirty="0" smtClean="0">
                <a:latin typeface="+mn-lt"/>
                <a:ea typeface="SimSun" pitchFamily="2" charset="-122"/>
                <a:cs typeface="Times New Roman" pitchFamily="18" charset="0"/>
              </a:rPr>
              <a:t>In the second area, our research centers on rationally designed molecular probes and their application to biological problems, especially in cancer biology and neurodegenerative disorders. Protein–protein interactions have a key role in most biological processes, and offer attractive opportunities for therapeutic intervention. The targeted manipulation of protein-protein interactions by small molecules is rapidly gaining importance in the development of biological tools for dissecting living processes on a molecular level and for the discovery of conceptually novel drugs. We have been focusing on the discovery of small molecules/</a:t>
            </a:r>
            <a:r>
              <a:rPr lang="en-US" altLang="zh-CN" sz="2200" dirty="0" err="1" smtClean="0">
                <a:latin typeface="+mn-lt"/>
                <a:ea typeface="SimSun" pitchFamily="2" charset="-122"/>
                <a:cs typeface="Times New Roman" pitchFamily="18" charset="0"/>
              </a:rPr>
              <a:t>peptidomimetics</a:t>
            </a:r>
            <a:r>
              <a:rPr lang="en-US" altLang="zh-CN" sz="2200" dirty="0" smtClean="0">
                <a:latin typeface="+mn-lt"/>
                <a:ea typeface="SimSun" pitchFamily="2" charset="-122"/>
                <a:cs typeface="Times New Roman" pitchFamily="18" charset="0"/>
              </a:rPr>
              <a:t> to prevent the degradation of p27, p53 and to regulate </a:t>
            </a:r>
            <a:r>
              <a:rPr lang="en-US" altLang="zh-CN" sz="2200" dirty="0" err="1" smtClean="0">
                <a:latin typeface="+mn-lt"/>
                <a:ea typeface="SimSun" pitchFamily="2" charset="-122"/>
                <a:cs typeface="Times New Roman" pitchFamily="18" charset="0"/>
              </a:rPr>
              <a:t>histone</a:t>
            </a:r>
            <a:r>
              <a:rPr lang="en-US" altLang="zh-CN" sz="2200" dirty="0" smtClean="0">
                <a:latin typeface="+mn-lt"/>
                <a:ea typeface="SimSun" pitchFamily="2" charset="-122"/>
                <a:cs typeface="Times New Roman" pitchFamily="18" charset="0"/>
              </a:rPr>
              <a:t> </a:t>
            </a:r>
            <a:r>
              <a:rPr lang="en-US" altLang="zh-CN" sz="2200" dirty="0" err="1" smtClean="0">
                <a:latin typeface="+mn-lt"/>
                <a:ea typeface="SimSun" pitchFamily="2" charset="-122"/>
                <a:cs typeface="Times New Roman" pitchFamily="18" charset="0"/>
              </a:rPr>
              <a:t>methylation</a:t>
            </a:r>
            <a:r>
              <a:rPr lang="en-US" altLang="zh-CN" sz="2200" dirty="0" smtClean="0">
                <a:latin typeface="+mn-lt"/>
                <a:ea typeface="SimSun" pitchFamily="2" charset="-122"/>
                <a:cs typeface="Times New Roman" pitchFamily="18" charset="0"/>
              </a:rPr>
              <a:t> process and epigenetic control.</a:t>
            </a:r>
            <a:endParaRPr kumimoji="0" lang="en-US" altLang="zh-CN" sz="2200" b="0" i="0" u="none" strike="noStrike" cap="none" normalizeH="0" baseline="0" dirty="0" smtClean="0">
              <a:ln>
                <a:noFill/>
              </a:ln>
              <a:solidFill>
                <a:schemeClr val="tx1"/>
              </a:solidFill>
              <a:effectLst/>
              <a:latin typeface="+mn-l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a:spLocks noGrp="1"/>
          </p:cNvSpPr>
          <p:nvPr>
            <p:ph type="sldNum" sz="quarter" idx="12"/>
          </p:nvPr>
        </p:nvSpPr>
        <p:spPr>
          <a:noFill/>
        </p:spPr>
        <p:txBody>
          <a:bodyPr/>
          <a:lstStyle/>
          <a:p>
            <a:fld id="{B28A6CF6-BE66-4BBD-B902-5F2813B9BC91}" type="slidenum">
              <a:rPr lang="en-US" altLang="zh-CN" smtClean="0"/>
              <a:pPr/>
              <a:t>7</a:t>
            </a:fld>
            <a:endParaRPr lang="en-US" altLang="zh-CN" smtClean="0"/>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graphicFrame>
        <p:nvGraphicFramePr>
          <p:cNvPr id="6" name="Object 13"/>
          <p:cNvGraphicFramePr>
            <a:graphicFrameLocks noChangeAspect="1"/>
          </p:cNvGraphicFramePr>
          <p:nvPr/>
        </p:nvGraphicFramePr>
        <p:xfrm>
          <a:off x="6455544" y="4336529"/>
          <a:ext cx="45719" cy="45719"/>
        </p:xfrm>
        <a:graphic>
          <a:graphicData uri="http://schemas.openxmlformats.org/presentationml/2006/ole">
            <mc:AlternateContent xmlns:mc="http://schemas.openxmlformats.org/markup-compatibility/2006">
              <mc:Choice xmlns:v="urn:schemas-microsoft-com:vml" Requires="v">
                <p:oleObj spid="_x0000_s550922" name="CS ChemDraw Drawing" r:id="rId3" imgW="45720" imgH="45720" progId="ChemDraw.Document.6.0">
                  <p:embed/>
                </p:oleObj>
              </mc:Choice>
              <mc:Fallback>
                <p:oleObj name="CS ChemDraw Drawing" r:id="rId3" imgW="45720" imgH="45720" progId="ChemDraw.Document.6.0">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5544" y="4336529"/>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0563" name="Rectangle 3"/>
          <p:cNvSpPr>
            <a:spLocks noChangeArrowheads="1"/>
          </p:cNvSpPr>
          <p:nvPr/>
        </p:nvSpPr>
        <p:spPr bwMode="auto">
          <a:xfrm>
            <a:off x="0" y="-27384"/>
            <a:ext cx="9144000" cy="89255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hangingPunct="0">
              <a:tabLst>
                <a:tab pos="355600" algn="l"/>
                <a:tab pos="1828800" algn="l"/>
              </a:tabLst>
            </a:pPr>
            <a:r>
              <a:rPr lang="en-US" altLang="zh-CN" sz="2200" dirty="0" smtClean="0">
                <a:solidFill>
                  <a:srgbClr val="0033CC"/>
                </a:solidFill>
                <a:latin typeface="+mj-lt"/>
                <a:ea typeface="SimSun" pitchFamily="2" charset="-122"/>
                <a:cs typeface="Times New Roman" pitchFamily="18" charset="0"/>
              </a:rPr>
              <a:t>     	Recent Publications in Total synthesis of Natural Products:</a:t>
            </a:r>
            <a:endParaRPr lang="en-US" altLang="zh-CN" sz="2200" i="1" dirty="0" smtClean="0">
              <a:solidFill>
                <a:srgbClr val="0033CC"/>
              </a:solidFill>
              <a:latin typeface="+mj-lt"/>
              <a:ea typeface="SimSun" pitchFamily="2" charset="-122"/>
              <a:cs typeface="Times New Roman" pitchFamily="18" charset="0"/>
            </a:endParaRPr>
          </a:p>
          <a:p>
            <a:pPr eaLnBrk="0" hangingPunct="0">
              <a:buFont typeface="Wingdings" pitchFamily="2" charset="2"/>
              <a:buChar char="Ø"/>
              <a:tabLst>
                <a:tab pos="457200" algn="l"/>
                <a:tab pos="1828800" algn="l"/>
              </a:tabLst>
            </a:pPr>
            <a:r>
              <a:rPr lang="en-US" altLang="zh-CN" sz="1900" dirty="0" smtClean="0">
                <a:latin typeface="+mj-lt"/>
                <a:ea typeface="SimSun" pitchFamily="2" charset="-122"/>
                <a:cs typeface="Times New Roman" pitchFamily="18" charset="0"/>
              </a:rPr>
              <a:t> "Total Synthesis of </a:t>
            </a:r>
            <a:r>
              <a:rPr lang="en-US" altLang="zh-CN" sz="1900" dirty="0" err="1" smtClean="0">
                <a:latin typeface="+mj-lt"/>
                <a:ea typeface="SimSun" pitchFamily="2" charset="-122"/>
                <a:cs typeface="Times New Roman" pitchFamily="18" charset="0"/>
              </a:rPr>
              <a:t>Largamide</a:t>
            </a:r>
            <a:r>
              <a:rPr lang="en-US" altLang="zh-CN" sz="1900" dirty="0" smtClean="0">
                <a:latin typeface="+mj-lt"/>
                <a:ea typeface="SimSun" pitchFamily="2" charset="-122"/>
                <a:cs typeface="Times New Roman" pitchFamily="18" charset="0"/>
              </a:rPr>
              <a:t> B" </a:t>
            </a:r>
            <a:r>
              <a:rPr lang="en-US" altLang="zh-CN" sz="1900" i="1" dirty="0" smtClean="0">
                <a:latin typeface="+mj-lt"/>
                <a:ea typeface="SimSun" pitchFamily="2" charset="-122"/>
                <a:cs typeface="Times New Roman" pitchFamily="18" charset="0"/>
              </a:rPr>
              <a:t>Chem. Comm. </a:t>
            </a:r>
            <a:r>
              <a:rPr lang="en-US" altLang="zh-CN" sz="1900" b="1" dirty="0" smtClean="0">
                <a:latin typeface="+mj-lt"/>
                <a:ea typeface="SimSun" pitchFamily="2" charset="-122"/>
                <a:cs typeface="Times New Roman" pitchFamily="18" charset="0"/>
              </a:rPr>
              <a:t>2015</a:t>
            </a:r>
            <a:r>
              <a:rPr lang="en-US" altLang="zh-CN" sz="1900" dirty="0" smtClean="0">
                <a:latin typeface="+mj-lt"/>
                <a:ea typeface="SimSun" pitchFamily="2" charset="-122"/>
                <a:cs typeface="Times New Roman" pitchFamily="18" charset="0"/>
              </a:rPr>
              <a:t>, </a:t>
            </a:r>
            <a:r>
              <a:rPr lang="en-US" altLang="zh-CN" sz="1900" i="1" dirty="0" smtClean="0">
                <a:latin typeface="+mj-lt"/>
                <a:ea typeface="SimSun" pitchFamily="2" charset="-122"/>
                <a:cs typeface="Times New Roman" pitchFamily="18" charset="0"/>
              </a:rPr>
              <a:t>51</a:t>
            </a:r>
            <a:r>
              <a:rPr lang="en-US" altLang="zh-CN" sz="1900" dirty="0" smtClean="0">
                <a:latin typeface="+mj-lt"/>
                <a:ea typeface="SimSun" pitchFamily="2" charset="-122"/>
                <a:cs typeface="Times New Roman" pitchFamily="18" charset="0"/>
              </a:rPr>
              <a:t>, DOI: 10.1039/C4CC08901D</a:t>
            </a:r>
          </a:p>
          <a:p>
            <a:pPr eaLnBrk="0" hangingPunct="0">
              <a:buFont typeface="Wingdings" pitchFamily="2" charset="2"/>
              <a:buChar char="Ø"/>
              <a:tabLst>
                <a:tab pos="266700" algn="l"/>
                <a:tab pos="1828800" algn="l"/>
              </a:tabLst>
            </a:pPr>
            <a:r>
              <a:rPr lang="en-US" altLang="zh-CN" sz="1900" dirty="0" smtClean="0">
                <a:latin typeface="+mj-lt"/>
                <a:ea typeface="SimSun" pitchFamily="2" charset="-122"/>
                <a:cs typeface="Times New Roman" pitchFamily="18" charset="0"/>
              </a:rPr>
              <a:t> "Total Synthesis and </a:t>
            </a:r>
            <a:r>
              <a:rPr lang="en-US" altLang="zh-CN" sz="1900" dirty="0" err="1" smtClean="0">
                <a:latin typeface="+mj-lt"/>
                <a:ea typeface="SimSun" pitchFamily="2" charset="-122"/>
                <a:cs typeface="Times New Roman" pitchFamily="18" charset="0"/>
              </a:rPr>
              <a:t>Stereochemical</a:t>
            </a:r>
            <a:r>
              <a:rPr lang="en-US" altLang="zh-CN" sz="1900" dirty="0" smtClean="0">
                <a:latin typeface="+mj-lt"/>
                <a:ea typeface="SimSun" pitchFamily="2" charset="-122"/>
                <a:cs typeface="Times New Roman" pitchFamily="18" charset="0"/>
              </a:rPr>
              <a:t> Reassignment of </a:t>
            </a:r>
            <a:r>
              <a:rPr lang="en-US" altLang="zh-CN" sz="1900" dirty="0" err="1" smtClean="0">
                <a:latin typeface="+mj-lt"/>
                <a:ea typeface="SimSun" pitchFamily="2" charset="-122"/>
                <a:cs typeface="Times New Roman" pitchFamily="18" charset="0"/>
              </a:rPr>
              <a:t>Mandelalide</a:t>
            </a:r>
            <a:r>
              <a:rPr lang="en-US" altLang="zh-CN" sz="1900" dirty="0" smtClean="0">
                <a:latin typeface="+mj-lt"/>
                <a:ea typeface="SimSun" pitchFamily="2" charset="-122"/>
                <a:cs typeface="Times New Roman" pitchFamily="18" charset="0"/>
              </a:rPr>
              <a:t> A", </a:t>
            </a:r>
            <a:r>
              <a:rPr lang="en-US" altLang="zh-CN" sz="1900" i="1" dirty="0" err="1" smtClean="0">
                <a:latin typeface="+mj-lt"/>
                <a:ea typeface="SimSun" pitchFamily="2" charset="-122"/>
                <a:cs typeface="Times New Roman" pitchFamily="18" charset="0"/>
              </a:rPr>
              <a:t>Angew</a:t>
            </a:r>
            <a:r>
              <a:rPr lang="en-US" altLang="zh-CN" sz="1900" i="1" dirty="0" smtClean="0">
                <a:latin typeface="+mj-lt"/>
                <a:ea typeface="SimSun" pitchFamily="2" charset="-122"/>
                <a:cs typeface="Times New Roman" pitchFamily="18" charset="0"/>
              </a:rPr>
              <a:t>. Chem. Int. 	Ed.</a:t>
            </a:r>
            <a:r>
              <a:rPr lang="en-US" altLang="zh-CN" sz="1900" dirty="0" smtClean="0">
                <a:latin typeface="+mj-lt"/>
                <a:ea typeface="SimSun" pitchFamily="2" charset="-122"/>
                <a:cs typeface="Times New Roman" pitchFamily="18" charset="0"/>
              </a:rPr>
              <a:t> </a:t>
            </a:r>
            <a:r>
              <a:rPr lang="en-US" altLang="zh-CN" sz="1900" b="1" dirty="0" smtClean="0">
                <a:latin typeface="+mj-lt"/>
                <a:ea typeface="SimSun" pitchFamily="2" charset="-122"/>
                <a:cs typeface="Times New Roman" pitchFamily="18" charset="0"/>
              </a:rPr>
              <a:t>2014</a:t>
            </a:r>
            <a:r>
              <a:rPr lang="en-US" altLang="zh-CN" sz="1900" dirty="0" smtClean="0">
                <a:latin typeface="+mj-lt"/>
                <a:ea typeface="SimSun" pitchFamily="2" charset="-122"/>
                <a:cs typeface="Times New Roman" pitchFamily="18" charset="0"/>
              </a:rPr>
              <a:t>,</a:t>
            </a:r>
            <a:r>
              <a:rPr lang="en-US" altLang="zh-CN" sz="1900" i="1" dirty="0" smtClean="0">
                <a:latin typeface="+mj-lt"/>
                <a:ea typeface="SimSun" pitchFamily="2" charset="-122"/>
                <a:cs typeface="Times New Roman" pitchFamily="18" charset="0"/>
              </a:rPr>
              <a:t> 53</a:t>
            </a:r>
            <a:r>
              <a:rPr lang="en-US" altLang="zh-CN" sz="1900" dirty="0" smtClean="0">
                <a:latin typeface="+mj-lt"/>
                <a:ea typeface="SimSun" pitchFamily="2" charset="-122"/>
                <a:cs typeface="Times New Roman" pitchFamily="18" charset="0"/>
              </a:rPr>
              <a:t>, 6533.</a:t>
            </a:r>
          </a:p>
          <a:p>
            <a:pPr eaLnBrk="0" hangingPunct="0">
              <a:buFont typeface="Wingdings" pitchFamily="2" charset="2"/>
              <a:buChar char="Ø"/>
              <a:tabLst>
                <a:tab pos="457200" algn="l"/>
                <a:tab pos="1828800" algn="l"/>
              </a:tabLst>
            </a:pPr>
            <a:r>
              <a:rPr lang="en-GB" sz="1900" dirty="0" smtClean="0"/>
              <a:t> "Synthesis of the </a:t>
            </a:r>
            <a:r>
              <a:rPr lang="en-GB" sz="1900" dirty="0" err="1" smtClean="0"/>
              <a:t>Macrocyclic</a:t>
            </a:r>
            <a:r>
              <a:rPr lang="en-GB" sz="1900" dirty="0" smtClean="0"/>
              <a:t> Core of </a:t>
            </a:r>
            <a:r>
              <a:rPr lang="en-GB" sz="1900" dirty="0" err="1" smtClean="0"/>
              <a:t>Rhizopodin</a:t>
            </a:r>
            <a:r>
              <a:rPr lang="en-GB" sz="1900" dirty="0" smtClean="0"/>
              <a:t>" </a:t>
            </a:r>
            <a:r>
              <a:rPr lang="en-GB" sz="1900" i="1" dirty="0" smtClean="0"/>
              <a:t>Chem. Asian J.</a:t>
            </a:r>
            <a:r>
              <a:rPr lang="en-GB" sz="1900" dirty="0" smtClean="0"/>
              <a:t> </a:t>
            </a:r>
            <a:r>
              <a:rPr lang="en-GB" sz="1900" b="1" dirty="0" smtClean="0"/>
              <a:t>2013</a:t>
            </a:r>
            <a:r>
              <a:rPr lang="en-GB" sz="1900" dirty="0" smtClean="0"/>
              <a:t>, </a:t>
            </a:r>
            <a:r>
              <a:rPr lang="en-GB" sz="1900" i="1" dirty="0" smtClean="0"/>
              <a:t>8</a:t>
            </a:r>
            <a:r>
              <a:rPr lang="en-GB" sz="1900" dirty="0" smtClean="0"/>
              <a:t>, 2955.</a:t>
            </a:r>
          </a:p>
          <a:p>
            <a:pPr eaLnBrk="0" hangingPunct="0">
              <a:buFont typeface="Wingdings" pitchFamily="2" charset="2"/>
              <a:buChar char="Ø"/>
              <a:tabLst>
                <a:tab pos="355600" algn="l"/>
                <a:tab pos="1828800" algn="l"/>
              </a:tabLst>
            </a:pPr>
            <a:r>
              <a:rPr lang="en-US" altLang="zh-CN" sz="1900" dirty="0" smtClean="0">
                <a:latin typeface="+mj-lt"/>
                <a:ea typeface="SimSun" pitchFamily="2" charset="-122"/>
                <a:cs typeface="Times New Roman" pitchFamily="18" charset="0"/>
              </a:rPr>
              <a:t> "Total Synthesis and Biological Evaluation of </a:t>
            </a:r>
            <a:r>
              <a:rPr lang="en-US" altLang="zh-CN" sz="1900" dirty="0" err="1" smtClean="0">
                <a:latin typeface="+mj-lt"/>
                <a:ea typeface="SimSun" pitchFamily="2" charset="-122"/>
                <a:cs typeface="Times New Roman" pitchFamily="18" charset="0"/>
              </a:rPr>
              <a:t>Grassypeptolide</a:t>
            </a:r>
            <a:r>
              <a:rPr lang="en-US" altLang="zh-CN" sz="1900" dirty="0" smtClean="0">
                <a:latin typeface="+mj-lt"/>
                <a:ea typeface="SimSun" pitchFamily="2" charset="-122"/>
                <a:cs typeface="Times New Roman" pitchFamily="18" charset="0"/>
              </a:rPr>
              <a:t> A" </a:t>
            </a:r>
            <a:r>
              <a:rPr lang="en-US" altLang="zh-CN" sz="1900" i="1" dirty="0" smtClean="0">
                <a:latin typeface="+mj-lt"/>
                <a:ea typeface="SimSun" pitchFamily="2" charset="-122"/>
                <a:cs typeface="Times New Roman" pitchFamily="18" charset="0"/>
              </a:rPr>
              <a:t>Chem. Eur. J</a:t>
            </a:r>
            <a:r>
              <a:rPr lang="en-US" altLang="zh-CN" sz="1900" dirty="0" smtClean="0">
                <a:latin typeface="+mj-lt"/>
                <a:ea typeface="SimSun" pitchFamily="2" charset="-122"/>
                <a:cs typeface="Times New Roman" pitchFamily="18" charset="0"/>
              </a:rPr>
              <a:t>, </a:t>
            </a:r>
            <a:r>
              <a:rPr lang="en-US" altLang="zh-CN" sz="1900" b="1" dirty="0" smtClean="0">
                <a:latin typeface="+mj-lt"/>
                <a:ea typeface="SimSun" pitchFamily="2" charset="-122"/>
                <a:cs typeface="Times New Roman" pitchFamily="18" charset="0"/>
              </a:rPr>
              <a:t>2013</a:t>
            </a:r>
            <a:r>
              <a:rPr lang="en-US" altLang="zh-CN" sz="1900" dirty="0" smtClean="0">
                <a:latin typeface="+mj-lt"/>
                <a:ea typeface="SimSun" pitchFamily="2" charset="-122"/>
                <a:cs typeface="Times New Roman" pitchFamily="18" charset="0"/>
              </a:rPr>
              <a:t>,</a:t>
            </a:r>
            <a:r>
              <a:rPr lang="en-US" altLang="zh-CN" sz="1900" i="1" dirty="0" smtClean="0">
                <a:latin typeface="+mj-lt"/>
                <a:ea typeface="SimSun" pitchFamily="2" charset="-122"/>
                <a:cs typeface="Times New Roman" pitchFamily="18" charset="0"/>
              </a:rPr>
              <a:t> 19</a:t>
            </a:r>
            <a:r>
              <a:rPr lang="en-US" altLang="zh-CN" sz="1900" dirty="0" smtClean="0">
                <a:latin typeface="+mj-lt"/>
                <a:ea typeface="SimSun" pitchFamily="2" charset="-122"/>
                <a:cs typeface="Times New Roman" pitchFamily="18" charset="0"/>
              </a:rPr>
              <a:t>, 	6774.</a:t>
            </a:r>
          </a:p>
          <a:p>
            <a:pPr eaLnBrk="0" hangingPunct="0">
              <a:buFont typeface="Wingdings" pitchFamily="2" charset="2"/>
              <a:buChar char="Ø"/>
              <a:tabLst>
                <a:tab pos="457200" algn="l"/>
                <a:tab pos="1828800" algn="l"/>
              </a:tabLst>
            </a:pPr>
            <a:r>
              <a:rPr lang="en-GB" sz="1900" dirty="0" smtClean="0"/>
              <a:t> "Total Synthesis of </a:t>
            </a:r>
            <a:r>
              <a:rPr lang="en-GB" sz="1900" dirty="0" err="1" smtClean="0"/>
              <a:t>Padanamides</a:t>
            </a:r>
            <a:r>
              <a:rPr lang="en-GB" sz="1900" dirty="0" smtClean="0"/>
              <a:t> A and </a:t>
            </a:r>
            <a:r>
              <a:rPr lang="en-GB" sz="1900" dirty="0" err="1" smtClean="0"/>
              <a:t>B"</a:t>
            </a:r>
            <a:r>
              <a:rPr lang="en-GB" sz="1900" i="1" dirty="0" err="1" smtClean="0"/>
              <a:t>Chem</a:t>
            </a:r>
            <a:r>
              <a:rPr lang="en-GB" sz="1900" i="1" dirty="0" smtClean="0"/>
              <a:t>. Comm.</a:t>
            </a:r>
            <a:r>
              <a:rPr lang="en-GB" sz="1900" dirty="0" smtClean="0"/>
              <a:t> </a:t>
            </a:r>
            <a:r>
              <a:rPr lang="en-GB" sz="1900" b="1" dirty="0" smtClean="0"/>
              <a:t>2013</a:t>
            </a:r>
            <a:r>
              <a:rPr lang="en-GB" sz="1900" dirty="0" smtClean="0"/>
              <a:t>, </a:t>
            </a:r>
            <a:r>
              <a:rPr lang="en-GB" sz="1900" i="1" dirty="0" smtClean="0"/>
              <a:t>49</a:t>
            </a:r>
            <a:r>
              <a:rPr lang="en-GB" sz="1900" dirty="0" smtClean="0"/>
              <a:t>, 2977.</a:t>
            </a:r>
          </a:p>
          <a:p>
            <a:pPr lvl="0" eaLnBrk="0" hangingPunct="0">
              <a:buFont typeface="Wingdings" pitchFamily="2" charset="2"/>
              <a:buChar char="Ø"/>
              <a:tabLst>
                <a:tab pos="355600" algn="l"/>
                <a:tab pos="1828800" algn="l"/>
              </a:tabLst>
            </a:pPr>
            <a:r>
              <a:rPr lang="en-GB" sz="1900" dirty="0" smtClean="0"/>
              <a:t> "Total Synthesis and </a:t>
            </a:r>
            <a:r>
              <a:rPr lang="en-GB" sz="1900" dirty="0" err="1" smtClean="0"/>
              <a:t>Stereochemical</a:t>
            </a:r>
            <a:r>
              <a:rPr lang="en-GB" sz="1900" dirty="0" smtClean="0"/>
              <a:t> Revision of </a:t>
            </a:r>
            <a:r>
              <a:rPr lang="en-GB" sz="1900" dirty="0" err="1" smtClean="0"/>
              <a:t>Lagunamide</a:t>
            </a:r>
            <a:r>
              <a:rPr lang="en-GB" sz="1900" dirty="0" smtClean="0"/>
              <a:t> A" </a:t>
            </a:r>
            <a:r>
              <a:rPr lang="en-GB" sz="1900" i="1" dirty="0" smtClean="0"/>
              <a:t>Chem. Comm.</a:t>
            </a:r>
            <a:r>
              <a:rPr lang="en-GB" sz="1900" dirty="0" smtClean="0"/>
              <a:t> </a:t>
            </a:r>
            <a:r>
              <a:rPr lang="en-GB" sz="1900" b="1" dirty="0" smtClean="0"/>
              <a:t>2012</a:t>
            </a:r>
            <a:r>
              <a:rPr lang="en-GB" sz="1900" dirty="0" smtClean="0"/>
              <a:t>, </a:t>
            </a:r>
            <a:r>
              <a:rPr lang="en-GB" sz="1900" i="1" dirty="0" smtClean="0"/>
              <a:t>48</a:t>
            </a:r>
            <a:r>
              <a:rPr lang="en-GB" sz="1900" dirty="0" smtClean="0"/>
              <a:t>, 	8697. </a:t>
            </a:r>
          </a:p>
          <a:p>
            <a:pPr lvl="0" eaLnBrk="0" hangingPunct="0">
              <a:buFont typeface="Wingdings" pitchFamily="2" charset="2"/>
              <a:buChar char="Ø"/>
              <a:tabLst>
                <a:tab pos="355600" algn="l"/>
                <a:tab pos="1828800" algn="l"/>
              </a:tabLst>
            </a:pPr>
            <a:r>
              <a:rPr lang="en-GB" sz="1900" dirty="0" smtClean="0"/>
              <a:t> “Total Synthesis and Absolute Configuration of </a:t>
            </a:r>
            <a:r>
              <a:rPr lang="en-GB" sz="1900" dirty="0" err="1" smtClean="0"/>
              <a:t>Nocardioazine</a:t>
            </a:r>
            <a:r>
              <a:rPr lang="en-GB" sz="1900" dirty="0" smtClean="0"/>
              <a:t> B” </a:t>
            </a:r>
            <a:r>
              <a:rPr lang="en-GB" sz="1900" i="1" dirty="0" smtClean="0"/>
              <a:t>Chem. Comm.</a:t>
            </a:r>
            <a:r>
              <a:rPr lang="en-GB" sz="1900" dirty="0" smtClean="0"/>
              <a:t> </a:t>
            </a:r>
            <a:r>
              <a:rPr lang="en-GB" sz="1900" b="1" dirty="0" smtClean="0"/>
              <a:t>2012</a:t>
            </a:r>
            <a:r>
              <a:rPr lang="en-GB" sz="1900" dirty="0" smtClean="0"/>
              <a:t>, 	</a:t>
            </a:r>
            <a:r>
              <a:rPr lang="en-GB" sz="1900" i="1" dirty="0" smtClean="0"/>
              <a:t>48</a:t>
            </a:r>
            <a:r>
              <a:rPr lang="en-GB" sz="1900" dirty="0" smtClean="0"/>
              <a:t>, 4344.</a:t>
            </a:r>
          </a:p>
          <a:p>
            <a:pPr lvl="0" eaLnBrk="0" hangingPunct="0">
              <a:buFont typeface="Wingdings" pitchFamily="2" charset="2"/>
              <a:buChar char="Ø"/>
              <a:tabLst>
                <a:tab pos="457200" algn="l"/>
                <a:tab pos="1828800" algn="l"/>
              </a:tabLst>
            </a:pPr>
            <a:r>
              <a:rPr lang="en-GB" sz="1900" dirty="0" smtClean="0"/>
              <a:t> “Total Synthesis of </a:t>
            </a:r>
            <a:r>
              <a:rPr lang="en-GB" sz="1900" dirty="0" err="1" smtClean="0"/>
              <a:t>Hoiamide</a:t>
            </a:r>
            <a:r>
              <a:rPr lang="en-GB" sz="1900" dirty="0" smtClean="0"/>
              <a:t> C” </a:t>
            </a:r>
            <a:r>
              <a:rPr lang="en-GB" sz="1900" i="1" dirty="0" smtClean="0"/>
              <a:t>Org. </a:t>
            </a:r>
            <a:r>
              <a:rPr lang="en-GB" sz="1900" i="1" dirty="0" err="1" smtClean="0"/>
              <a:t>Lett</a:t>
            </a:r>
            <a:r>
              <a:rPr lang="en-GB" sz="1900" i="1" dirty="0" smtClean="0"/>
              <a:t>.</a:t>
            </a:r>
            <a:r>
              <a:rPr lang="en-GB" sz="1900" dirty="0" smtClean="0"/>
              <a:t> </a:t>
            </a:r>
            <a:r>
              <a:rPr lang="en-GB" sz="1900" b="1" dirty="0" smtClean="0"/>
              <a:t>2011</a:t>
            </a:r>
            <a:r>
              <a:rPr lang="en-GB" sz="1900" dirty="0" smtClean="0"/>
              <a:t>, </a:t>
            </a:r>
            <a:r>
              <a:rPr lang="en-GB" sz="1900" i="1" dirty="0" smtClean="0"/>
              <a:t>13</a:t>
            </a:r>
            <a:r>
              <a:rPr lang="en-GB" sz="1900" dirty="0" smtClean="0"/>
              <a:t>, 2506.</a:t>
            </a:r>
          </a:p>
          <a:p>
            <a:pPr eaLnBrk="0" hangingPunct="0">
              <a:buFont typeface="Wingdings" pitchFamily="2" charset="2"/>
              <a:buChar char="Ø"/>
              <a:tabLst>
                <a:tab pos="457200" algn="l"/>
                <a:tab pos="1828800" algn="l"/>
              </a:tabLst>
            </a:pPr>
            <a:r>
              <a:rPr lang="en-GB" sz="1900" dirty="0" smtClean="0"/>
              <a:t> “Total Synthesis of </a:t>
            </a:r>
            <a:r>
              <a:rPr lang="en-GB" sz="1900" dirty="0" err="1" smtClean="0"/>
              <a:t>Grassypeptolide</a:t>
            </a:r>
            <a:r>
              <a:rPr lang="en-GB" sz="1900" dirty="0" smtClean="0"/>
              <a:t>” </a:t>
            </a:r>
            <a:r>
              <a:rPr lang="en-GB" sz="1900" i="1" dirty="0" err="1" smtClean="0"/>
              <a:t>Chem.Comm</a:t>
            </a:r>
            <a:r>
              <a:rPr lang="en-GB" sz="1900" i="1" dirty="0" smtClean="0"/>
              <a:t>.</a:t>
            </a:r>
            <a:r>
              <a:rPr lang="en-GB" sz="1900" dirty="0" smtClean="0"/>
              <a:t> </a:t>
            </a:r>
            <a:r>
              <a:rPr lang="en-GB" sz="1900" b="1" dirty="0" smtClean="0"/>
              <a:t>2010</a:t>
            </a:r>
            <a:r>
              <a:rPr lang="en-GB" sz="1900" dirty="0" smtClean="0"/>
              <a:t>, </a:t>
            </a:r>
            <a:r>
              <a:rPr lang="en-GB" sz="1900" i="1" dirty="0" smtClean="0"/>
              <a:t>46</a:t>
            </a:r>
            <a:r>
              <a:rPr lang="en-GB" sz="1900" dirty="0" smtClean="0"/>
              <a:t>, 7486. </a:t>
            </a:r>
          </a:p>
          <a:p>
            <a:pPr eaLnBrk="0" hangingPunct="0">
              <a:buFont typeface="Wingdings" pitchFamily="2" charset="2"/>
              <a:buChar char="Ø"/>
              <a:tabLst>
                <a:tab pos="457200" algn="l"/>
                <a:tab pos="1828800" algn="l"/>
              </a:tabLst>
            </a:pPr>
            <a:r>
              <a:rPr lang="en-GB" sz="1900" dirty="0" smtClean="0"/>
              <a:t> “Synthesis of the </a:t>
            </a:r>
            <a:r>
              <a:rPr lang="en-GB" sz="1900" dirty="0" err="1" smtClean="0"/>
              <a:t>Macrocyclic</a:t>
            </a:r>
            <a:r>
              <a:rPr lang="en-GB" sz="1900" dirty="0" smtClean="0"/>
              <a:t> Core of Iriomoteolide-1a”</a:t>
            </a:r>
            <a:r>
              <a:rPr lang="en-GB" sz="1900" i="1" dirty="0" smtClean="0"/>
              <a:t>Chem. Comm.</a:t>
            </a:r>
            <a:r>
              <a:rPr lang="en-GB" sz="1900" dirty="0" smtClean="0"/>
              <a:t> </a:t>
            </a:r>
            <a:r>
              <a:rPr lang="en-GB" sz="1900" b="1" dirty="0" smtClean="0"/>
              <a:t>2010</a:t>
            </a:r>
            <a:r>
              <a:rPr lang="en-GB" sz="1900" dirty="0" smtClean="0"/>
              <a:t>, </a:t>
            </a:r>
            <a:r>
              <a:rPr lang="en-GB" sz="1900" i="1" dirty="0" smtClean="0"/>
              <a:t>46</a:t>
            </a:r>
            <a:r>
              <a:rPr lang="en-GB" sz="1900" dirty="0" smtClean="0"/>
              <a:t>, 4773.</a:t>
            </a:r>
          </a:p>
          <a:p>
            <a:pPr eaLnBrk="0" hangingPunct="0">
              <a:buFont typeface="Wingdings" pitchFamily="2" charset="2"/>
              <a:buChar char="Ø"/>
              <a:tabLst>
                <a:tab pos="355600" algn="l"/>
                <a:tab pos="1828800" algn="l"/>
              </a:tabLst>
            </a:pPr>
            <a:r>
              <a:rPr lang="en-GB" sz="1900" dirty="0" smtClean="0"/>
              <a:t> “Total Synthesis and </a:t>
            </a:r>
            <a:r>
              <a:rPr lang="en-GB" sz="1900" dirty="0" err="1" smtClean="0"/>
              <a:t>Stereochemical</a:t>
            </a:r>
            <a:r>
              <a:rPr lang="en-GB" sz="1900" dirty="0" smtClean="0"/>
              <a:t> </a:t>
            </a:r>
            <a:r>
              <a:rPr lang="en-GB" sz="1900" u="sng" dirty="0" smtClean="0"/>
              <a:t>Reassignment</a:t>
            </a:r>
            <a:r>
              <a:rPr lang="en-GB" sz="1900" dirty="0" smtClean="0"/>
              <a:t> of </a:t>
            </a:r>
            <a:r>
              <a:rPr lang="en-GB" sz="1900" dirty="0" err="1" smtClean="0"/>
              <a:t>Bisebromoamide</a:t>
            </a:r>
            <a:r>
              <a:rPr lang="en-GB" sz="1900" dirty="0" smtClean="0"/>
              <a:t>” </a:t>
            </a:r>
            <a:r>
              <a:rPr lang="en-GB" sz="1900" i="1" dirty="0" smtClean="0"/>
              <a:t>Org. </a:t>
            </a:r>
            <a:r>
              <a:rPr lang="en-GB" sz="1900" i="1" dirty="0" err="1" smtClean="0"/>
              <a:t>Lett</a:t>
            </a:r>
            <a:r>
              <a:rPr lang="en-GB" sz="1900" i="1" dirty="0" smtClean="0"/>
              <a:t>.</a:t>
            </a:r>
            <a:r>
              <a:rPr lang="en-GB" sz="1900" dirty="0" smtClean="0"/>
              <a:t> </a:t>
            </a:r>
            <a:r>
              <a:rPr lang="en-GB" sz="1900" b="1" dirty="0" smtClean="0"/>
              <a:t>2010</a:t>
            </a:r>
            <a:r>
              <a:rPr lang="en-GB" sz="1900" dirty="0" smtClean="0"/>
              <a:t>, 	</a:t>
            </a:r>
            <a:r>
              <a:rPr lang="en-GB" sz="1900" i="1" dirty="0" smtClean="0"/>
              <a:t>12</a:t>
            </a:r>
            <a:r>
              <a:rPr lang="en-GB" sz="1900" dirty="0" smtClean="0"/>
              <a:t>, 3018.</a:t>
            </a:r>
          </a:p>
          <a:p>
            <a:pPr eaLnBrk="0" hangingPunct="0">
              <a:buFont typeface="Wingdings" pitchFamily="2" charset="2"/>
              <a:buChar char="Ø"/>
              <a:tabLst>
                <a:tab pos="357188" algn="l"/>
                <a:tab pos="1828800" algn="l"/>
              </a:tabLst>
            </a:pPr>
            <a:r>
              <a:rPr lang="en-GB" sz="1900" dirty="0" smtClean="0"/>
              <a:t> “Synthesis of the C9−C23 (C9’-C23’) Fragment of the </a:t>
            </a:r>
            <a:r>
              <a:rPr lang="en-GB" sz="1900" dirty="0" err="1" smtClean="0"/>
              <a:t>Dimeric</a:t>
            </a:r>
            <a:r>
              <a:rPr lang="en-GB" sz="1900" dirty="0" smtClean="0"/>
              <a:t> Natural Product 	</a:t>
            </a:r>
            <a:r>
              <a:rPr lang="en-GB" sz="1900" dirty="0" err="1" smtClean="0"/>
              <a:t>Rhizopodin</a:t>
            </a:r>
            <a:r>
              <a:rPr lang="en-GB" sz="1900" dirty="0" smtClean="0"/>
              <a:t>”, </a:t>
            </a:r>
            <a:r>
              <a:rPr lang="en-GB" sz="1900" i="1" dirty="0" smtClean="0"/>
              <a:t>Org. </a:t>
            </a:r>
            <a:r>
              <a:rPr lang="en-GB" sz="1900" i="1" dirty="0" err="1" smtClean="0"/>
              <a:t>Lett</a:t>
            </a:r>
            <a:r>
              <a:rPr lang="en-GB" sz="1900" dirty="0" smtClean="0"/>
              <a:t>. </a:t>
            </a:r>
            <a:r>
              <a:rPr lang="en-GB" sz="1900" b="1" dirty="0" smtClean="0"/>
              <a:t>2010</a:t>
            </a:r>
            <a:r>
              <a:rPr lang="en-GB" sz="1900" dirty="0" smtClean="0"/>
              <a:t>, </a:t>
            </a:r>
            <a:r>
              <a:rPr lang="en-GB" sz="1900" i="1" dirty="0" smtClean="0"/>
              <a:t>12</a:t>
            </a:r>
            <a:r>
              <a:rPr lang="en-GB" sz="1900" dirty="0" smtClean="0"/>
              <a:t>, 2036.</a:t>
            </a:r>
          </a:p>
          <a:p>
            <a:pPr eaLnBrk="0" hangingPunct="0">
              <a:buFont typeface="Wingdings" pitchFamily="2" charset="2"/>
              <a:buChar char="Ø"/>
              <a:tabLst>
                <a:tab pos="457200" algn="l"/>
                <a:tab pos="1828800" algn="l"/>
              </a:tabLst>
            </a:pPr>
            <a:r>
              <a:rPr lang="en-GB" sz="1900" dirty="0" smtClean="0"/>
              <a:t> “Total Synthesis of </a:t>
            </a:r>
            <a:r>
              <a:rPr lang="en-GB" sz="1900" dirty="0" err="1" smtClean="0"/>
              <a:t>Sintokamide</a:t>
            </a:r>
            <a:r>
              <a:rPr lang="en-GB" sz="1900" dirty="0" smtClean="0"/>
              <a:t> C” </a:t>
            </a:r>
            <a:r>
              <a:rPr lang="en-GB" sz="1900" i="1" dirty="0" smtClean="0"/>
              <a:t>Org. </a:t>
            </a:r>
            <a:r>
              <a:rPr lang="en-GB" sz="1900" i="1" dirty="0" err="1" smtClean="0"/>
              <a:t>Lett</a:t>
            </a:r>
            <a:r>
              <a:rPr lang="en-GB" sz="1900" dirty="0" smtClean="0"/>
              <a:t>. </a:t>
            </a:r>
            <a:r>
              <a:rPr lang="en-GB" sz="1900" b="1" dirty="0" smtClean="0"/>
              <a:t>2010</a:t>
            </a:r>
            <a:r>
              <a:rPr lang="en-GB" sz="1900" dirty="0" smtClean="0"/>
              <a:t>, </a:t>
            </a:r>
            <a:r>
              <a:rPr lang="en-GB" sz="1900" i="1" dirty="0" smtClean="0"/>
              <a:t>12</a:t>
            </a:r>
            <a:r>
              <a:rPr lang="en-GB" sz="1900" dirty="0" smtClean="0"/>
              <a:t>, 1100.</a:t>
            </a:r>
          </a:p>
          <a:p>
            <a:pPr eaLnBrk="0" hangingPunct="0">
              <a:buFont typeface="Wingdings" pitchFamily="2" charset="2"/>
              <a:buChar char="Ø"/>
              <a:tabLst>
                <a:tab pos="357188" algn="l"/>
                <a:tab pos="1828800" algn="l"/>
              </a:tabLst>
            </a:pPr>
            <a:r>
              <a:rPr lang="en-GB" sz="1900" dirty="0" smtClean="0"/>
              <a:t> “Towards the </a:t>
            </a:r>
            <a:r>
              <a:rPr lang="en-GB" sz="1900" dirty="0" err="1" smtClean="0"/>
              <a:t>Stereochemical</a:t>
            </a:r>
            <a:r>
              <a:rPr lang="en-GB" sz="1900" dirty="0" smtClean="0"/>
              <a:t> Assignment of Natural </a:t>
            </a:r>
            <a:r>
              <a:rPr lang="en-GB" sz="1900" dirty="0" err="1" smtClean="0"/>
              <a:t>Lydiamycin</a:t>
            </a:r>
            <a:r>
              <a:rPr lang="en-GB" sz="1900" dirty="0" smtClean="0"/>
              <a:t> A” </a:t>
            </a:r>
            <a:r>
              <a:rPr lang="en-GB" sz="1900" i="1" dirty="0" smtClean="0"/>
              <a:t>Chem. Comm.</a:t>
            </a:r>
            <a:r>
              <a:rPr lang="en-GB" sz="1900" dirty="0" smtClean="0"/>
              <a:t> </a:t>
            </a:r>
            <a:r>
              <a:rPr lang="en-GB" sz="1900" b="1" dirty="0" smtClean="0"/>
              <a:t>2010</a:t>
            </a:r>
            <a:r>
              <a:rPr lang="en-GB" sz="1900" dirty="0" smtClean="0"/>
              <a:t>, 	</a:t>
            </a:r>
            <a:r>
              <a:rPr lang="en-GB" sz="1900" i="1" dirty="0" smtClean="0"/>
              <a:t>46</a:t>
            </a:r>
            <a:r>
              <a:rPr lang="en-GB" sz="1900" dirty="0" smtClean="0"/>
              <a:t>, 574.</a:t>
            </a:r>
          </a:p>
          <a:p>
            <a:pPr lvl="0" eaLnBrk="0" hangingPunct="0">
              <a:buFont typeface="Wingdings" pitchFamily="2" charset="2"/>
              <a:buChar char="Ø"/>
              <a:tabLst>
                <a:tab pos="457200" algn="l"/>
                <a:tab pos="1828800" algn="l"/>
              </a:tabLst>
            </a:pPr>
            <a:r>
              <a:rPr lang="en-GB" sz="1900" dirty="0" smtClean="0"/>
              <a:t> “Total Synthesis of </a:t>
            </a:r>
            <a:r>
              <a:rPr lang="en-GB" sz="1900" dirty="0" err="1" smtClean="0"/>
              <a:t>Largamide</a:t>
            </a:r>
            <a:r>
              <a:rPr lang="en-GB" sz="1900" dirty="0" smtClean="0"/>
              <a:t> H” </a:t>
            </a:r>
            <a:r>
              <a:rPr lang="en-GB" sz="1900" i="1" dirty="0" smtClean="0"/>
              <a:t>Chem. Comm. </a:t>
            </a:r>
            <a:r>
              <a:rPr lang="en-GB" sz="1900" b="1" dirty="0" smtClean="0"/>
              <a:t>2010</a:t>
            </a:r>
            <a:r>
              <a:rPr lang="en-GB" sz="1900" dirty="0" smtClean="0"/>
              <a:t>, </a:t>
            </a:r>
            <a:r>
              <a:rPr lang="en-GB" sz="1900" i="1" dirty="0" smtClean="0"/>
              <a:t>46</a:t>
            </a:r>
            <a:r>
              <a:rPr lang="en-GB" sz="1900" dirty="0" smtClean="0"/>
              <a:t>, 153.</a:t>
            </a:r>
          </a:p>
          <a:p>
            <a:pPr lvl="0" eaLnBrk="0" hangingPunct="0">
              <a:buFont typeface="Wingdings" pitchFamily="2" charset="2"/>
              <a:buChar char="Ø"/>
              <a:tabLst>
                <a:tab pos="457200" algn="l"/>
                <a:tab pos="1828800" algn="l"/>
              </a:tabLst>
            </a:pPr>
            <a:endParaRPr lang="en-GB" dirty="0" smtClean="0"/>
          </a:p>
          <a:p>
            <a:pPr eaLnBrk="0" hangingPunct="0">
              <a:buFont typeface="Wingdings" pitchFamily="2" charset="2"/>
              <a:buChar char="Ø"/>
              <a:tabLst>
                <a:tab pos="457200" algn="l"/>
                <a:tab pos="1828800" algn="l"/>
              </a:tabLst>
            </a:pPr>
            <a:endParaRPr lang="en-US" dirty="0" smtClean="0"/>
          </a:p>
          <a:p>
            <a:pPr lvl="0" eaLnBrk="0" hangingPunct="0">
              <a:buFont typeface="Wingdings" pitchFamily="2" charset="2"/>
              <a:buChar char="Ø"/>
              <a:tabLst>
                <a:tab pos="457200" algn="l"/>
                <a:tab pos="1828800" algn="l"/>
              </a:tabLst>
            </a:pPr>
            <a:endParaRPr lang="en-US" dirty="0" smtClean="0"/>
          </a:p>
          <a:p>
            <a:pPr eaLnBrk="0" hangingPunct="0">
              <a:buFont typeface="Wingdings" pitchFamily="2" charset="2"/>
              <a:buChar char="Ø"/>
              <a:tabLst>
                <a:tab pos="457200" algn="l"/>
                <a:tab pos="1828800" algn="l"/>
              </a:tabLst>
            </a:pPr>
            <a:endParaRPr lang="en-US" altLang="zh-CN" dirty="0" smtClean="0">
              <a:latin typeface="+mj-lt"/>
              <a:ea typeface="SimSun" pitchFamily="2" charset="-122"/>
              <a:cs typeface="Times New Roman" pitchFamily="18" charset="0"/>
            </a:endParaRPr>
          </a:p>
          <a:p>
            <a:pPr eaLnBrk="0" hangingPunct="0">
              <a:buFont typeface="Wingdings" pitchFamily="2" charset="2"/>
              <a:buChar char="Ø"/>
              <a:tabLst>
                <a:tab pos="457200" algn="l"/>
                <a:tab pos="1828800" algn="l"/>
              </a:tabLst>
            </a:pPr>
            <a:endParaRPr lang="en-US" altLang="zh-CN" dirty="0" smtClean="0">
              <a:latin typeface="+mj-lt"/>
              <a:ea typeface="SimSun" pitchFamily="2" charset="-122"/>
              <a:cs typeface="Times New Roman" pitchFamily="18" charset="0"/>
            </a:endParaRPr>
          </a:p>
          <a:p>
            <a:pPr eaLnBrk="0" hangingPunct="0">
              <a:buFont typeface="Arial" pitchFamily="34" charset="0"/>
              <a:buChar char="•"/>
              <a:tabLst>
                <a:tab pos="457200" algn="l"/>
                <a:tab pos="1828800" algn="l"/>
              </a:tabLst>
            </a:pPr>
            <a:endParaRPr lang="en-US" altLang="zh-CN" sz="2200" dirty="0" smtClean="0">
              <a:solidFill>
                <a:srgbClr val="0033CC"/>
              </a:solidFill>
              <a:latin typeface="+mj-lt"/>
              <a:ea typeface="SimSun" pitchFamily="2" charset="-122"/>
              <a:cs typeface="Times New Roman" pitchFamily="18" charset="0"/>
            </a:endParaRPr>
          </a:p>
          <a:p>
            <a:pPr eaLnBrk="0" hangingPunct="0">
              <a:tabLst>
                <a:tab pos="457200" algn="l"/>
                <a:tab pos="1828800" algn="l"/>
              </a:tabLst>
            </a:pPr>
            <a:endParaRPr kumimoji="0" lang="en-US" altLang="zh-CN" sz="2200" b="0" i="0" u="none" strike="noStrike" cap="none" normalizeH="0" baseline="0" dirty="0" smtClean="0">
              <a:ln>
                <a:noFill/>
              </a:ln>
              <a:solidFill>
                <a:srgbClr val="0033CC"/>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51460"/>
            <a:ext cx="8507288" cy="1143000"/>
          </a:xfrm>
        </p:spPr>
        <p:txBody>
          <a:bodyPr>
            <a:normAutofit/>
          </a:bodyPr>
          <a:lstStyle/>
          <a:p>
            <a:r>
              <a:rPr lang="en-US" altLang="zh-CN" sz="3200" b="1" dirty="0" smtClean="0"/>
              <a:t>Structure elucidation of natural products </a:t>
            </a:r>
            <a:endParaRPr lang="zh-CN" altLang="en-US" sz="3200" b="1" dirty="0"/>
          </a:p>
        </p:txBody>
      </p:sp>
      <p:sp>
        <p:nvSpPr>
          <p:cNvPr id="3" name="内容占位符 2"/>
          <p:cNvSpPr>
            <a:spLocks noGrp="1"/>
          </p:cNvSpPr>
          <p:nvPr>
            <p:ph idx="1"/>
          </p:nvPr>
        </p:nvSpPr>
        <p:spPr>
          <a:xfrm>
            <a:off x="323528" y="850962"/>
            <a:ext cx="8464454" cy="5746390"/>
          </a:xfrm>
        </p:spPr>
        <p:txBody>
          <a:bodyPr/>
          <a:lstStyle/>
          <a:p>
            <a:pPr>
              <a:buFont typeface="Wingdings" pitchFamily="2" charset="2"/>
              <a:buChar char="Ø"/>
            </a:pPr>
            <a:r>
              <a:rPr lang="en-US" altLang="zh-CN" dirty="0" smtClean="0"/>
              <a:t>Prior to the 1960’s, structure elucidation heavily relied on chemical degradation or derivatization followed by partial or total synthesis.</a:t>
            </a:r>
          </a:p>
          <a:p>
            <a:pPr>
              <a:buNone/>
            </a:pPr>
            <a:endParaRPr lang="en-US" altLang="zh-CN" sz="1000" dirty="0" smtClean="0"/>
          </a:p>
          <a:p>
            <a:pPr>
              <a:buFont typeface="Wingdings" pitchFamily="2" charset="2"/>
              <a:buChar char="Ø"/>
            </a:pPr>
            <a:r>
              <a:rPr lang="en-US" dirty="0" smtClean="0">
                <a:solidFill>
                  <a:srgbClr val="3333FF"/>
                </a:solidFill>
              </a:rPr>
              <a:t>Structure elucidation of increasingly limited quantities of components from marine natural product extracts heavily rely on advanced </a:t>
            </a:r>
            <a:r>
              <a:rPr lang="en-US" dirty="0" err="1" smtClean="0">
                <a:solidFill>
                  <a:srgbClr val="3333FF"/>
                </a:solidFill>
              </a:rPr>
              <a:t>nano</a:t>
            </a:r>
            <a:r>
              <a:rPr lang="en-US" dirty="0" smtClean="0">
                <a:solidFill>
                  <a:srgbClr val="3333FF"/>
                </a:solidFill>
              </a:rPr>
              <a:t>-scale NMR technologies</a:t>
            </a:r>
            <a:r>
              <a:rPr lang="en-US" altLang="zh-CN" dirty="0" smtClean="0">
                <a:solidFill>
                  <a:srgbClr val="3333FF"/>
                </a:solidFill>
              </a:rPr>
              <a:t>. </a:t>
            </a:r>
          </a:p>
          <a:p>
            <a:pPr>
              <a:buFont typeface="Wingdings" pitchFamily="2" charset="2"/>
              <a:buChar char="Ø"/>
            </a:pPr>
            <a:endParaRPr lang="en-US" altLang="zh-CN" sz="1000" dirty="0" smtClean="0">
              <a:solidFill>
                <a:srgbClr val="3333FF"/>
              </a:solidFill>
            </a:endParaRPr>
          </a:p>
          <a:p>
            <a:pPr>
              <a:buFont typeface="Wingdings" pitchFamily="2" charset="2"/>
              <a:buChar char="Ø"/>
            </a:pPr>
            <a:r>
              <a:rPr lang="en-US" dirty="0" smtClean="0">
                <a:solidFill>
                  <a:srgbClr val="3333FF"/>
                </a:solidFill>
              </a:rPr>
              <a:t>Chemical degradation and </a:t>
            </a:r>
            <a:r>
              <a:rPr lang="en-US" dirty="0" err="1" smtClean="0">
                <a:solidFill>
                  <a:srgbClr val="3333FF"/>
                </a:solidFill>
              </a:rPr>
              <a:t>derivatization</a:t>
            </a:r>
            <a:r>
              <a:rPr lang="en-US" dirty="0" smtClean="0">
                <a:solidFill>
                  <a:srgbClr val="3333FF"/>
                </a:solidFill>
              </a:rPr>
              <a:t> were somewhat less involved. </a:t>
            </a:r>
          </a:p>
          <a:p>
            <a:pPr>
              <a:buFont typeface="Wingdings" pitchFamily="2" charset="2"/>
              <a:buChar char="Ø"/>
            </a:pPr>
            <a:endParaRPr lang="en-US" sz="1000" dirty="0" smtClean="0">
              <a:solidFill>
                <a:srgbClr val="3333FF"/>
              </a:solidFill>
            </a:endParaRPr>
          </a:p>
          <a:p>
            <a:pPr>
              <a:buFont typeface="Wingdings" pitchFamily="2" charset="2"/>
              <a:buChar char="Ø"/>
            </a:pPr>
            <a:r>
              <a:rPr lang="en-US" altLang="zh-CN" dirty="0" smtClean="0">
                <a:solidFill>
                  <a:srgbClr val="3333FF"/>
                </a:solidFill>
              </a:rPr>
              <a:t>Certain </a:t>
            </a:r>
            <a:r>
              <a:rPr lang="en-US" altLang="zh-CN" dirty="0" err="1" smtClean="0">
                <a:solidFill>
                  <a:srgbClr val="3333FF"/>
                </a:solidFill>
              </a:rPr>
              <a:t>stereochemical</a:t>
            </a:r>
            <a:r>
              <a:rPr lang="en-US" altLang="zh-CN" dirty="0" smtClean="0">
                <a:solidFill>
                  <a:srgbClr val="3333FF"/>
                </a:solidFill>
              </a:rPr>
              <a:t> issues are often difficult or impossible to be determined by spectral methodology alone</a:t>
            </a:r>
          </a:p>
          <a:p>
            <a:pPr>
              <a:buNone/>
            </a:pPr>
            <a:endParaRPr lang="en-US" altLang="zh-CN" sz="1000" dirty="0" smtClean="0"/>
          </a:p>
          <a:p>
            <a:endParaRPr lang="en-US" altLang="zh-CN" dirty="0" smtClean="0"/>
          </a:p>
          <a:p>
            <a:endParaRPr lang="zh-CN" altLang="en-US" dirty="0"/>
          </a:p>
        </p:txBody>
      </p:sp>
      <p:sp>
        <p:nvSpPr>
          <p:cNvPr id="4"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285728"/>
            <a:ext cx="8786842" cy="714396"/>
          </a:xfrm>
        </p:spPr>
        <p:txBody>
          <a:bodyPr>
            <a:normAutofit fontScale="90000"/>
          </a:bodyPr>
          <a:lstStyle/>
          <a:p>
            <a:r>
              <a:rPr lang="en-US" altLang="zh-CN" dirty="0" smtClean="0"/>
              <a:t>Structure elucidation</a:t>
            </a:r>
            <a:endParaRPr lang="zh-CN" altLang="en-US" dirty="0"/>
          </a:p>
        </p:txBody>
      </p:sp>
      <p:sp>
        <p:nvSpPr>
          <p:cNvPr id="3" name="内容占位符 2"/>
          <p:cNvSpPr>
            <a:spLocks noGrp="1"/>
          </p:cNvSpPr>
          <p:nvPr>
            <p:ph idx="1"/>
          </p:nvPr>
        </p:nvSpPr>
        <p:spPr>
          <a:xfrm>
            <a:off x="357158" y="1000124"/>
            <a:ext cx="8686800" cy="5286388"/>
          </a:xfrm>
        </p:spPr>
        <p:txBody>
          <a:bodyPr>
            <a:normAutofit fontScale="85000" lnSpcReduction="20000"/>
          </a:bodyPr>
          <a:lstStyle/>
          <a:p>
            <a:pPr>
              <a:buNone/>
            </a:pPr>
            <a:r>
              <a:rPr lang="en-US" altLang="zh-CN" dirty="0" smtClean="0"/>
              <a:t>1. NMR based methods</a:t>
            </a:r>
          </a:p>
          <a:p>
            <a:pPr>
              <a:buFont typeface="Wingdings" pitchFamily="2" charset="2"/>
              <a:buChar char="Ø"/>
            </a:pPr>
            <a:r>
              <a:rPr lang="en-US" altLang="zh-CN" dirty="0" smtClean="0"/>
              <a:t>1D and 2D NMR</a:t>
            </a:r>
          </a:p>
          <a:p>
            <a:pPr>
              <a:buFont typeface="Wingdings" pitchFamily="2" charset="2"/>
              <a:buChar char="Ø"/>
            </a:pPr>
            <a:r>
              <a:rPr lang="en-US" altLang="zh-CN" b="1" dirty="0" smtClean="0"/>
              <a:t>The </a:t>
            </a:r>
            <a:r>
              <a:rPr lang="en-US" altLang="zh-CN" b="1" baseline="30000" dirty="0" smtClean="0"/>
              <a:t>13</a:t>
            </a:r>
            <a:r>
              <a:rPr lang="en-US" altLang="zh-CN" b="1" dirty="0" smtClean="0"/>
              <a:t>C NMR acetonide method (Rychnovsky)</a:t>
            </a:r>
          </a:p>
          <a:p>
            <a:pPr>
              <a:buFont typeface="Wingdings" pitchFamily="2" charset="2"/>
              <a:buChar char="Ø"/>
            </a:pPr>
            <a:r>
              <a:rPr lang="en-US" altLang="zh-CN" b="1" dirty="0" smtClean="0"/>
              <a:t>Universal NMR database (Kishi)</a:t>
            </a:r>
          </a:p>
          <a:p>
            <a:pPr>
              <a:buFont typeface="Wingdings" pitchFamily="2" charset="2"/>
              <a:buChar char="Ø"/>
            </a:pPr>
            <a:r>
              <a:rPr lang="en-US" altLang="zh-CN" b="1" dirty="0" smtClean="0"/>
              <a:t>Chiral derivatizing agents (Mosher’s method)</a:t>
            </a:r>
          </a:p>
          <a:p>
            <a:pPr>
              <a:buFont typeface="Wingdings" pitchFamily="2" charset="2"/>
              <a:buChar char="Ø"/>
            </a:pPr>
            <a:r>
              <a:rPr lang="en-US" altLang="zh-CN" b="1" dirty="0" smtClean="0"/>
              <a:t>J-Based configurational analysis (Murata’s method)</a:t>
            </a:r>
          </a:p>
          <a:p>
            <a:pPr>
              <a:buNone/>
            </a:pPr>
            <a:r>
              <a:rPr lang="en-US" altLang="zh-CN" dirty="0" smtClean="0"/>
              <a:t>2. Chiroptical methods</a:t>
            </a:r>
          </a:p>
          <a:p>
            <a:pPr>
              <a:buFont typeface="Wingdings" pitchFamily="2" charset="2"/>
              <a:buChar char="Ø"/>
            </a:pPr>
            <a:r>
              <a:rPr lang="en-US" altLang="zh-CN" dirty="0" smtClean="0"/>
              <a:t> Polarimetry</a:t>
            </a:r>
          </a:p>
          <a:p>
            <a:pPr>
              <a:buFont typeface="Wingdings" pitchFamily="2" charset="2"/>
              <a:buChar char="Ø"/>
            </a:pPr>
            <a:r>
              <a:rPr lang="en-US" altLang="zh-CN" dirty="0" smtClean="0"/>
              <a:t>UV-vis and electronic circular dichroism</a:t>
            </a:r>
          </a:p>
          <a:p>
            <a:pPr>
              <a:buFont typeface="Wingdings" pitchFamily="2" charset="2"/>
              <a:buChar char="Ø"/>
            </a:pPr>
            <a:r>
              <a:rPr lang="en-US" altLang="zh-CN" dirty="0" smtClean="0"/>
              <a:t>The exciton chirality method (Nakanishi) </a:t>
            </a:r>
          </a:p>
          <a:p>
            <a:pPr>
              <a:buFont typeface="Wingdings" pitchFamily="2" charset="2"/>
              <a:buChar char="Ø"/>
            </a:pPr>
            <a:r>
              <a:rPr lang="en-US" altLang="zh-CN" dirty="0" smtClean="0"/>
              <a:t>Infrared and vibrational circular dichroism</a:t>
            </a:r>
          </a:p>
          <a:p>
            <a:pPr>
              <a:buNone/>
            </a:pPr>
            <a:r>
              <a:rPr lang="en-US" altLang="zh-CN" dirty="0" smtClean="0"/>
              <a:t>3. Chromatographic methods (e.g. </a:t>
            </a:r>
            <a:r>
              <a:rPr lang="en-US" altLang="zh-CN" b="1" dirty="0" smtClean="0"/>
              <a:t>Marfey’s method</a:t>
            </a:r>
            <a:r>
              <a:rPr lang="en-US" altLang="zh-CN" dirty="0" smtClean="0"/>
              <a:t>)</a:t>
            </a:r>
          </a:p>
          <a:p>
            <a:pPr>
              <a:buNone/>
            </a:pPr>
            <a:r>
              <a:rPr lang="en-US" altLang="zh-CN" dirty="0" smtClean="0"/>
              <a:t>4. Biosynthetic methods</a:t>
            </a:r>
          </a:p>
          <a:p>
            <a:pPr>
              <a:buNone/>
            </a:pPr>
            <a:r>
              <a:rPr lang="en-US" altLang="zh-CN" dirty="0" smtClean="0"/>
              <a:t>5. X-ray crystallography</a:t>
            </a:r>
          </a:p>
          <a:p>
            <a:pPr>
              <a:buNone/>
            </a:pPr>
            <a:r>
              <a:rPr lang="en-US" altLang="zh-CN" dirty="0" smtClean="0"/>
              <a:t>6. Chemical synthesis including </a:t>
            </a:r>
            <a:r>
              <a:rPr lang="en-US" altLang="zh-CN" b="1" dirty="0" smtClean="0"/>
              <a:t>total synthesis</a:t>
            </a:r>
            <a:endParaRPr lang="zh-CN" altLang="en-US" b="1" dirty="0"/>
          </a:p>
        </p:txBody>
      </p:sp>
      <p:sp>
        <p:nvSpPr>
          <p:cNvPr id="4" name="矩形 3"/>
          <p:cNvSpPr/>
          <p:nvPr/>
        </p:nvSpPr>
        <p:spPr>
          <a:xfrm>
            <a:off x="6215074" y="3786190"/>
            <a:ext cx="2444002" cy="646331"/>
          </a:xfrm>
          <a:prstGeom prst="rect">
            <a:avLst/>
          </a:prstGeom>
        </p:spPr>
        <p:txBody>
          <a:bodyPr wrap="none">
            <a:spAutoFit/>
          </a:bodyPr>
          <a:lstStyle/>
          <a:p>
            <a:r>
              <a:rPr lang="en-US" altLang="zh-CN" dirty="0" smtClean="0">
                <a:solidFill>
                  <a:srgbClr val="FF0000"/>
                </a:solidFill>
              </a:rPr>
              <a:t>Stereochemical analysis </a:t>
            </a:r>
          </a:p>
          <a:p>
            <a:r>
              <a:rPr lang="en-US" altLang="zh-CN" dirty="0" smtClean="0">
                <a:solidFill>
                  <a:srgbClr val="FF0000"/>
                </a:solidFill>
              </a:rPr>
              <a:t>methods</a:t>
            </a:r>
            <a:endParaRPr lang="zh-CN" altLang="en-US" dirty="0">
              <a:solidFill>
                <a:srgbClr val="FF0000"/>
              </a:solidFill>
            </a:endParaRPr>
          </a:p>
        </p:txBody>
      </p:sp>
      <p:sp>
        <p:nvSpPr>
          <p:cNvPr id="5" name="Slide Number Placeholder 4"/>
          <p:cNvSpPr txBox="1">
            <a:spLocks/>
          </p:cNvSpPr>
          <p:nvPr/>
        </p:nvSpPr>
        <p:spPr>
          <a:xfrm>
            <a:off x="8686800" y="6597352"/>
            <a:ext cx="457200" cy="260648"/>
          </a:xfrm>
          <a:prstGeom prst="ellipse">
            <a:avLst/>
          </a:prstGeom>
          <a:solidFill>
            <a:schemeClr val="accent1"/>
          </a:solidFill>
        </p:spPr>
        <p:txBody>
          <a:bodyPr wrap="none" lIns="0" tIns="0" rIns="0" bIns="0" anchor="ctr" anchorCtr="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DDDE4B2-34D2-4E11-A22E-76EE5E10E264}" type="slidenum">
              <a:rPr kumimoji="0" lang="zh-CN" altLang="en-US" sz="1400" b="0" i="0" u="none" strike="noStrike" kern="1200" cap="none" spc="0" normalizeH="0" baseline="0" noProof="0" smtClean="0">
                <a:ln>
                  <a:noFill/>
                </a:ln>
                <a:solidFill>
                  <a:srgbClr val="FFFFFF"/>
                </a:solidFill>
                <a:effectLst/>
                <a:uLnTx/>
                <a:uFillTx/>
                <a:latin typeface="+mj-lt"/>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zh-CN" altLang="en-US" sz="1400" b="0" i="0" u="none" strike="noStrike" kern="1200" cap="none" spc="0" normalizeH="0" baseline="0" noProof="0" dirty="0">
              <a:ln>
                <a:noFill/>
              </a:ln>
              <a:solidFill>
                <a:srgbClr val="FFFFFF"/>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自定义 1">
      <a:majorFont>
        <a:latin typeface="Times New Roman"/>
        <a:ea typeface="宋体"/>
        <a:cs typeface=""/>
      </a:majorFont>
      <a:minorFont>
        <a:latin typeface="Times New Roman"/>
        <a:ea typeface="宋体"/>
        <a:cs typeface=""/>
      </a:minorFont>
    </a:fontScheme>
    <a:fmtScheme name="穿越">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9680</TotalTime>
  <Words>953</Words>
  <Application>Microsoft Office PowerPoint</Application>
  <PresentationFormat>On-screen Show (4:3)</PresentationFormat>
  <Paragraphs>107</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平衡</vt:lpstr>
      <vt:lpstr>CS ChemDraw Drawing</vt:lpstr>
      <vt:lpstr>PowerPoint Presentation</vt:lpstr>
      <vt:lpstr>PowerPoint Presentation</vt:lpstr>
      <vt:lpstr>PowerPoint Presentation</vt:lpstr>
      <vt:lpstr>Tao Ye received his B.Sc. (1983) and M.Sc. (1986) from East China University of Science &amp; Technology. He obtained his Ph.D. (1993) from Queen's University, Belfast, under the supervision of Professor Tony McKervey. After pursuing a post-doctoral stay at QUB (1993-1994) and ROPA-postdoctoral work with Professor Gerald Pattenden at University of Nottingham (1994-1998), he joined the University of Hong  Kong in 1998, then moved  to The Hong Kong Polytechnic University in 2001 and was promoted to Associate Professor in 2005. He has completed the total syntheses of 38 marine natural products. He received  "Xiaoyu Hu Memorial Award" (2014) and “WuXi PharmaTech Life Science and Chemistry Award” (2012), Asian Core Program Lectureship Award 2012 (To deliver a series of lectures in Japan) and Asian Core Program Lectureship Award 2012 (To deliver a series of lectures in Mainland China)   </vt:lpstr>
      <vt:lpstr>PowerPoint Presentation</vt:lpstr>
      <vt:lpstr>PowerPoint Presentation</vt:lpstr>
      <vt:lpstr>PowerPoint Presentation</vt:lpstr>
      <vt:lpstr>Structure elucidation of natural products </vt:lpstr>
      <vt:lpstr>Structure elucidation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海洋环肽Scytonemin A的全合成</dc:title>
  <dc:creator>Lenovo</dc:creator>
  <cp:lastModifiedBy>Venkata Lakshmi Devi Aparna Dura</cp:lastModifiedBy>
  <cp:revision>362</cp:revision>
  <dcterms:created xsi:type="dcterms:W3CDTF">2011-11-21T06:04:08Z</dcterms:created>
  <dcterms:modified xsi:type="dcterms:W3CDTF">2015-10-13T04:53:44Z</dcterms:modified>
</cp:coreProperties>
</file>