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75" r:id="rId3"/>
    <p:sldId id="278" r:id="rId4"/>
    <p:sldId id="279" r:id="rId5"/>
    <p:sldId id="282" r:id="rId6"/>
    <p:sldId id="284" r:id="rId7"/>
    <p:sldId id="283" r:id="rId8"/>
    <p:sldId id="280" r:id="rId9"/>
    <p:sldId id="281" r:id="rId10"/>
    <p:sldId id="276" r:id="rId11"/>
    <p:sldId id="27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206" y="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CF28B2-F120-4BAA-AD12-190C80121BE4}" type="datetimeFigureOut">
              <a:rPr lang="en-IN" smtClean="0"/>
              <a:pPr/>
              <a:t>13-10-2015</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6E70CC-4304-4908-80BB-FA59EA4C4ED8}" type="slidenum">
              <a:rPr lang="en-IN" smtClean="0"/>
              <a:pPr/>
              <a:t>‹#›</a:t>
            </a:fld>
            <a:endParaRPr lang="en-IN"/>
          </a:p>
        </p:txBody>
      </p:sp>
    </p:spTree>
    <p:extLst>
      <p:ext uri="{BB962C8B-B14F-4D97-AF65-F5344CB8AC3E}">
        <p14:creationId xmlns:p14="http://schemas.microsoft.com/office/powerpoint/2010/main" val="2244156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smtClean="0"/>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5AD10EBC-59CF-4C5E-82C5-35F412341E16}" type="slidenum">
              <a:rPr lang="en-US"/>
              <a:pPr eaLnBrk="1" hangingPunct="1"/>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84ADC634-47C2-4ACE-ADCA-2F81624A85FE}" type="datetimeFigureOut">
              <a:rPr lang="en-IN" smtClean="0"/>
              <a:pPr/>
              <a:t>13-10-2015</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7D7C9F7-B6C7-4855-A5D5-120D5410347A}" type="slidenum">
              <a:rPr lang="en-IN" smtClean="0"/>
              <a:pPr/>
              <a:t>‹#›</a:t>
            </a:fld>
            <a:endParaRPr lang="en-IN"/>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7C9F7-B6C7-4855-A5D5-120D5410347A}" type="slidenum">
              <a:rPr lang="en-IN" smtClean="0"/>
              <a:pPr/>
              <a:t>‹#›</a:t>
            </a:fld>
            <a:endParaRPr lang="en-IN"/>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7C9F7-B6C7-4855-A5D5-120D5410347A}" type="slidenum">
              <a:rPr lang="en-IN" smtClean="0"/>
              <a:pPr/>
              <a:t>‹#›</a:t>
            </a:fld>
            <a:endParaRPr lang="en-IN"/>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7C9F7-B6C7-4855-A5D5-120D5410347A}" type="slidenum">
              <a:rPr lang="en-IN" smtClean="0"/>
              <a:pPr/>
              <a:t>‹#›</a:t>
            </a:fld>
            <a:endParaRPr lang="en-IN"/>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7D7C9F7-B6C7-4855-A5D5-120D5410347A}"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7C9F7-B6C7-4855-A5D5-120D5410347A}" type="slidenum">
              <a:rPr lang="en-IN" smtClean="0"/>
              <a:pPr/>
              <a:t>‹#›</a:t>
            </a:fld>
            <a:endParaRPr lang="en-IN"/>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7D7C9F7-B6C7-4855-A5D5-120D5410347A}" type="slidenum">
              <a:rPr lang="en-IN" smtClean="0"/>
              <a:pPr/>
              <a:t>‹#›</a:t>
            </a:fld>
            <a:endParaRPr lang="en-IN"/>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7D7C9F7-B6C7-4855-A5D5-120D5410347A}" type="slidenum">
              <a:rPr lang="en-IN" smtClean="0"/>
              <a:pPr/>
              <a:t>‹#›</a:t>
            </a:fld>
            <a:endParaRPr lang="en-IN"/>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7D7C9F7-B6C7-4855-A5D5-120D5410347A}"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7C9F7-B6C7-4855-A5D5-120D5410347A}"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ADC634-47C2-4ACE-ADCA-2F81624A85FE}" type="datetimeFigureOut">
              <a:rPr lang="en-IN" smtClean="0"/>
              <a:pPr/>
              <a:t>13-10-2015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7D7C9F7-B6C7-4855-A5D5-120D5410347A}"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84ADC634-47C2-4ACE-ADCA-2F81624A85FE}" type="datetimeFigureOut">
              <a:rPr lang="en-IN" smtClean="0"/>
              <a:pPr/>
              <a:t>13-10-2015</a:t>
            </a:fld>
            <a:endParaRPr lang="en-IN"/>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7D7C9F7-B6C7-4855-A5D5-120D5410347A}"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onferenceseries.com/" TargetMode="External"/><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831850"/>
            <a:ext cx="9129712" cy="495935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a:t>
            </a:r>
            <a:r>
              <a:rPr lang="en-IN" sz="2000" dirty="0" smtClean="0">
                <a:solidFill>
                  <a:schemeClr val="bg2">
                    <a:lumMod val="10000"/>
                  </a:schemeClr>
                </a:solidFill>
                <a:latin typeface="Centaur" panose="02030504050205020304" pitchFamily="18" charset="0"/>
              </a:rPr>
              <a:t>International</a:t>
            </a:r>
            <a:r>
              <a:rPr lang="en-IN" sz="2000" dirty="0" smtClean="0">
                <a:solidFill>
                  <a:schemeClr val="bg2">
                    <a:lumMod val="10000"/>
                  </a:schemeClr>
                </a:solidFill>
                <a:latin typeface="Centaur" panose="02030504050205020304" pitchFamily="18" charset="0"/>
              </a:rPr>
              <a:t> </a:t>
            </a:r>
            <a:r>
              <a:rPr lang="en-IN" sz="2000" dirty="0">
                <a:solidFill>
                  <a:schemeClr val="bg2">
                    <a:lumMod val="10000"/>
                  </a:schemeClr>
                </a:solidFill>
                <a:latin typeface="Centaur" panose="02030504050205020304" pitchFamily="18" charset="0"/>
              </a:rPr>
              <a:t>welcomes 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a:t>
            </a:r>
            <a:r>
              <a:rPr lang="en-IN" sz="2000" dirty="0">
                <a:solidFill>
                  <a:schemeClr val="bg2">
                    <a:lumMod val="10000"/>
                  </a:schemeClr>
                </a:solidFill>
                <a:latin typeface="Centaur" panose="02030504050205020304" pitchFamily="18" charset="0"/>
              </a:rPr>
              <a:t>International follows </a:t>
            </a:r>
            <a:r>
              <a:rPr lang="en-IN" sz="2000" dirty="0">
                <a:solidFill>
                  <a:schemeClr val="bg2">
                    <a:lumMod val="10000"/>
                  </a:schemeClr>
                </a:solidFill>
                <a:latin typeface="Centaur" panose="02030504050205020304" pitchFamily="18" charset="0"/>
              </a:rPr>
              <a:t>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077968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Content Placeholder 2"/>
          <p:cNvSpPr>
            <a:spLocks noGrp="1"/>
          </p:cNvSpPr>
          <p:nvPr>
            <p:ph idx="1"/>
          </p:nvPr>
        </p:nvSpPr>
        <p:spPr/>
        <p:txBody>
          <a:bodyPr/>
          <a:lstStyle/>
          <a:p>
            <a:pPr eaLnBrk="1" hangingPunct="1"/>
            <a:endParaRPr lang="en-US" altLang="en-US" smtClean="0"/>
          </a:p>
        </p:txBody>
      </p:sp>
      <p:sp>
        <p:nvSpPr>
          <p:cNvPr id="28674" name="Title 1"/>
          <p:cNvSpPr>
            <a:spLocks noGrp="1"/>
          </p:cNvSpPr>
          <p:nvPr>
            <p:ph type="title"/>
          </p:nvPr>
        </p:nvSpPr>
        <p:spPr/>
        <p:txBody>
          <a:bodyPr/>
          <a:lstStyle/>
          <a:p>
            <a:pPr eaLnBrk="1" hangingPunct="1"/>
            <a:endParaRPr lang="en-US" altLang="en-US" smtClean="0"/>
          </a:p>
        </p:txBody>
      </p:sp>
      <p:pic>
        <p:nvPicPr>
          <p:cNvPr id="2867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8"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90000" lnSpcReduction="2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Enzyme Engineering</a:t>
            </a:r>
            <a:br>
              <a:rPr lang="en-US" dirty="0" smtClean="0"/>
            </a:br>
            <a:r>
              <a:rPr lang="en-US" dirty="0" smtClean="0"/>
              <a:t>Related Journals</a:t>
            </a:r>
            <a:endParaRPr lang="en-US" dirty="0"/>
          </a:p>
        </p:txBody>
      </p:sp>
      <p:sp>
        <p:nvSpPr>
          <p:cNvPr id="7" name="Vertical Scroll 6"/>
          <p:cNvSpPr/>
          <p:nvPr/>
        </p:nvSpPr>
        <p:spPr>
          <a:xfrm>
            <a:off x="-82550" y="1471613"/>
            <a:ext cx="5864225" cy="5486400"/>
          </a:xfrm>
          <a:prstGeom prst="verticalScroll">
            <a:avLst/>
          </a:prstGeom>
        </p:spPr>
        <p:style>
          <a:lnRef idx="1">
            <a:schemeClr val="accent2"/>
          </a:lnRef>
          <a:fillRef idx="3">
            <a:schemeClr val="accent2"/>
          </a:fillRef>
          <a:effectRef idx="2">
            <a:schemeClr val="accent2"/>
          </a:effectRef>
          <a:fontRef idx="minor">
            <a:schemeClr val="lt1"/>
          </a:fontRef>
        </p:style>
        <p:txBody>
          <a:bodyPr anchor="ctr"/>
          <a:lstStyle/>
          <a:p>
            <a:pPr>
              <a:defRPr/>
            </a:pPr>
            <a:r>
              <a:rPr lang="en-IN" sz="2000" dirty="0"/>
              <a:t>Journal </a:t>
            </a:r>
            <a:r>
              <a:rPr lang="en-IN" sz="2000" dirty="0" smtClean="0"/>
              <a:t>of Molecular Biology</a:t>
            </a:r>
            <a:endParaRPr lang="en-IN" sz="2000" u="sng" dirty="0" smtClean="0">
              <a:solidFill>
                <a:schemeClr val="bg1"/>
              </a:solidFill>
            </a:endParaRPr>
          </a:p>
          <a:p>
            <a:pPr algn="l">
              <a:defRPr/>
            </a:pPr>
            <a:r>
              <a:rPr lang="en-IN" sz="2000" dirty="0" smtClean="0"/>
              <a:t>Journal </a:t>
            </a:r>
            <a:r>
              <a:rPr lang="en-IN" sz="2000" dirty="0"/>
              <a:t>of </a:t>
            </a:r>
            <a:r>
              <a:rPr lang="en-IN" sz="2000" dirty="0" smtClean="0"/>
              <a:t>Advancements in Genetic Engineering </a:t>
            </a:r>
          </a:p>
          <a:p>
            <a:pPr algn="l">
              <a:defRPr/>
            </a:pPr>
            <a:r>
              <a:rPr lang="en-IN" sz="2000" dirty="0" smtClean="0"/>
              <a:t>Journal </a:t>
            </a:r>
            <a:r>
              <a:rPr lang="en-IN" sz="2000" dirty="0"/>
              <a:t>of Cellular &amp; Molecular </a:t>
            </a:r>
            <a:r>
              <a:rPr lang="en-IN" sz="2000" dirty="0" smtClean="0"/>
              <a:t>Biology</a:t>
            </a:r>
          </a:p>
          <a:p>
            <a:pPr algn="l">
              <a:defRPr/>
            </a:pPr>
            <a:r>
              <a:rPr lang="en-IN" sz="2000" dirty="0" smtClean="0"/>
              <a:t>Journal of Gene Technology</a:t>
            </a:r>
          </a:p>
          <a:p>
            <a:pPr algn="l">
              <a:defRPr/>
            </a:pPr>
            <a:r>
              <a:rPr lang="en-IN" sz="2000" dirty="0" smtClean="0"/>
              <a:t>Journal of Cloning and </a:t>
            </a:r>
            <a:r>
              <a:rPr lang="en-IN" sz="2000" dirty="0" err="1" smtClean="0"/>
              <a:t>Transgenesis</a:t>
            </a:r>
            <a:endParaRPr lang="en-IN" sz="2000" dirty="0"/>
          </a:p>
          <a:p>
            <a:pPr algn="l">
              <a:defRPr/>
            </a:pPr>
            <a:endParaRPr lang="en-IN" sz="2000" dirty="0"/>
          </a:p>
        </p:txBody>
      </p:sp>
      <p:pic>
        <p:nvPicPr>
          <p:cNvPr id="28679" name="Picture 8" descr="C:\Users\rakesh-s\Desktop\gocr-header.jpg"/>
          <p:cNvPicPr>
            <a:picLocks noChangeAspect="1" noChangeArrowheads="1"/>
          </p:cNvPicPr>
          <p:nvPr/>
        </p:nvPicPr>
        <p:blipFill>
          <a:blip r:embed="rId3">
            <a:extLst>
              <a:ext uri="{28A0092B-C50C-407E-A947-70E740481C1C}">
                <a14:useLocalDpi xmlns:a14="http://schemas.microsoft.com/office/drawing/2010/main" val="0"/>
              </a:ext>
            </a:extLst>
          </a:blip>
          <a:srcRect l="22462" r="12379"/>
          <a:stretch>
            <a:fillRect/>
          </a:stretch>
        </p:blipFill>
        <p:spPr bwMode="auto">
          <a:xfrm>
            <a:off x="5076825" y="4370388"/>
            <a:ext cx="3930650" cy="2559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077097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457200" y="1218672"/>
            <a:ext cx="8229600" cy="3146648"/>
          </a:xfrm>
          <a:prstGeom prst="horizontalScroll">
            <a:avLst/>
          </a:prstGeom>
          <a:solidFill>
            <a:schemeClr val="bg1"/>
          </a:solidFill>
        </p:spPr>
        <p:style>
          <a:lnRef idx="3">
            <a:schemeClr val="lt1"/>
          </a:lnRef>
          <a:fillRef idx="1">
            <a:schemeClr val="accent2"/>
          </a:fillRef>
          <a:effectRef idx="1">
            <a:schemeClr val="accent2"/>
          </a:effectRef>
          <a:fontRef idx="minor">
            <a:schemeClr val="lt1"/>
          </a:fontRef>
        </p:style>
        <p:txBody>
          <a:bodyPr anchor="ctr"/>
          <a:lstStyle/>
          <a:p>
            <a:pPr>
              <a:defRPr/>
            </a:pPr>
            <a:r>
              <a:rPr lang="en-IN" dirty="0">
                <a:hlinkClick r:id="rId3"/>
              </a:rPr>
              <a:t>http</a:t>
            </a:r>
            <a:r>
              <a:rPr lang="en-IN" dirty="0">
                <a:solidFill>
                  <a:schemeClr val="tx1"/>
                </a:solidFill>
                <a:hlinkClick r:id="rId3"/>
              </a:rPr>
              <a:t>://</a:t>
            </a:r>
            <a:r>
              <a:rPr lang="en-IN" dirty="0" smtClean="0">
                <a:solidFill>
                  <a:schemeClr val="tx1"/>
                </a:solidFill>
                <a:hlinkClick r:id="rId3"/>
              </a:rPr>
              <a:t>www.conferenceseries.com</a:t>
            </a:r>
            <a:endParaRPr lang="en-IN" dirty="0" smtClean="0">
              <a:solidFill>
                <a:schemeClr val="tx1"/>
              </a:solidFill>
            </a:endParaRPr>
          </a:p>
          <a:p>
            <a:pPr>
              <a:defRPr/>
            </a:pPr>
            <a:endParaRPr lang="en-IN" dirty="0">
              <a:solidFill>
                <a:schemeClr val="tx1"/>
              </a:solidFill>
            </a:endParaRPr>
          </a:p>
        </p:txBody>
      </p:sp>
      <p:sp>
        <p:nvSpPr>
          <p:cNvPr id="7" name="Double Wave 6"/>
          <p:cNvSpPr/>
          <p:nvPr/>
        </p:nvSpPr>
        <p:spPr>
          <a:xfrm>
            <a:off x="223062" y="19685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For Related and Upcoming </a:t>
            </a:r>
            <a:endParaRPr lang="en-US" sz="3600" dirty="0" smtClean="0"/>
          </a:p>
          <a:p>
            <a:pPr algn="ctr">
              <a:defRPr/>
            </a:pPr>
            <a:r>
              <a:rPr lang="en-US" sz="3600" dirty="0" smtClean="0"/>
              <a:t>Conferences</a:t>
            </a:r>
            <a:endParaRPr lang="en-US" sz="3600" dirty="0"/>
          </a:p>
        </p:txBody>
      </p:sp>
    </p:spTree>
    <p:extLst>
      <p:ext uri="{BB962C8B-B14F-4D97-AF65-F5344CB8AC3E}">
        <p14:creationId xmlns:p14="http://schemas.microsoft.com/office/powerpoint/2010/main" val="26744590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131840" y="1902233"/>
            <a:ext cx="5904656" cy="4031873"/>
          </a:xfrm>
          <a:prstGeom prst="rect">
            <a:avLst/>
          </a:prstGeom>
          <a:noFill/>
        </p:spPr>
        <p:txBody>
          <a:bodyPr wrap="square" rtlCol="0">
            <a:spAutoFit/>
          </a:bodyPr>
          <a:lstStyle/>
          <a:p>
            <a:r>
              <a:rPr lang="en-IN" sz="3600" dirty="0" smtClean="0">
                <a:latin typeface="Arial" pitchFamily="34" charset="0"/>
                <a:cs typeface="Arial" pitchFamily="34" charset="0"/>
              </a:rPr>
              <a:t>          </a:t>
            </a:r>
          </a:p>
          <a:p>
            <a:r>
              <a:rPr lang="en-IN" sz="2800" b="1" dirty="0" err="1" smtClean="0"/>
              <a:t>Tarek</a:t>
            </a:r>
            <a:r>
              <a:rPr lang="en-IN" sz="2800" b="1" dirty="0" smtClean="0"/>
              <a:t> </a:t>
            </a:r>
            <a:r>
              <a:rPr lang="en-IN" sz="2800" b="1" dirty="0" err="1" smtClean="0"/>
              <a:t>Tawfik</a:t>
            </a:r>
            <a:r>
              <a:rPr lang="en-IN" sz="2800" b="1" dirty="0" smtClean="0"/>
              <a:t> Amin</a:t>
            </a:r>
          </a:p>
          <a:p>
            <a:endParaRPr lang="en-IN" sz="3600" dirty="0">
              <a:latin typeface="Arial" pitchFamily="34" charset="0"/>
              <a:cs typeface="Arial" pitchFamily="34" charset="0"/>
            </a:endParaRPr>
          </a:p>
          <a:p>
            <a:r>
              <a:rPr lang="en-IN" sz="3200" i="1" dirty="0" smtClean="0"/>
              <a:t>      </a:t>
            </a:r>
          </a:p>
          <a:p>
            <a:r>
              <a:rPr lang="en-IN" sz="3200" i="1" dirty="0"/>
              <a:t> </a:t>
            </a:r>
            <a:r>
              <a:rPr lang="en-IN" sz="3200" i="1" dirty="0" smtClean="0"/>
              <a:t>    </a:t>
            </a:r>
            <a:r>
              <a:rPr lang="en-IN" sz="2800" i="1" dirty="0" smtClean="0"/>
              <a:t> Professor of </a:t>
            </a:r>
          </a:p>
          <a:p>
            <a:endParaRPr lang="en-IN" sz="2800" i="1" dirty="0" smtClean="0"/>
          </a:p>
          <a:p>
            <a:r>
              <a:rPr lang="en-IN" sz="2800" i="1" dirty="0" smtClean="0"/>
              <a:t>     Public Health and Community</a:t>
            </a:r>
          </a:p>
          <a:p>
            <a:r>
              <a:rPr lang="en-IN" sz="2800" i="1" dirty="0"/>
              <a:t> </a:t>
            </a:r>
            <a:r>
              <a:rPr lang="en-IN" sz="2800" i="1" dirty="0" smtClean="0"/>
              <a:t>    Medicine</a:t>
            </a:r>
            <a:endParaRPr lang="en-IN" sz="2800" i="1" dirty="0"/>
          </a:p>
        </p:txBody>
      </p:sp>
      <p:pic>
        <p:nvPicPr>
          <p:cNvPr id="1026" name="Picture 2" descr="Tarek Mohmmed Tawfik Am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1124744"/>
            <a:ext cx="2736304" cy="41044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airo University"/>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224" y="260648"/>
            <a:ext cx="1728192" cy="1584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21318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68438" y="1844824"/>
            <a:ext cx="8618065" cy="1323439"/>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8000" b="1" cap="none" spc="0" dirty="0" smtClean="0">
                <a:ln w="11430"/>
                <a:solidFill>
                  <a:srgbClr val="C00000"/>
                </a:solidFill>
                <a:effectLst>
                  <a:outerShdw blurRad="50800" dist="39000" dir="5460000" algn="tl">
                    <a:srgbClr val="000000">
                      <a:alpha val="38000"/>
                    </a:srgbClr>
                  </a:outerShdw>
                </a:effectLst>
              </a:rPr>
              <a:t>EPIDEMIOLOGY</a:t>
            </a:r>
            <a:endParaRPr lang="en-IN" sz="8000" b="1" cap="none" spc="0" dirty="0">
              <a:ln w="11430"/>
              <a:solidFill>
                <a:srgbClr val="C00000"/>
              </a:solidFill>
              <a:effectLst>
                <a:outerShdw blurRad="50800" dist="39000" dir="5460000" algn="tl">
                  <a:srgbClr val="000000">
                    <a:alpha val="38000"/>
                  </a:srgbClr>
                </a:outerShdw>
              </a:effectLst>
            </a:endParaRPr>
          </a:p>
        </p:txBody>
      </p:sp>
    </p:spTree>
    <p:extLst>
      <p:ext uri="{BB962C8B-B14F-4D97-AF65-F5344CB8AC3E}">
        <p14:creationId xmlns:p14="http://schemas.microsoft.com/office/powerpoint/2010/main" val="15129839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6867" name="Rectangle 3"/>
          <p:cNvSpPr>
            <a:spLocks noGrp="1" noChangeArrowheads="1"/>
          </p:cNvSpPr>
          <p:nvPr>
            <p:ph idx="1"/>
          </p:nvPr>
        </p:nvSpPr>
        <p:spPr/>
        <p:txBody>
          <a:bodyPr>
            <a:normAutofit lnSpcReduction="10000"/>
          </a:bodyPr>
          <a:lstStyle/>
          <a:p>
            <a:r>
              <a:rPr lang="en-US" sz="2800" dirty="0"/>
              <a:t>Some see epidemiology as science, others see it as a method.</a:t>
            </a:r>
          </a:p>
          <a:p>
            <a:r>
              <a:rPr lang="en-US" sz="2800" dirty="0"/>
              <a:t>Generally seen as a scientific method to investigate disease</a:t>
            </a:r>
          </a:p>
          <a:p>
            <a:r>
              <a:rPr lang="en-US" sz="2800" b="1" u="sng" dirty="0" smtClean="0"/>
              <a:t>Definition:</a:t>
            </a:r>
            <a:r>
              <a:rPr lang="en-US" sz="2800" dirty="0" smtClean="0"/>
              <a:t>  </a:t>
            </a:r>
            <a:r>
              <a:rPr lang="en-US" sz="2800" dirty="0"/>
              <a:t>an investigative method used to detect the cause or source of diseases, disorders, syndromes, conditions, or perils that cause pain, injury illness, disability, or death in human populations or groups</a:t>
            </a:r>
            <a:endParaRPr lang="en-US" sz="2800" b="1" u="sng" dirty="0"/>
          </a:p>
        </p:txBody>
      </p:sp>
      <p:sp>
        <p:nvSpPr>
          <p:cNvPr id="36866" name="Rectangle 2"/>
          <p:cNvSpPr>
            <a:spLocks noGrp="1" noChangeArrowheads="1"/>
          </p:cNvSpPr>
          <p:nvPr>
            <p:ph type="title"/>
          </p:nvPr>
        </p:nvSpPr>
        <p:spPr>
          <a:xfrm>
            <a:off x="251520" y="1124744"/>
            <a:ext cx="8640960" cy="571670"/>
          </a:xfrm>
        </p:spPr>
        <p:txBody>
          <a:bodyPr/>
          <a:lstStyle/>
          <a:p>
            <a:r>
              <a:rPr lang="en-US" dirty="0">
                <a:solidFill>
                  <a:srgbClr val="00B0F0"/>
                </a:solidFill>
              </a:rPr>
              <a:t>Epidemiology - </a:t>
            </a:r>
            <a:r>
              <a:rPr lang="en-US" dirty="0" smtClean="0">
                <a:solidFill>
                  <a:srgbClr val="00B0F0"/>
                </a:solidFill>
              </a:rPr>
              <a:t>Definition</a:t>
            </a:r>
            <a:endParaRPr lang="en-US" dirty="0">
              <a:solidFill>
                <a:srgbClr val="00B0F0"/>
              </a:solidFill>
            </a:endParaRP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6632"/>
            <a:ext cx="8915400"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520680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4176464"/>
          </a:xfrm>
        </p:spPr>
        <p:txBody>
          <a:bodyPr>
            <a:normAutofit fontScale="25000" lnSpcReduction="20000"/>
          </a:bodyPr>
          <a:lstStyle/>
          <a:p>
            <a:r>
              <a:rPr lang="en-IN" sz="8000" dirty="0"/>
              <a:t>Objective 1.  Define and discuss the following terms; compare and contrast the following methods and  concepts of epidemiology related to community health </a:t>
            </a:r>
          </a:p>
          <a:p>
            <a:pPr marL="0" indent="0">
              <a:buNone/>
            </a:pPr>
            <a:r>
              <a:rPr lang="en-IN" sz="8000" dirty="0"/>
              <a:t>                  1. descriptive epidemiology   </a:t>
            </a:r>
          </a:p>
          <a:p>
            <a:pPr marL="0" indent="0">
              <a:buNone/>
            </a:pPr>
            <a:r>
              <a:rPr lang="en-IN" sz="8000" dirty="0"/>
              <a:t>                  </a:t>
            </a:r>
            <a:r>
              <a:rPr lang="en-IN" sz="8000" dirty="0" smtClean="0"/>
              <a:t>2</a:t>
            </a:r>
            <a:r>
              <a:rPr lang="en-IN" sz="8000" dirty="0"/>
              <a:t>. analytic epidemiology </a:t>
            </a:r>
          </a:p>
          <a:p>
            <a:r>
              <a:rPr lang="en-IN" sz="8000" dirty="0"/>
              <a:t>Objective 2. Define the following epidemiological concepts, including their identifying factors and interconnection in epidemiology and the disease process: </a:t>
            </a:r>
          </a:p>
          <a:p>
            <a:r>
              <a:rPr lang="en-IN" sz="8000" dirty="0" smtClean="0"/>
              <a:t>         </a:t>
            </a:r>
            <a:r>
              <a:rPr lang="en-IN" sz="8000" dirty="0"/>
              <a:t>1.  epidemiological triangle</a:t>
            </a:r>
          </a:p>
          <a:p>
            <a:pPr marL="0" indent="0">
              <a:buNone/>
            </a:pPr>
            <a:r>
              <a:rPr lang="en-IN" sz="8000" dirty="0"/>
              <a:t>                a. agent</a:t>
            </a:r>
          </a:p>
          <a:p>
            <a:pPr marL="0" indent="0">
              <a:buNone/>
            </a:pPr>
            <a:r>
              <a:rPr lang="en-IN" sz="8000" dirty="0"/>
              <a:t>                b. host</a:t>
            </a:r>
          </a:p>
          <a:p>
            <a:pPr marL="0" indent="0">
              <a:buNone/>
            </a:pPr>
            <a:r>
              <a:rPr lang="en-IN" sz="8000" dirty="0"/>
              <a:t>                c. environment</a:t>
            </a:r>
          </a:p>
          <a:p>
            <a:endParaRPr lang="en-IN" dirty="0"/>
          </a:p>
        </p:txBody>
      </p:sp>
      <p:sp>
        <p:nvSpPr>
          <p:cNvPr id="3074" name="Title 1"/>
          <p:cNvSpPr>
            <a:spLocks noGrp="1"/>
          </p:cNvSpPr>
          <p:nvPr>
            <p:ph type="title"/>
          </p:nvPr>
        </p:nvSpPr>
        <p:spPr>
          <a:xfrm>
            <a:off x="395536" y="980728"/>
            <a:ext cx="8229600" cy="487363"/>
          </a:xfrm>
        </p:spPr>
        <p:txBody>
          <a:bodyPr>
            <a:normAutofit fontScale="90000"/>
          </a:bodyPr>
          <a:lstStyle/>
          <a:p>
            <a:pPr eaLnBrk="1" hangingPunct="1"/>
            <a:r>
              <a:rPr lang="en-US" dirty="0" smtClean="0">
                <a:solidFill>
                  <a:srgbClr val="C00000"/>
                </a:solidFill>
              </a:rPr>
              <a:t>Objectives </a:t>
            </a:r>
            <a:r>
              <a:rPr lang="en-US" dirty="0">
                <a:solidFill>
                  <a:srgbClr val="C00000"/>
                </a:solidFill>
              </a:rPr>
              <a:t> </a:t>
            </a:r>
            <a:r>
              <a:rPr lang="en-US" dirty="0" smtClean="0">
                <a:solidFill>
                  <a:srgbClr val="C00000"/>
                </a:solidFill>
              </a:rPr>
              <a:t>of Epidemiology</a:t>
            </a:r>
          </a:p>
        </p:txBody>
      </p:sp>
      <p:pic>
        <p:nvPicPr>
          <p:cNvPr id="5"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6632"/>
            <a:ext cx="8807896"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74142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IN" dirty="0" smtClean="0"/>
              <a:t>Objective 3. Define and differentiate,  and be able to calculate, as well as discuss the implication of the following epidemiological rates:</a:t>
            </a:r>
          </a:p>
          <a:p>
            <a:r>
              <a:rPr lang="en-IN" dirty="0" smtClean="0"/>
              <a:t>         1.  attack rate</a:t>
            </a:r>
          </a:p>
          <a:p>
            <a:r>
              <a:rPr lang="en-IN" dirty="0" smtClean="0"/>
              <a:t>         2.  incidence rate</a:t>
            </a:r>
          </a:p>
          <a:p>
            <a:r>
              <a:rPr lang="en-IN" dirty="0" smtClean="0"/>
              <a:t>         3.  prevalence rate</a:t>
            </a:r>
          </a:p>
          <a:p>
            <a:r>
              <a:rPr lang="en-IN" dirty="0" smtClean="0"/>
              <a:t>         4.  age-adjusted rate</a:t>
            </a:r>
          </a:p>
          <a:p>
            <a:r>
              <a:rPr lang="en-IN" dirty="0" smtClean="0"/>
              <a:t>         5.  proportionate mortality rate</a:t>
            </a:r>
          </a:p>
          <a:p>
            <a:endParaRPr lang="en-IN" dirty="0" smtClean="0"/>
          </a:p>
          <a:p>
            <a:endParaRPr lang="en-IN" dirty="0"/>
          </a:p>
        </p:txBody>
      </p:sp>
      <p:sp>
        <p:nvSpPr>
          <p:cNvPr id="2" name="Title 1"/>
          <p:cNvSpPr>
            <a:spLocks noGrp="1"/>
          </p:cNvSpPr>
          <p:nvPr>
            <p:ph type="title"/>
          </p:nvPr>
        </p:nvSpPr>
        <p:spPr>
          <a:xfrm>
            <a:off x="467544" y="764704"/>
            <a:ext cx="8229600" cy="706090"/>
          </a:xfrm>
        </p:spPr>
        <p:txBody>
          <a:bodyPr>
            <a:normAutofit fontScale="90000"/>
          </a:bodyPr>
          <a:lstStyle/>
          <a:p>
            <a:r>
              <a:rPr lang="en-IN" dirty="0">
                <a:solidFill>
                  <a:srgbClr val="7030A0"/>
                </a:solidFill>
              </a:rPr>
              <a:t>Objectives  of Epidemiology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6632"/>
            <a:ext cx="8807896"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664879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IN" dirty="0"/>
              <a:t>Objective 4. Define and discuss the concepts of risk and risk factors as the two terms relate to the epidemiological process</a:t>
            </a:r>
          </a:p>
          <a:p>
            <a:pPr marL="0" indent="0">
              <a:buNone/>
            </a:pPr>
            <a:endParaRPr lang="en-IN" dirty="0"/>
          </a:p>
          <a:p>
            <a:r>
              <a:rPr lang="en-IN" dirty="0"/>
              <a:t>Objective 5. Define, discuss, and differentiate the concepts of screening and surveillance as they relate to the epidemiological process</a:t>
            </a:r>
          </a:p>
          <a:p>
            <a:endParaRPr lang="en-IN" dirty="0"/>
          </a:p>
          <a:p>
            <a:r>
              <a:rPr lang="en-IN" dirty="0"/>
              <a:t>Objective 6. Define, discuss, and differentiate between the concepts of cross-sectional studies and retrospective studies.</a:t>
            </a:r>
          </a:p>
          <a:p>
            <a:endParaRPr lang="en-IN" dirty="0"/>
          </a:p>
          <a:p>
            <a:endParaRPr lang="en-IN" dirty="0"/>
          </a:p>
        </p:txBody>
      </p:sp>
      <p:sp>
        <p:nvSpPr>
          <p:cNvPr id="2" name="Title 1"/>
          <p:cNvSpPr>
            <a:spLocks noGrp="1"/>
          </p:cNvSpPr>
          <p:nvPr>
            <p:ph type="title"/>
          </p:nvPr>
        </p:nvSpPr>
        <p:spPr>
          <a:xfrm>
            <a:off x="395536" y="908720"/>
            <a:ext cx="8435280" cy="652934"/>
          </a:xfrm>
        </p:spPr>
        <p:txBody>
          <a:bodyPr/>
          <a:lstStyle/>
          <a:p>
            <a:r>
              <a:rPr lang="en-IN" sz="4000" dirty="0">
                <a:solidFill>
                  <a:schemeClr val="accent5">
                    <a:lumMod val="60000"/>
                    <a:lumOff val="40000"/>
                  </a:schemeClr>
                </a:solidFill>
              </a:rPr>
              <a:t>Objectives  of Epidemiology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6632"/>
            <a:ext cx="8807896"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154964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381000" y="2204864"/>
            <a:ext cx="8382000" cy="4500736"/>
          </a:xfrm>
        </p:spPr>
        <p:txBody>
          <a:bodyPr>
            <a:normAutofit lnSpcReduction="10000"/>
          </a:bodyPr>
          <a:lstStyle/>
          <a:p>
            <a:pPr marL="609600" indent="-609600">
              <a:lnSpc>
                <a:spcPct val="80000"/>
              </a:lnSpc>
              <a:buSzTx/>
              <a:buFont typeface="Wingdings" pitchFamily="2" charset="2"/>
              <a:buNone/>
            </a:pPr>
            <a:r>
              <a:rPr lang="en-US" sz="2000" dirty="0"/>
              <a:t>1.  To study the history of the disease</a:t>
            </a:r>
          </a:p>
          <a:p>
            <a:pPr marL="609600" indent="-609600">
              <a:lnSpc>
                <a:spcPct val="80000"/>
              </a:lnSpc>
              <a:buSzTx/>
            </a:pPr>
            <a:r>
              <a:rPr lang="en-US" sz="2000" dirty="0"/>
              <a:t>Studies trends of a disease for the prediction of trends</a:t>
            </a:r>
          </a:p>
          <a:p>
            <a:pPr marL="609600" indent="-609600">
              <a:lnSpc>
                <a:spcPct val="80000"/>
              </a:lnSpc>
              <a:buSzTx/>
            </a:pPr>
            <a:r>
              <a:rPr lang="en-US" sz="2000" dirty="0"/>
              <a:t>Results of studies are useful in planning for health services and public </a:t>
            </a:r>
            <a:r>
              <a:rPr lang="en-US" sz="2000" dirty="0" smtClean="0"/>
              <a:t>health</a:t>
            </a:r>
          </a:p>
          <a:p>
            <a:pPr marL="0" indent="0">
              <a:lnSpc>
                <a:spcPct val="80000"/>
              </a:lnSpc>
              <a:buSzTx/>
              <a:buNone/>
            </a:pPr>
            <a:endParaRPr lang="en-US" sz="2000" dirty="0"/>
          </a:p>
          <a:p>
            <a:pPr marL="609600" indent="-609600">
              <a:lnSpc>
                <a:spcPct val="80000"/>
              </a:lnSpc>
              <a:buSzTx/>
              <a:buFont typeface="Wingdings" pitchFamily="2" charset="2"/>
              <a:buNone/>
            </a:pPr>
            <a:r>
              <a:rPr lang="en-US" sz="2000" dirty="0"/>
              <a:t>2.  Community diagnosis</a:t>
            </a:r>
          </a:p>
          <a:p>
            <a:pPr marL="609600" indent="-609600">
              <a:lnSpc>
                <a:spcPct val="80000"/>
              </a:lnSpc>
              <a:buSzTx/>
            </a:pPr>
            <a:r>
              <a:rPr lang="en-US" sz="2000" dirty="0"/>
              <a:t>What diseases, conditions, injuries, disorders, disabilities, defects causing illness, health problems, or death in a community or </a:t>
            </a:r>
            <a:r>
              <a:rPr lang="en-US" sz="2000" dirty="0" smtClean="0"/>
              <a:t>region</a:t>
            </a:r>
          </a:p>
          <a:p>
            <a:pPr marL="0" indent="0">
              <a:lnSpc>
                <a:spcPct val="80000"/>
              </a:lnSpc>
              <a:buSzTx/>
              <a:buNone/>
            </a:pPr>
            <a:endParaRPr lang="en-US" sz="2000" dirty="0"/>
          </a:p>
          <a:p>
            <a:pPr marL="609600" indent="-609600">
              <a:lnSpc>
                <a:spcPct val="80000"/>
              </a:lnSpc>
              <a:buSzTx/>
              <a:buFont typeface="Wingdings" pitchFamily="2" charset="2"/>
              <a:buNone/>
            </a:pPr>
            <a:r>
              <a:rPr lang="en-US" sz="2000" dirty="0" smtClean="0"/>
              <a:t>3.  Look </a:t>
            </a:r>
            <a:r>
              <a:rPr lang="en-US" sz="2000" dirty="0"/>
              <a:t>at risks of individuals as they affect </a:t>
            </a:r>
            <a:r>
              <a:rPr lang="en-US" sz="2000" dirty="0" smtClean="0"/>
              <a:t>populations</a:t>
            </a:r>
            <a:endParaRPr lang="en-US" sz="2000" dirty="0"/>
          </a:p>
          <a:p>
            <a:pPr marL="609600" indent="-609600">
              <a:lnSpc>
                <a:spcPct val="80000"/>
              </a:lnSpc>
              <a:buSzTx/>
            </a:pPr>
            <a:r>
              <a:rPr lang="en-US" sz="2000" dirty="0" smtClean="0"/>
              <a:t>What </a:t>
            </a:r>
            <a:r>
              <a:rPr lang="en-US" sz="2000" dirty="0"/>
              <a:t>are the risk factors, problems, behaviors that affect </a:t>
            </a:r>
            <a:r>
              <a:rPr lang="en-US" sz="2000" dirty="0" smtClean="0"/>
              <a:t>groups</a:t>
            </a:r>
          </a:p>
          <a:p>
            <a:pPr marL="0" indent="0">
              <a:lnSpc>
                <a:spcPct val="80000"/>
              </a:lnSpc>
              <a:buSzTx/>
              <a:buNone/>
            </a:pPr>
            <a:endParaRPr lang="en-US" sz="2000" dirty="0"/>
          </a:p>
          <a:p>
            <a:pPr marL="609600" indent="-609600">
              <a:lnSpc>
                <a:spcPct val="80000"/>
              </a:lnSpc>
              <a:buSzTx/>
              <a:buFont typeface="Wingdings" pitchFamily="2" charset="2"/>
              <a:buNone/>
            </a:pPr>
            <a:r>
              <a:rPr lang="en-US" sz="2000" dirty="0" smtClean="0"/>
              <a:t>4</a:t>
            </a:r>
            <a:r>
              <a:rPr lang="en-US" sz="2000" dirty="0"/>
              <a:t>.  Assessment, evaluation and research</a:t>
            </a:r>
          </a:p>
          <a:p>
            <a:pPr marL="609600" indent="-609600">
              <a:lnSpc>
                <a:spcPct val="80000"/>
              </a:lnSpc>
              <a:buSzTx/>
            </a:pPr>
            <a:r>
              <a:rPr lang="en-US" sz="2000" dirty="0"/>
              <a:t>How well do public health and health services meet the problems and needs of the population</a:t>
            </a:r>
          </a:p>
          <a:p>
            <a:pPr marL="609600" indent="-609600">
              <a:lnSpc>
                <a:spcPct val="80000"/>
              </a:lnSpc>
              <a:buSzTx/>
            </a:pPr>
            <a:r>
              <a:rPr lang="en-US" sz="2000" dirty="0"/>
              <a:t>Effectiveness; efficiency; quality; access; availability of services to treat, control or prevent disease</a:t>
            </a:r>
          </a:p>
        </p:txBody>
      </p:sp>
      <p:sp>
        <p:nvSpPr>
          <p:cNvPr id="31746" name="Rectangle 2"/>
          <p:cNvSpPr>
            <a:spLocks noGrp="1" noChangeArrowheads="1"/>
          </p:cNvSpPr>
          <p:nvPr>
            <p:ph type="title"/>
          </p:nvPr>
        </p:nvSpPr>
        <p:spPr>
          <a:xfrm>
            <a:off x="688490" y="980728"/>
            <a:ext cx="7756263" cy="643678"/>
          </a:xfrm>
        </p:spPr>
        <p:txBody>
          <a:bodyPr/>
          <a:lstStyle/>
          <a:p>
            <a:r>
              <a:rPr lang="en-US" dirty="0" smtClean="0">
                <a:solidFill>
                  <a:schemeClr val="accent5"/>
                </a:solidFill>
              </a:rPr>
              <a:t>Uses </a:t>
            </a:r>
            <a:r>
              <a:rPr lang="en-US" dirty="0">
                <a:solidFill>
                  <a:schemeClr val="accent5"/>
                </a:solidFill>
              </a:rPr>
              <a:t>of Epidemiology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6632"/>
            <a:ext cx="8663880"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090664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p:txBody>
          <a:bodyPr>
            <a:normAutofit fontScale="92500" lnSpcReduction="10000"/>
          </a:bodyPr>
          <a:lstStyle/>
          <a:p>
            <a:pPr>
              <a:lnSpc>
                <a:spcPct val="80000"/>
              </a:lnSpc>
              <a:buSzTx/>
              <a:buFont typeface="Wingdings" pitchFamily="2" charset="2"/>
              <a:buNone/>
            </a:pPr>
            <a:r>
              <a:rPr lang="en-US" sz="2400" dirty="0"/>
              <a:t>5.  Completing the clinical picture</a:t>
            </a:r>
          </a:p>
          <a:p>
            <a:pPr>
              <a:lnSpc>
                <a:spcPct val="80000"/>
              </a:lnSpc>
              <a:buSzTx/>
            </a:pPr>
            <a:r>
              <a:rPr lang="en-US" sz="2400" dirty="0"/>
              <a:t>Identification and diagnostic process to establish that a condition exists or that a person has a specific disease</a:t>
            </a:r>
          </a:p>
          <a:p>
            <a:pPr marL="0" indent="0">
              <a:lnSpc>
                <a:spcPct val="80000"/>
              </a:lnSpc>
              <a:buSzTx/>
              <a:buNone/>
            </a:pPr>
            <a:endParaRPr lang="en-US" sz="2400" dirty="0"/>
          </a:p>
          <a:p>
            <a:pPr>
              <a:lnSpc>
                <a:spcPct val="80000"/>
              </a:lnSpc>
              <a:buSzTx/>
              <a:buFont typeface="Wingdings" pitchFamily="2" charset="2"/>
              <a:buNone/>
            </a:pPr>
            <a:r>
              <a:rPr lang="en-US" sz="2400" dirty="0"/>
              <a:t>6.  Identification of syndromes</a:t>
            </a:r>
          </a:p>
          <a:p>
            <a:pPr>
              <a:lnSpc>
                <a:spcPct val="80000"/>
              </a:lnSpc>
              <a:buSzTx/>
            </a:pPr>
            <a:r>
              <a:rPr lang="en-US" sz="2400" dirty="0"/>
              <a:t>Help to establish and set criteria to define syndromes, some examples are:  Down, fetal alcohol, sudden death in infants, etc</a:t>
            </a:r>
            <a:r>
              <a:rPr lang="en-US" sz="2400" dirty="0" smtClean="0"/>
              <a:t>.</a:t>
            </a:r>
          </a:p>
          <a:p>
            <a:pPr marL="0" indent="0">
              <a:lnSpc>
                <a:spcPct val="80000"/>
              </a:lnSpc>
              <a:buSzTx/>
              <a:buNone/>
            </a:pPr>
            <a:endParaRPr lang="en-US" sz="2400" dirty="0"/>
          </a:p>
          <a:p>
            <a:pPr>
              <a:lnSpc>
                <a:spcPct val="80000"/>
              </a:lnSpc>
              <a:buSzTx/>
              <a:buFont typeface="Wingdings" pitchFamily="2" charset="2"/>
              <a:buNone/>
            </a:pPr>
            <a:r>
              <a:rPr lang="en-US" sz="2400" dirty="0"/>
              <a:t>7.  Determine the causes and sources of diseases</a:t>
            </a:r>
          </a:p>
          <a:p>
            <a:pPr>
              <a:lnSpc>
                <a:spcPct val="80000"/>
              </a:lnSpc>
              <a:buSzTx/>
            </a:pPr>
            <a:r>
              <a:rPr lang="en-US" sz="2400" dirty="0"/>
              <a:t>Findings allow for control prevention, and elimination of the causes of disease, conditions, injury, disability, or death</a:t>
            </a:r>
          </a:p>
          <a:p>
            <a:pPr>
              <a:lnSpc>
                <a:spcPct val="80000"/>
              </a:lnSpc>
            </a:pPr>
            <a:endParaRPr lang="en-US" sz="2400" dirty="0"/>
          </a:p>
        </p:txBody>
      </p:sp>
      <p:sp>
        <p:nvSpPr>
          <p:cNvPr id="32770" name="Rectangle 2"/>
          <p:cNvSpPr>
            <a:spLocks noGrp="1" noChangeArrowheads="1"/>
          </p:cNvSpPr>
          <p:nvPr>
            <p:ph type="title"/>
          </p:nvPr>
        </p:nvSpPr>
        <p:spPr>
          <a:xfrm>
            <a:off x="688490" y="980728"/>
            <a:ext cx="7756263" cy="643678"/>
          </a:xfrm>
        </p:spPr>
        <p:txBody>
          <a:bodyPr/>
          <a:lstStyle/>
          <a:p>
            <a:r>
              <a:rPr lang="en-US" dirty="0" smtClean="0">
                <a:solidFill>
                  <a:srgbClr val="0070C0"/>
                </a:solidFill>
              </a:rPr>
              <a:t>Uses </a:t>
            </a:r>
            <a:r>
              <a:rPr lang="en-US" dirty="0">
                <a:solidFill>
                  <a:srgbClr val="0070C0"/>
                </a:solidFill>
              </a:rPr>
              <a:t>of Epidemiology</a:t>
            </a:r>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16632"/>
            <a:ext cx="8663880" cy="7583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3577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394</TotalTime>
  <Words>686</Words>
  <Application>Microsoft Office PowerPoint</Application>
  <PresentationFormat>On-screen Show (4:3)</PresentationFormat>
  <Paragraphs>74</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Hardcover</vt:lpstr>
      <vt:lpstr>PowerPoint Presentation</vt:lpstr>
      <vt:lpstr>PowerPoint Presentation</vt:lpstr>
      <vt:lpstr>PowerPoint Presentation</vt:lpstr>
      <vt:lpstr>Epidemiology - Definition</vt:lpstr>
      <vt:lpstr>Objectives  of Epidemiology</vt:lpstr>
      <vt:lpstr>Objectives  of Epidemiology</vt:lpstr>
      <vt:lpstr>Objectives  of Epidemiology</vt:lpstr>
      <vt:lpstr>Uses of Epidemiology</vt:lpstr>
      <vt:lpstr>Uses of Epidemiology</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Bhagath Kumar Goud Gurram</cp:lastModifiedBy>
  <cp:revision>39</cp:revision>
  <dcterms:created xsi:type="dcterms:W3CDTF">2014-10-14T09:59:23Z</dcterms:created>
  <dcterms:modified xsi:type="dcterms:W3CDTF">2015-10-13T13:06:10Z</dcterms:modified>
</cp:coreProperties>
</file>