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758506" cy="1477328"/>
          </a:xfrm>
          <a:prstGeom prst="rect">
            <a:avLst/>
          </a:prstGeom>
        </p:spPr>
        <p:txBody>
          <a:bodyPr wrap="square">
            <a:spAutoFit/>
          </a:bodyPr>
          <a:lstStyle/>
          <a:p>
            <a:r>
              <a:rPr lang="en-IN" b="1" dirty="0" err="1">
                <a:latin typeface="Times New Roman" pitchFamily="18" charset="0"/>
                <a:cs typeface="Times New Roman" pitchFamily="18" charset="0"/>
              </a:rPr>
              <a:t>Tejinder</a:t>
            </a:r>
            <a:r>
              <a:rPr lang="en-IN" b="1" dirty="0">
                <a:latin typeface="Times New Roman" pitchFamily="18" charset="0"/>
                <a:cs typeface="Times New Roman" pitchFamily="18" charset="0"/>
              </a:rPr>
              <a:t> Singh </a:t>
            </a:r>
          </a:p>
          <a:p>
            <a:r>
              <a:rPr lang="en-IN" dirty="0">
                <a:latin typeface="Times New Roman" pitchFamily="18" charset="0"/>
                <a:cs typeface="Times New Roman" pitchFamily="18" charset="0"/>
              </a:rPr>
              <a:t>Professor </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r>
              <a:rPr lang="en-IN" dirty="0">
                <a:latin typeface="Times New Roman" pitchFamily="18" charset="0"/>
                <a:cs typeface="Times New Roman" pitchFamily="18" charset="0"/>
              </a:rPr>
              <a:t> </a:t>
            </a:r>
          </a:p>
          <a:p>
            <a:r>
              <a:rPr lang="en-IN" dirty="0">
                <a:latin typeface="Times New Roman" pitchFamily="18" charset="0"/>
                <a:cs typeface="Times New Roman" pitchFamily="18" charset="0"/>
              </a:rPr>
              <a:t>Christian Medical College </a:t>
            </a:r>
          </a:p>
          <a:p>
            <a:r>
              <a:rPr lang="en-IN" dirty="0">
                <a:latin typeface="Times New Roman" pitchFamily="18" charset="0"/>
                <a:cs typeface="Times New Roman" pitchFamily="18" charset="0"/>
              </a:rPr>
              <a:t>India </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999" y="4504264"/>
            <a:ext cx="1290637" cy="13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descr="Tejinder Sing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4" y="1975732"/>
            <a:ext cx="1264484" cy="1681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676400"/>
            <a:ext cx="8382000" cy="461664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000" dirty="0" err="1" smtClean="0">
                <a:latin typeface="Times New Roman" pitchFamily="18" charset="0"/>
                <a:cs typeface="Times New Roman" pitchFamily="18" charset="0"/>
              </a:rPr>
              <a:t>Dr</a:t>
            </a:r>
            <a:r>
              <a:rPr lang="en-IN" sz="2000" dirty="0" err="1">
                <a:latin typeface="Times New Roman" pitchFamily="18" charset="0"/>
                <a:cs typeface="Times New Roman" pitchFamily="18" charset="0"/>
              </a:rPr>
              <a:t>.</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Tejinder</a:t>
            </a:r>
            <a:r>
              <a:rPr lang="en-IN" sz="2000" dirty="0">
                <a:latin typeface="Times New Roman" pitchFamily="18" charset="0"/>
                <a:cs typeface="Times New Roman" pitchFamily="18" charset="0"/>
              </a:rPr>
              <a:t> Singh,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Programme Director, CMCL-FAIMER Regional Institute , Convener, Medical Council of India’s regional </a:t>
            </a:r>
            <a:r>
              <a:rPr lang="en-IN" sz="2000" dirty="0" err="1">
                <a:latin typeface="Times New Roman" pitchFamily="18" charset="0"/>
                <a:cs typeface="Times New Roman" pitchFamily="18" charset="0"/>
              </a:rPr>
              <a:t>center</a:t>
            </a:r>
            <a:r>
              <a:rPr lang="en-IN" sz="2000" dirty="0">
                <a:latin typeface="Times New Roman" pitchFamily="18" charset="0"/>
                <a:cs typeface="Times New Roman" pitchFamily="18" charset="0"/>
              </a:rPr>
              <a:t> for faculty development, Programme in Charge of PG Diploma in Mother and Child Health, Co-ordinator of Medical Education Cell and Vice Principal, Undergraduate Studies at Christian Medical College, Ludhiana, India </a:t>
            </a:r>
          </a:p>
          <a:p>
            <a:r>
              <a:rPr lang="en-IN" sz="2000" dirty="0">
                <a:latin typeface="Times New Roman" pitchFamily="18" charset="0"/>
                <a:cs typeface="Times New Roman" pitchFamily="18" charset="0"/>
              </a:rPr>
              <a:t>His educational qualifications include a Masters in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Diplomate</a:t>
            </a:r>
            <a:r>
              <a:rPr lang="en-IN" sz="2000" dirty="0">
                <a:latin typeface="Times New Roman" pitchFamily="18" charset="0"/>
                <a:cs typeface="Times New Roman" pitchFamily="18" charset="0"/>
              </a:rPr>
              <a:t> of National Boards, Masters in Distance Education and PG Diplomas in Higher Education, Human Resource Management, Training and Development and Nutrition &amp; Health Education. He has also successfully completed with </a:t>
            </a:r>
            <a:r>
              <a:rPr lang="en-IN" sz="2000" dirty="0" err="1">
                <a:latin typeface="Times New Roman" pitchFamily="18" charset="0"/>
                <a:cs typeface="Times New Roman" pitchFamily="18" charset="0"/>
              </a:rPr>
              <a:t>Honors</a:t>
            </a:r>
            <a:r>
              <a:rPr lang="en-IN" sz="2000" dirty="0">
                <a:latin typeface="Times New Roman" pitchFamily="18" charset="0"/>
                <a:cs typeface="Times New Roman" pitchFamily="18" charset="0"/>
              </a:rPr>
              <a:t>, a Masters in Health Professions Education from University of Maastricht and is currently pursuing a Ph. D. in faculty development from the same </a:t>
            </a:r>
            <a:r>
              <a:rPr lang="en-IN" sz="2000" dirty="0" smtClean="0">
                <a:latin typeface="Times New Roman" pitchFamily="18" charset="0"/>
                <a:cs typeface="Times New Roman" pitchFamily="18" charset="0"/>
              </a:rPr>
              <a:t>University.</a:t>
            </a:r>
            <a:endParaRPr lang="en-IN" sz="20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 y="1828800"/>
            <a:ext cx="8305800" cy="3416320"/>
          </a:xfrm>
          <a:prstGeom prst="rect">
            <a:avLst/>
          </a:prstGeom>
        </p:spPr>
        <p:txBody>
          <a:bodyPr wrap="square">
            <a:spAutoFit/>
          </a:bodyPr>
          <a:lstStyle/>
          <a:p>
            <a:r>
              <a:rPr lang="en-US" sz="8000" b="1" i="1" dirty="0" smtClean="0">
                <a:solidFill>
                  <a:srgbClr val="7030A0"/>
                </a:solidFill>
                <a:latin typeface="Times New Roman" pitchFamily="18" charset="0"/>
                <a:cs typeface="Times New Roman" pitchFamily="18" charset="0"/>
              </a:rPr>
              <a:t>Research </a:t>
            </a:r>
            <a:r>
              <a:rPr lang="en-US" sz="8000" b="1" i="1" dirty="0">
                <a:solidFill>
                  <a:srgbClr val="7030A0"/>
                </a:solidFill>
                <a:latin typeface="Times New Roman" pitchFamily="18" charset="0"/>
                <a:cs typeface="Times New Roman" pitchFamily="18" charset="0"/>
              </a:rPr>
              <a:t>Interest</a:t>
            </a:r>
            <a:r>
              <a:rPr lang="en-US" sz="8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5400" dirty="0">
                <a:latin typeface="Times New Roman" pitchFamily="18" charset="0"/>
                <a:cs typeface="Times New Roman" pitchFamily="18" charset="0"/>
              </a:rPr>
              <a:t>Surgery, Nutrition and </a:t>
            </a:r>
            <a:r>
              <a:rPr lang="en-IN" sz="5400" dirty="0" err="1">
                <a:latin typeface="Times New Roman" pitchFamily="18" charset="0"/>
                <a:cs typeface="Times New Roman" pitchFamily="18" charset="0"/>
              </a:rPr>
              <a:t>Pediatrics</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 y="1443280"/>
            <a:ext cx="8915400" cy="5078313"/>
          </a:xfrm>
          <a:prstGeom prst="rect">
            <a:avLst/>
          </a:prstGeom>
        </p:spPr>
        <p:txBody>
          <a:bodyPr wrap="square">
            <a:spAutoFit/>
          </a:bodyPr>
          <a:lstStyle/>
          <a:p>
            <a:r>
              <a:rPr lang="en-US" sz="40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200" dirty="0" err="1">
                <a:latin typeface="Times New Roman" pitchFamily="18" charset="0"/>
                <a:cs typeface="Times New Roman" pitchFamily="18" charset="0"/>
              </a:rPr>
              <a:t>Kundra</a:t>
            </a:r>
            <a:r>
              <a:rPr lang="en-IN" sz="3200" dirty="0">
                <a:latin typeface="Times New Roman" pitchFamily="18" charset="0"/>
                <a:cs typeface="Times New Roman" pitchFamily="18" charset="0"/>
              </a:rPr>
              <a:t> S, Kumar M, Singh T (2015) Rotavirus Disease in Developing World. </a:t>
            </a:r>
            <a:r>
              <a:rPr lang="en-IN" sz="3200" dirty="0" err="1">
                <a:latin typeface="Times New Roman" pitchFamily="18" charset="0"/>
                <a:cs typeface="Times New Roman" pitchFamily="18" charset="0"/>
              </a:rPr>
              <a:t>Pediat</a:t>
            </a:r>
            <a:r>
              <a:rPr lang="en-IN" sz="3200" dirty="0">
                <a:latin typeface="Times New Roman" pitchFamily="18" charset="0"/>
                <a:cs typeface="Times New Roman" pitchFamily="18" charset="0"/>
              </a:rPr>
              <a:t> </a:t>
            </a:r>
            <a:r>
              <a:rPr lang="en-IN" sz="3200" dirty="0" err="1">
                <a:latin typeface="Times New Roman" pitchFamily="18" charset="0"/>
                <a:cs typeface="Times New Roman" pitchFamily="18" charset="0"/>
              </a:rPr>
              <a:t>Therapeut</a:t>
            </a:r>
            <a:r>
              <a:rPr lang="en-IN" sz="3200" dirty="0">
                <a:latin typeface="Times New Roman" pitchFamily="18" charset="0"/>
                <a:cs typeface="Times New Roman" pitchFamily="18" charset="0"/>
              </a:rPr>
              <a:t> 5</a:t>
            </a:r>
            <a:r>
              <a:rPr lang="en-IN" sz="3200" dirty="0" smtClean="0">
                <a:latin typeface="Times New Roman" pitchFamily="18" charset="0"/>
                <a:cs typeface="Times New Roman" pitchFamily="18" charset="0"/>
              </a:rPr>
              <a:t>: e128.</a:t>
            </a:r>
          </a:p>
          <a:p>
            <a:pPr marL="514350" indent="-514350">
              <a:buFont typeface="+mj-lt"/>
              <a:buAutoNum type="arabicPeriod"/>
            </a:pPr>
            <a:r>
              <a:rPr lang="en-IN" sz="3200" dirty="0">
                <a:latin typeface="Times New Roman" pitchFamily="18" charset="0"/>
                <a:cs typeface="Times New Roman" pitchFamily="18" charset="0"/>
              </a:rPr>
              <a:t>Growth of Android Software Platform for Mobile Devices and </a:t>
            </a:r>
            <a:r>
              <a:rPr lang="en-IN" sz="3200" dirty="0" smtClean="0">
                <a:latin typeface="Times New Roman" pitchFamily="18" charset="0"/>
                <a:cs typeface="Times New Roman" pitchFamily="18" charset="0"/>
              </a:rPr>
              <a:t>Smartphones.</a:t>
            </a:r>
          </a:p>
          <a:p>
            <a:pPr marL="514350" indent="-514350">
              <a:buFont typeface="+mj-lt"/>
              <a:buAutoNum type="arabicPeriod"/>
            </a:pPr>
            <a:r>
              <a:rPr lang="en-IN" sz="3200" dirty="0" err="1">
                <a:latin typeface="Times New Roman" pitchFamily="18" charset="0"/>
                <a:cs typeface="Times New Roman" pitchFamily="18" charset="0"/>
              </a:rPr>
              <a:t>Goel</a:t>
            </a:r>
            <a:r>
              <a:rPr lang="en-IN" sz="3200" dirty="0">
                <a:latin typeface="Times New Roman" pitchFamily="18" charset="0"/>
                <a:cs typeface="Times New Roman" pitchFamily="18" charset="0"/>
              </a:rPr>
              <a:t> A, </a:t>
            </a:r>
            <a:r>
              <a:rPr lang="en-IN" sz="3200" dirty="0" err="1">
                <a:latin typeface="Times New Roman" pitchFamily="18" charset="0"/>
                <a:cs typeface="Times New Roman" pitchFamily="18" charset="0"/>
              </a:rPr>
              <a:t>Mangla</a:t>
            </a:r>
            <a:r>
              <a:rPr lang="en-IN" sz="3200" dirty="0">
                <a:latin typeface="Times New Roman" pitchFamily="18" charset="0"/>
                <a:cs typeface="Times New Roman" pitchFamily="18" charset="0"/>
              </a:rPr>
              <a:t> A, Singh T (2014) Changing Pattern of </a:t>
            </a:r>
            <a:r>
              <a:rPr lang="en-IN" sz="3200" dirty="0" err="1">
                <a:latin typeface="Times New Roman" pitchFamily="18" charset="0"/>
                <a:cs typeface="Times New Roman" pitchFamily="18" charset="0"/>
              </a:rPr>
              <a:t>Vivax</a:t>
            </a:r>
            <a:r>
              <a:rPr lang="en-IN" sz="3200" dirty="0">
                <a:latin typeface="Times New Roman" pitchFamily="18" charset="0"/>
                <a:cs typeface="Times New Roman" pitchFamily="18" charset="0"/>
              </a:rPr>
              <a:t> Malaria. </a:t>
            </a:r>
            <a:r>
              <a:rPr lang="en-IN" sz="3200" dirty="0" err="1">
                <a:latin typeface="Times New Roman" pitchFamily="18" charset="0"/>
                <a:cs typeface="Times New Roman" pitchFamily="18" charset="0"/>
              </a:rPr>
              <a:t>Pediat</a:t>
            </a:r>
            <a:r>
              <a:rPr lang="en-IN" sz="3200" dirty="0">
                <a:latin typeface="Times New Roman" pitchFamily="18" charset="0"/>
                <a:cs typeface="Times New Roman" pitchFamily="18" charset="0"/>
              </a:rPr>
              <a:t> </a:t>
            </a:r>
            <a:r>
              <a:rPr lang="en-IN" sz="3200" dirty="0" err="1">
                <a:latin typeface="Times New Roman" pitchFamily="18" charset="0"/>
                <a:cs typeface="Times New Roman" pitchFamily="18" charset="0"/>
              </a:rPr>
              <a:t>Therapeut</a:t>
            </a:r>
            <a:r>
              <a:rPr lang="en-IN" sz="3200" dirty="0">
                <a:latin typeface="Times New Roman" pitchFamily="18" charset="0"/>
                <a:cs typeface="Times New Roman" pitchFamily="18" charset="0"/>
              </a:rPr>
              <a:t> 4</a:t>
            </a:r>
            <a:r>
              <a:rPr lang="en-IN" sz="3200" dirty="0" smtClean="0">
                <a:latin typeface="Times New Roman" pitchFamily="18" charset="0"/>
                <a:cs typeface="Times New Roman" pitchFamily="18" charset="0"/>
              </a:rPr>
              <a:t>: e124</a:t>
            </a:r>
            <a:r>
              <a:rPr lang="en-IN" sz="3200" dirty="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06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 y="1600200"/>
            <a:ext cx="8915400" cy="4031873"/>
          </a:xfrm>
          <a:prstGeom prst="rect">
            <a:avLst/>
          </a:prstGeom>
        </p:spPr>
        <p:txBody>
          <a:bodyPr wrap="square">
            <a:spAutoFit/>
          </a:bodyPr>
          <a:lstStyle/>
          <a:p>
            <a:r>
              <a:rPr lang="en-US" sz="2800" dirty="0" smtClean="0">
                <a:latin typeface="Times New Roman" pitchFamily="18" charset="0"/>
                <a:cs typeface="Times New Roman" pitchFamily="18" charset="0"/>
              </a:rPr>
              <a:t>4. </a:t>
            </a:r>
            <a:r>
              <a:rPr lang="en-IN" sz="3200" dirty="0" smtClean="0">
                <a:latin typeface="Times New Roman" pitchFamily="18" charset="0"/>
                <a:cs typeface="Times New Roman" pitchFamily="18" charset="0"/>
              </a:rPr>
              <a:t>Gandhi </a:t>
            </a:r>
            <a:r>
              <a:rPr lang="en-IN" sz="3200" dirty="0">
                <a:latin typeface="Times New Roman" pitchFamily="18" charset="0"/>
                <a:cs typeface="Times New Roman" pitchFamily="18" charset="0"/>
              </a:rPr>
              <a:t>CS, </a:t>
            </a:r>
            <a:r>
              <a:rPr lang="en-IN" sz="3200" dirty="0" err="1">
                <a:latin typeface="Times New Roman" pitchFamily="18" charset="0"/>
                <a:cs typeface="Times New Roman" pitchFamily="18" charset="0"/>
              </a:rPr>
              <a:t>Kundra</a:t>
            </a:r>
            <a:r>
              <a:rPr lang="en-IN" sz="3200" dirty="0">
                <a:latin typeface="Times New Roman" pitchFamily="18" charset="0"/>
                <a:cs typeface="Times New Roman" pitchFamily="18" charset="0"/>
              </a:rPr>
              <a:t> S, Singh T, </a:t>
            </a:r>
            <a:r>
              <a:rPr lang="en-IN" sz="3200" dirty="0" err="1">
                <a:latin typeface="Times New Roman" pitchFamily="18" charset="0"/>
                <a:cs typeface="Times New Roman" pitchFamily="18" charset="0"/>
              </a:rPr>
              <a:t>Chaudary</a:t>
            </a:r>
            <a:r>
              <a:rPr lang="en-IN" sz="3200" dirty="0">
                <a:latin typeface="Times New Roman" pitchFamily="18" charset="0"/>
                <a:cs typeface="Times New Roman" pitchFamily="18" charset="0"/>
              </a:rPr>
              <a:t> GK, </a:t>
            </a:r>
            <a:r>
              <a:rPr lang="en-IN" sz="3200" dirty="0" err="1">
                <a:latin typeface="Times New Roman" pitchFamily="18" charset="0"/>
                <a:cs typeface="Times New Roman" pitchFamily="18" charset="0"/>
              </a:rPr>
              <a:t>Khosla</a:t>
            </a:r>
            <a:r>
              <a:rPr lang="en-IN" sz="3200" dirty="0">
                <a:latin typeface="Times New Roman" pitchFamily="18" charset="0"/>
                <a:cs typeface="Times New Roman" pitchFamily="18" charset="0"/>
              </a:rPr>
              <a:t> PP (2013) Assessment of Quality of Life in Children with Asthma and Epilepsy. </a:t>
            </a:r>
            <a:r>
              <a:rPr lang="en-IN" sz="3200" dirty="0" err="1">
                <a:latin typeface="Times New Roman" pitchFamily="18" charset="0"/>
                <a:cs typeface="Times New Roman" pitchFamily="18" charset="0"/>
              </a:rPr>
              <a:t>Pediat</a:t>
            </a:r>
            <a:r>
              <a:rPr lang="en-IN" sz="3200" dirty="0">
                <a:latin typeface="Times New Roman" pitchFamily="18" charset="0"/>
                <a:cs typeface="Times New Roman" pitchFamily="18" charset="0"/>
              </a:rPr>
              <a:t> </a:t>
            </a:r>
            <a:r>
              <a:rPr lang="en-IN" sz="3200" dirty="0" err="1">
                <a:latin typeface="Times New Roman" pitchFamily="18" charset="0"/>
                <a:cs typeface="Times New Roman" pitchFamily="18" charset="0"/>
              </a:rPr>
              <a:t>Therapeut</a:t>
            </a:r>
            <a:r>
              <a:rPr lang="en-IN" sz="3200" dirty="0">
                <a:latin typeface="Times New Roman" pitchFamily="18" charset="0"/>
                <a:cs typeface="Times New Roman" pitchFamily="18" charset="0"/>
              </a:rPr>
              <a:t> 3</a:t>
            </a:r>
            <a:r>
              <a:rPr lang="en-IN" sz="3200" dirty="0" smtClean="0">
                <a:latin typeface="Times New Roman" pitchFamily="18" charset="0"/>
                <a:cs typeface="Times New Roman" pitchFamily="18" charset="0"/>
              </a:rPr>
              <a:t>: 175.</a:t>
            </a:r>
          </a:p>
          <a:p>
            <a:endParaRPr lang="en-IN" sz="3200" dirty="0">
              <a:latin typeface="Times New Roman" pitchFamily="18" charset="0"/>
              <a:cs typeface="Times New Roman" pitchFamily="18" charset="0"/>
            </a:endParaRPr>
          </a:p>
          <a:p>
            <a:r>
              <a:rPr lang="en-IN" sz="3200" dirty="0" smtClean="0">
                <a:latin typeface="Times New Roman" pitchFamily="18" charset="0"/>
                <a:cs typeface="Times New Roman" pitchFamily="18" charset="0"/>
              </a:rPr>
              <a:t>5. </a:t>
            </a:r>
            <a:r>
              <a:rPr lang="en-IN" sz="3200" dirty="0" err="1" smtClean="0">
                <a:latin typeface="Times New Roman" pitchFamily="18" charset="0"/>
                <a:cs typeface="Times New Roman" pitchFamily="18" charset="0"/>
              </a:rPr>
              <a:t>Prashant</a:t>
            </a:r>
            <a:r>
              <a:rPr lang="en-IN" sz="3200" dirty="0" smtClean="0">
                <a:latin typeface="Times New Roman" pitchFamily="18" charset="0"/>
                <a:cs typeface="Times New Roman" pitchFamily="18" charset="0"/>
              </a:rPr>
              <a:t> </a:t>
            </a:r>
            <a:r>
              <a:rPr lang="en-IN" sz="3200" dirty="0">
                <a:latin typeface="Times New Roman" pitchFamily="18" charset="0"/>
                <a:cs typeface="Times New Roman" pitchFamily="18" charset="0"/>
              </a:rPr>
              <a:t>S, </a:t>
            </a:r>
            <a:r>
              <a:rPr lang="en-IN" sz="3200" dirty="0" err="1">
                <a:latin typeface="Times New Roman" pitchFamily="18" charset="0"/>
                <a:cs typeface="Times New Roman" pitchFamily="18" charset="0"/>
              </a:rPr>
              <a:t>Tejinder</a:t>
            </a:r>
            <a:r>
              <a:rPr lang="en-IN" sz="3200" dirty="0">
                <a:latin typeface="Times New Roman" pitchFamily="18" charset="0"/>
                <a:cs typeface="Times New Roman" pitchFamily="18" charset="0"/>
              </a:rPr>
              <a:t> S (2013) Bone Marrow Histology in CML: A Continuing Relevance. J Bone Marrow Res 1</a:t>
            </a:r>
            <a:r>
              <a:rPr lang="en-IN" sz="3200" dirty="0" smtClean="0">
                <a:latin typeface="Times New Roman" pitchFamily="18" charset="0"/>
                <a:cs typeface="Times New Roman" pitchFamily="18" charset="0"/>
              </a:rPr>
              <a:t>: 107</a:t>
            </a:r>
            <a:r>
              <a:rPr lang="en-IN"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32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TotalTime>
  <Words>611</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273</cp:revision>
  <dcterms:created xsi:type="dcterms:W3CDTF">2014-10-14T11:42:21Z</dcterms:created>
  <dcterms:modified xsi:type="dcterms:W3CDTF">2015-11-16T13:03:36Z</dcterms:modified>
</cp:coreProperties>
</file>