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80" r:id="rId2"/>
    <p:sldId id="281" r:id="rId3"/>
    <p:sldId id="257" r:id="rId4"/>
    <p:sldId id="259" r:id="rId5"/>
    <p:sldId id="269" r:id="rId6"/>
    <p:sldId id="270" r:id="rId7"/>
    <p:sldId id="271" r:id="rId8"/>
    <p:sldId id="272" r:id="rId9"/>
    <p:sldId id="273" r:id="rId10"/>
    <p:sldId id="274" r:id="rId11"/>
    <p:sldId id="275" r:id="rId12"/>
    <p:sldId id="276" r:id="rId13"/>
    <p:sldId id="277" r:id="rId14"/>
    <p:sldId id="278" r:id="rId15"/>
    <p:sldId id="279" r:id="rId16"/>
    <p:sldId id="28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E96DD1-EF23-4FA7-AC1F-0AE91FB8BC7A}" type="datetimeFigureOut">
              <a:rPr lang="en-US" smtClean="0"/>
              <a:pPr/>
              <a:t>10/13/2014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EE78A9-AD45-45B4-8A9E-803FD2D0C5F7}" type="slidenum">
              <a:rPr lang="en-US" smtClean="0"/>
              <a:pPr/>
              <a:t>‹#›</a:t>
            </a:fld>
            <a:endParaRPr lang="en-US"/>
          </a:p>
        </p:txBody>
      </p:sp>
    </p:spTree>
    <p:extLst>
      <p:ext uri="{BB962C8B-B14F-4D97-AF65-F5344CB8AC3E}">
        <p14:creationId xmlns:p14="http://schemas.microsoft.com/office/powerpoint/2010/main" val="3011273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FC06BAA-CDBD-4BAD-ABB4-359D2D5FC207}" type="slidenum">
              <a:rPr lang="en-US" smtClean="0"/>
              <a:pPr eaLnBrk="1" hangingPunct="1"/>
              <a:t>7</a:t>
            </a:fld>
            <a:endParaRPr 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5E49F24-2A98-4C1E-9C4A-60391D4077EA}" type="slidenum">
              <a:rPr lang="en-US" smtClean="0"/>
              <a:pPr eaLnBrk="1" hangingPunct="1"/>
              <a:t>8</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r>
              <a:rPr lang="en-US" sz="1400" smtClean="0"/>
              <a:t>Water loving</a:t>
            </a:r>
          </a:p>
          <a:p>
            <a:pPr eaLnBrk="1" hangingPunct="1"/>
            <a:endParaRPr lang="en-US" sz="1400" smtClean="0"/>
          </a:p>
          <a:p>
            <a:pPr eaLnBrk="1" hangingPunct="1"/>
            <a:r>
              <a:rPr lang="en-US" sz="1400" smtClean="0"/>
              <a:t>Water hating</a:t>
            </a:r>
          </a:p>
          <a:p>
            <a:pPr eaLnBrk="1" hangingPunct="1"/>
            <a:endParaRPr lang="en-US" sz="1400" smtClean="0"/>
          </a:p>
          <a:p>
            <a:pPr eaLnBrk="1" hangingPunct="1"/>
            <a:r>
              <a:rPr lang="en-US" sz="1400" smtClean="0"/>
              <a:t>Some materials can move across the membrane, others cannot.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63E328C-1951-4880-B0A7-39E8C19B52B2}" type="slidenum">
              <a:rPr lang="en-US" smtClean="0"/>
              <a:pPr eaLnBrk="1" hangingPunct="1"/>
              <a:t>9</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r>
              <a:rPr lang="en-US" smtClean="0"/>
              <a:t>Diffusion</a:t>
            </a:r>
          </a:p>
          <a:p>
            <a:pPr eaLnBrk="1" hangingPunct="1"/>
            <a:endParaRPr lang="en-US" sz="1400" b="1" smtClean="0"/>
          </a:p>
          <a:p>
            <a:pPr eaLnBrk="1" hangingPunct="1"/>
            <a:endParaRPr lang="en-US" sz="1400" b="1" smtClean="0"/>
          </a:p>
          <a:p>
            <a:pPr eaLnBrk="1" hangingPunct="1"/>
            <a:r>
              <a:rPr lang="en-US" sz="1400" b="1" smtClean="0"/>
              <a:t>Temperature:</a:t>
            </a:r>
            <a:r>
              <a:rPr lang="en-US" sz="1400" smtClean="0"/>
              <a:t> molecules are always moving, and move faster at higher temperatures.</a:t>
            </a:r>
          </a:p>
          <a:p>
            <a:pPr eaLnBrk="1" hangingPunct="1"/>
            <a:endParaRPr lang="en-US" sz="800" smtClean="0"/>
          </a:p>
          <a:p>
            <a:pPr eaLnBrk="1" hangingPunct="1"/>
            <a:r>
              <a:rPr lang="en-US" sz="1400" b="1" smtClean="0"/>
              <a:t>Size:</a:t>
            </a:r>
            <a:r>
              <a:rPr lang="en-US" sz="1400" smtClean="0"/>
              <a:t> small molecules move faster than large molecules.</a:t>
            </a:r>
            <a:endParaRPr lang="en-US" sz="800" smtClean="0"/>
          </a:p>
          <a:p>
            <a:pPr eaLnBrk="1" hangingPunct="1"/>
            <a:endParaRPr lang="en-US" sz="1400" smtClean="0"/>
          </a:p>
          <a:p>
            <a:pPr eaLnBrk="1" hangingPunct="1"/>
            <a:r>
              <a:rPr lang="en-US" sz="1400" b="1" smtClean="0"/>
              <a:t>Concentration Gradient</a:t>
            </a:r>
            <a:r>
              <a:rPr lang="en-US" sz="1400" smtClean="0"/>
              <a:t>: difference in concentration of a substance between two areas</a:t>
            </a:r>
          </a:p>
          <a:p>
            <a:pPr eaLnBrk="1" hangingPunct="1"/>
            <a:endParaRPr lang="en-US" sz="14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35FC040-2471-4393-81CC-7F5594CC1DCB}" type="slidenum">
              <a:rPr lang="en-US" smtClean="0"/>
              <a:pPr eaLnBrk="1" hangingPunct="1"/>
              <a:t>10</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r>
              <a:rPr lang="en-US" smtClean="0"/>
              <a:t>Facilitated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89B5E08-0DB5-4D5F-8DB7-2245E1AB535D}" type="slidenum">
              <a:rPr lang="en-US" smtClean="0"/>
              <a:pPr eaLnBrk="1" hangingPunct="1"/>
              <a:t>11</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r>
              <a:rPr lang="en-US" smtClean="0"/>
              <a:t>A: Water</a:t>
            </a:r>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5064330-C0D4-44CA-BC81-4524F81AB077}" type="slidenum">
              <a:rPr lang="en-US" smtClean="0"/>
              <a:pPr eaLnBrk="1" hangingPunct="1"/>
              <a:t>12</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r>
              <a:rPr lang="en-US" smtClean="0"/>
              <a:t>Isotonic</a:t>
            </a:r>
          </a:p>
          <a:p>
            <a:pPr eaLnBrk="1" hangingPunct="1"/>
            <a:endParaRPr lang="en-US" smtClean="0"/>
          </a:p>
          <a:p>
            <a:pPr eaLnBrk="1" hangingPunct="1"/>
            <a:r>
              <a:rPr lang="en-US" smtClean="0"/>
              <a:t>Hypertonic</a:t>
            </a:r>
          </a:p>
          <a:p>
            <a:pPr eaLnBrk="1" hangingPunct="1"/>
            <a:endParaRPr lang="en-US" smtClean="0"/>
          </a:p>
          <a:p>
            <a:pPr eaLnBrk="1" hangingPunct="1"/>
            <a:r>
              <a:rPr lang="en-US" smtClean="0"/>
              <a:t>Hypotonic</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DC455EF-AA82-4956-9336-D8BAA2D64336}" type="slidenum">
              <a:rPr lang="en-US" smtClean="0"/>
              <a:pPr eaLnBrk="1" hangingPunct="1"/>
              <a:t>13</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r>
              <a:rPr lang="en-US" smtClean="0"/>
              <a:t>Experiment using dialysis tubing (semi-permeable membrane) and clamps to make a pretend cell. </a:t>
            </a:r>
          </a:p>
          <a:p>
            <a:pPr eaLnBrk="1" hangingPunct="1"/>
            <a:endParaRPr lang="en-US" smtClean="0"/>
          </a:p>
          <a:p>
            <a:pPr eaLnBrk="1" hangingPunct="1"/>
            <a:r>
              <a:rPr lang="en-US" smtClean="0"/>
              <a:t>What happens when different dilutions of sugar </a:t>
            </a:r>
            <a:r>
              <a:rPr lang="en-US" sz="1000" smtClean="0"/>
              <a:t>(a big molecule that cannot pass through semi-permeable membrane)</a:t>
            </a:r>
            <a:r>
              <a:rPr lang="en-US" smtClean="0"/>
              <a:t> are used inside versus outside of cell.</a:t>
            </a:r>
          </a:p>
          <a:p>
            <a:pPr eaLnBrk="1" hangingPunct="1"/>
            <a:endParaRPr lang="en-US" smtClean="0"/>
          </a:p>
          <a:p>
            <a:pPr eaLnBrk="1" hangingPunct="1"/>
            <a:r>
              <a:rPr lang="en-US" smtClean="0"/>
              <a:t>Will the artificial cell lose weight, gain weight or stay the same in the following scenarios?</a:t>
            </a:r>
          </a:p>
          <a:p>
            <a:pPr eaLnBrk="1" hangingPunct="1"/>
            <a:endParaRPr lang="en-US" smtClean="0"/>
          </a:p>
          <a:p>
            <a:pPr eaLnBrk="1" hangingPunct="1"/>
            <a:r>
              <a:rPr lang="en-US" smtClean="0"/>
              <a:t>1. Fill cell with 20% sugar solution, submerge in container of 60% sugar 	solution</a:t>
            </a:r>
          </a:p>
          <a:p>
            <a:pPr eaLnBrk="1" hangingPunct="1"/>
            <a:endParaRPr lang="en-US" smtClean="0"/>
          </a:p>
          <a:p>
            <a:pPr eaLnBrk="1" hangingPunct="1"/>
            <a:r>
              <a:rPr lang="en-US" smtClean="0"/>
              <a:t>2. Fill cell with 35% sugar solution, submerge in container of pure water.</a:t>
            </a:r>
          </a:p>
          <a:p>
            <a:pPr eaLnBrk="1" hangingPunct="1"/>
            <a:endParaRPr lang="en-US" smtClean="0"/>
          </a:p>
          <a:p>
            <a:pPr eaLnBrk="1" hangingPunct="1"/>
            <a:r>
              <a:rPr lang="en-US" smtClean="0"/>
              <a:t>3. Fill cell with pure water, submerge in a container of 2% sugar solution.</a:t>
            </a:r>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1BAAD8B-2431-4C3A-B64A-09877FCC0E46}" type="slidenum">
              <a:rPr lang="en-US" smtClean="0"/>
              <a:pPr eaLnBrk="1" hangingPunct="1"/>
              <a:t>14</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r>
              <a:rPr lang="en-US" smtClean="0"/>
              <a:t>Active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65D7470-7F19-4EB4-B164-8E393B6774EB}" type="datetimeFigureOut">
              <a:rPr lang="en-US" smtClean="0"/>
              <a:pPr/>
              <a:t>10/13/2014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C0B661BB-B65A-4226-A4A2-91D461BC97F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5D7470-7F19-4EB4-B164-8E393B6774EB}" type="datetimeFigureOut">
              <a:rPr lang="en-US" smtClean="0"/>
              <a:pPr/>
              <a:t>10/13/2014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B661BB-B65A-4226-A4A2-91D461BC97F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5D7470-7F19-4EB4-B164-8E393B6774EB}" type="datetimeFigureOut">
              <a:rPr lang="en-US" smtClean="0"/>
              <a:pPr/>
              <a:t>10/13/2014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B661BB-B65A-4226-A4A2-91D461BC97F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28FB0846-5854-47B5-B612-B4D02F2F201B}" type="slidenum">
              <a:rPr lang="en-US"/>
              <a:pPr>
                <a:defRPr/>
              </a:pPr>
              <a:t>‹#›</a:t>
            </a:fld>
            <a:endParaRPr lang="en-US"/>
          </a:p>
        </p:txBody>
      </p:sp>
    </p:spTree>
    <p:extLst>
      <p:ext uri="{BB962C8B-B14F-4D97-AF65-F5344CB8AC3E}">
        <p14:creationId xmlns:p14="http://schemas.microsoft.com/office/powerpoint/2010/main" val="1477752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9DEE4FF5-5A6A-4B74-9BBE-3AD6927C1750}" type="slidenum">
              <a:rPr lang="en-US"/>
              <a:pPr>
                <a:defRPr/>
              </a:pPr>
              <a:t>‹#›</a:t>
            </a:fld>
            <a:endParaRPr lang="en-US"/>
          </a:p>
        </p:txBody>
      </p:sp>
    </p:spTree>
    <p:extLst>
      <p:ext uri="{BB962C8B-B14F-4D97-AF65-F5344CB8AC3E}">
        <p14:creationId xmlns:p14="http://schemas.microsoft.com/office/powerpoint/2010/main" val="2685358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5D7470-7F19-4EB4-B164-8E393B6774EB}" type="datetimeFigureOut">
              <a:rPr lang="en-US" smtClean="0"/>
              <a:pPr/>
              <a:t>10/13/2014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B661BB-B65A-4226-A4A2-91D461BC97F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65D7470-7F19-4EB4-B164-8E393B6774EB}" type="datetimeFigureOut">
              <a:rPr lang="en-US" smtClean="0"/>
              <a:pPr/>
              <a:t>10/13/2014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B661BB-B65A-4226-A4A2-91D461BC97F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5D7470-7F19-4EB4-B164-8E393B6774EB}" type="datetimeFigureOut">
              <a:rPr lang="en-US" smtClean="0"/>
              <a:pPr/>
              <a:t>10/13/2014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B661BB-B65A-4226-A4A2-91D461BC97F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65D7470-7F19-4EB4-B164-8E393B6774EB}" type="datetimeFigureOut">
              <a:rPr lang="en-US" smtClean="0"/>
              <a:pPr/>
              <a:t>10/13/2014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0B661BB-B65A-4226-A4A2-91D461BC97F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65D7470-7F19-4EB4-B164-8E393B6774EB}" type="datetimeFigureOut">
              <a:rPr lang="en-US" smtClean="0"/>
              <a:pPr/>
              <a:t>10/13/2014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0B661BB-B65A-4226-A4A2-91D461BC97F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65D7470-7F19-4EB4-B164-8E393B6774EB}" type="datetimeFigureOut">
              <a:rPr lang="en-US" smtClean="0"/>
              <a:pPr/>
              <a:t>10/13/2014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0B661BB-B65A-4226-A4A2-91D461BC97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5D7470-7F19-4EB4-B164-8E393B6774EB}" type="datetimeFigureOut">
              <a:rPr lang="en-US" smtClean="0"/>
              <a:pPr/>
              <a:t>10/13/2014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B661BB-B65A-4226-A4A2-91D461BC97F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5D7470-7F19-4EB4-B164-8E393B6774EB}" type="datetimeFigureOut">
              <a:rPr lang="en-US" smtClean="0"/>
              <a:pPr/>
              <a:t>10/13/2014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B661BB-B65A-4226-A4A2-91D461BC97F7}"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65D7470-7F19-4EB4-B164-8E393B6774EB}" type="datetimeFigureOut">
              <a:rPr lang="en-US" smtClean="0"/>
              <a:pPr/>
              <a:t>10/13/2014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0B661BB-B65A-4226-A4A2-91D461BC97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cienceprofonline.org/chemistry/diffusion-osmosis-tonicity-effect-osmotic-pressure-on-cells.html"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8.jpeg"/><Relationship Id="rId4" Type="http://schemas.openxmlformats.org/officeDocument/2006/relationships/hyperlink" Target="http://en.wikipedia.org/wiki/File:Scheme_facilitated_diffusion_in_cell_membrane-en.sv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scienceprofonline.org/chemistry/what-are-proteins-amino-acids-peptide-bonds.html"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image" Target="../media/image9.gif"/><Relationship Id="rId4" Type="http://schemas.openxmlformats.org/officeDocument/2006/relationships/hyperlink" Target="http://people.eku.edu/ritchisong/301notes1.ht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scienceprofonline.org/chemistry/diffusion-osmosis-tonicity-effect-osmotic-pressure-on-cells.html"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 Id="rId5" Type="http://schemas.openxmlformats.org/officeDocument/2006/relationships/hyperlink" Target="http://en.wikipedia.org/wiki/File:Osmotic_pressure_on_blood_cells_diagram.svg" TargetMode="Externa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scienceprofonline.org/chemistry/what-are-proteins-amino-acids-peptide-bonds.html"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hyperlink" Target="http://www.scienceprofonline.com/chemistry/what-is-nucleotide-adenosine-triphosphate-atp.html" TargetMode="External"/><Relationship Id="rId5" Type="http://schemas.openxmlformats.org/officeDocument/2006/relationships/image" Target="../media/image13.jpeg"/><Relationship Id="rId4" Type="http://schemas.openxmlformats.org/officeDocument/2006/relationships/hyperlink" Target="http://en.wikipedia.org/wiki/File:Scheme_sodium-potassium_pump-en.svg"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omicsgroup.org/editor-biography/SHAZIA_JAMSHED" TargetMode="External"/><Relationship Id="rId2" Type="http://schemas.openxmlformats.org/officeDocument/2006/relationships/hyperlink" Target="http://omicsgroup.org/editor-biography/Pramil_Tiwari"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en.wikipedia.org/wiki/File:Diffusion_(1).png" TargetMode="External"/><Relationship Id="rId4" Type="http://schemas.openxmlformats.org/officeDocument/2006/relationships/hyperlink" Target="http://www.biologycorner.com/bio1/diffusion.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scienceprofonline.org/chemistry/what-are-proteins-amino-acids-peptide-bonds.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6.jpeg"/><Relationship Id="rId5" Type="http://schemas.openxmlformats.org/officeDocument/2006/relationships/hyperlink" Target="http://en.wikipedia.org/wiki/File:Cell_membrane_detailed_diagram_4.svg" TargetMode="External"/><Relationship Id="rId4" Type="http://schemas.openxmlformats.org/officeDocument/2006/relationships/hyperlink" Target="http://www.scienceprofonline.com/chemistry/what-is-a-lipid-organic-chemistry-fats-phospholipids-waxes-steroids.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7.jpeg"/><Relationship Id="rId5" Type="http://schemas.openxmlformats.org/officeDocument/2006/relationships/hyperlink" Target="http://en.wikipedia.org/wiki/File:Diffusion_(1).png" TargetMode="External"/><Relationship Id="rId4" Type="http://schemas.openxmlformats.org/officeDocument/2006/relationships/hyperlink" Target="http://www.biologycorner.com/bio1/diffus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2052"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latin typeface="Arial" pitchFamily="34" charset="0"/>
              </a:rPr>
              <a:t>Contact us at: contact.omics@omicsonline.org</a:t>
            </a:r>
          </a:p>
        </p:txBody>
      </p:sp>
      <p:pic>
        <p:nvPicPr>
          <p:cNvPr id="2053"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578408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304800"/>
            <a:ext cx="8915400" cy="563563"/>
          </a:xfrm>
        </p:spPr>
        <p:txBody>
          <a:bodyPr>
            <a:normAutofit fontScale="90000"/>
          </a:bodyPr>
          <a:lstStyle/>
          <a:p>
            <a:pPr algn="l" eaLnBrk="1" hangingPunct="1"/>
            <a:r>
              <a:rPr lang="en-US" sz="2400" smtClean="0">
                <a:latin typeface="Comic Sans MS" pitchFamily="66" charset="0"/>
              </a:rPr>
              <a:t>    </a:t>
            </a:r>
            <a:r>
              <a:rPr lang="en-US" sz="3600" b="1" smtClean="0">
                <a:solidFill>
                  <a:schemeClr val="accent2"/>
                </a:solidFill>
                <a:latin typeface="Comic Sans MS" pitchFamily="66" charset="0"/>
              </a:rPr>
              <a:t>Passive Transport</a:t>
            </a:r>
          </a:p>
        </p:txBody>
      </p:sp>
      <p:sp>
        <p:nvSpPr>
          <p:cNvPr id="6147" name="Rectangle 3"/>
          <p:cNvSpPr>
            <a:spLocks noGrp="1" noChangeArrowheads="1"/>
          </p:cNvSpPr>
          <p:nvPr>
            <p:ph type="body" sz="half" idx="1"/>
          </p:nvPr>
        </p:nvSpPr>
        <p:spPr>
          <a:xfrm>
            <a:off x="457200" y="1295400"/>
            <a:ext cx="3733800" cy="4525963"/>
          </a:xfrm>
        </p:spPr>
        <p:txBody>
          <a:bodyPr/>
          <a:lstStyle/>
          <a:p>
            <a:pPr eaLnBrk="1" hangingPunct="1">
              <a:buFontTx/>
              <a:buNone/>
            </a:pPr>
            <a:endParaRPr lang="en-US" sz="1200" i="1" smtClean="0">
              <a:latin typeface="Comic Sans MS" pitchFamily="66" charset="0"/>
            </a:endParaRPr>
          </a:p>
          <a:p>
            <a:pPr eaLnBrk="1" hangingPunct="1">
              <a:buFontTx/>
              <a:buNone/>
            </a:pPr>
            <a:r>
              <a:rPr lang="en-US" sz="2000" b="1" smtClean="0">
                <a:latin typeface="Comic Sans MS" pitchFamily="66" charset="0"/>
              </a:rPr>
              <a:t>_____________ Diffusion</a:t>
            </a:r>
          </a:p>
          <a:p>
            <a:pPr eaLnBrk="1" hangingPunct="1">
              <a:buFontTx/>
              <a:buNone/>
            </a:pPr>
            <a:r>
              <a:rPr lang="en-US" sz="1600" smtClean="0">
                <a:latin typeface="Comic Sans MS" pitchFamily="66" charset="0"/>
              </a:rPr>
              <a:t>Proteins assist in </a:t>
            </a:r>
            <a:r>
              <a:rPr lang="en-US" sz="1600" smtClean="0">
                <a:latin typeface="Comic Sans MS" pitchFamily="66" charset="0"/>
                <a:hlinkClick r:id="rId3"/>
              </a:rPr>
              <a:t>diffusion</a:t>
            </a:r>
            <a:r>
              <a:rPr lang="en-US" sz="1600" smtClean="0">
                <a:latin typeface="Comic Sans MS" pitchFamily="66" charset="0"/>
              </a:rPr>
              <a:t> of molecules across plasma membrane.</a:t>
            </a:r>
          </a:p>
          <a:p>
            <a:pPr eaLnBrk="1" hangingPunct="1">
              <a:buFontTx/>
              <a:buNone/>
            </a:pPr>
            <a:endParaRPr lang="en-US" sz="1600" smtClean="0">
              <a:latin typeface="Comic Sans MS" pitchFamily="66" charset="0"/>
            </a:endParaRPr>
          </a:p>
          <a:p>
            <a:pPr eaLnBrk="1" hangingPunct="1">
              <a:buFontTx/>
              <a:buNone/>
            </a:pPr>
            <a:r>
              <a:rPr lang="en-US" sz="1600" smtClean="0">
                <a:latin typeface="Comic Sans MS" pitchFamily="66" charset="0"/>
              </a:rPr>
              <a:t>Movement only occurs in the presence of a concentration gradient. </a:t>
            </a:r>
          </a:p>
          <a:p>
            <a:pPr eaLnBrk="1" hangingPunct="1">
              <a:buFontTx/>
              <a:buNone/>
            </a:pPr>
            <a:endParaRPr lang="en-US" sz="1600" smtClean="0">
              <a:latin typeface="Comic Sans MS" pitchFamily="66" charset="0"/>
            </a:endParaRPr>
          </a:p>
          <a:p>
            <a:pPr eaLnBrk="1" hangingPunct="1">
              <a:buFontTx/>
              <a:buNone/>
            </a:pPr>
            <a:r>
              <a:rPr lang="en-US" sz="1600" smtClean="0">
                <a:latin typeface="Comic Sans MS" pitchFamily="66" charset="0"/>
              </a:rPr>
              <a:t>Some molecules move across the membrane more quickly if diffusion is facilitated by a carrier molecule.</a:t>
            </a:r>
          </a:p>
          <a:p>
            <a:pPr eaLnBrk="1" hangingPunct="1">
              <a:buFontTx/>
              <a:buNone/>
            </a:pPr>
            <a:endParaRPr lang="en-US" sz="1600" smtClean="0">
              <a:latin typeface="Comic Sans MS" pitchFamily="66" charset="0"/>
            </a:endParaRPr>
          </a:p>
        </p:txBody>
      </p:sp>
      <p:sp>
        <p:nvSpPr>
          <p:cNvPr id="6148" name="Text Box 4"/>
          <p:cNvSpPr txBox="1">
            <a:spLocks noChangeArrowheads="1"/>
          </p:cNvSpPr>
          <p:nvPr/>
        </p:nvSpPr>
        <p:spPr bwMode="auto">
          <a:xfrm>
            <a:off x="6705600" y="6629400"/>
            <a:ext cx="24384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Image: </a:t>
            </a:r>
            <a:r>
              <a:rPr lang="en-US" sz="1000">
                <a:latin typeface="Comic Sans MS" pitchFamily="66" charset="0"/>
                <a:hlinkClick r:id="rId4"/>
              </a:rPr>
              <a:t>Facilitated Diffusion</a:t>
            </a:r>
            <a:r>
              <a:rPr lang="en-US" sz="1000">
                <a:latin typeface="Comic Sans MS" pitchFamily="66" charset="0"/>
              </a:rPr>
              <a:t>, M. Ruiz</a:t>
            </a:r>
          </a:p>
        </p:txBody>
      </p:sp>
      <p:pic>
        <p:nvPicPr>
          <p:cNvPr id="6149" name="Picture 5" descr="Channel-protein2"/>
          <p:cNvPicPr>
            <a:picLocks noGrp="1" noChangeAspect="1" noChangeArrowheads="1"/>
          </p:cNvPicPr>
          <p:nvPr>
            <p:ph sz="quarter" idx="3"/>
          </p:nvPr>
        </p:nvPicPr>
        <p:blipFill>
          <a:blip r:embed="rId5">
            <a:extLst>
              <a:ext uri="{28A0092B-C50C-407E-A947-70E740481C1C}">
                <a14:useLocalDpi xmlns:a14="http://schemas.microsoft.com/office/drawing/2010/main" val="0"/>
              </a:ext>
            </a:extLst>
          </a:blip>
          <a:srcRect/>
          <a:stretch>
            <a:fillRect/>
          </a:stretch>
        </p:blipFill>
        <p:spPr>
          <a:xfrm>
            <a:off x="4670425" y="1828800"/>
            <a:ext cx="3387725" cy="3657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167987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28600" y="304800"/>
            <a:ext cx="8229600" cy="487363"/>
          </a:xfrm>
          <a:noFill/>
        </p:spPr>
        <p:txBody>
          <a:bodyPr>
            <a:normAutofit fontScale="90000"/>
          </a:bodyPr>
          <a:lstStyle/>
          <a:p>
            <a:pPr algn="l" eaLnBrk="1" hangingPunct="1"/>
            <a:r>
              <a:rPr lang="en-US" sz="3600" b="1" smtClean="0">
                <a:solidFill>
                  <a:schemeClr val="accent2"/>
                </a:solidFill>
                <a:latin typeface="Comic Sans MS" pitchFamily="66" charset="0"/>
              </a:rPr>
              <a:t>Passive Transport - </a:t>
            </a:r>
            <a:r>
              <a:rPr lang="en-US" sz="3600" b="1" smtClean="0">
                <a:solidFill>
                  <a:schemeClr val="accent2"/>
                </a:solidFill>
                <a:latin typeface="Comic Sans MS" pitchFamily="66" charset="0"/>
                <a:hlinkClick r:id="rId3"/>
              </a:rPr>
              <a:t>Osmosis</a:t>
            </a:r>
            <a:endParaRPr lang="en-US" sz="3600" b="1" smtClean="0">
              <a:solidFill>
                <a:schemeClr val="accent2"/>
              </a:solidFill>
              <a:latin typeface="Comic Sans MS" pitchFamily="66" charset="0"/>
            </a:endParaRPr>
          </a:p>
        </p:txBody>
      </p:sp>
      <p:sp>
        <p:nvSpPr>
          <p:cNvPr id="7171" name="Rectangle 3"/>
          <p:cNvSpPr>
            <a:spLocks noGrp="1" noChangeArrowheads="1"/>
          </p:cNvSpPr>
          <p:nvPr>
            <p:ph type="body" sz="half" idx="1"/>
          </p:nvPr>
        </p:nvSpPr>
        <p:spPr>
          <a:xfrm>
            <a:off x="381000" y="1219200"/>
            <a:ext cx="3657600" cy="4953000"/>
          </a:xfrm>
        </p:spPr>
        <p:txBody>
          <a:bodyPr/>
          <a:lstStyle/>
          <a:p>
            <a:pPr eaLnBrk="1" hangingPunct="1">
              <a:buFontTx/>
              <a:buNone/>
            </a:pPr>
            <a:endParaRPr lang="en-US" sz="2000" b="1" smtClean="0">
              <a:latin typeface="Comic Sans MS" pitchFamily="66" charset="0"/>
            </a:endParaRPr>
          </a:p>
          <a:p>
            <a:pPr eaLnBrk="1" hangingPunct="1">
              <a:buFontTx/>
              <a:buNone/>
            </a:pPr>
            <a:r>
              <a:rPr lang="en-US" sz="1800" b="1" i="1" smtClean="0">
                <a:latin typeface="Comic Sans MS" pitchFamily="66" charset="0"/>
              </a:rPr>
              <a:t>Q:</a:t>
            </a:r>
            <a:r>
              <a:rPr lang="en-US" sz="1800" i="1" smtClean="0">
                <a:latin typeface="Comic Sans MS" pitchFamily="66" charset="0"/>
              </a:rPr>
              <a:t> Diffusion of </a:t>
            </a:r>
            <a:r>
              <a:rPr lang="en-US" sz="1800" b="1" i="1" smtClean="0">
                <a:latin typeface="Comic Sans MS" pitchFamily="66" charset="0"/>
              </a:rPr>
              <a:t>what </a:t>
            </a:r>
            <a:r>
              <a:rPr lang="en-US" sz="1800" i="1" smtClean="0">
                <a:latin typeface="Comic Sans MS" pitchFamily="66" charset="0"/>
              </a:rPr>
              <a:t>across the plasma membrane?</a:t>
            </a:r>
          </a:p>
          <a:p>
            <a:pPr eaLnBrk="1" hangingPunct="1">
              <a:buFontTx/>
              <a:buNone/>
            </a:pPr>
            <a:endParaRPr lang="en-US" sz="1200" i="1" smtClean="0">
              <a:latin typeface="Comic Sans MS" pitchFamily="66" charset="0"/>
            </a:endParaRPr>
          </a:p>
          <a:p>
            <a:pPr eaLnBrk="1" hangingPunct="1">
              <a:buFontTx/>
              <a:buNone/>
            </a:pPr>
            <a:r>
              <a:rPr lang="en-US" sz="1800" smtClean="0">
                <a:latin typeface="Comic Sans MS" pitchFamily="66" charset="0"/>
              </a:rPr>
              <a:t>Environment surrounding cells may contain amounts of dissolved substances (solutes) that are…</a:t>
            </a:r>
          </a:p>
          <a:p>
            <a:pPr eaLnBrk="1" hangingPunct="1">
              <a:buFontTx/>
              <a:buNone/>
            </a:pPr>
            <a:r>
              <a:rPr lang="en-US" sz="1800" smtClean="0">
                <a:latin typeface="Comic Sans MS" pitchFamily="66" charset="0"/>
              </a:rPr>
              <a:t>	</a:t>
            </a:r>
          </a:p>
          <a:p>
            <a:pPr eaLnBrk="1" hangingPunct="1">
              <a:buFontTx/>
              <a:buNone/>
            </a:pPr>
            <a:r>
              <a:rPr lang="en-US" sz="1800" i="1" smtClean="0">
                <a:latin typeface="Comic Sans MS" pitchFamily="66" charset="0"/>
              </a:rPr>
              <a:t>	- </a:t>
            </a:r>
            <a:r>
              <a:rPr lang="en-US" sz="1600" i="1" smtClean="0">
                <a:latin typeface="Comic Sans MS" pitchFamily="66" charset="0"/>
              </a:rPr>
              <a:t>equal to</a:t>
            </a:r>
          </a:p>
          <a:p>
            <a:pPr eaLnBrk="1" hangingPunct="1">
              <a:buFontTx/>
              <a:buNone/>
            </a:pPr>
            <a:r>
              <a:rPr lang="en-US" sz="1600" i="1" smtClean="0">
                <a:latin typeface="Comic Sans MS" pitchFamily="66" charset="0"/>
              </a:rPr>
              <a:t>	- less than</a:t>
            </a:r>
          </a:p>
          <a:p>
            <a:pPr eaLnBrk="1" hangingPunct="1">
              <a:buFontTx/>
              <a:buNone/>
            </a:pPr>
            <a:r>
              <a:rPr lang="en-US" sz="1600" i="1" smtClean="0">
                <a:latin typeface="Comic Sans MS" pitchFamily="66" charset="0"/>
              </a:rPr>
              <a:t>	- greater than</a:t>
            </a:r>
            <a:r>
              <a:rPr lang="en-US" sz="1600" smtClean="0">
                <a:latin typeface="Comic Sans MS" pitchFamily="66" charset="0"/>
              </a:rPr>
              <a:t> </a:t>
            </a:r>
          </a:p>
          <a:p>
            <a:pPr eaLnBrk="1" hangingPunct="1">
              <a:buFontTx/>
              <a:buNone/>
            </a:pPr>
            <a:endParaRPr lang="en-US" sz="1600" smtClean="0">
              <a:latin typeface="Comic Sans MS" pitchFamily="66" charset="0"/>
            </a:endParaRPr>
          </a:p>
          <a:p>
            <a:pPr eaLnBrk="1" hangingPunct="1">
              <a:buFontTx/>
              <a:buNone/>
            </a:pPr>
            <a:r>
              <a:rPr lang="en-US" sz="1800" smtClean="0">
                <a:latin typeface="Comic Sans MS" pitchFamily="66" charset="0"/>
              </a:rPr>
              <a:t>	…those found within the cell. </a:t>
            </a:r>
            <a:endParaRPr lang="en-US" sz="2000" smtClean="0">
              <a:latin typeface="Comic Sans MS" pitchFamily="66" charset="0"/>
            </a:endParaRPr>
          </a:p>
        </p:txBody>
      </p:sp>
      <p:sp>
        <p:nvSpPr>
          <p:cNvPr id="7172" name="Text Box 4"/>
          <p:cNvSpPr txBox="1">
            <a:spLocks noChangeArrowheads="1"/>
          </p:cNvSpPr>
          <p:nvPr/>
        </p:nvSpPr>
        <p:spPr bwMode="auto">
          <a:xfrm>
            <a:off x="5638800" y="6629400"/>
            <a:ext cx="35052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Images: </a:t>
            </a:r>
            <a:r>
              <a:rPr lang="en-US" sz="1000">
                <a:latin typeface="Comic Sans MS" pitchFamily="66" charset="0"/>
                <a:hlinkClick r:id="rId4"/>
              </a:rPr>
              <a:t>Osmosis animation</a:t>
            </a:r>
            <a:endParaRPr lang="en-US" sz="1000">
              <a:latin typeface="Comic Sans MS" pitchFamily="66" charset="0"/>
            </a:endParaRPr>
          </a:p>
        </p:txBody>
      </p:sp>
      <p:pic>
        <p:nvPicPr>
          <p:cNvPr id="7173" name="Picture 5" descr="Osmosis"/>
          <p:cNvPicPr>
            <a:picLocks noGrp="1" noChangeAspect="1" noChangeArrowheads="1" noCrop="1"/>
          </p:cNvPicPr>
          <p:nvPr>
            <p:ph sz="quarter" idx="2"/>
          </p:nvPr>
        </p:nvPicPr>
        <p:blipFill>
          <a:blip r:embed="rId5">
            <a:extLst>
              <a:ext uri="{28A0092B-C50C-407E-A947-70E740481C1C}">
                <a14:useLocalDpi xmlns:a14="http://schemas.microsoft.com/office/drawing/2010/main" val="0"/>
              </a:ext>
            </a:extLst>
          </a:blip>
          <a:srcRect/>
          <a:stretch>
            <a:fillRect/>
          </a:stretch>
        </p:blipFill>
        <p:spPr>
          <a:xfrm>
            <a:off x="4419600" y="1143000"/>
            <a:ext cx="4572000" cy="28622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4" name="Rectangle 7"/>
          <p:cNvSpPr>
            <a:spLocks noChangeArrowheads="1"/>
          </p:cNvSpPr>
          <p:nvPr/>
        </p:nvSpPr>
        <p:spPr bwMode="auto">
          <a:xfrm>
            <a:off x="4724400" y="4114800"/>
            <a:ext cx="4038600" cy="2286000"/>
          </a:xfrm>
          <a:prstGeom prst="rect">
            <a:avLst/>
          </a:prstGeom>
          <a:solidFill>
            <a:srgbClr val="66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5" name="Oval 8"/>
          <p:cNvSpPr>
            <a:spLocks noChangeArrowheads="1"/>
          </p:cNvSpPr>
          <p:nvPr/>
        </p:nvSpPr>
        <p:spPr bwMode="auto">
          <a:xfrm>
            <a:off x="5943600" y="4419600"/>
            <a:ext cx="2667000" cy="1828800"/>
          </a:xfrm>
          <a:prstGeom prst="ellipse">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6" name="Text Box 9"/>
          <p:cNvSpPr txBox="1">
            <a:spLocks noChangeArrowheads="1"/>
          </p:cNvSpPr>
          <p:nvPr/>
        </p:nvSpPr>
        <p:spPr bwMode="auto">
          <a:xfrm>
            <a:off x="6934200" y="4953000"/>
            <a:ext cx="762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b="1"/>
              <a:t>CELL</a:t>
            </a:r>
          </a:p>
        </p:txBody>
      </p:sp>
      <p:sp>
        <p:nvSpPr>
          <p:cNvPr id="7177" name="Line 10"/>
          <p:cNvSpPr>
            <a:spLocks noChangeShapeType="1"/>
          </p:cNvSpPr>
          <p:nvPr/>
        </p:nvSpPr>
        <p:spPr bwMode="auto">
          <a:xfrm>
            <a:off x="5638800" y="4800600"/>
            <a:ext cx="3810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178" name="Text Box 11"/>
          <p:cNvSpPr txBox="1">
            <a:spLocks noChangeArrowheads="1"/>
          </p:cNvSpPr>
          <p:nvPr/>
        </p:nvSpPr>
        <p:spPr bwMode="auto">
          <a:xfrm>
            <a:off x="4953000" y="4419600"/>
            <a:ext cx="838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b="1"/>
              <a:t>Plasma membrane</a:t>
            </a:r>
          </a:p>
        </p:txBody>
      </p:sp>
      <p:sp>
        <p:nvSpPr>
          <p:cNvPr id="7179" name="Text Box 12"/>
          <p:cNvSpPr txBox="1">
            <a:spLocks noChangeArrowheads="1"/>
          </p:cNvSpPr>
          <p:nvPr/>
        </p:nvSpPr>
        <p:spPr bwMode="auto">
          <a:xfrm>
            <a:off x="4724400" y="5486400"/>
            <a:ext cx="1143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b="1"/>
              <a:t>Liquid environment outside the cell.</a:t>
            </a:r>
          </a:p>
        </p:txBody>
      </p:sp>
      <p:sp>
        <p:nvSpPr>
          <p:cNvPr id="7180" name="Text Box 13"/>
          <p:cNvSpPr txBox="1">
            <a:spLocks noChangeArrowheads="1"/>
          </p:cNvSpPr>
          <p:nvPr/>
        </p:nvSpPr>
        <p:spPr bwMode="auto">
          <a:xfrm>
            <a:off x="6705600" y="5410200"/>
            <a:ext cx="1143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b="1"/>
              <a:t>Liquid environment inside the cell.</a:t>
            </a:r>
          </a:p>
        </p:txBody>
      </p:sp>
    </p:spTree>
    <p:extLst>
      <p:ext uri="{BB962C8B-B14F-4D97-AF65-F5344CB8AC3E}">
        <p14:creationId xmlns:p14="http://schemas.microsoft.com/office/powerpoint/2010/main" val="2557475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sz="half" idx="1"/>
          </p:nvPr>
        </p:nvSpPr>
        <p:spPr>
          <a:xfrm>
            <a:off x="381000" y="990600"/>
            <a:ext cx="4876800" cy="3505200"/>
          </a:xfrm>
        </p:spPr>
        <p:txBody>
          <a:bodyPr/>
          <a:lstStyle/>
          <a:p>
            <a:pPr eaLnBrk="1" hangingPunct="1">
              <a:lnSpc>
                <a:spcPct val="90000"/>
              </a:lnSpc>
              <a:buFontTx/>
              <a:buNone/>
            </a:pPr>
            <a:endParaRPr lang="en-US" sz="1600" smtClean="0">
              <a:latin typeface="Comic Sans MS" pitchFamily="66" charset="0"/>
            </a:endParaRPr>
          </a:p>
          <a:p>
            <a:pPr eaLnBrk="1" hangingPunct="1">
              <a:lnSpc>
                <a:spcPct val="90000"/>
              </a:lnSpc>
              <a:buFontTx/>
              <a:buNone/>
            </a:pPr>
            <a:r>
              <a:rPr lang="en-US" sz="2400" b="1" smtClean="0">
                <a:latin typeface="Comic Sans MS" pitchFamily="66" charset="0"/>
              </a:rPr>
              <a:t>Tonicity </a:t>
            </a:r>
            <a:r>
              <a:rPr lang="en-US" sz="2400" smtClean="0">
                <a:latin typeface="Comic Sans MS" pitchFamily="66" charset="0"/>
              </a:rPr>
              <a:t>and </a:t>
            </a:r>
            <a:r>
              <a:rPr lang="en-US" sz="2400" smtClean="0">
                <a:latin typeface="Comic Sans MS" pitchFamily="66" charset="0"/>
                <a:hlinkClick r:id="rId3"/>
              </a:rPr>
              <a:t>Osmosis</a:t>
            </a:r>
            <a:endParaRPr lang="en-US" sz="2400" smtClean="0">
              <a:latin typeface="Comic Sans MS" pitchFamily="66" charset="0"/>
            </a:endParaRPr>
          </a:p>
          <a:p>
            <a:pPr eaLnBrk="1" hangingPunct="1">
              <a:lnSpc>
                <a:spcPct val="90000"/>
              </a:lnSpc>
              <a:buFontTx/>
              <a:buNone/>
            </a:pPr>
            <a:endParaRPr lang="en-US" sz="2400" i="1" smtClean="0">
              <a:latin typeface="Comic Sans MS" pitchFamily="66" charset="0"/>
            </a:endParaRPr>
          </a:p>
          <a:p>
            <a:pPr eaLnBrk="1" hangingPunct="1">
              <a:lnSpc>
                <a:spcPct val="90000"/>
              </a:lnSpc>
              <a:buFontTx/>
              <a:buNone/>
            </a:pPr>
            <a:r>
              <a:rPr lang="en-US" sz="1600" smtClean="0">
                <a:latin typeface="Comic Sans MS" pitchFamily="66" charset="0"/>
              </a:rPr>
              <a:t>__________: equal concentration of a solute 	 	        inside and outside of cell.</a:t>
            </a:r>
          </a:p>
          <a:p>
            <a:pPr eaLnBrk="1" hangingPunct="1">
              <a:lnSpc>
                <a:spcPct val="90000"/>
              </a:lnSpc>
              <a:buFontTx/>
              <a:buNone/>
            </a:pPr>
            <a:endParaRPr lang="en-US" sz="1600" smtClean="0">
              <a:latin typeface="Comic Sans MS" pitchFamily="66" charset="0"/>
            </a:endParaRPr>
          </a:p>
          <a:p>
            <a:pPr eaLnBrk="1" hangingPunct="1">
              <a:lnSpc>
                <a:spcPct val="90000"/>
              </a:lnSpc>
              <a:buFontTx/>
              <a:buNone/>
            </a:pPr>
            <a:endParaRPr lang="en-US" sz="1000" u="sng" smtClean="0">
              <a:latin typeface="Comic Sans MS" pitchFamily="66" charset="0"/>
            </a:endParaRPr>
          </a:p>
          <a:p>
            <a:pPr eaLnBrk="1" hangingPunct="1">
              <a:lnSpc>
                <a:spcPct val="90000"/>
              </a:lnSpc>
              <a:buFontTx/>
              <a:buNone/>
            </a:pPr>
            <a:r>
              <a:rPr lang="en-US" sz="1600" smtClean="0">
                <a:latin typeface="Comic Sans MS" pitchFamily="66" charset="0"/>
              </a:rPr>
              <a:t>__________: a higher concentration of 		         solute.</a:t>
            </a:r>
          </a:p>
          <a:p>
            <a:pPr eaLnBrk="1" hangingPunct="1">
              <a:lnSpc>
                <a:spcPct val="90000"/>
              </a:lnSpc>
              <a:buFontTx/>
              <a:buNone/>
            </a:pPr>
            <a:r>
              <a:rPr lang="en-US" sz="1600" smtClean="0">
                <a:latin typeface="Comic Sans MS" pitchFamily="66" charset="0"/>
              </a:rPr>
              <a:t>	</a:t>
            </a:r>
            <a:r>
              <a:rPr lang="en-US" sz="1000" smtClean="0">
                <a:latin typeface="Comic Sans MS" pitchFamily="66" charset="0"/>
              </a:rPr>
              <a:t>	</a:t>
            </a:r>
          </a:p>
          <a:p>
            <a:pPr eaLnBrk="1" hangingPunct="1">
              <a:lnSpc>
                <a:spcPct val="90000"/>
              </a:lnSpc>
              <a:buFontTx/>
              <a:buNone/>
            </a:pPr>
            <a:r>
              <a:rPr lang="en-US" sz="1600" smtClean="0">
                <a:latin typeface="Comic Sans MS" pitchFamily="66" charset="0"/>
              </a:rPr>
              <a:t>__________: a lower concentration of 	               	         solute.</a:t>
            </a:r>
            <a:endParaRPr lang="en-US" sz="2000" smtClean="0">
              <a:latin typeface="Comic Sans MS" pitchFamily="66" charset="0"/>
            </a:endParaRPr>
          </a:p>
        </p:txBody>
      </p:sp>
      <p:pic>
        <p:nvPicPr>
          <p:cNvPr id="8195" name="Picture 4" descr="OsmosisBlood1"/>
          <p:cNvPicPr>
            <a:picLocks noGrp="1" noChangeAspect="1" noChangeArrowheads="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5486400" y="1828800"/>
            <a:ext cx="3286125" cy="31003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196" name="Text Box 5"/>
          <p:cNvSpPr txBox="1">
            <a:spLocks noChangeArrowheads="1"/>
          </p:cNvSpPr>
          <p:nvPr/>
        </p:nvSpPr>
        <p:spPr bwMode="auto">
          <a:xfrm>
            <a:off x="5638800" y="6629400"/>
            <a:ext cx="35052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Images: </a:t>
            </a:r>
            <a:r>
              <a:rPr lang="en-US" sz="1000">
                <a:latin typeface="Comic Sans MS" pitchFamily="66" charset="0"/>
                <a:hlinkClick r:id="rId5"/>
              </a:rPr>
              <a:t>Osmosis with RBCs</a:t>
            </a:r>
            <a:r>
              <a:rPr lang="en-US" sz="1000">
                <a:latin typeface="Comic Sans MS" pitchFamily="66" charset="0"/>
              </a:rPr>
              <a:t>, M. Ruiz</a:t>
            </a:r>
          </a:p>
        </p:txBody>
      </p:sp>
      <p:sp>
        <p:nvSpPr>
          <p:cNvPr id="8197" name="Text Box 7"/>
          <p:cNvSpPr txBox="1">
            <a:spLocks noChangeArrowheads="1"/>
          </p:cNvSpPr>
          <p:nvPr/>
        </p:nvSpPr>
        <p:spPr bwMode="auto">
          <a:xfrm>
            <a:off x="762000" y="4876800"/>
            <a:ext cx="37338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20000"/>
              </a:spcBef>
            </a:pPr>
            <a:r>
              <a:rPr lang="en-US" sz="2400" b="1">
                <a:solidFill>
                  <a:srgbClr val="FF0000"/>
                </a:solidFill>
                <a:latin typeface="Comic Sans MS" pitchFamily="66" charset="0"/>
              </a:rPr>
              <a:t>Water will always move toward a hypertonic environment!!</a:t>
            </a:r>
            <a:endParaRPr lang="en-US" sz="2400">
              <a:latin typeface="Comic Sans MS" pitchFamily="66" charset="0"/>
            </a:endParaRPr>
          </a:p>
          <a:p>
            <a:pPr eaLnBrk="1" hangingPunct="1">
              <a:spcBef>
                <a:spcPct val="50000"/>
              </a:spcBef>
            </a:pPr>
            <a:endParaRPr lang="en-US" sz="1600"/>
          </a:p>
        </p:txBody>
      </p:sp>
      <p:sp>
        <p:nvSpPr>
          <p:cNvPr id="8198" name="Rectangle 9"/>
          <p:cNvSpPr>
            <a:spLocks noGrp="1" noChangeArrowheads="1"/>
          </p:cNvSpPr>
          <p:nvPr>
            <p:ph type="title"/>
          </p:nvPr>
        </p:nvSpPr>
        <p:spPr>
          <a:xfrm>
            <a:off x="304800" y="304800"/>
            <a:ext cx="8229600" cy="715963"/>
          </a:xfrm>
          <a:noFill/>
        </p:spPr>
        <p:txBody>
          <a:bodyPr/>
          <a:lstStyle/>
          <a:p>
            <a:pPr algn="l" eaLnBrk="1" hangingPunct="1"/>
            <a:r>
              <a:rPr lang="en-US" sz="3600" b="1" smtClean="0">
                <a:solidFill>
                  <a:schemeClr val="accent2"/>
                </a:solidFill>
                <a:latin typeface="Comic Sans MS" pitchFamily="66" charset="0"/>
              </a:rPr>
              <a:t>Passive Transport - Osmosis</a:t>
            </a:r>
          </a:p>
        </p:txBody>
      </p:sp>
    </p:spTree>
    <p:extLst>
      <p:ext uri="{BB962C8B-B14F-4D97-AF65-F5344CB8AC3E}">
        <p14:creationId xmlns:p14="http://schemas.microsoft.com/office/powerpoint/2010/main" val="4134261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28600" y="762000"/>
            <a:ext cx="7696200" cy="1143000"/>
          </a:xfrm>
        </p:spPr>
        <p:txBody>
          <a:bodyPr/>
          <a:lstStyle/>
          <a:p>
            <a:pPr algn="l" eaLnBrk="1" hangingPunct="1"/>
            <a:r>
              <a:rPr lang="en-US" sz="1800" smtClean="0">
                <a:latin typeface="Comic Sans MS" pitchFamily="66" charset="0"/>
              </a:rPr>
              <a:t>Let’s do some osmosis problems, to practice our knowledge.</a:t>
            </a:r>
            <a:r>
              <a:rPr lang="en-US" sz="2800" smtClean="0">
                <a:latin typeface="Comic Sans MS" pitchFamily="66" charset="0"/>
              </a:rPr>
              <a:t> </a:t>
            </a:r>
          </a:p>
        </p:txBody>
      </p:sp>
      <p:sp>
        <p:nvSpPr>
          <p:cNvPr id="9219" name="Rectangle 3"/>
          <p:cNvSpPr>
            <a:spLocks noChangeArrowheads="1"/>
          </p:cNvSpPr>
          <p:nvPr/>
        </p:nvSpPr>
        <p:spPr bwMode="auto">
          <a:xfrm>
            <a:off x="4724400" y="4114800"/>
            <a:ext cx="4038600" cy="2286000"/>
          </a:xfrm>
          <a:prstGeom prst="rect">
            <a:avLst/>
          </a:prstGeom>
          <a:solidFill>
            <a:srgbClr val="66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0" name="Oval 4"/>
          <p:cNvSpPr>
            <a:spLocks noChangeArrowheads="1"/>
          </p:cNvSpPr>
          <p:nvPr/>
        </p:nvSpPr>
        <p:spPr bwMode="auto">
          <a:xfrm>
            <a:off x="5943600" y="4419600"/>
            <a:ext cx="2667000" cy="1828800"/>
          </a:xfrm>
          <a:prstGeom prst="ellipse">
            <a:avLst/>
          </a:prstGeom>
          <a:solidFill>
            <a:srgbClr val="99CC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1" name="Text Box 5"/>
          <p:cNvSpPr txBox="1">
            <a:spLocks noChangeArrowheads="1"/>
          </p:cNvSpPr>
          <p:nvPr/>
        </p:nvSpPr>
        <p:spPr bwMode="auto">
          <a:xfrm>
            <a:off x="6934200" y="4953000"/>
            <a:ext cx="762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b="1"/>
              <a:t>CELL</a:t>
            </a:r>
          </a:p>
        </p:txBody>
      </p:sp>
      <p:sp>
        <p:nvSpPr>
          <p:cNvPr id="9222" name="Line 6"/>
          <p:cNvSpPr>
            <a:spLocks noChangeShapeType="1"/>
          </p:cNvSpPr>
          <p:nvPr/>
        </p:nvSpPr>
        <p:spPr bwMode="auto">
          <a:xfrm>
            <a:off x="5638800" y="4800600"/>
            <a:ext cx="38100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3" name="Text Box 7"/>
          <p:cNvSpPr txBox="1">
            <a:spLocks noChangeArrowheads="1"/>
          </p:cNvSpPr>
          <p:nvPr/>
        </p:nvSpPr>
        <p:spPr bwMode="auto">
          <a:xfrm>
            <a:off x="4953000" y="4419600"/>
            <a:ext cx="838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b="1"/>
              <a:t>Plasma membrane</a:t>
            </a:r>
          </a:p>
        </p:txBody>
      </p:sp>
      <p:sp>
        <p:nvSpPr>
          <p:cNvPr id="9224" name="Text Box 8"/>
          <p:cNvSpPr txBox="1">
            <a:spLocks noChangeArrowheads="1"/>
          </p:cNvSpPr>
          <p:nvPr/>
        </p:nvSpPr>
        <p:spPr bwMode="auto">
          <a:xfrm>
            <a:off x="4724400" y="5486400"/>
            <a:ext cx="1143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b="1"/>
              <a:t>Liquid environment outside the cell.</a:t>
            </a:r>
          </a:p>
        </p:txBody>
      </p:sp>
      <p:sp>
        <p:nvSpPr>
          <p:cNvPr id="9225" name="Text Box 9"/>
          <p:cNvSpPr txBox="1">
            <a:spLocks noChangeArrowheads="1"/>
          </p:cNvSpPr>
          <p:nvPr/>
        </p:nvSpPr>
        <p:spPr bwMode="auto">
          <a:xfrm>
            <a:off x="6705600" y="5410200"/>
            <a:ext cx="1143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b="1"/>
              <a:t>Liquid environment inside the cell.</a:t>
            </a:r>
          </a:p>
        </p:txBody>
      </p:sp>
      <p:sp>
        <p:nvSpPr>
          <p:cNvPr id="9226" name="AutoShape 10"/>
          <p:cNvSpPr>
            <a:spLocks noChangeArrowheads="1"/>
          </p:cNvSpPr>
          <p:nvPr/>
        </p:nvSpPr>
        <p:spPr bwMode="auto">
          <a:xfrm rot="-5582856">
            <a:off x="914400" y="4572000"/>
            <a:ext cx="1828800" cy="1371600"/>
          </a:xfrm>
          <a:prstGeom prst="wave">
            <a:avLst>
              <a:gd name="adj1" fmla="val 13005"/>
              <a:gd name="adj2" fmla="val 0"/>
            </a:avLst>
          </a:pr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7" name="Rectangle 11"/>
          <p:cNvSpPr>
            <a:spLocks noChangeArrowheads="1"/>
          </p:cNvSpPr>
          <p:nvPr/>
        </p:nvSpPr>
        <p:spPr bwMode="auto">
          <a:xfrm rot="5400000">
            <a:off x="5334000" y="2057400"/>
            <a:ext cx="304800" cy="1371600"/>
          </a:xfrm>
          <a:prstGeom prst="rect">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8" name="AutoShape 12"/>
          <p:cNvSpPr>
            <a:spLocks noChangeArrowheads="1"/>
          </p:cNvSpPr>
          <p:nvPr/>
        </p:nvSpPr>
        <p:spPr bwMode="auto">
          <a:xfrm>
            <a:off x="7010400" y="838200"/>
            <a:ext cx="1752600" cy="2590800"/>
          </a:xfrm>
          <a:prstGeom prst="can">
            <a:avLst>
              <a:gd name="adj" fmla="val 36957"/>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9229" name="Picture 13" descr="MC900199232[1]"/>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1752600" y="2590800"/>
            <a:ext cx="2228850" cy="152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30" name="Text Box 14"/>
          <p:cNvSpPr txBox="1">
            <a:spLocks noChangeArrowheads="1"/>
          </p:cNvSpPr>
          <p:nvPr/>
        </p:nvSpPr>
        <p:spPr bwMode="auto">
          <a:xfrm>
            <a:off x="4940300" y="2603500"/>
            <a:ext cx="10652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200" b="1"/>
              <a:t>CLAMP #2</a:t>
            </a:r>
          </a:p>
        </p:txBody>
      </p:sp>
      <p:sp>
        <p:nvSpPr>
          <p:cNvPr id="9231" name="Rectangle 15"/>
          <p:cNvSpPr>
            <a:spLocks noChangeArrowheads="1"/>
          </p:cNvSpPr>
          <p:nvPr/>
        </p:nvSpPr>
        <p:spPr bwMode="auto">
          <a:xfrm rot="5400000">
            <a:off x="1600200" y="5105400"/>
            <a:ext cx="304800" cy="1371600"/>
          </a:xfrm>
          <a:prstGeom prst="rect">
            <a:avLst/>
          </a:prstGeom>
          <a:solidFill>
            <a:srgbClr val="FF66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2" name="Text Box 16"/>
          <p:cNvSpPr txBox="1">
            <a:spLocks noChangeArrowheads="1"/>
          </p:cNvSpPr>
          <p:nvPr/>
        </p:nvSpPr>
        <p:spPr bwMode="auto">
          <a:xfrm>
            <a:off x="1143000" y="5638800"/>
            <a:ext cx="108108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200" b="1"/>
              <a:t>CLAMP #1</a:t>
            </a:r>
          </a:p>
        </p:txBody>
      </p:sp>
      <p:sp>
        <p:nvSpPr>
          <p:cNvPr id="9233" name="Text Box 17"/>
          <p:cNvSpPr txBox="1">
            <a:spLocks noChangeArrowheads="1"/>
          </p:cNvSpPr>
          <p:nvPr/>
        </p:nvSpPr>
        <p:spPr bwMode="auto">
          <a:xfrm>
            <a:off x="2514600" y="20574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200" b="1"/>
              <a:t>A solution to put inside the “cell”.</a:t>
            </a:r>
          </a:p>
        </p:txBody>
      </p:sp>
      <p:sp>
        <p:nvSpPr>
          <p:cNvPr id="9234" name="AutoShape 18"/>
          <p:cNvSpPr>
            <a:spLocks noChangeArrowheads="1"/>
          </p:cNvSpPr>
          <p:nvPr/>
        </p:nvSpPr>
        <p:spPr bwMode="auto">
          <a:xfrm>
            <a:off x="7010400" y="1752600"/>
            <a:ext cx="1752600" cy="1676400"/>
          </a:xfrm>
          <a:prstGeom prst="can">
            <a:avLst>
              <a:gd name="adj" fmla="val 25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35" name="Line 19"/>
          <p:cNvSpPr>
            <a:spLocks noChangeShapeType="1"/>
          </p:cNvSpPr>
          <p:nvPr/>
        </p:nvSpPr>
        <p:spPr bwMode="auto">
          <a:xfrm>
            <a:off x="1752600" y="3886200"/>
            <a:ext cx="0" cy="30480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6" name="Text Box 20"/>
          <p:cNvSpPr txBox="1">
            <a:spLocks noChangeArrowheads="1"/>
          </p:cNvSpPr>
          <p:nvPr/>
        </p:nvSpPr>
        <p:spPr bwMode="auto">
          <a:xfrm>
            <a:off x="7162800" y="25908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200" b="1"/>
              <a:t>A solution to put the “cell” into.</a:t>
            </a:r>
          </a:p>
        </p:txBody>
      </p:sp>
      <p:sp>
        <p:nvSpPr>
          <p:cNvPr id="9237" name="Text Box 21"/>
          <p:cNvSpPr txBox="1">
            <a:spLocks noChangeArrowheads="1"/>
          </p:cNvSpPr>
          <p:nvPr/>
        </p:nvSpPr>
        <p:spPr bwMode="auto">
          <a:xfrm>
            <a:off x="4267200" y="2590800"/>
            <a:ext cx="30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b="1"/>
              <a:t>+</a:t>
            </a:r>
          </a:p>
        </p:txBody>
      </p:sp>
      <p:sp>
        <p:nvSpPr>
          <p:cNvPr id="9238" name="Text Box 22"/>
          <p:cNvSpPr txBox="1">
            <a:spLocks noChangeArrowheads="1"/>
          </p:cNvSpPr>
          <p:nvPr/>
        </p:nvSpPr>
        <p:spPr bwMode="auto">
          <a:xfrm>
            <a:off x="6477000" y="2590800"/>
            <a:ext cx="3048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600" b="1"/>
              <a:t>+</a:t>
            </a:r>
          </a:p>
        </p:txBody>
      </p:sp>
      <p:sp>
        <p:nvSpPr>
          <p:cNvPr id="9239" name="Text Box 23"/>
          <p:cNvSpPr txBox="1">
            <a:spLocks noChangeArrowheads="1"/>
          </p:cNvSpPr>
          <p:nvPr/>
        </p:nvSpPr>
        <p:spPr bwMode="auto">
          <a:xfrm>
            <a:off x="4648200" y="19050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200" b="1"/>
              <a:t>Second clamp to seal  “cell”.</a:t>
            </a:r>
          </a:p>
        </p:txBody>
      </p:sp>
      <p:sp>
        <p:nvSpPr>
          <p:cNvPr id="9240" name="Text Box 24"/>
          <p:cNvSpPr txBox="1">
            <a:spLocks noChangeArrowheads="1"/>
          </p:cNvSpPr>
          <p:nvPr/>
        </p:nvSpPr>
        <p:spPr bwMode="auto">
          <a:xfrm>
            <a:off x="1524000" y="48768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200" b="1"/>
              <a:t>Dialysis Tubing</a:t>
            </a:r>
          </a:p>
        </p:txBody>
      </p:sp>
      <p:sp>
        <p:nvSpPr>
          <p:cNvPr id="9241" name="Rectangle 25"/>
          <p:cNvSpPr>
            <a:spLocks noChangeArrowheads="1"/>
          </p:cNvSpPr>
          <p:nvPr/>
        </p:nvSpPr>
        <p:spPr bwMode="auto">
          <a:xfrm>
            <a:off x="228600" y="228600"/>
            <a:ext cx="82296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2800" b="1">
                <a:latin typeface="Comic Sans MS" pitchFamily="66" charset="0"/>
              </a:rPr>
              <a:t>Passive Transport</a:t>
            </a:r>
            <a:r>
              <a:rPr lang="en-US" sz="3600" b="1">
                <a:latin typeface="Comic Sans MS" pitchFamily="66" charset="0"/>
              </a:rPr>
              <a:t> -</a:t>
            </a:r>
            <a:r>
              <a:rPr lang="en-US" sz="3600" b="1">
                <a:solidFill>
                  <a:schemeClr val="accent2"/>
                </a:solidFill>
                <a:latin typeface="Comic Sans MS" pitchFamily="66" charset="0"/>
              </a:rPr>
              <a:t> </a:t>
            </a:r>
            <a:r>
              <a:rPr lang="en-US" sz="3600" b="1">
                <a:latin typeface="Comic Sans MS" pitchFamily="66" charset="0"/>
                <a:hlinkClick r:id="rId4"/>
              </a:rPr>
              <a:t>Osmosis</a:t>
            </a:r>
            <a:endParaRPr lang="en-US" sz="3600" b="1">
              <a:latin typeface="Comic Sans MS" pitchFamily="66" charset="0"/>
            </a:endParaRPr>
          </a:p>
        </p:txBody>
      </p:sp>
    </p:spTree>
    <p:extLst>
      <p:ext uri="{BB962C8B-B14F-4D97-AF65-F5344CB8AC3E}">
        <p14:creationId xmlns:p14="http://schemas.microsoft.com/office/powerpoint/2010/main" val="14704797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62000" y="228600"/>
            <a:ext cx="7848600" cy="609600"/>
          </a:xfrm>
        </p:spPr>
        <p:txBody>
          <a:bodyPr>
            <a:normAutofit fontScale="90000"/>
          </a:bodyPr>
          <a:lstStyle/>
          <a:p>
            <a:pPr eaLnBrk="1" hangingPunct="1"/>
            <a:r>
              <a:rPr lang="en-US" sz="4000" b="1" smtClean="0">
                <a:latin typeface="Comic Sans MS" pitchFamily="66" charset="0"/>
              </a:rPr>
              <a:t>_________ Transport</a:t>
            </a:r>
          </a:p>
        </p:txBody>
      </p:sp>
      <p:sp>
        <p:nvSpPr>
          <p:cNvPr id="10243" name="Rectangle 3"/>
          <p:cNvSpPr>
            <a:spLocks noGrp="1" noChangeArrowheads="1"/>
          </p:cNvSpPr>
          <p:nvPr>
            <p:ph type="body" sz="half" idx="1"/>
          </p:nvPr>
        </p:nvSpPr>
        <p:spPr>
          <a:xfrm>
            <a:off x="228600" y="1219200"/>
            <a:ext cx="3581400" cy="2743200"/>
          </a:xfrm>
        </p:spPr>
        <p:txBody>
          <a:bodyPr/>
          <a:lstStyle/>
          <a:p>
            <a:pPr eaLnBrk="1" hangingPunct="1">
              <a:lnSpc>
                <a:spcPct val="80000"/>
              </a:lnSpc>
              <a:buFontTx/>
              <a:buNone/>
            </a:pPr>
            <a:endParaRPr lang="en-US" sz="1600" b="1" smtClean="0">
              <a:latin typeface="Comic Sans MS" pitchFamily="66" charset="0"/>
            </a:endParaRPr>
          </a:p>
          <a:p>
            <a:pPr eaLnBrk="1" hangingPunct="1">
              <a:lnSpc>
                <a:spcPct val="80000"/>
              </a:lnSpc>
            </a:pPr>
            <a:r>
              <a:rPr lang="en-US" sz="1600" smtClean="0">
                <a:latin typeface="Comic Sans MS" pitchFamily="66" charset="0"/>
              </a:rPr>
              <a:t>How most molecules move across the plasma membrane.</a:t>
            </a:r>
          </a:p>
          <a:p>
            <a:pPr eaLnBrk="1" hangingPunct="1">
              <a:lnSpc>
                <a:spcPct val="80000"/>
              </a:lnSpc>
            </a:pPr>
            <a:endParaRPr lang="en-US" sz="1000" smtClean="0">
              <a:latin typeface="Comic Sans MS" pitchFamily="66" charset="0"/>
            </a:endParaRPr>
          </a:p>
          <a:p>
            <a:pPr eaLnBrk="1" hangingPunct="1">
              <a:lnSpc>
                <a:spcPct val="80000"/>
              </a:lnSpc>
            </a:pPr>
            <a:r>
              <a:rPr lang="en-US" sz="1600" smtClean="0">
                <a:latin typeface="Comic Sans MS" pitchFamily="66" charset="0"/>
              </a:rPr>
              <a:t>Analogous to a pump moving water uphill. </a:t>
            </a:r>
          </a:p>
          <a:p>
            <a:pPr eaLnBrk="1" hangingPunct="1">
              <a:lnSpc>
                <a:spcPct val="80000"/>
              </a:lnSpc>
            </a:pPr>
            <a:endParaRPr lang="en-US" sz="1000" smtClean="0">
              <a:latin typeface="Comic Sans MS" pitchFamily="66" charset="0"/>
            </a:endParaRPr>
          </a:p>
          <a:p>
            <a:pPr eaLnBrk="1" hangingPunct="1">
              <a:lnSpc>
                <a:spcPct val="80000"/>
              </a:lnSpc>
            </a:pPr>
            <a:r>
              <a:rPr lang="en-US" sz="1600" smtClean="0">
                <a:latin typeface="Comic Sans MS" pitchFamily="66" charset="0"/>
              </a:rPr>
              <a:t>Types of active transport are classified by type of energy used to drive molecules across membranes.</a:t>
            </a:r>
            <a:endParaRPr lang="en-US" sz="1400" smtClean="0"/>
          </a:p>
        </p:txBody>
      </p:sp>
      <p:pic>
        <p:nvPicPr>
          <p:cNvPr id="17412" name="Picture 4" descr="acttrpan"/>
          <p:cNvPicPr>
            <a:picLocks noGrp="1" noChangeAspect="1" noChangeArrowheads="1" noCrop="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4419600" y="4419600"/>
            <a:ext cx="4419600" cy="2044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5" name="Text Box 5"/>
          <p:cNvSpPr txBox="1">
            <a:spLocks noChangeArrowheads="1"/>
          </p:cNvSpPr>
          <p:nvPr/>
        </p:nvSpPr>
        <p:spPr bwMode="auto">
          <a:xfrm>
            <a:off x="6553200" y="6629400"/>
            <a:ext cx="25908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dirty="0">
                <a:latin typeface="Comic Sans MS" pitchFamily="66" charset="0"/>
              </a:rPr>
              <a:t>Image: </a:t>
            </a:r>
            <a:r>
              <a:rPr lang="en-US" sz="1000" dirty="0">
                <a:latin typeface="Comic Sans MS" pitchFamily="66" charset="0"/>
                <a:hlinkClick r:id="rId4"/>
              </a:rPr>
              <a:t>Sodium-potassium pump</a:t>
            </a:r>
            <a:r>
              <a:rPr lang="en-US" sz="1000" dirty="0">
                <a:latin typeface="Comic Sans MS" pitchFamily="66" charset="0"/>
              </a:rPr>
              <a:t>, M. Ruiz</a:t>
            </a:r>
          </a:p>
        </p:txBody>
      </p:sp>
      <p:pic>
        <p:nvPicPr>
          <p:cNvPr id="10246" name="Picture 6" descr="Active-transport-sodium-potassium"/>
          <p:cNvPicPr>
            <a:picLocks noGrp="1" noChangeAspect="1" noChangeArrowheads="1"/>
          </p:cNvPicPr>
          <p:nvPr>
            <p:ph sz="quarter" idx="2"/>
          </p:nvPr>
        </p:nvPicPr>
        <p:blipFill>
          <a:blip r:embed="rId5">
            <a:extLst>
              <a:ext uri="{28A0092B-C50C-407E-A947-70E740481C1C}">
                <a14:useLocalDpi xmlns:a14="http://schemas.microsoft.com/office/drawing/2010/main" val="0"/>
              </a:ext>
            </a:extLst>
          </a:blip>
          <a:srcRect/>
          <a:stretch>
            <a:fillRect/>
          </a:stretch>
        </p:blipFill>
        <p:spPr>
          <a:xfrm>
            <a:off x="4343400" y="1371600"/>
            <a:ext cx="4572000" cy="2895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416" name="Text Box 8"/>
          <p:cNvSpPr txBox="1">
            <a:spLocks noChangeArrowheads="1"/>
          </p:cNvSpPr>
          <p:nvPr/>
        </p:nvSpPr>
        <p:spPr bwMode="auto">
          <a:xfrm>
            <a:off x="228600" y="4267200"/>
            <a:ext cx="3505200" cy="2414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latin typeface="Comic Sans MS" pitchFamily="66" charset="0"/>
              </a:rPr>
              <a:t>ATP Driven Active Transport</a:t>
            </a:r>
          </a:p>
          <a:p>
            <a:pPr eaLnBrk="1" hangingPunct="1"/>
            <a:endParaRPr lang="en-US" sz="1600" b="1">
              <a:latin typeface="Comic Sans MS" pitchFamily="66" charset="0"/>
            </a:endParaRPr>
          </a:p>
          <a:p>
            <a:pPr eaLnBrk="1" hangingPunct="1"/>
            <a:r>
              <a:rPr lang="en-US" sz="1600">
                <a:latin typeface="Comic Sans MS" pitchFamily="66" charset="0"/>
              </a:rPr>
              <a:t>Energy from adenosine triphosphate </a:t>
            </a:r>
            <a:r>
              <a:rPr lang="en-US" sz="1400">
                <a:latin typeface="Comic Sans MS" pitchFamily="66" charset="0"/>
              </a:rPr>
              <a:t>(</a:t>
            </a:r>
            <a:r>
              <a:rPr lang="en-US" sz="1400">
                <a:latin typeface="Comic Sans MS" pitchFamily="66" charset="0"/>
                <a:hlinkClick r:id="rId6"/>
              </a:rPr>
              <a:t>ATP</a:t>
            </a:r>
            <a:r>
              <a:rPr lang="en-US" sz="1400">
                <a:latin typeface="Comic Sans MS" pitchFamily="66" charset="0"/>
              </a:rPr>
              <a:t>) </a:t>
            </a:r>
            <a:r>
              <a:rPr lang="en-US" sz="1600">
                <a:latin typeface="Comic Sans MS" pitchFamily="66" charset="0"/>
              </a:rPr>
              <a:t>drives substances across the plasma membrane with aid of carrier molecules.</a:t>
            </a:r>
          </a:p>
          <a:p>
            <a:pPr eaLnBrk="1" hangingPunct="1"/>
            <a:endParaRPr lang="en-US" sz="1600">
              <a:latin typeface="Comic Sans MS" pitchFamily="66" charset="0"/>
            </a:endParaRPr>
          </a:p>
          <a:p>
            <a:pPr eaLnBrk="1" hangingPunct="1">
              <a:spcBef>
                <a:spcPct val="50000"/>
              </a:spcBef>
            </a:pPr>
            <a:endParaRPr lang="en-US" sz="1600"/>
          </a:p>
        </p:txBody>
      </p:sp>
    </p:spTree>
    <p:extLst>
      <p:ext uri="{BB962C8B-B14F-4D97-AF65-F5344CB8AC3E}">
        <p14:creationId xmlns:p14="http://schemas.microsoft.com/office/powerpoint/2010/main" val="38865063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6"/>
                                        </p:tgtEl>
                                        <p:attrNameLst>
                                          <p:attrName>style.visibility</p:attrName>
                                        </p:attrNameLst>
                                      </p:cBhvr>
                                      <p:to>
                                        <p:strVal val="visible"/>
                                      </p:to>
                                    </p:set>
                                    <p:anim calcmode="lin" valueType="num">
                                      <p:cBhvr additive="base">
                                        <p:cTn id="7" dur="500" fill="hold"/>
                                        <p:tgtEl>
                                          <p:spTgt spid="17416"/>
                                        </p:tgtEl>
                                        <p:attrNameLst>
                                          <p:attrName>ppt_x</p:attrName>
                                        </p:attrNameLst>
                                      </p:cBhvr>
                                      <p:tavLst>
                                        <p:tav tm="0">
                                          <p:val>
                                            <p:strVal val="#ppt_x"/>
                                          </p:val>
                                        </p:tav>
                                        <p:tav tm="100000">
                                          <p:val>
                                            <p:strVal val="#ppt_x"/>
                                          </p:val>
                                        </p:tav>
                                      </p:tavLst>
                                    </p:anim>
                                    <p:anim calcmode="lin" valueType="num">
                                      <p:cBhvr additive="base">
                                        <p:cTn id="8" dur="500" fill="hold"/>
                                        <p:tgtEl>
                                          <p:spTgt spid="1741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412"/>
                                        </p:tgtEl>
                                        <p:attrNameLst>
                                          <p:attrName>style.visibility</p:attrName>
                                        </p:attrNameLst>
                                      </p:cBhvr>
                                      <p:to>
                                        <p:strVal val="visible"/>
                                      </p:to>
                                    </p:set>
                                    <p:anim calcmode="lin" valueType="num">
                                      <p:cBhvr additive="base">
                                        <p:cTn id="11" dur="500" fill="hold"/>
                                        <p:tgtEl>
                                          <p:spTgt spid="17412"/>
                                        </p:tgtEl>
                                        <p:attrNameLst>
                                          <p:attrName>ppt_x</p:attrName>
                                        </p:attrNameLst>
                                      </p:cBhvr>
                                      <p:tavLst>
                                        <p:tav tm="0">
                                          <p:val>
                                            <p:strVal val="#ppt_x"/>
                                          </p:val>
                                        </p:tav>
                                        <p:tav tm="100000">
                                          <p:val>
                                            <p:strVal val="#ppt_x"/>
                                          </p:val>
                                        </p:tav>
                                      </p:tavLst>
                                    </p:anim>
                                    <p:anim calcmode="lin" valueType="num">
                                      <p:cBhvr additive="base">
                                        <p:cTn id="12" dur="500" fill="hold"/>
                                        <p:tgtEl>
                                          <p:spTgt spid="174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Congratulations if you publish your work in this journal</a:t>
            </a:r>
            <a:endParaRPr lang="en-US" dirty="0"/>
          </a:p>
        </p:txBody>
      </p:sp>
      <p:sp>
        <p:nvSpPr>
          <p:cNvPr id="3" name="Content Placeholder 2"/>
          <p:cNvSpPr>
            <a:spLocks noGrp="1"/>
          </p:cNvSpPr>
          <p:nvPr>
            <p:ph idx="1"/>
          </p:nvPr>
        </p:nvSpPr>
        <p:spPr/>
        <p:txBody>
          <a:bodyPr/>
          <a:lstStyle/>
          <a:p>
            <a:r>
              <a:rPr lang="en-US" b="1" dirty="0" smtClean="0"/>
              <a:t>Signature of Editor</a:t>
            </a:r>
          </a:p>
          <a:p>
            <a:pPr marL="0" indent="0">
              <a:buNone/>
            </a:pPr>
            <a:endParaRPr lang="en-US" b="1" dirty="0"/>
          </a:p>
          <a:p>
            <a:pPr marL="0" indent="0">
              <a:buNone/>
            </a:pPr>
            <a:endParaRPr lang="en-US" b="1" dirty="0"/>
          </a:p>
        </p:txBody>
      </p:sp>
      <p:pic>
        <p:nvPicPr>
          <p:cNvPr id="1026" name="Picture 2"/>
          <p:cNvPicPr>
            <a:picLocks noChangeAspect="1" noChangeArrowheads="1"/>
          </p:cNvPicPr>
          <p:nvPr/>
        </p:nvPicPr>
        <p:blipFill>
          <a:blip r:embed="rId2"/>
          <a:srcRect/>
          <a:stretch>
            <a:fillRect/>
          </a:stretch>
        </p:blipFill>
        <p:spPr bwMode="auto">
          <a:xfrm>
            <a:off x="3267075" y="2605088"/>
            <a:ext cx="2609850" cy="1647825"/>
          </a:xfrm>
          <a:prstGeom prst="rect">
            <a:avLst/>
          </a:prstGeom>
          <a:noFill/>
          <a:ln w="9525">
            <a:noFill/>
            <a:miter lim="800000"/>
            <a:headEnd/>
            <a:tailEnd/>
          </a:ln>
          <a:effectLst/>
        </p:spPr>
      </p:pic>
    </p:spTree>
    <p:extLst>
      <p:ext uri="{BB962C8B-B14F-4D97-AF65-F5344CB8AC3E}">
        <p14:creationId xmlns:p14="http://schemas.microsoft.com/office/powerpoint/2010/main" val="848022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idx="4294967295"/>
          </p:nvPr>
        </p:nvSpPr>
        <p:spPr>
          <a:xfrm>
            <a:off x="457200" y="1600200"/>
            <a:ext cx="8229600" cy="4525963"/>
          </a:xfrm>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dirty="0">
                <a:solidFill>
                  <a:schemeClr val="accent5">
                    <a:lumMod val="10000"/>
                  </a:schemeClr>
                </a:solidFill>
                <a:latin typeface="Andalus" panose="02020603050405020304" pitchFamily="18" charset="-78"/>
                <a:ea typeface="Osaka" charset="-128"/>
                <a:cs typeface="Andalus" panose="02020603050405020304" pitchFamily="18" charset="-78"/>
              </a:rPr>
              <a:t>OMICS Group </a:t>
            </a:r>
            <a:r>
              <a:rPr lang="en-US" b="1" dirty="0">
                <a:solidFill>
                  <a:schemeClr val="accent5">
                    <a:lumMod val="10000"/>
                  </a:schemeClr>
                </a:solidFill>
                <a:latin typeface="Andalus" panose="02020603050405020304" pitchFamily="18" charset="-78"/>
                <a:ea typeface="Osaka" charset="-128"/>
                <a:cs typeface="Andalus" panose="02020603050405020304" pitchFamily="18" charset="-78"/>
              </a:rPr>
              <a:t>Open Access Membership</a:t>
            </a:r>
            <a:br>
              <a:rPr lang="en-US" b="1" dirty="0">
                <a:solidFill>
                  <a:schemeClr val="accent5">
                    <a:lumMod val="10000"/>
                  </a:schemeClr>
                </a:solidFill>
                <a:latin typeface="Andalus" panose="02020603050405020304" pitchFamily="18" charset="-78"/>
                <a:ea typeface="Osaka" charset="-128"/>
                <a:cs typeface="Andalus" panose="02020603050405020304" pitchFamily="18" charset="-78"/>
              </a:rPr>
            </a:br>
            <a:endParaRPr lang="en-US" dirty="0">
              <a:solidFill>
                <a:schemeClr val="accent5">
                  <a:lumMod val="10000"/>
                </a:scheme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609600" y="860425"/>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sz="2000" dirty="0">
                <a:latin typeface="Calisto MT" panose="02040603050505030304" pitchFamily="18" charset="0"/>
              </a:rPr>
              <a:t>For more details and benefits, click on the link below:</a:t>
            </a:r>
          </a:p>
          <a:p>
            <a:pPr>
              <a:defRPr/>
            </a:pPr>
            <a:r>
              <a:rPr lang="en-US" sz="2000" dirty="0">
                <a:solidFill>
                  <a:schemeClr val="accent4">
                    <a:lumMod val="10000"/>
                  </a:schemeClr>
                </a:solidFill>
                <a:latin typeface="Calisto MT" panose="02040603050505030304" pitchFamily="18" charset="0"/>
                <a:hlinkClick r:id="rId4"/>
              </a:rPr>
              <a:t>http://omicsonline.org/membership.ph</a:t>
            </a:r>
            <a:r>
              <a:rPr lang="en-US" dirty="0">
                <a:solidFill>
                  <a:schemeClr val="accent4">
                    <a:lumMod val="10000"/>
                  </a:schemeClr>
                </a:solidFill>
                <a:latin typeface="Calisto MT" panose="02040603050505030304" pitchFamily="18" charset="0"/>
                <a:hlinkClick r:id="rId4"/>
              </a:rPr>
              <a:t>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54108316"/>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605712" cy="8302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a:solidFill>
                  <a:schemeClr val="accent5">
                    <a:lumMod val="10000"/>
                  </a:schemeClr>
                </a:solidFill>
                <a:latin typeface="Microsoft YaHei" panose="020B0503020204020204" pitchFamily="34" charset="-122"/>
                <a:ea typeface="Microsoft YaHei" panose="020B0503020204020204" pitchFamily="34" charset="-122"/>
                <a:hlinkClick r:id="rId3"/>
              </a:rPr>
              <a:t>omicsonline.org/Submitmanuscript.php</a:t>
            </a:r>
            <a:r>
              <a:rPr lang="en-US" b="1">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390863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effectLst/>
              </a:rPr>
              <a:t>Tejraj</a:t>
            </a:r>
            <a:r>
              <a:rPr lang="en-US" dirty="0">
                <a:effectLst/>
              </a:rPr>
              <a:t> M. </a:t>
            </a:r>
            <a:r>
              <a:rPr lang="en-US" dirty="0" err="1">
                <a:effectLst/>
              </a:rPr>
              <a:t>Aminabhavi</a:t>
            </a:r>
            <a:r>
              <a:rPr lang="en-US" dirty="0" smtClean="0">
                <a:hlinkClick r:id="rId2" tooltip="Pramil Tiwari"/>
              </a:rPr>
              <a:t> </a:t>
            </a:r>
            <a:r>
              <a:rPr lang="en-US" dirty="0" smtClean="0">
                <a:hlinkClick r:id="rId3" tooltip="SHAZIA JAMSHED"/>
              </a:rPr>
              <a:t> </a:t>
            </a:r>
            <a:endParaRPr lang="en-US" dirty="0"/>
          </a:p>
        </p:txBody>
      </p:sp>
      <p:sp>
        <p:nvSpPr>
          <p:cNvPr id="3" name="Subtitle 2"/>
          <p:cNvSpPr>
            <a:spLocks noGrp="1"/>
          </p:cNvSpPr>
          <p:nvPr>
            <p:ph type="subTitle" idx="1"/>
          </p:nvPr>
        </p:nvSpPr>
        <p:spPr/>
        <p:txBody>
          <a:bodyPr/>
          <a:lstStyle/>
          <a:p>
            <a:r>
              <a:rPr lang="en-US" dirty="0" smtClean="0"/>
              <a:t>Editor PPT</a:t>
            </a:r>
            <a:endParaRPr lang="en-US" dirty="0"/>
          </a:p>
        </p:txBody>
      </p:sp>
    </p:spTree>
    <p:extLst>
      <p:ext uri="{BB962C8B-B14F-4D97-AF65-F5344CB8AC3E}">
        <p14:creationId xmlns:p14="http://schemas.microsoft.com/office/powerpoint/2010/main" val="1604187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Interests</a:t>
            </a:r>
            <a:endParaRPr lang="en-US" dirty="0"/>
          </a:p>
        </p:txBody>
      </p:sp>
      <p:sp>
        <p:nvSpPr>
          <p:cNvPr id="3" name="Content Placeholder 2"/>
          <p:cNvSpPr>
            <a:spLocks noGrp="1"/>
          </p:cNvSpPr>
          <p:nvPr>
            <p:ph idx="1"/>
          </p:nvPr>
        </p:nvSpPr>
        <p:spPr>
          <a:xfrm>
            <a:off x="502920" y="530352"/>
            <a:ext cx="8183880" cy="4879848"/>
          </a:xfrm>
        </p:spPr>
        <p:txBody>
          <a:bodyPr>
            <a:normAutofit fontScale="70000" lnSpcReduction="20000"/>
          </a:bodyPr>
          <a:lstStyle/>
          <a:p>
            <a:pPr lvl="0" hangingPunct="0"/>
            <a:r>
              <a:rPr lang="en-GB" dirty="0"/>
              <a:t>Molecular transport, membrane-based separations, pervaporation, gas separation, electrodialysis, micro, ultra and nanofiltrations and reverse </a:t>
            </a:r>
            <a:r>
              <a:rPr lang="en-GB" dirty="0" smtClean="0"/>
              <a:t>osmosis</a:t>
            </a:r>
          </a:p>
          <a:p>
            <a:pPr marL="0" lvl="0" indent="0" hangingPunct="0">
              <a:buNone/>
            </a:pPr>
            <a:endParaRPr lang="en-US" b="1" dirty="0"/>
          </a:p>
          <a:p>
            <a:pPr lvl="0" hangingPunct="0"/>
            <a:r>
              <a:rPr lang="en-GB" dirty="0"/>
              <a:t>Controlled release polymeric micro/nanoparticles, transdermal patches and hydrogels for drugs, proteins, peptides, genes, and </a:t>
            </a:r>
            <a:r>
              <a:rPr lang="en-GB" dirty="0" smtClean="0"/>
              <a:t>pesticides</a:t>
            </a:r>
          </a:p>
          <a:p>
            <a:pPr marL="0" lvl="0" indent="0" hangingPunct="0">
              <a:buNone/>
            </a:pPr>
            <a:endParaRPr lang="en-US" b="1" dirty="0"/>
          </a:p>
          <a:p>
            <a:pPr lvl="0" hangingPunct="0"/>
            <a:r>
              <a:rPr lang="en-GB" dirty="0"/>
              <a:t>Molecular modeling on polymer surfaces, QASR and docking studies on small molecules, prediction of polymer blend compatibility, drug diffusion and gas </a:t>
            </a:r>
            <a:r>
              <a:rPr lang="en-GB" dirty="0" smtClean="0"/>
              <a:t>transport</a:t>
            </a:r>
          </a:p>
          <a:p>
            <a:pPr marL="0" lvl="0" indent="0" hangingPunct="0">
              <a:buNone/>
            </a:pPr>
            <a:endParaRPr lang="en-US" b="1" dirty="0"/>
          </a:p>
          <a:p>
            <a:pPr lvl="0" hangingPunct="0"/>
            <a:r>
              <a:rPr lang="en-GB" dirty="0"/>
              <a:t>Polyurethane coatings, polymer composites, heat resistant and conducting </a:t>
            </a:r>
            <a:r>
              <a:rPr lang="en-GB" dirty="0" smtClean="0"/>
              <a:t>polymers</a:t>
            </a:r>
          </a:p>
          <a:p>
            <a:pPr marL="0" lvl="0" indent="0" hangingPunct="0">
              <a:buNone/>
            </a:pPr>
            <a:r>
              <a:rPr lang="en-GB" dirty="0" smtClean="0"/>
              <a:t> </a:t>
            </a:r>
            <a:endParaRPr lang="en-US" b="1" dirty="0"/>
          </a:p>
          <a:p>
            <a:pPr lvl="0" hangingPunct="0"/>
            <a:r>
              <a:rPr lang="en-GB" dirty="0"/>
              <a:t>Liquid state properties, polymer solution theories and metal complexation chemistry</a:t>
            </a:r>
            <a:endParaRPr lang="en-US" b="1" dirty="0"/>
          </a:p>
          <a:p>
            <a:pPr marL="0" indent="0">
              <a:buNone/>
            </a:pPr>
            <a:endParaRPr lang="en-US" dirty="0"/>
          </a:p>
        </p:txBody>
      </p:sp>
    </p:spTree>
    <p:extLst>
      <p:ext uri="{BB962C8B-B14F-4D97-AF65-F5344CB8AC3E}">
        <p14:creationId xmlns:p14="http://schemas.microsoft.com/office/powerpoint/2010/main" val="2512259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Industrial Consultancies</a:t>
            </a:r>
            <a:endParaRPr lang="en-US" dirty="0"/>
          </a:p>
        </p:txBody>
      </p:sp>
      <p:sp>
        <p:nvSpPr>
          <p:cNvPr id="3" name="Content Placeholder 2"/>
          <p:cNvSpPr>
            <a:spLocks noGrp="1"/>
          </p:cNvSpPr>
          <p:nvPr>
            <p:ph idx="1"/>
          </p:nvPr>
        </p:nvSpPr>
        <p:spPr>
          <a:xfrm>
            <a:off x="502920" y="530352"/>
            <a:ext cx="8183880" cy="4041648"/>
          </a:xfrm>
        </p:spPr>
        <p:txBody>
          <a:bodyPr/>
          <a:lstStyle/>
          <a:p>
            <a:pPr lvl="0"/>
            <a:r>
              <a:rPr lang="en-US" dirty="0"/>
              <a:t>Reliance Life Sciences, </a:t>
            </a:r>
            <a:r>
              <a:rPr lang="en-US" dirty="0" err="1"/>
              <a:t>Navi</a:t>
            </a:r>
            <a:r>
              <a:rPr lang="en-US" dirty="0"/>
              <a:t> Mumbai (2007-2011)</a:t>
            </a:r>
          </a:p>
          <a:p>
            <a:pPr lvl="0"/>
            <a:r>
              <a:rPr lang="en-US" dirty="0" err="1"/>
              <a:t>Bharath</a:t>
            </a:r>
            <a:r>
              <a:rPr lang="en-US" dirty="0"/>
              <a:t> Heavy Electricals Limited (BHEL), Bangalore, India (2004-2007) </a:t>
            </a:r>
          </a:p>
          <a:p>
            <a:pPr lvl="0"/>
            <a:r>
              <a:rPr lang="en-US" dirty="0" err="1"/>
              <a:t>Gujrat</a:t>
            </a:r>
            <a:r>
              <a:rPr lang="en-US" dirty="0"/>
              <a:t> State Fertilizers Corporation, Vadodara, Gujarat, India</a:t>
            </a:r>
            <a:r>
              <a:rPr lang="en-US" b="1" dirty="0"/>
              <a:t> </a:t>
            </a:r>
            <a:r>
              <a:rPr lang="en-US" dirty="0"/>
              <a:t>(1996-2002)</a:t>
            </a:r>
          </a:p>
          <a:p>
            <a:pPr lvl="0"/>
            <a:r>
              <a:rPr lang="en-US" dirty="0"/>
              <a:t>Texas Research Institute, Austin, Texas, USA (2006,2007 and 2008) </a:t>
            </a:r>
          </a:p>
          <a:p>
            <a:pPr marL="0" indent="0">
              <a:buNone/>
            </a:pPr>
            <a:endParaRPr lang="en-US" dirty="0"/>
          </a:p>
        </p:txBody>
      </p:sp>
    </p:spTree>
    <p:extLst>
      <p:ext uri="{BB962C8B-B14F-4D97-AF65-F5344CB8AC3E}">
        <p14:creationId xmlns:p14="http://schemas.microsoft.com/office/powerpoint/2010/main" val="4041620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ffectLst/>
              </a:rPr>
              <a:t>Awards</a:t>
            </a:r>
            <a:endParaRPr lang="en-US" dirty="0"/>
          </a:p>
        </p:txBody>
      </p:sp>
      <p:sp>
        <p:nvSpPr>
          <p:cNvPr id="3" name="Content Placeholder 2"/>
          <p:cNvSpPr>
            <a:spLocks noGrp="1"/>
          </p:cNvSpPr>
          <p:nvPr>
            <p:ph idx="1"/>
          </p:nvPr>
        </p:nvSpPr>
        <p:spPr/>
        <p:txBody>
          <a:bodyPr>
            <a:normAutofit fontScale="47500" lnSpcReduction="20000"/>
          </a:bodyPr>
          <a:lstStyle/>
          <a:p>
            <a:pPr lvl="0" hangingPunct="0"/>
            <a:r>
              <a:rPr lang="en-GB" sz="3300" dirty="0"/>
              <a:t>CIPET Award for Research in the field of Polymer Science and Technology on “Polymers in Drug Delivery and Membrane Science” as</a:t>
            </a:r>
            <a:r>
              <a:rPr lang="en-GB" sz="3300" b="1" dirty="0"/>
              <a:t> </a:t>
            </a:r>
            <a:r>
              <a:rPr lang="en-GB" sz="3300" dirty="0"/>
              <a:t>Runner-up for the Fourth National Award (2014) under Technology Innovation by the Ministry of Fertilizers, Chemicals, and Petroleum, New Delhi, India </a:t>
            </a:r>
            <a:endParaRPr lang="en-US" sz="3300" b="1" dirty="0"/>
          </a:p>
          <a:p>
            <a:pPr lvl="0" hangingPunct="0"/>
            <a:r>
              <a:rPr lang="en-GB" sz="3300" dirty="0"/>
              <a:t>18</a:t>
            </a:r>
            <a:r>
              <a:rPr lang="en-GB" sz="3300" baseline="30000" dirty="0"/>
              <a:t>th</a:t>
            </a:r>
            <a:r>
              <a:rPr lang="en-GB" sz="3300" dirty="0"/>
              <a:t> Nikkei Asia Prize, Japan received on 22</a:t>
            </a:r>
            <a:r>
              <a:rPr lang="en-GB" sz="3300" baseline="30000" dirty="0"/>
              <a:t>nd</a:t>
            </a:r>
            <a:r>
              <a:rPr lang="en-GB" sz="3300" dirty="0"/>
              <a:t> May 2013 in Tokyo for the contributions in Applied Polymer Science under the category of Science, Technology and Innovation. </a:t>
            </a:r>
            <a:endParaRPr lang="en-US" sz="3300" b="1" dirty="0"/>
          </a:p>
          <a:p>
            <a:pPr lvl="0" hangingPunct="0"/>
            <a:r>
              <a:rPr lang="en-GB" sz="3300" dirty="0"/>
              <a:t>Laureate of 22</a:t>
            </a:r>
            <a:r>
              <a:rPr lang="en-GB" sz="3300" baseline="30000" dirty="0"/>
              <a:t>nd</a:t>
            </a:r>
            <a:r>
              <a:rPr lang="en-GB" sz="3300" dirty="0"/>
              <a:t> </a:t>
            </a:r>
            <a:r>
              <a:rPr lang="en-GB" sz="3300" dirty="0" err="1"/>
              <a:t>Kwarizmi</a:t>
            </a:r>
            <a:r>
              <a:rPr lang="en-GB" sz="3300" dirty="0"/>
              <a:t> International Award (KIA) from the Ministry of Science, Research and Technology, Iranian Research Organization for Science and Technology (IROST), Tehran, Iran for 2008-2009: Received from the President of Iran (Mahmoud Ahmadinejad) at Tehran on Feb. 9</a:t>
            </a:r>
            <a:r>
              <a:rPr lang="en-GB" sz="3300" baseline="30000" dirty="0"/>
              <a:t>th</a:t>
            </a:r>
            <a:r>
              <a:rPr lang="en-GB" sz="3300" dirty="0"/>
              <a:t> 2009.</a:t>
            </a:r>
            <a:endParaRPr lang="en-US" sz="3300" b="1" dirty="0"/>
          </a:p>
          <a:p>
            <a:pPr lvl="0"/>
            <a:r>
              <a:rPr lang="en-GB" sz="3300" dirty="0"/>
              <a:t>Madurai </a:t>
            </a:r>
            <a:r>
              <a:rPr lang="en-GB" sz="3300" dirty="0" err="1"/>
              <a:t>Kamaraj</a:t>
            </a:r>
            <a:r>
              <a:rPr lang="en-GB" sz="3300" dirty="0"/>
              <a:t> University, </a:t>
            </a:r>
            <a:r>
              <a:rPr lang="en-US" sz="3300" dirty="0"/>
              <a:t>Indian Science: Received from the Vice Chancellor (Professor P. </a:t>
            </a:r>
            <a:r>
              <a:rPr lang="en-US" sz="3300" dirty="0" err="1"/>
              <a:t>Maradamutthu</a:t>
            </a:r>
            <a:r>
              <a:rPr lang="en-US" sz="3300" dirty="0"/>
              <a:t>), Madurai </a:t>
            </a:r>
            <a:r>
              <a:rPr lang="en-US" sz="3300" dirty="0" err="1"/>
              <a:t>Kamaraj</a:t>
            </a:r>
            <a:r>
              <a:rPr lang="en-US" sz="3300" dirty="0"/>
              <a:t> University, Madurai (April, 2007)</a:t>
            </a:r>
          </a:p>
          <a:p>
            <a:pPr lvl="0" hangingPunct="0"/>
            <a:r>
              <a:rPr lang="en-GB" sz="3300" dirty="0"/>
              <a:t>Listed as the 4</a:t>
            </a:r>
            <a:r>
              <a:rPr lang="en-GB" sz="3300" baseline="30000" dirty="0"/>
              <a:t>th</a:t>
            </a:r>
            <a:r>
              <a:rPr lang="en-GB" sz="3300" dirty="0"/>
              <a:t> Most Productive </a:t>
            </a:r>
            <a:r>
              <a:rPr lang="en-GB" sz="3300" dirty="0" err="1"/>
              <a:t>Scienctist</a:t>
            </a:r>
            <a:r>
              <a:rPr lang="en-GB" sz="3300" dirty="0"/>
              <a:t> of India by the National Institute of Science, Technology &amp; Development Studies on “Status of India in Science and Technology as Reflected in its Publication Output in Scopus International Database” during 1996-2006.  </a:t>
            </a:r>
            <a:endParaRPr lang="en-US" sz="3300" b="1" dirty="0"/>
          </a:p>
          <a:p>
            <a:endParaRPr lang="en-US" dirty="0"/>
          </a:p>
        </p:txBody>
      </p:sp>
    </p:spTree>
    <p:extLst>
      <p:ext uri="{BB962C8B-B14F-4D97-AF65-F5344CB8AC3E}">
        <p14:creationId xmlns:p14="http://schemas.microsoft.com/office/powerpoint/2010/main" val="1826727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a:xfrm>
            <a:off x="457200" y="1219200"/>
            <a:ext cx="6096000" cy="4419600"/>
          </a:xfrm>
        </p:spPr>
        <p:txBody>
          <a:bodyPr/>
          <a:lstStyle/>
          <a:p>
            <a:pPr algn="l" eaLnBrk="1" hangingPunct="1"/>
            <a:r>
              <a:rPr lang="en-US" sz="4000" b="1" smtClean="0">
                <a:latin typeface="Comic Sans MS" pitchFamily="66" charset="0"/>
              </a:rPr>
              <a:t>The Movement </a:t>
            </a:r>
          </a:p>
          <a:p>
            <a:pPr algn="l" eaLnBrk="1" hangingPunct="1"/>
            <a:r>
              <a:rPr lang="en-US" sz="4000" b="1" smtClean="0">
                <a:latin typeface="Comic Sans MS" pitchFamily="66" charset="0"/>
              </a:rPr>
              <a:t>of Molecules:</a:t>
            </a:r>
            <a:r>
              <a:rPr lang="en-US" sz="3600" b="1" smtClean="0">
                <a:latin typeface="Comic Sans MS" pitchFamily="66" charset="0"/>
              </a:rPr>
              <a:t> </a:t>
            </a:r>
          </a:p>
          <a:p>
            <a:pPr algn="l" eaLnBrk="1" hangingPunct="1"/>
            <a:endParaRPr lang="en-US" sz="2400" b="1" smtClean="0">
              <a:latin typeface="Comic Sans MS" pitchFamily="66" charset="0"/>
            </a:endParaRPr>
          </a:p>
          <a:p>
            <a:pPr algn="l" eaLnBrk="1" hangingPunct="1"/>
            <a:r>
              <a:rPr lang="en-US" sz="2800" b="1" smtClean="0">
                <a:solidFill>
                  <a:srgbClr val="9933FF"/>
                </a:solidFill>
                <a:latin typeface="Comic Sans MS" pitchFamily="66" charset="0"/>
              </a:rPr>
              <a:t>Diffusion, </a:t>
            </a:r>
          </a:p>
          <a:p>
            <a:pPr algn="l" eaLnBrk="1" hangingPunct="1"/>
            <a:endParaRPr lang="en-US" sz="600" b="1" smtClean="0">
              <a:solidFill>
                <a:srgbClr val="9933FF"/>
              </a:solidFill>
              <a:latin typeface="Comic Sans MS" pitchFamily="66" charset="0"/>
            </a:endParaRPr>
          </a:p>
          <a:p>
            <a:pPr algn="l" eaLnBrk="1" hangingPunct="1"/>
            <a:r>
              <a:rPr lang="en-US" sz="2800" b="1" smtClean="0">
                <a:solidFill>
                  <a:srgbClr val="9933FF"/>
                </a:solidFill>
                <a:latin typeface="Comic Sans MS" pitchFamily="66" charset="0"/>
              </a:rPr>
              <a:t>Osmosis &amp;</a:t>
            </a:r>
          </a:p>
          <a:p>
            <a:pPr algn="l" eaLnBrk="1" hangingPunct="1"/>
            <a:r>
              <a:rPr lang="en-US" sz="600" b="1" smtClean="0">
                <a:solidFill>
                  <a:srgbClr val="9933FF"/>
                </a:solidFill>
                <a:latin typeface="Comic Sans MS" pitchFamily="66" charset="0"/>
              </a:rPr>
              <a:t> </a:t>
            </a:r>
          </a:p>
          <a:p>
            <a:pPr algn="l" eaLnBrk="1" hangingPunct="1"/>
            <a:r>
              <a:rPr lang="en-US" sz="2800" b="1" smtClean="0">
                <a:solidFill>
                  <a:srgbClr val="9933FF"/>
                </a:solidFill>
                <a:latin typeface="Comic Sans MS" pitchFamily="66" charset="0"/>
              </a:rPr>
              <a:t>Active Transport</a:t>
            </a:r>
          </a:p>
          <a:p>
            <a:pPr algn="l" eaLnBrk="1" hangingPunct="1"/>
            <a:endParaRPr lang="en-US" sz="2400" b="1" smtClean="0">
              <a:solidFill>
                <a:srgbClr val="9933FF"/>
              </a:solidFill>
              <a:latin typeface="Comic Sans MS" pitchFamily="66" charset="0"/>
            </a:endParaRPr>
          </a:p>
          <a:p>
            <a:pPr algn="l" eaLnBrk="1" hangingPunct="1"/>
            <a:r>
              <a:rPr lang="en-US" sz="500" smtClean="0">
                <a:latin typeface="Comic Sans MS" pitchFamily="66" charset="0"/>
              </a:rPr>
              <a:t>	</a:t>
            </a:r>
          </a:p>
        </p:txBody>
      </p:sp>
      <p:pic>
        <p:nvPicPr>
          <p:cNvPr id="3075" name="Picture 6" descr="diffusion-animated"/>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066800"/>
            <a:ext cx="399415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7"/>
          <p:cNvSpPr txBox="1">
            <a:spLocks noChangeArrowheads="1"/>
          </p:cNvSpPr>
          <p:nvPr/>
        </p:nvSpPr>
        <p:spPr bwMode="auto">
          <a:xfrm>
            <a:off x="6645275" y="6492875"/>
            <a:ext cx="249872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Images: </a:t>
            </a:r>
            <a:r>
              <a:rPr lang="en-US" sz="1000">
                <a:latin typeface="Comic Sans MS" pitchFamily="66" charset="0"/>
                <a:hlinkClick r:id="rId4"/>
              </a:rPr>
              <a:t>Diffusion Animation</a:t>
            </a:r>
            <a:r>
              <a:rPr lang="en-US" sz="1000">
                <a:latin typeface="Comic Sans MS" pitchFamily="66" charset="0"/>
              </a:rPr>
              <a:t>, Biology Corner; </a:t>
            </a:r>
            <a:r>
              <a:rPr lang="en-US" sz="1000">
                <a:latin typeface="Comic Sans MS" pitchFamily="66" charset="0"/>
                <a:hlinkClick r:id="rId5"/>
              </a:rPr>
              <a:t>Diffusion</a:t>
            </a:r>
            <a:r>
              <a:rPr lang="en-US" sz="1000">
                <a:latin typeface="Comic Sans MS" pitchFamily="66" charset="0"/>
              </a:rPr>
              <a:t>, J Krieger</a:t>
            </a:r>
          </a:p>
        </p:txBody>
      </p:sp>
    </p:spTree>
    <p:extLst>
      <p:ext uri="{BB962C8B-B14F-4D97-AF65-F5344CB8AC3E}">
        <p14:creationId xmlns:p14="http://schemas.microsoft.com/office/powerpoint/2010/main" val="33716503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sz="half" idx="3"/>
          </p:nvPr>
        </p:nvSpPr>
        <p:spPr>
          <a:xfrm>
            <a:off x="228600" y="1447800"/>
            <a:ext cx="3886200" cy="4373563"/>
          </a:xfrm>
        </p:spPr>
        <p:txBody>
          <a:bodyPr/>
          <a:lstStyle/>
          <a:p>
            <a:pPr eaLnBrk="1" hangingPunct="1">
              <a:lnSpc>
                <a:spcPct val="90000"/>
              </a:lnSpc>
            </a:pPr>
            <a:r>
              <a:rPr lang="en-US" sz="1800" smtClean="0">
                <a:latin typeface="Comic Sans MS" pitchFamily="66" charset="0"/>
              </a:rPr>
              <a:t>Separates the cell from its environment.</a:t>
            </a:r>
          </a:p>
          <a:p>
            <a:pPr eaLnBrk="1" hangingPunct="1">
              <a:lnSpc>
                <a:spcPct val="90000"/>
              </a:lnSpc>
            </a:pPr>
            <a:endParaRPr lang="en-US" sz="1800" smtClean="0">
              <a:latin typeface="Comic Sans MS" pitchFamily="66" charset="0"/>
            </a:endParaRPr>
          </a:p>
          <a:p>
            <a:pPr eaLnBrk="1" hangingPunct="1">
              <a:lnSpc>
                <a:spcPct val="90000"/>
              </a:lnSpc>
            </a:pPr>
            <a:r>
              <a:rPr lang="en-US" sz="1800" b="1" smtClean="0">
                <a:latin typeface="Comic Sans MS" pitchFamily="66" charset="0"/>
              </a:rPr>
              <a:t>Phospholipid</a:t>
            </a:r>
            <a:r>
              <a:rPr lang="en-US" sz="1800" smtClean="0">
                <a:latin typeface="Comic Sans MS" pitchFamily="66" charset="0"/>
              </a:rPr>
              <a:t> molecules oriented so that </a:t>
            </a:r>
            <a:r>
              <a:rPr lang="en-US" sz="1800" i="1" smtClean="0">
                <a:latin typeface="Comic Sans MS" pitchFamily="66" charset="0"/>
              </a:rPr>
              <a:t>hydrophilic</a:t>
            </a:r>
            <a:r>
              <a:rPr lang="en-US" sz="1800" smtClean="0">
                <a:latin typeface="Comic Sans MS" pitchFamily="66" charset="0"/>
              </a:rPr>
              <a:t> </a:t>
            </a:r>
            <a:r>
              <a:rPr lang="en-US" sz="2000" smtClean="0">
                <a:solidFill>
                  <a:srgbClr val="FF0000"/>
                </a:solidFill>
                <a:latin typeface="Comic Sans MS" pitchFamily="66" charset="0"/>
              </a:rPr>
              <a:t>(_____ _____)</a:t>
            </a:r>
            <a:r>
              <a:rPr lang="en-US" sz="1800" smtClean="0">
                <a:latin typeface="Comic Sans MS" pitchFamily="66" charset="0"/>
              </a:rPr>
              <a:t> heads directed outward and </a:t>
            </a:r>
            <a:r>
              <a:rPr lang="en-US" sz="1800" i="1" smtClean="0">
                <a:latin typeface="Comic Sans MS" pitchFamily="66" charset="0"/>
              </a:rPr>
              <a:t>hydrophobic</a:t>
            </a:r>
            <a:r>
              <a:rPr lang="en-US" sz="1800" smtClean="0">
                <a:latin typeface="Comic Sans MS" pitchFamily="66" charset="0"/>
              </a:rPr>
              <a:t> </a:t>
            </a:r>
            <a:r>
              <a:rPr lang="en-US" sz="1800" b="1" smtClean="0">
                <a:solidFill>
                  <a:srgbClr val="FFCC00"/>
                </a:solidFill>
                <a:latin typeface="Comic Sans MS" pitchFamily="66" charset="0"/>
              </a:rPr>
              <a:t>(_____ _____)</a:t>
            </a:r>
            <a:r>
              <a:rPr lang="en-US" sz="1800" smtClean="0">
                <a:latin typeface="Comic Sans MS" pitchFamily="66" charset="0"/>
              </a:rPr>
              <a:t> tails directed inward.</a:t>
            </a:r>
          </a:p>
          <a:p>
            <a:pPr eaLnBrk="1" hangingPunct="1">
              <a:lnSpc>
                <a:spcPct val="90000"/>
              </a:lnSpc>
            </a:pPr>
            <a:endParaRPr lang="en-US" sz="1800" smtClean="0">
              <a:latin typeface="Comic Sans MS" pitchFamily="66" charset="0"/>
            </a:endParaRPr>
          </a:p>
          <a:p>
            <a:pPr eaLnBrk="1" hangingPunct="1">
              <a:lnSpc>
                <a:spcPct val="90000"/>
              </a:lnSpc>
            </a:pPr>
            <a:r>
              <a:rPr lang="en-US" sz="1800" smtClean="0">
                <a:latin typeface="Comic Sans MS" pitchFamily="66" charset="0"/>
                <a:hlinkClick r:id="rId3"/>
              </a:rPr>
              <a:t>Proteins </a:t>
            </a:r>
            <a:r>
              <a:rPr lang="en-US" sz="1800" smtClean="0">
                <a:latin typeface="Comic Sans MS" pitchFamily="66" charset="0"/>
              </a:rPr>
              <a:t>embedded in two layers of </a:t>
            </a:r>
            <a:r>
              <a:rPr lang="en-US" sz="1800" smtClean="0">
                <a:latin typeface="Comic Sans MS" pitchFamily="66" charset="0"/>
                <a:hlinkClick r:id="rId4"/>
              </a:rPr>
              <a:t>phospholipids</a:t>
            </a:r>
            <a:r>
              <a:rPr lang="en-US" sz="1800" smtClean="0">
                <a:latin typeface="Comic Sans MS" pitchFamily="66" charset="0"/>
              </a:rPr>
              <a:t> </a:t>
            </a:r>
            <a:r>
              <a:rPr lang="en-US" sz="1600" smtClean="0">
                <a:latin typeface="Comic Sans MS" pitchFamily="66" charset="0"/>
              </a:rPr>
              <a:t>(lipid bilayer).</a:t>
            </a:r>
            <a:endParaRPr lang="en-US" sz="1800" smtClean="0">
              <a:latin typeface="Comic Sans MS" pitchFamily="66" charset="0"/>
            </a:endParaRPr>
          </a:p>
          <a:p>
            <a:pPr eaLnBrk="1" hangingPunct="1">
              <a:lnSpc>
                <a:spcPct val="90000"/>
              </a:lnSpc>
            </a:pPr>
            <a:endParaRPr lang="en-US" sz="1800" smtClean="0">
              <a:latin typeface="Comic Sans MS" pitchFamily="66" charset="0"/>
            </a:endParaRPr>
          </a:p>
          <a:p>
            <a:pPr eaLnBrk="1" hangingPunct="1">
              <a:lnSpc>
                <a:spcPct val="90000"/>
              </a:lnSpc>
            </a:pPr>
            <a:r>
              <a:rPr lang="en-US" sz="1800" smtClean="0">
                <a:latin typeface="Comic Sans MS" pitchFamily="66" charset="0"/>
              </a:rPr>
              <a:t>Membrane is </a:t>
            </a:r>
            <a:r>
              <a:rPr lang="en-US" sz="1800" b="1" smtClean="0">
                <a:latin typeface="Comic Sans MS" pitchFamily="66" charset="0"/>
              </a:rPr>
              <a:t>semi-permeable</a:t>
            </a:r>
            <a:r>
              <a:rPr lang="en-US" sz="1800" smtClean="0">
                <a:latin typeface="Comic Sans MS" pitchFamily="66" charset="0"/>
              </a:rPr>
              <a:t>. </a:t>
            </a:r>
            <a:r>
              <a:rPr lang="en-US" sz="1800" b="1" i="1" smtClean="0">
                <a:latin typeface="Comic Sans MS" pitchFamily="66" charset="0"/>
              </a:rPr>
              <a:t>Q:</a:t>
            </a:r>
            <a:r>
              <a:rPr lang="en-US" sz="1800" i="1" smtClean="0">
                <a:latin typeface="Comic Sans MS" pitchFamily="66" charset="0"/>
              </a:rPr>
              <a:t> What does that mean?</a:t>
            </a:r>
          </a:p>
          <a:p>
            <a:pPr eaLnBrk="1" hangingPunct="1">
              <a:lnSpc>
                <a:spcPct val="90000"/>
              </a:lnSpc>
            </a:pPr>
            <a:endParaRPr lang="en-US" sz="2000" i="1" smtClean="0">
              <a:latin typeface="Comic Sans MS" pitchFamily="66" charset="0"/>
            </a:endParaRPr>
          </a:p>
          <a:p>
            <a:pPr eaLnBrk="1" hangingPunct="1">
              <a:lnSpc>
                <a:spcPct val="90000"/>
              </a:lnSpc>
            </a:pPr>
            <a:endParaRPr lang="en-US" sz="2000" i="1" smtClean="0"/>
          </a:p>
        </p:txBody>
      </p:sp>
      <p:sp>
        <p:nvSpPr>
          <p:cNvPr id="4099" name="Rectangle 3"/>
          <p:cNvSpPr>
            <a:spLocks noGrp="1" noChangeArrowheads="1"/>
          </p:cNvSpPr>
          <p:nvPr>
            <p:ph type="title"/>
          </p:nvPr>
        </p:nvSpPr>
        <p:spPr>
          <a:xfrm>
            <a:off x="304800" y="381000"/>
            <a:ext cx="8229600" cy="487363"/>
          </a:xfrm>
          <a:noFill/>
        </p:spPr>
        <p:txBody>
          <a:bodyPr>
            <a:normAutofit fontScale="90000"/>
          </a:bodyPr>
          <a:lstStyle/>
          <a:p>
            <a:pPr algn="l" eaLnBrk="1" hangingPunct="1"/>
            <a:r>
              <a:rPr lang="en-US" sz="3600" b="1" smtClean="0">
                <a:latin typeface="Comic Sans MS" pitchFamily="66" charset="0"/>
              </a:rPr>
              <a:t>Plasma Membrane</a:t>
            </a:r>
          </a:p>
        </p:txBody>
      </p:sp>
      <p:sp>
        <p:nvSpPr>
          <p:cNvPr id="4100" name="Text Box 4"/>
          <p:cNvSpPr txBox="1">
            <a:spLocks noChangeArrowheads="1"/>
          </p:cNvSpPr>
          <p:nvPr/>
        </p:nvSpPr>
        <p:spPr bwMode="auto">
          <a:xfrm>
            <a:off x="5715000" y="6629400"/>
            <a:ext cx="3429000" cy="246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Image: </a:t>
            </a:r>
            <a:r>
              <a:rPr lang="en-US" sz="1000">
                <a:latin typeface="Comic Sans MS" pitchFamily="66" charset="0"/>
                <a:hlinkClick r:id="rId5"/>
              </a:rPr>
              <a:t>Cell Membrane</a:t>
            </a:r>
            <a:r>
              <a:rPr lang="en-US" sz="1000">
                <a:latin typeface="Comic Sans MS" pitchFamily="66" charset="0"/>
              </a:rPr>
              <a:t> diagram, Wiki </a:t>
            </a:r>
          </a:p>
        </p:txBody>
      </p:sp>
      <p:pic>
        <p:nvPicPr>
          <p:cNvPr id="4101" name="Picture 6" descr="Cell_membrane_detailed_diagramMRuiz"/>
          <p:cNvPicPr>
            <a:picLocks noGrp="1" noChangeAspect="1" noChangeArrowheads="1"/>
          </p:cNvPicPr>
          <p:nvPr>
            <p:ph sz="quarter" idx="2"/>
          </p:nvPr>
        </p:nvPicPr>
        <p:blipFill>
          <a:blip r:embed="rId6">
            <a:extLst>
              <a:ext uri="{28A0092B-C50C-407E-A947-70E740481C1C}">
                <a14:useLocalDpi xmlns:a14="http://schemas.microsoft.com/office/drawing/2010/main" val="0"/>
              </a:ext>
            </a:extLst>
          </a:blip>
          <a:srcRect/>
          <a:stretch>
            <a:fillRect/>
          </a:stretch>
        </p:blipFill>
        <p:spPr>
          <a:xfrm>
            <a:off x="4267200" y="914400"/>
            <a:ext cx="4648200"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299701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381000"/>
            <a:ext cx="8382000" cy="487363"/>
          </a:xfrm>
          <a:noFill/>
        </p:spPr>
        <p:txBody>
          <a:bodyPr>
            <a:normAutofit fontScale="90000"/>
          </a:bodyPr>
          <a:lstStyle/>
          <a:p>
            <a:pPr algn="l" eaLnBrk="1" hangingPunct="1"/>
            <a:r>
              <a:rPr lang="en-US" sz="3600" b="1" smtClean="0">
                <a:solidFill>
                  <a:schemeClr val="accent2"/>
                </a:solidFill>
                <a:latin typeface="Comic Sans MS" pitchFamily="66" charset="0"/>
              </a:rPr>
              <a:t>Passive Transport </a:t>
            </a:r>
            <a:r>
              <a:rPr lang="en-US" sz="2800" b="1" smtClean="0">
                <a:solidFill>
                  <a:schemeClr val="accent2"/>
                </a:solidFill>
                <a:latin typeface="Comic Sans MS" pitchFamily="66" charset="0"/>
              </a:rPr>
              <a:t/>
            </a:r>
            <a:br>
              <a:rPr lang="en-US" sz="2800" b="1" smtClean="0">
                <a:solidFill>
                  <a:schemeClr val="accent2"/>
                </a:solidFill>
                <a:latin typeface="Comic Sans MS" pitchFamily="66" charset="0"/>
              </a:rPr>
            </a:br>
            <a:endParaRPr lang="en-US" sz="3600" b="1" smtClean="0">
              <a:solidFill>
                <a:schemeClr val="accent2"/>
              </a:solidFill>
              <a:latin typeface="Comic Sans MS" pitchFamily="66" charset="0"/>
            </a:endParaRPr>
          </a:p>
        </p:txBody>
      </p:sp>
      <p:sp>
        <p:nvSpPr>
          <p:cNvPr id="5123" name="Rectangle 3"/>
          <p:cNvSpPr>
            <a:spLocks noGrp="1" noChangeArrowheads="1"/>
          </p:cNvSpPr>
          <p:nvPr>
            <p:ph type="body" sz="half" idx="1"/>
          </p:nvPr>
        </p:nvSpPr>
        <p:spPr>
          <a:xfrm>
            <a:off x="457200" y="838200"/>
            <a:ext cx="4800600" cy="5638800"/>
          </a:xfrm>
        </p:spPr>
        <p:txBody>
          <a:bodyPr/>
          <a:lstStyle/>
          <a:p>
            <a:pPr eaLnBrk="1" hangingPunct="1">
              <a:lnSpc>
                <a:spcPct val="80000"/>
              </a:lnSpc>
              <a:buFontTx/>
              <a:buNone/>
            </a:pPr>
            <a:endParaRPr lang="en-US" sz="1800" b="1" smtClean="0"/>
          </a:p>
          <a:p>
            <a:pPr eaLnBrk="1" hangingPunct="1">
              <a:lnSpc>
                <a:spcPct val="80000"/>
              </a:lnSpc>
              <a:buFontTx/>
              <a:buNone/>
            </a:pPr>
            <a:r>
              <a:rPr lang="en-US" sz="1800" smtClean="0">
                <a:latin typeface="Comic Sans MS" pitchFamily="66" charset="0"/>
              </a:rPr>
              <a:t>Primary function of plasma membrane </a:t>
            </a:r>
            <a:r>
              <a:rPr lang="en-US" sz="2800" smtClean="0">
                <a:latin typeface="Comic Sans MS" pitchFamily="66" charset="0"/>
                <a:cs typeface="Arial" charset="0"/>
              </a:rPr>
              <a:t>→</a:t>
            </a:r>
            <a:r>
              <a:rPr lang="en-US" sz="1800" smtClean="0">
                <a:latin typeface="Comic Sans MS" pitchFamily="66" charset="0"/>
                <a:cs typeface="Arial" charset="0"/>
              </a:rPr>
              <a:t> </a:t>
            </a:r>
            <a:r>
              <a:rPr lang="en-US" sz="1800" smtClean="0">
                <a:latin typeface="Comic Sans MS" pitchFamily="66" charset="0"/>
              </a:rPr>
              <a:t>regulate movement of molecules entering or leaving cell. </a:t>
            </a:r>
          </a:p>
          <a:p>
            <a:pPr eaLnBrk="1" hangingPunct="1">
              <a:lnSpc>
                <a:spcPct val="80000"/>
              </a:lnSpc>
              <a:buFontTx/>
              <a:buNone/>
            </a:pPr>
            <a:endParaRPr lang="en-US" sz="1800" smtClean="0">
              <a:latin typeface="Comic Sans MS" pitchFamily="66" charset="0"/>
            </a:endParaRPr>
          </a:p>
          <a:p>
            <a:pPr eaLnBrk="1" hangingPunct="1">
              <a:lnSpc>
                <a:spcPct val="80000"/>
              </a:lnSpc>
              <a:buFontTx/>
              <a:buNone/>
            </a:pPr>
            <a:r>
              <a:rPr lang="en-US" sz="1800" smtClean="0">
                <a:latin typeface="Comic Sans MS" pitchFamily="66" charset="0"/>
              </a:rPr>
              <a:t>Movement of molecules across plasma membrane requires energy.</a:t>
            </a:r>
          </a:p>
          <a:p>
            <a:pPr eaLnBrk="1" hangingPunct="1">
              <a:lnSpc>
                <a:spcPct val="80000"/>
              </a:lnSpc>
              <a:buFontTx/>
              <a:buNone/>
            </a:pPr>
            <a:endParaRPr lang="en-US" sz="1800" smtClean="0">
              <a:latin typeface="Comic Sans MS" pitchFamily="66" charset="0"/>
            </a:endParaRPr>
          </a:p>
          <a:p>
            <a:pPr eaLnBrk="1" hangingPunct="1">
              <a:lnSpc>
                <a:spcPct val="80000"/>
              </a:lnSpc>
              <a:buFontTx/>
              <a:buNone/>
            </a:pPr>
            <a:endParaRPr lang="en-US" sz="1800" smtClean="0">
              <a:latin typeface="Comic Sans MS" pitchFamily="66" charset="0"/>
            </a:endParaRPr>
          </a:p>
          <a:p>
            <a:pPr eaLnBrk="1" hangingPunct="1">
              <a:lnSpc>
                <a:spcPct val="80000"/>
              </a:lnSpc>
              <a:buFontTx/>
              <a:buNone/>
            </a:pPr>
            <a:r>
              <a:rPr lang="en-US" sz="1800" smtClean="0">
                <a:latin typeface="Comic Sans MS" pitchFamily="66" charset="0"/>
              </a:rPr>
              <a:t>Movement of molecules is passive if no energy sources of the </a:t>
            </a:r>
            <a:r>
              <a:rPr lang="en-US" sz="1800" b="1" i="1" smtClean="0">
                <a:latin typeface="Comic Sans MS" pitchFamily="66" charset="0"/>
              </a:rPr>
              <a:t>cell</a:t>
            </a:r>
            <a:r>
              <a:rPr lang="en-US" sz="1800" smtClean="0">
                <a:latin typeface="Comic Sans MS" pitchFamily="66" charset="0"/>
              </a:rPr>
              <a:t> are expended.</a:t>
            </a:r>
          </a:p>
          <a:p>
            <a:pPr eaLnBrk="1" hangingPunct="1">
              <a:lnSpc>
                <a:spcPct val="80000"/>
              </a:lnSpc>
              <a:buFontTx/>
              <a:buNone/>
            </a:pPr>
            <a:endParaRPr lang="en-US" sz="1800" smtClean="0">
              <a:latin typeface="Comic Sans MS" pitchFamily="66" charset="0"/>
            </a:endParaRPr>
          </a:p>
          <a:p>
            <a:pPr eaLnBrk="1" hangingPunct="1">
              <a:lnSpc>
                <a:spcPct val="80000"/>
              </a:lnSpc>
              <a:buFontTx/>
              <a:buNone/>
            </a:pPr>
            <a:r>
              <a:rPr lang="en-US" sz="1800" smtClean="0">
                <a:latin typeface="Comic Sans MS" pitchFamily="66" charset="0"/>
              </a:rPr>
              <a:t>_____________  = when molecules move  down a concentration gradient, from a higher to a lower concentration.</a:t>
            </a:r>
          </a:p>
          <a:p>
            <a:pPr eaLnBrk="1" hangingPunct="1">
              <a:lnSpc>
                <a:spcPct val="80000"/>
              </a:lnSpc>
              <a:buFontTx/>
              <a:buNone/>
            </a:pPr>
            <a:endParaRPr lang="en-US" sz="1800" smtClean="0">
              <a:latin typeface="Comic Sans MS" pitchFamily="66" charset="0"/>
            </a:endParaRPr>
          </a:p>
          <a:p>
            <a:pPr eaLnBrk="1" hangingPunct="1">
              <a:lnSpc>
                <a:spcPct val="80000"/>
              </a:lnSpc>
              <a:buFontTx/>
              <a:buNone/>
            </a:pPr>
            <a:endParaRPr lang="en-US" sz="1800" i="1" smtClean="0">
              <a:latin typeface="Comic Sans MS" pitchFamily="66" charset="0"/>
            </a:endParaRPr>
          </a:p>
          <a:p>
            <a:pPr eaLnBrk="1" hangingPunct="1">
              <a:lnSpc>
                <a:spcPct val="80000"/>
              </a:lnSpc>
              <a:buFontTx/>
              <a:buNone/>
            </a:pPr>
            <a:r>
              <a:rPr lang="en-US" sz="1800" b="1" i="1" smtClean="0">
                <a:latin typeface="Comic Sans MS" pitchFamily="66" charset="0"/>
              </a:rPr>
              <a:t>Q:</a:t>
            </a:r>
            <a:r>
              <a:rPr lang="en-US" sz="1800" i="1" smtClean="0">
                <a:latin typeface="Comic Sans MS" pitchFamily="66" charset="0"/>
              </a:rPr>
              <a:t> What type of things might affect the rate of diffusion?</a:t>
            </a:r>
          </a:p>
          <a:p>
            <a:pPr eaLnBrk="1" hangingPunct="1">
              <a:lnSpc>
                <a:spcPct val="80000"/>
              </a:lnSpc>
              <a:buFontTx/>
              <a:buNone/>
            </a:pPr>
            <a:r>
              <a:rPr lang="en-US" sz="1800" smtClean="0"/>
              <a:t> </a:t>
            </a:r>
          </a:p>
        </p:txBody>
      </p:sp>
      <p:pic>
        <p:nvPicPr>
          <p:cNvPr id="5124" name="Picture 4" descr="diffusion-animated"/>
          <p:cNvPicPr>
            <a:picLocks noGrp="1" noChangeAspect="1" noChangeArrowheads="1" noCrop="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5943600" y="609600"/>
            <a:ext cx="2819400" cy="2819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5" name="Text Box 5"/>
          <p:cNvSpPr txBox="1">
            <a:spLocks noChangeArrowheads="1"/>
          </p:cNvSpPr>
          <p:nvPr/>
        </p:nvSpPr>
        <p:spPr bwMode="auto">
          <a:xfrm>
            <a:off x="6629400" y="6492875"/>
            <a:ext cx="251460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pPr>
            <a:r>
              <a:rPr lang="en-US" sz="1000">
                <a:latin typeface="Comic Sans MS" pitchFamily="66" charset="0"/>
              </a:rPr>
              <a:t>Images: </a:t>
            </a:r>
            <a:r>
              <a:rPr lang="en-US" sz="1000">
                <a:latin typeface="Comic Sans MS" pitchFamily="66" charset="0"/>
                <a:hlinkClick r:id="rId4"/>
              </a:rPr>
              <a:t>Diffusion Animation</a:t>
            </a:r>
            <a:r>
              <a:rPr lang="en-US" sz="1000">
                <a:latin typeface="Comic Sans MS" pitchFamily="66" charset="0"/>
              </a:rPr>
              <a:t>, Biology Corner; </a:t>
            </a:r>
            <a:r>
              <a:rPr lang="en-US" sz="1000">
                <a:latin typeface="Comic Sans MS" pitchFamily="66" charset="0"/>
                <a:hlinkClick r:id="rId5"/>
              </a:rPr>
              <a:t>Diffusion</a:t>
            </a:r>
            <a:r>
              <a:rPr lang="en-US" sz="1000">
                <a:latin typeface="Comic Sans MS" pitchFamily="66" charset="0"/>
              </a:rPr>
              <a:t>, J Krieger</a:t>
            </a:r>
          </a:p>
        </p:txBody>
      </p:sp>
      <p:pic>
        <p:nvPicPr>
          <p:cNvPr id="5126" name="Picture 6" descr="Diffusion"/>
          <p:cNvPicPr>
            <a:picLocks noGrp="1" noChangeAspect="1" noChangeArrowheads="1"/>
          </p:cNvPicPr>
          <p:nvPr>
            <p:ph sz="quarter" idx="3"/>
          </p:nvPr>
        </p:nvPicPr>
        <p:blipFill>
          <a:blip r:embed="rId6">
            <a:extLst>
              <a:ext uri="{28A0092B-C50C-407E-A947-70E740481C1C}">
                <a14:useLocalDpi xmlns:a14="http://schemas.microsoft.com/office/drawing/2010/main" val="0"/>
              </a:ext>
            </a:extLst>
          </a:blip>
          <a:srcRect/>
          <a:stretch>
            <a:fillRect/>
          </a:stretch>
        </p:blipFill>
        <p:spPr>
          <a:xfrm>
            <a:off x="5791200" y="3810000"/>
            <a:ext cx="2859088" cy="2006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2929148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32</TotalTime>
  <Words>1041</Words>
  <Application>Microsoft Office PowerPoint</Application>
  <PresentationFormat>On-screen Show (4:3)</PresentationFormat>
  <Paragraphs>175</Paragraphs>
  <Slides>16</Slides>
  <Notes>8</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Aspect</vt:lpstr>
      <vt:lpstr>PowerPoint Presentation</vt:lpstr>
      <vt:lpstr>PowerPoint Presentation</vt:lpstr>
      <vt:lpstr>Tejraj M. Aminabhavi  </vt:lpstr>
      <vt:lpstr>Research Interests</vt:lpstr>
      <vt:lpstr>Industrial Consultancies</vt:lpstr>
      <vt:lpstr>Awards</vt:lpstr>
      <vt:lpstr>PowerPoint Presentation</vt:lpstr>
      <vt:lpstr>Plasma Membrane</vt:lpstr>
      <vt:lpstr>Passive Transport  </vt:lpstr>
      <vt:lpstr>    Passive Transport</vt:lpstr>
      <vt:lpstr>Passive Transport - Osmosis</vt:lpstr>
      <vt:lpstr>Passive Transport - Osmosis</vt:lpstr>
      <vt:lpstr>Let’s do some osmosis problems, to practice our knowledge. </vt:lpstr>
      <vt:lpstr>_________ Transport</vt:lpstr>
      <vt:lpstr>Congratulations if you publish your work in this journal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Pramil Tiwari</dc:title>
  <dc:creator>rakesh-m</dc:creator>
  <cp:lastModifiedBy>rakesh-m</cp:lastModifiedBy>
  <cp:revision>11</cp:revision>
  <dcterms:created xsi:type="dcterms:W3CDTF">2014-10-08T09:26:03Z</dcterms:created>
  <dcterms:modified xsi:type="dcterms:W3CDTF">2014-10-13T11:53:02Z</dcterms:modified>
</cp:coreProperties>
</file>