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2" r:id="rId4"/>
    <p:sldId id="259" r:id="rId5"/>
    <p:sldId id="257" r:id="rId6"/>
    <p:sldId id="256" r:id="rId7"/>
    <p:sldId id="266" r:id="rId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248628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208622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22651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303577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176363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6548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177494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211751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2934432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262451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534B316-DEDF-4769-B649-04288C1AB277}" type="datetimeFigureOut">
              <a:rPr kumimoji="1" lang="ja-JP" altLang="en-US" smtClean="0"/>
              <a:t>2014/10/8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1041427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34B316-DEDF-4769-B649-04288C1AB277}" type="datetimeFigureOut">
              <a:rPr kumimoji="1" lang="ja-JP" altLang="en-US" smtClean="0"/>
              <a:t>2014/10/8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77656D-A51A-4C56-9DC6-104002BFF4C5}" type="slidenum">
              <a:rPr kumimoji="1" lang="ja-JP" altLang="en-US" smtClean="0"/>
              <a:t>‹#›</a:t>
            </a:fld>
            <a:endParaRPr kumimoji="1" lang="ja-JP" altLang="en-US"/>
          </a:p>
        </p:txBody>
      </p:sp>
    </p:spTree>
    <p:extLst>
      <p:ext uri="{BB962C8B-B14F-4D97-AF65-F5344CB8AC3E}">
        <p14:creationId xmlns:p14="http://schemas.microsoft.com/office/powerpoint/2010/main" val="2625995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217613" y="285750"/>
            <a:ext cx="6556375"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Group</a:t>
            </a:r>
            <a:endParaRPr lang="en-US" sz="5400" dirty="0">
              <a:solidFill>
                <a:schemeClr val="accent6"/>
              </a:solidFill>
              <a:latin typeface="Stencil" panose="040409050D0802020404" pitchFamily="82" charset="0"/>
            </a:endParaRPr>
          </a:p>
        </p:txBody>
      </p:sp>
      <p:sp>
        <p:nvSpPr>
          <p:cNvPr id="3076" name="Rectangle 8"/>
          <p:cNvSpPr>
            <a:spLocks noChangeArrowheads="1"/>
          </p:cNvSpPr>
          <p:nvPr/>
        </p:nvSpPr>
        <p:spPr bwMode="auto">
          <a:xfrm>
            <a:off x="2209800" y="6372225"/>
            <a:ext cx="5019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000">
                <a:solidFill>
                  <a:srgbClr val="7030A0"/>
                </a:solidFill>
              </a:rPr>
              <a:t>Contact us at: contact.omics@omicsonline.org</a:t>
            </a:r>
          </a:p>
        </p:txBody>
      </p:sp>
      <p:pic>
        <p:nvPicPr>
          <p:cNvPr id="3077" name="Picture 3" descr="C:\Users\rakesh-s\Desktop\indexF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849313"/>
            <a:ext cx="1981200"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ded Corner 1"/>
          <p:cNvSpPr/>
          <p:nvPr/>
        </p:nvSpPr>
        <p:spPr>
          <a:xfrm>
            <a:off x="6350" y="2849563"/>
            <a:ext cx="9137650"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Group International through its Open Access Initiative is committed to make genuine and reliable contributions to the scientific community. OMICS Group hosts over </a:t>
            </a:r>
            <a:r>
              <a:rPr lang="en-US" sz="2200" b="1" dirty="0">
                <a:solidFill>
                  <a:srgbClr val="0070C0"/>
                </a:solidFill>
                <a:latin typeface="Nyala" panose="02000504070300020003" pitchFamily="2" charset="0"/>
              </a:rPr>
              <a:t>400</a:t>
            </a:r>
            <a:r>
              <a:rPr lang="en-US" sz="2200" dirty="0">
                <a:solidFill>
                  <a:srgbClr val="0070C0"/>
                </a:solidFill>
                <a:latin typeface="Nyala" panose="02000504070300020003" pitchFamily="2" charset="0"/>
              </a:rPr>
              <a:t> leading-edge peer reviewed Open Access Journals and organizes over </a:t>
            </a:r>
            <a:r>
              <a:rPr lang="en-US" sz="2200" b="1" dirty="0">
                <a:solidFill>
                  <a:srgbClr val="0070C0"/>
                </a:solidFill>
                <a:latin typeface="Nyala" panose="02000504070300020003" pitchFamily="2" charset="0"/>
              </a:rPr>
              <a:t>300</a:t>
            </a:r>
            <a:r>
              <a:rPr lang="en-US" sz="2200" dirty="0">
                <a:solidFill>
                  <a:srgbClr val="0070C0"/>
                </a:solidFill>
                <a:latin typeface="Nyala" panose="02000504070300020003" pitchFamily="2" charset="0"/>
              </a:rPr>
              <a:t> International Conferences annually all over the world. OMICS Publishing Group 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Group signed 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830096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Group 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Group 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319088" y="5910262"/>
            <a:ext cx="7010400" cy="92233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chemeClr val="accent5">
                    <a:lumMod val="10000"/>
                  </a:scheme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291535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954" t="27698" r="38660" b="38382"/>
          <a:stretch/>
        </p:blipFill>
        <p:spPr bwMode="auto">
          <a:xfrm>
            <a:off x="2411760" y="1124744"/>
            <a:ext cx="3672408" cy="3487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2386964" y="265509"/>
            <a:ext cx="3555012" cy="461665"/>
          </a:xfrm>
          <a:prstGeom prst="rect">
            <a:avLst/>
          </a:prstGeom>
          <a:noFill/>
        </p:spPr>
        <p:txBody>
          <a:bodyPr wrap="none" rtlCol="0">
            <a:spAutoFit/>
          </a:bodyPr>
          <a:lstStyle/>
          <a:p>
            <a:r>
              <a:rPr lang="en-US" altLang="ja-JP" sz="2400" b="1" dirty="0" smtClean="0">
                <a:solidFill>
                  <a:srgbClr val="FF0000"/>
                </a:solidFill>
                <a:latin typeface="Times New Roman" panose="02020603050405020304" pitchFamily="18" charset="0"/>
                <a:cs typeface="Times New Roman" panose="02020603050405020304" pitchFamily="18" charset="0"/>
              </a:rPr>
              <a:t>Autoimmune Pancreatitis</a:t>
            </a:r>
            <a:endParaRPr kumimoji="1" lang="ja-JP"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07504" y="4869160"/>
            <a:ext cx="8565293" cy="1754326"/>
          </a:xfrm>
          <a:prstGeom prst="rect">
            <a:avLst/>
          </a:prstGeom>
          <a:noFill/>
        </p:spPr>
        <p:txBody>
          <a:bodyPr wrap="none" rtlCol="0">
            <a:spAutoFit/>
          </a:bodyPr>
          <a:lstStyle/>
          <a:p>
            <a:r>
              <a:rPr kumimoji="1" lang="en-US" altLang="ja-JP" dirty="0" smtClean="0"/>
              <a:t>*Amendment of the Japanese Consensus Guidelines for Autoimmune Pancreatitis, 2013</a:t>
            </a:r>
          </a:p>
          <a:p>
            <a:r>
              <a:rPr lang="en-US" altLang="ja-JP" dirty="0"/>
              <a:t> </a:t>
            </a:r>
            <a:r>
              <a:rPr lang="en-US" altLang="ja-JP" dirty="0" smtClean="0"/>
              <a:t> III. Treatment and prognosis of autoimmune pancreatitis. </a:t>
            </a:r>
            <a:endParaRPr kumimoji="1" lang="en-US" altLang="ja-JP" dirty="0" smtClean="0"/>
          </a:p>
          <a:p>
            <a:r>
              <a:rPr lang="en-US" altLang="ja-JP" dirty="0"/>
              <a:t> </a:t>
            </a:r>
            <a:r>
              <a:rPr lang="en-US" altLang="ja-JP" dirty="0" smtClean="0"/>
              <a:t>   Kamisawa T, et al.  J Gastroenterol 2014; 49: 961-970</a:t>
            </a:r>
          </a:p>
          <a:p>
            <a:endParaRPr kumimoji="1" lang="en-US" altLang="ja-JP" dirty="0" smtClean="0"/>
          </a:p>
          <a:p>
            <a:r>
              <a:rPr kumimoji="1" lang="en-US" altLang="ja-JP" dirty="0" smtClean="0"/>
              <a:t>*Recent advances in autoimmune pancreatitis: type 1 and type 2.</a:t>
            </a:r>
          </a:p>
          <a:p>
            <a:r>
              <a:rPr lang="en-US" altLang="ja-JP" dirty="0" smtClean="0"/>
              <a:t>    Kamisawa T, et al. </a:t>
            </a:r>
            <a:r>
              <a:rPr lang="en-US" altLang="ja-JP" dirty="0"/>
              <a:t> </a:t>
            </a:r>
            <a:r>
              <a:rPr lang="en-US" altLang="ja-JP" dirty="0" smtClean="0"/>
              <a:t>Gut 2013; 62: 1373-1380</a:t>
            </a:r>
          </a:p>
        </p:txBody>
      </p:sp>
    </p:spTree>
    <p:extLst>
      <p:ext uri="{BB962C8B-B14F-4D97-AF65-F5344CB8AC3E}">
        <p14:creationId xmlns:p14="http://schemas.microsoft.com/office/powerpoint/2010/main" val="2514502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Figure 3A.tif"/>
          <p:cNvPicPr>
            <a:picLocks noChangeAspect="1"/>
          </p:cNvPicPr>
          <p:nvPr/>
        </p:nvPicPr>
        <p:blipFill rotWithShape="1">
          <a:blip r:embed="rId2" cstate="print"/>
          <a:srcRect b="7510"/>
          <a:stretch/>
        </p:blipFill>
        <p:spPr bwMode="auto">
          <a:xfrm>
            <a:off x="3059832" y="908051"/>
            <a:ext cx="3189560" cy="4001574"/>
          </a:xfrm>
          <a:prstGeom prst="rect">
            <a:avLst/>
          </a:prstGeom>
          <a:noFill/>
          <a:ln w="9525">
            <a:noFill/>
            <a:miter lim="800000"/>
            <a:headEnd/>
            <a:tailEnd/>
          </a:ln>
        </p:spPr>
      </p:pic>
      <p:cxnSp>
        <p:nvCxnSpPr>
          <p:cNvPr id="5" name="直線矢印コネクタ 4"/>
          <p:cNvCxnSpPr/>
          <p:nvPr/>
        </p:nvCxnSpPr>
        <p:spPr>
          <a:xfrm>
            <a:off x="4131590" y="3501008"/>
            <a:ext cx="360040" cy="360040"/>
          </a:xfrm>
          <a:prstGeom prst="straightConnector1">
            <a:avLst/>
          </a:prstGeom>
          <a:ln w="762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3203848" y="265509"/>
            <a:ext cx="2921826" cy="461665"/>
          </a:xfrm>
          <a:prstGeom prst="rect">
            <a:avLst/>
          </a:prstGeom>
          <a:noFill/>
        </p:spPr>
        <p:txBody>
          <a:bodyPr wrap="none" rtlCol="0">
            <a:spAutoFit/>
          </a:bodyPr>
          <a:lstStyle/>
          <a:p>
            <a:r>
              <a:rPr lang="en-US" altLang="ja-JP" sz="2400" b="1" dirty="0" smtClean="0">
                <a:solidFill>
                  <a:srgbClr val="FF0000"/>
                </a:solidFill>
                <a:latin typeface="Times New Roman" panose="02020603050405020304" pitchFamily="18" charset="0"/>
                <a:cs typeface="Times New Roman" panose="02020603050405020304" pitchFamily="18" charset="0"/>
              </a:rPr>
              <a:t>IgG4-related Disease</a:t>
            </a:r>
            <a:endParaRPr kumimoji="1" lang="ja-JP" altLang="en-US" sz="2400" b="1" dirty="0">
              <a:solidFill>
                <a:srgbClr val="FF0000"/>
              </a:solidFill>
              <a:latin typeface="Times New Roman" panose="02020603050405020304" pitchFamily="18" charset="0"/>
              <a:cs typeface="Times New Roman" panose="02020603050405020304" pitchFamily="18" charset="0"/>
            </a:endParaRPr>
          </a:p>
        </p:txBody>
      </p:sp>
      <p:sp>
        <p:nvSpPr>
          <p:cNvPr id="7" name="テキスト ボックス 6"/>
          <p:cNvSpPr txBox="1"/>
          <p:nvPr/>
        </p:nvSpPr>
        <p:spPr>
          <a:xfrm>
            <a:off x="1336503" y="5013176"/>
            <a:ext cx="6310254" cy="1477328"/>
          </a:xfrm>
          <a:prstGeom prst="rect">
            <a:avLst/>
          </a:prstGeom>
          <a:noFill/>
        </p:spPr>
        <p:txBody>
          <a:bodyPr wrap="none" rtlCol="0">
            <a:spAutoFit/>
          </a:bodyPr>
          <a:lstStyle/>
          <a:p>
            <a:r>
              <a:rPr kumimoji="1" lang="en-US" altLang="ja-JP" dirty="0" smtClean="0"/>
              <a:t>*IgG4-related disease.</a:t>
            </a:r>
          </a:p>
          <a:p>
            <a:r>
              <a:rPr lang="en-US" altLang="ja-JP" dirty="0"/>
              <a:t> </a:t>
            </a:r>
            <a:r>
              <a:rPr lang="en-US" altLang="ja-JP" dirty="0" smtClean="0"/>
              <a:t>   Kamisawa T, et al.  Lancet, in press</a:t>
            </a:r>
          </a:p>
          <a:p>
            <a:endParaRPr kumimoji="1" lang="en-US" altLang="ja-JP" dirty="0" smtClean="0"/>
          </a:p>
          <a:p>
            <a:r>
              <a:rPr kumimoji="1" lang="en-US" altLang="ja-JP" dirty="0" smtClean="0"/>
              <a:t>*IgG4-related sclerosing disease.</a:t>
            </a:r>
          </a:p>
          <a:p>
            <a:r>
              <a:rPr lang="en-US" altLang="ja-JP" dirty="0" smtClean="0"/>
              <a:t>    Kamisawa T, et al. </a:t>
            </a:r>
            <a:r>
              <a:rPr lang="en-US" altLang="ja-JP" dirty="0"/>
              <a:t> </a:t>
            </a:r>
            <a:r>
              <a:rPr lang="en-US" altLang="ja-JP" dirty="0" smtClean="0"/>
              <a:t>World J Gastroenterol 2008; 14: 3948-3955</a:t>
            </a:r>
          </a:p>
        </p:txBody>
      </p:sp>
    </p:spTree>
    <p:extLst>
      <p:ext uri="{BB962C8B-B14F-4D97-AF65-F5344CB8AC3E}">
        <p14:creationId xmlns:p14="http://schemas.microsoft.com/office/powerpoint/2010/main" val="3335422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副乳頭通常.bmp"/>
          <p:cNvPicPr>
            <a:picLocks noChangeAspect="1" noChangeArrowheads="1"/>
          </p:cNvPicPr>
          <p:nvPr/>
        </p:nvPicPr>
        <p:blipFill rotWithShape="1">
          <a:blip r:embed="rId2">
            <a:extLst>
              <a:ext uri="{28A0092B-C50C-407E-A947-70E740481C1C}">
                <a14:useLocalDpi xmlns:a14="http://schemas.microsoft.com/office/drawing/2010/main" val="0"/>
              </a:ext>
            </a:extLst>
          </a:blip>
          <a:srcRect l="4119" r="13995" b="11226"/>
          <a:stretch/>
        </p:blipFill>
        <p:spPr bwMode="auto">
          <a:xfrm>
            <a:off x="2827606" y="980728"/>
            <a:ext cx="3472586" cy="355075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776717" y="260648"/>
            <a:ext cx="3357842" cy="461665"/>
          </a:xfrm>
          <a:prstGeom prst="rect">
            <a:avLst/>
          </a:prstGeom>
          <a:noFill/>
        </p:spPr>
        <p:txBody>
          <a:bodyPr wrap="none" rtlCol="0">
            <a:spAutoFit/>
          </a:bodyPr>
          <a:lstStyle/>
          <a:p>
            <a:r>
              <a:rPr lang="en-US" altLang="ja-JP" sz="2400" b="1" dirty="0" smtClean="0">
                <a:solidFill>
                  <a:srgbClr val="FF0000"/>
                </a:solidFill>
                <a:latin typeface="Times New Roman" panose="02020603050405020304" pitchFamily="18" charset="0"/>
                <a:cs typeface="Times New Roman" panose="02020603050405020304" pitchFamily="18" charset="0"/>
              </a:rPr>
              <a:t>Minor Duodenal Papilla</a:t>
            </a:r>
            <a:endParaRPr kumimoji="1" lang="ja-JP" alt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テキスト ボックス 3"/>
          <p:cNvSpPr txBox="1"/>
          <p:nvPr/>
        </p:nvSpPr>
        <p:spPr>
          <a:xfrm>
            <a:off x="107504" y="4869160"/>
            <a:ext cx="8961236" cy="1477328"/>
          </a:xfrm>
          <a:prstGeom prst="rect">
            <a:avLst/>
          </a:prstGeom>
          <a:noFill/>
        </p:spPr>
        <p:txBody>
          <a:bodyPr wrap="none" rtlCol="0">
            <a:spAutoFit/>
          </a:bodyPr>
          <a:lstStyle/>
          <a:p>
            <a:r>
              <a:rPr kumimoji="1" lang="en-US" altLang="ja-JP" dirty="0" smtClean="0"/>
              <a:t>*Clinical implication of accessory pancreatic duct.</a:t>
            </a:r>
          </a:p>
          <a:p>
            <a:r>
              <a:rPr lang="en-US" altLang="ja-JP" dirty="0"/>
              <a:t> </a:t>
            </a:r>
            <a:r>
              <a:rPr lang="en-US" altLang="ja-JP" dirty="0" smtClean="0"/>
              <a:t>   Kamisawa T, et al.  World J Gastroenterol 2010; 16: 4499-4503</a:t>
            </a:r>
          </a:p>
          <a:p>
            <a:endParaRPr kumimoji="1" lang="en-US" altLang="ja-JP" dirty="0" smtClean="0"/>
          </a:p>
          <a:p>
            <a:r>
              <a:rPr kumimoji="1" lang="en-US" altLang="ja-JP" dirty="0" smtClean="0"/>
              <a:t>*</a:t>
            </a:r>
            <a:r>
              <a:rPr kumimoji="1" lang="en-US" altLang="ja-JP" dirty="0" err="1" smtClean="0"/>
              <a:t>Pancreatographic</a:t>
            </a:r>
            <a:r>
              <a:rPr kumimoji="1" lang="en-US" altLang="ja-JP" dirty="0" smtClean="0"/>
              <a:t> investigation of embryology of complete and incomplete pancreas divisum</a:t>
            </a:r>
          </a:p>
          <a:p>
            <a:r>
              <a:rPr lang="en-US" altLang="ja-JP" dirty="0" smtClean="0"/>
              <a:t>    Kamisawa T, et al. </a:t>
            </a:r>
            <a:r>
              <a:rPr lang="en-US" altLang="ja-JP" dirty="0"/>
              <a:t> </a:t>
            </a:r>
            <a:r>
              <a:rPr lang="en-US" altLang="ja-JP" dirty="0" smtClean="0"/>
              <a:t>Pancreas 2007; 34: 96-102</a:t>
            </a:r>
          </a:p>
        </p:txBody>
      </p:sp>
    </p:spTree>
    <p:extLst>
      <p:ext uri="{BB962C8B-B14F-4D97-AF65-F5344CB8AC3E}">
        <p14:creationId xmlns:p14="http://schemas.microsoft.com/office/powerpoint/2010/main" val="548205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12500" t="10727" r="22665" b="12541"/>
          <a:stretch/>
        </p:blipFill>
        <p:spPr>
          <a:xfrm>
            <a:off x="2843808" y="777062"/>
            <a:ext cx="2952328" cy="3971883"/>
          </a:xfrm>
          <a:prstGeom prst="rect">
            <a:avLst/>
          </a:prstGeom>
        </p:spPr>
      </p:pic>
      <p:sp>
        <p:nvSpPr>
          <p:cNvPr id="5" name="テキスト ボックス 4"/>
          <p:cNvSpPr txBox="1"/>
          <p:nvPr/>
        </p:nvSpPr>
        <p:spPr>
          <a:xfrm>
            <a:off x="1149385" y="4869160"/>
            <a:ext cx="6878999" cy="1477328"/>
          </a:xfrm>
          <a:prstGeom prst="rect">
            <a:avLst/>
          </a:prstGeom>
          <a:noFill/>
        </p:spPr>
        <p:txBody>
          <a:bodyPr wrap="none" rtlCol="0">
            <a:spAutoFit/>
          </a:bodyPr>
          <a:lstStyle/>
          <a:p>
            <a:r>
              <a:rPr kumimoji="1" lang="en-US" altLang="ja-JP" dirty="0" smtClean="0"/>
              <a:t>*Diagnostic criteria for pancreaticobiliary maljunction 2013</a:t>
            </a:r>
          </a:p>
          <a:p>
            <a:r>
              <a:rPr lang="en-US" altLang="ja-JP" dirty="0" smtClean="0"/>
              <a:t>    Kamisawa T, et al.  J </a:t>
            </a:r>
            <a:r>
              <a:rPr lang="en-US" altLang="ja-JP" dirty="0" err="1" smtClean="0"/>
              <a:t>Hepatobiliary</a:t>
            </a:r>
            <a:r>
              <a:rPr lang="en-US" altLang="ja-JP" dirty="0" smtClean="0"/>
              <a:t> </a:t>
            </a:r>
            <a:r>
              <a:rPr lang="en-US" altLang="ja-JP" dirty="0" err="1" smtClean="0"/>
              <a:t>Pancreat</a:t>
            </a:r>
            <a:r>
              <a:rPr lang="en-US" altLang="ja-JP" dirty="0" smtClean="0"/>
              <a:t> </a:t>
            </a:r>
            <a:r>
              <a:rPr lang="en-US" altLang="ja-JP" dirty="0" err="1" smtClean="0"/>
              <a:t>Sci</a:t>
            </a:r>
            <a:r>
              <a:rPr lang="en-US" altLang="ja-JP" dirty="0" smtClean="0"/>
              <a:t> 2014; 21: 159-161</a:t>
            </a:r>
          </a:p>
          <a:p>
            <a:endParaRPr kumimoji="1" lang="en-US" altLang="ja-JP" dirty="0"/>
          </a:p>
          <a:p>
            <a:r>
              <a:rPr lang="en-US" altLang="ja-JP" dirty="0" smtClean="0"/>
              <a:t>*Japanese clinical practice guidelines for pancreaticobiliary maljunction</a:t>
            </a:r>
          </a:p>
          <a:p>
            <a:r>
              <a:rPr kumimoji="1" lang="en-US" altLang="ja-JP" dirty="0" smtClean="0"/>
              <a:t>    Kamisawa T, et al</a:t>
            </a:r>
            <a:r>
              <a:rPr kumimoji="1" lang="en-US" altLang="ja-JP" smtClean="0"/>
              <a:t>.  J </a:t>
            </a:r>
            <a:r>
              <a:rPr kumimoji="1" lang="en-US" altLang="ja-JP" dirty="0" smtClean="0"/>
              <a:t>Gastroenterol 2012; 47: 731-759</a:t>
            </a:r>
            <a:endParaRPr kumimoji="1" lang="ja-JP" altLang="en-US" dirty="0"/>
          </a:p>
        </p:txBody>
      </p:sp>
      <p:sp>
        <p:nvSpPr>
          <p:cNvPr id="6" name="テキスト ボックス 5"/>
          <p:cNvSpPr txBox="1"/>
          <p:nvPr/>
        </p:nvSpPr>
        <p:spPr>
          <a:xfrm>
            <a:off x="2123728" y="260648"/>
            <a:ext cx="4303614" cy="461665"/>
          </a:xfrm>
          <a:prstGeom prst="rect">
            <a:avLst/>
          </a:prstGeom>
          <a:noFill/>
        </p:spPr>
        <p:txBody>
          <a:bodyPr wrap="none" rtlCol="0">
            <a:spAutoFit/>
          </a:bodyPr>
          <a:lstStyle/>
          <a:p>
            <a:r>
              <a:rPr kumimoji="1" lang="en-US" altLang="ja-JP" sz="2400" b="1" dirty="0" smtClean="0">
                <a:solidFill>
                  <a:srgbClr val="FF0000"/>
                </a:solidFill>
                <a:latin typeface="Times New Roman" panose="02020603050405020304" pitchFamily="18" charset="0"/>
                <a:cs typeface="Times New Roman" panose="02020603050405020304" pitchFamily="18" charset="0"/>
              </a:rPr>
              <a:t>Pancreaticobiliary Maljunction</a:t>
            </a:r>
            <a:endParaRPr kumimoji="1" lang="ja-JP" alt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620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dirty="0"/>
          </a:p>
        </p:txBody>
      </p:sp>
      <p:sp>
        <p:nvSpPr>
          <p:cNvPr id="2" name="Title 1"/>
          <p:cNvSpPr>
            <a:spLocks noGrp="1"/>
          </p:cNvSpPr>
          <p:nvPr>
            <p:ph type="title"/>
          </p:nvPr>
        </p:nvSpPr>
        <p:spPr/>
        <p:txBody>
          <a:bodyPr/>
          <a:lstStyle/>
          <a:p>
            <a:pPr>
              <a:defRPr/>
            </a:pPr>
            <a:endParaRPr lang="en-US"/>
          </a:p>
        </p:txBody>
      </p:sp>
      <p:pic>
        <p:nvPicPr>
          <p:cNvPr id="1741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en-US" dirty="0">
                <a:latin typeface="Calisto MT" panose="02040603050505030304" pitchFamily="18" charset="0"/>
              </a:rPr>
              <a:t>OMICS publishing Group Open 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2305359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480</Words>
  <Application>Microsoft Office PowerPoint</Application>
  <PresentationFormat>On-screen Show (4:3)</PresentationFormat>
  <Paragraphs>38</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kamisawa</dc:creator>
  <cp:lastModifiedBy>divya-u</cp:lastModifiedBy>
  <cp:revision>5</cp:revision>
  <dcterms:created xsi:type="dcterms:W3CDTF">2014-09-08T21:25:34Z</dcterms:created>
  <dcterms:modified xsi:type="dcterms:W3CDTF">2014-10-08T06:55:03Z</dcterms:modified>
</cp:coreProperties>
</file>