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1"/>
  </p:handoutMasterIdLst>
  <p:sldIdLst>
    <p:sldId id="277" r:id="rId3"/>
    <p:sldId id="256" r:id="rId4"/>
    <p:sldId id="258" r:id="rId5"/>
    <p:sldId id="259" r:id="rId6"/>
    <p:sldId id="261" r:id="rId7"/>
    <p:sldId id="262" r:id="rId8"/>
    <p:sldId id="276" r:id="rId9"/>
    <p:sldId id="275" r:id="rId10"/>
    <p:sldId id="263" r:id="rId11"/>
    <p:sldId id="264" r:id="rId12"/>
    <p:sldId id="265" r:id="rId13"/>
    <p:sldId id="273" r:id="rId14"/>
    <p:sldId id="267" r:id="rId15"/>
    <p:sldId id="270" r:id="rId16"/>
    <p:sldId id="271" r:id="rId17"/>
    <p:sldId id="269" r:id="rId18"/>
    <p:sldId id="274" r:id="rId19"/>
    <p:sldId id="280" r:id="rId20"/>
  </p:sldIdLst>
  <p:sldSz cx="9144000" cy="6858000" type="screen4x3"/>
  <p:notesSz cx="9872663" cy="67421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9D3"/>
    <a:srgbClr val="E4B3B2"/>
    <a:srgbClr val="FFFFFF"/>
    <a:srgbClr val="FFFFCC"/>
    <a:srgbClr val="FFCC66"/>
    <a:srgbClr val="EFC511"/>
    <a:srgbClr val="E2E07C"/>
    <a:srgbClr val="D9C283"/>
    <a:srgbClr val="F8EDEC"/>
    <a:srgbClr val="EAA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93037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4C38D-95CE-4BA2-A8AD-0DFFA2282CA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93037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80AAF-9A03-437F-8C30-A8CC615F45B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1867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93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564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0623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3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3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11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46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1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64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8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78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7029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7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02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195-8437-4D86-A5CC-39BB310D976E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37F01-1669-47F7-B141-5CA1BE6363A5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27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682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984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75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054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786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404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065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1041E-14B6-44C9-810C-C7AB773E7F08}" type="datetimeFigureOut">
              <a:rPr kumimoji="1" lang="ja-JP" altLang="en-US" smtClean="0"/>
              <a:t>2015/10/19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38699-297E-48B1-A1F0-38BC31D2D43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24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4D195-8437-4D86-A5CC-39BB310D976E}" type="datetimeFigureOut">
              <a:rPr kumimoji="0" lang="el-GR" smtClean="0">
                <a:solidFill>
                  <a:prstClr val="white">
                    <a:tint val="75000"/>
                  </a:prstClr>
                </a:solidFill>
              </a:rPr>
              <a:pPr/>
              <a:t>19/10/2015</a:t>
            </a:fld>
            <a:endParaRPr kumimoji="0"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37F01-1669-47F7-B141-5CA1BE6363A5}" type="slidenum">
              <a:rPr kumimoji="0"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kumimoji="0"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234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omicsonline.org/membership.php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9265" y="1779781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dirty="0" smtClean="0">
                <a:solidFill>
                  <a:prstClr val="white"/>
                </a:solidFill>
              </a:rPr>
              <a:t>Research interests of </a:t>
            </a:r>
            <a:r>
              <a:rPr kumimoji="0" lang="en-IN" b="1" dirty="0">
                <a:solidFill>
                  <a:prstClr val="white"/>
                </a:solidFill>
              </a:rPr>
              <a:t>Tetsuya Mine</a:t>
            </a:r>
          </a:p>
          <a:p>
            <a:pPr algn="ctr"/>
            <a:r>
              <a:rPr kumimoji="0" lang="en-IN" b="1" dirty="0" smtClean="0">
                <a:solidFill>
                  <a:prstClr val="white"/>
                </a:solidFill>
              </a:rPr>
              <a:t>                    Professor </a:t>
            </a:r>
            <a:r>
              <a:rPr kumimoji="0" lang="en-IN" b="1" dirty="0">
                <a:solidFill>
                  <a:prstClr val="white"/>
                </a:solidFill>
              </a:rPr>
              <a:t>and Chief</a:t>
            </a:r>
          </a:p>
          <a:p>
            <a:pPr algn="ctr"/>
            <a:r>
              <a:rPr kumimoji="0" lang="en-IN" b="1" dirty="0" smtClean="0">
                <a:solidFill>
                  <a:prstClr val="white"/>
                </a:solidFill>
              </a:rPr>
              <a:t>           Division </a:t>
            </a:r>
            <a:r>
              <a:rPr kumimoji="0" lang="en-IN" b="1" dirty="0">
                <a:solidFill>
                  <a:prstClr val="white"/>
                </a:solidFill>
              </a:rPr>
              <a:t>of Gastroenterology and </a:t>
            </a:r>
            <a:r>
              <a:rPr kumimoji="0" lang="en-IN" b="1" dirty="0" err="1">
                <a:solidFill>
                  <a:prstClr val="white"/>
                </a:solidFill>
              </a:rPr>
              <a:t>Hepatology</a:t>
            </a:r>
            <a:r>
              <a:rPr kumimoji="0" lang="en-IN" b="1" dirty="0">
                <a:solidFill>
                  <a:prstClr val="white"/>
                </a:solidFill>
              </a:rPr>
              <a:t>,</a:t>
            </a:r>
          </a:p>
          <a:p>
            <a:pPr algn="ctr"/>
            <a:r>
              <a:rPr kumimoji="0" lang="en-IN" b="1" dirty="0">
                <a:solidFill>
                  <a:prstClr val="white"/>
                </a:solidFill>
              </a:rPr>
              <a:t>Department of Internal Medicine,</a:t>
            </a:r>
          </a:p>
          <a:p>
            <a:pPr algn="ctr"/>
            <a:r>
              <a:rPr kumimoji="0" lang="en-IN" b="1" dirty="0">
                <a:solidFill>
                  <a:prstClr val="white"/>
                </a:solidFill>
              </a:rPr>
              <a:t>University of Tokai School of Medicine</a:t>
            </a:r>
          </a:p>
          <a:p>
            <a:pPr algn="ctr"/>
            <a:r>
              <a:rPr kumimoji="0" lang="en-IN" b="1" dirty="0">
                <a:solidFill>
                  <a:prstClr val="white"/>
                </a:solidFill>
              </a:rPr>
              <a:t>Japan</a:t>
            </a:r>
            <a:endParaRPr kumimoji="0" lang="en-US" b="1" dirty="0" smtClean="0">
              <a:solidFill>
                <a:prstClr val="white"/>
              </a:solidFill>
            </a:endParaRPr>
          </a:p>
          <a:p>
            <a:pPr algn="ctr"/>
            <a:endParaRPr kumimoji="0" lang="en-US" b="1" dirty="0" smtClean="0">
              <a:solidFill>
                <a:prstClr val="white"/>
              </a:solidFill>
            </a:endParaRPr>
          </a:p>
          <a:p>
            <a:pPr algn="ctr"/>
            <a:endParaRPr kumimoji="0"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483768" y="1700808"/>
            <a:ext cx="792088" cy="216024"/>
          </a:xfrm>
          <a:prstGeom prst="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195736" y="1988840"/>
            <a:ext cx="1152128" cy="296416"/>
          </a:xfrm>
          <a:prstGeom prst="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475656" y="3068960"/>
            <a:ext cx="1014194" cy="232792"/>
          </a:xfrm>
          <a:prstGeom prst="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2364"/>
            <a:ext cx="8460432" cy="244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081503" y="1378073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bacteria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71800" y="764704"/>
            <a:ext cx="393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Analysis of bacteria in healthy volunteer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7861" y="3861628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err="1" smtClean="0"/>
              <a:t>Matsuki</a:t>
            </a:r>
            <a:r>
              <a:rPr kumimoji="1" lang="en-US" altLang="ja-JP" sz="800" dirty="0" smtClean="0"/>
              <a:t> T, et al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23356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3440"/>
            <a:ext cx="6984776" cy="573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063256"/>
            <a:ext cx="28495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724387" y="233440"/>
            <a:ext cx="26076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Primer </a:t>
            </a:r>
            <a:r>
              <a:rPr lang="en-US" altLang="ja-JP" sz="1400" dirty="0"/>
              <a:t>labeled </a:t>
            </a:r>
            <a:r>
              <a:rPr lang="en-US" altLang="ja-JP" sz="1400" dirty="0" smtClean="0"/>
              <a:t>w</a:t>
            </a:r>
            <a:r>
              <a:rPr kumimoji="1" lang="en-US" altLang="ja-JP" sz="1400" dirty="0" smtClean="0"/>
              <a:t>ith 6-FAM</a:t>
            </a:r>
            <a:endParaRPr kumimoji="1" lang="ja-JP" altLang="en-US" sz="1400" dirty="0"/>
          </a:p>
        </p:txBody>
      </p:sp>
      <p:sp>
        <p:nvSpPr>
          <p:cNvPr id="3" name="正方形/長方形 2"/>
          <p:cNvSpPr/>
          <p:nvPr/>
        </p:nvSpPr>
        <p:spPr>
          <a:xfrm>
            <a:off x="7116030" y="620688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67355" y="980728"/>
            <a:ext cx="21405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DNA extraction from stool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28220" y="1772816"/>
            <a:ext cx="21405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err="1" smtClean="0"/>
              <a:t>ristrictive</a:t>
            </a:r>
            <a:r>
              <a:rPr lang="en-US" altLang="ja-JP" sz="1400" dirty="0" smtClean="0"/>
              <a:t> enzyme </a:t>
            </a:r>
            <a:endParaRPr kumimoji="1" lang="ja-JP" altLang="en-US" sz="1400" dirty="0"/>
          </a:p>
        </p:txBody>
      </p:sp>
      <p:sp>
        <p:nvSpPr>
          <p:cNvPr id="8" name="正方形/長方形 7"/>
          <p:cNvSpPr/>
          <p:nvPr/>
        </p:nvSpPr>
        <p:spPr>
          <a:xfrm>
            <a:off x="5508104" y="208059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355976" y="208059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347864" y="201661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164282" y="201661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67355" y="3206971"/>
            <a:ext cx="704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sample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67355" y="3789040"/>
            <a:ext cx="704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sample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67355" y="4437112"/>
            <a:ext cx="704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sample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67353" y="5079525"/>
            <a:ext cx="7049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sample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16031" y="4365104"/>
            <a:ext cx="14884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Cluster analysis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27615" y="3053082"/>
            <a:ext cx="14884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 smtClean="0"/>
              <a:t>electrophresis</a:t>
            </a:r>
            <a:endParaRPr kumimoji="1"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2699792" y="2945070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3068216" y="2945070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3512473" y="2981851"/>
            <a:ext cx="216024" cy="17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76228" y="5909367"/>
            <a:ext cx="31239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Analysis of intestinal flora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830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678141" cy="475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角丸四角形 5"/>
          <p:cNvSpPr/>
          <p:nvPr/>
        </p:nvSpPr>
        <p:spPr>
          <a:xfrm>
            <a:off x="2987824" y="4962531"/>
            <a:ext cx="1512168" cy="144016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6084168" y="2542167"/>
            <a:ext cx="576064" cy="144016"/>
          </a:xfrm>
          <a:prstGeom prst="roundRect">
            <a:avLst/>
          </a:prstGeom>
          <a:solidFill>
            <a:srgbClr val="F8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6804248" y="3371836"/>
            <a:ext cx="576064" cy="144016"/>
          </a:xfrm>
          <a:prstGeom prst="roundRect">
            <a:avLst/>
          </a:prstGeom>
          <a:solidFill>
            <a:srgbClr val="F8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687040" y="4276538"/>
            <a:ext cx="405240" cy="144016"/>
          </a:xfrm>
          <a:prstGeom prst="roundRect">
            <a:avLst/>
          </a:prstGeom>
          <a:solidFill>
            <a:srgbClr val="F8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角丸四角形 12"/>
          <p:cNvSpPr/>
          <p:nvPr/>
        </p:nvSpPr>
        <p:spPr>
          <a:xfrm>
            <a:off x="5936886" y="4005064"/>
            <a:ext cx="405240" cy="144016"/>
          </a:xfrm>
          <a:prstGeom prst="roundRect">
            <a:avLst/>
          </a:prstGeom>
          <a:solidFill>
            <a:srgbClr val="F8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角丸四角形 15"/>
          <p:cNvSpPr/>
          <p:nvPr/>
        </p:nvSpPr>
        <p:spPr>
          <a:xfrm>
            <a:off x="5855492" y="3197727"/>
            <a:ext cx="219327" cy="134357"/>
          </a:xfrm>
          <a:prstGeom prst="roundRect">
            <a:avLst/>
          </a:prstGeom>
          <a:solidFill>
            <a:srgbClr val="F8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角丸四角形 16"/>
          <p:cNvSpPr/>
          <p:nvPr/>
        </p:nvSpPr>
        <p:spPr>
          <a:xfrm>
            <a:off x="6694584" y="4353375"/>
            <a:ext cx="397696" cy="155745"/>
          </a:xfrm>
          <a:prstGeom prst="roundRect">
            <a:avLst/>
          </a:prstGeom>
          <a:solidFill>
            <a:srgbClr val="F8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6139506" y="3651773"/>
            <a:ext cx="555078" cy="144016"/>
          </a:xfrm>
          <a:prstGeom prst="roundRect">
            <a:avLst/>
          </a:prstGeom>
          <a:solidFill>
            <a:srgbClr val="F8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65601" y="2406971"/>
            <a:ext cx="8627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extracellular</a:t>
            </a:r>
            <a:endParaRPr kumimoji="1" lang="ja-JP" altLang="en-US" sz="105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61962" y="2406971"/>
            <a:ext cx="6110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enzyme</a:t>
            </a:r>
            <a:endParaRPr kumimoji="1" lang="ja-JP" altLang="en-US" sz="105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49167" y="3274175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release</a:t>
            </a:r>
            <a:endParaRPr kumimoji="1" lang="ja-JP" altLang="en-US" sz="105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42418" y="3738006"/>
            <a:ext cx="8515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err="1" smtClean="0"/>
              <a:t>degredation</a:t>
            </a:r>
            <a:endParaRPr kumimoji="1" lang="ja-JP" altLang="en-US" sz="105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13467" y="4022622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release</a:t>
            </a:r>
            <a:endParaRPr kumimoji="1" lang="ja-JP" altLang="en-US" sz="105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94584" y="4149080"/>
            <a:ext cx="7745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Acetic acid</a:t>
            </a:r>
          </a:p>
          <a:p>
            <a:r>
              <a:rPr lang="en-US" altLang="ja-JP" sz="1050" dirty="0" smtClean="0"/>
              <a:t>g</a:t>
            </a:r>
            <a:r>
              <a:rPr lang="en-US" altLang="ja-JP" sz="1050" dirty="0"/>
              <a:t>a</a:t>
            </a:r>
            <a:r>
              <a:rPr lang="en-US" altLang="ja-JP" sz="1050" dirty="0" smtClean="0"/>
              <a:t>lactose</a:t>
            </a:r>
            <a:endParaRPr kumimoji="1" lang="ja-JP" altLang="en-US" sz="105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474036" y="3061109"/>
            <a:ext cx="9989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polysaccharide</a:t>
            </a:r>
            <a:endParaRPr kumimoji="1" lang="ja-JP" altLang="en-US" sz="105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87824" y="4907581"/>
            <a:ext cx="1091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Fixed by </a:t>
            </a:r>
            <a:r>
              <a:rPr kumimoji="1" lang="en-US" altLang="ja-JP" sz="1050" dirty="0" err="1" smtClean="0"/>
              <a:t>adhesin</a:t>
            </a:r>
            <a:endParaRPr kumimoji="1" lang="ja-JP" altLang="en-US" sz="105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37353" y="5749598"/>
            <a:ext cx="241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Image of Intestinal flora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5855492" y="1556792"/>
            <a:ext cx="1034168" cy="144016"/>
          </a:xfrm>
          <a:prstGeom prst="roundRect">
            <a:avLst/>
          </a:prstGeom>
          <a:solidFill>
            <a:srgbClr val="E4B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residual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7" y="764704"/>
            <a:ext cx="8377633" cy="47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1259632" y="4581128"/>
            <a:ext cx="792088" cy="216024"/>
          </a:xfrm>
          <a:prstGeom prst="roundRect">
            <a:avLst/>
          </a:prstGeom>
          <a:solidFill>
            <a:srgbClr val="E4B3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3236243" y="4581128"/>
            <a:ext cx="792088" cy="216024"/>
          </a:xfrm>
          <a:prstGeom prst="roundRect">
            <a:avLst/>
          </a:prstGeom>
          <a:solidFill>
            <a:srgbClr val="E4B3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1475656" y="2060848"/>
            <a:ext cx="864096" cy="216024"/>
          </a:xfrm>
          <a:prstGeom prst="roundRect">
            <a:avLst/>
          </a:prstGeom>
          <a:solidFill>
            <a:srgbClr val="D9C28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2396183" y="1556792"/>
            <a:ext cx="864096" cy="216024"/>
          </a:xfrm>
          <a:prstGeom prst="roundRect">
            <a:avLst/>
          </a:prstGeom>
          <a:solidFill>
            <a:srgbClr val="D9C28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5076056" y="1316410"/>
            <a:ext cx="864096" cy="216024"/>
          </a:xfrm>
          <a:prstGeom prst="roundRect">
            <a:avLst/>
          </a:prstGeom>
          <a:solidFill>
            <a:srgbClr val="D9C28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5796136" y="2060848"/>
            <a:ext cx="504056" cy="216024"/>
          </a:xfrm>
          <a:prstGeom prst="roundRect">
            <a:avLst/>
          </a:prstGeom>
          <a:solidFill>
            <a:srgbClr val="D9C28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角丸四角形 12"/>
          <p:cNvSpPr/>
          <p:nvPr/>
        </p:nvSpPr>
        <p:spPr>
          <a:xfrm>
            <a:off x="2828231" y="2420888"/>
            <a:ext cx="504055" cy="216024"/>
          </a:xfrm>
          <a:prstGeom prst="roundRect">
            <a:avLst/>
          </a:prstGeom>
          <a:solidFill>
            <a:srgbClr val="D9C28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3390553" y="4275137"/>
            <a:ext cx="1055390" cy="216024"/>
          </a:xfrm>
          <a:prstGeom prst="roundRect">
            <a:avLst/>
          </a:prstGeom>
          <a:solidFill>
            <a:srgbClr val="E4B3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角丸四角形 15"/>
          <p:cNvSpPr/>
          <p:nvPr/>
        </p:nvSpPr>
        <p:spPr>
          <a:xfrm>
            <a:off x="6023917" y="3284984"/>
            <a:ext cx="936104" cy="216024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3303686" y="3501008"/>
            <a:ext cx="936104" cy="216024"/>
          </a:xfrm>
          <a:prstGeom prst="roundRect">
            <a:avLst/>
          </a:prstGeom>
          <a:solidFill>
            <a:srgbClr val="FFCC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角丸四角形 18"/>
          <p:cNvSpPr/>
          <p:nvPr/>
        </p:nvSpPr>
        <p:spPr>
          <a:xfrm>
            <a:off x="6156176" y="4275137"/>
            <a:ext cx="1055390" cy="216024"/>
          </a:xfrm>
          <a:prstGeom prst="roundRect">
            <a:avLst/>
          </a:prstGeom>
          <a:solidFill>
            <a:srgbClr val="E4B3B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角丸四角形 19"/>
          <p:cNvSpPr/>
          <p:nvPr/>
        </p:nvSpPr>
        <p:spPr>
          <a:xfrm>
            <a:off x="796008" y="1268760"/>
            <a:ext cx="792088" cy="263674"/>
          </a:xfrm>
          <a:prstGeom prst="roundRect">
            <a:avLst/>
          </a:prstGeom>
          <a:solidFill>
            <a:srgbClr val="E2E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liver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7452320" y="3833242"/>
            <a:ext cx="792088" cy="263674"/>
          </a:xfrm>
          <a:prstGeom prst="roundRect">
            <a:avLst/>
          </a:prstGeom>
          <a:solidFill>
            <a:srgbClr val="E2E0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40349" y="1052736"/>
            <a:ext cx="919683" cy="263674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角丸四角形 23"/>
          <p:cNvSpPr/>
          <p:nvPr/>
        </p:nvSpPr>
        <p:spPr>
          <a:xfrm>
            <a:off x="2368389" y="1870720"/>
            <a:ext cx="1549859" cy="263674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角丸四角形 24"/>
          <p:cNvSpPr/>
          <p:nvPr/>
        </p:nvSpPr>
        <p:spPr>
          <a:xfrm>
            <a:off x="770496" y="5013176"/>
            <a:ext cx="1549859" cy="432048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角丸四角形 25"/>
          <p:cNvSpPr/>
          <p:nvPr/>
        </p:nvSpPr>
        <p:spPr>
          <a:xfrm>
            <a:off x="4239791" y="5060776"/>
            <a:ext cx="1766318" cy="432048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角丸四角形 26"/>
          <p:cNvSpPr/>
          <p:nvPr/>
        </p:nvSpPr>
        <p:spPr>
          <a:xfrm>
            <a:off x="6121458" y="5168788"/>
            <a:ext cx="970821" cy="216024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角丸四角形 27"/>
          <p:cNvSpPr/>
          <p:nvPr/>
        </p:nvSpPr>
        <p:spPr>
          <a:xfrm>
            <a:off x="4445943" y="2223864"/>
            <a:ext cx="1278185" cy="413048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角丸四角形 28"/>
          <p:cNvSpPr/>
          <p:nvPr/>
        </p:nvSpPr>
        <p:spPr>
          <a:xfrm>
            <a:off x="4813198" y="3890392"/>
            <a:ext cx="1278185" cy="413048"/>
          </a:xfrm>
          <a:prstGeom prst="roundRect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角丸四角形 29"/>
          <p:cNvSpPr/>
          <p:nvPr/>
        </p:nvSpPr>
        <p:spPr>
          <a:xfrm>
            <a:off x="4661967" y="4520902"/>
            <a:ext cx="1062161" cy="276250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角丸四角形 30"/>
          <p:cNvSpPr/>
          <p:nvPr/>
        </p:nvSpPr>
        <p:spPr>
          <a:xfrm>
            <a:off x="6156176" y="4581128"/>
            <a:ext cx="846137" cy="216024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角丸四角形 22"/>
          <p:cNvSpPr/>
          <p:nvPr/>
        </p:nvSpPr>
        <p:spPr>
          <a:xfrm>
            <a:off x="7423322" y="4551015"/>
            <a:ext cx="1109117" cy="2160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22159" y="1052736"/>
            <a:ext cx="891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/>
              <a:t>LDL receptor </a:t>
            </a:r>
            <a:endParaRPr kumimoji="1" lang="ja-JP" altLang="en-US" sz="1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396183" y="1556792"/>
            <a:ext cx="891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Fatty acid</a:t>
            </a:r>
            <a:r>
              <a:rPr kumimoji="1" lang="en-US" altLang="ja-JP" sz="1000" dirty="0" smtClean="0"/>
              <a:t> </a:t>
            </a:r>
            <a:endParaRPr kumimoji="1" lang="ja-JP" altLang="en-US" sz="10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448712" y="2062166"/>
            <a:ext cx="891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Acetyl CoA</a:t>
            </a:r>
            <a:r>
              <a:rPr kumimoji="1" lang="en-US" altLang="ja-JP" sz="1000" dirty="0" smtClean="0"/>
              <a:t> </a:t>
            </a:r>
            <a:endParaRPr kumimoji="1" lang="ja-JP" altLang="en-US" sz="10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451770" y="1870720"/>
            <a:ext cx="14664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HMG-CoA reductase</a:t>
            </a:r>
            <a:r>
              <a:rPr kumimoji="1" lang="en-US" altLang="ja-JP" sz="1000" dirty="0" smtClean="0"/>
              <a:t> </a:t>
            </a:r>
            <a:endParaRPr kumimoji="1" lang="ja-JP" altLang="en-US" sz="10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269842" y="2276872"/>
            <a:ext cx="215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/>
              <a:t>Cholesterol 7 α</a:t>
            </a:r>
            <a:r>
              <a:rPr lang="ja-JP" altLang="en-US" sz="1000" dirty="0"/>
              <a:t>　</a:t>
            </a:r>
            <a:r>
              <a:rPr lang="en-US" altLang="ja-JP" sz="1000" dirty="0" smtClean="0"/>
              <a:t>h</a:t>
            </a:r>
            <a:r>
              <a:rPr kumimoji="1" lang="en-US" altLang="ja-JP" sz="1000" dirty="0" smtClean="0"/>
              <a:t>ydroxylase</a:t>
            </a:r>
            <a:endParaRPr kumimoji="1" lang="ja-JP" altLang="en-US" sz="10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332287" y="3526394"/>
            <a:ext cx="9516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 smtClean="0"/>
              <a:t>Entero</a:t>
            </a:r>
            <a:r>
              <a:rPr kumimoji="1" lang="en-US" altLang="ja-JP" sz="1000" dirty="0" smtClean="0"/>
              <a:t> </a:t>
            </a:r>
            <a:r>
              <a:rPr kumimoji="1" lang="en-US" altLang="ja-JP" sz="1000" dirty="0" err="1" smtClean="0"/>
              <a:t>hepatice</a:t>
            </a:r>
            <a:r>
              <a:rPr kumimoji="1" lang="en-US" altLang="ja-JP" sz="1000" dirty="0" smtClean="0"/>
              <a:t> circulation</a:t>
            </a:r>
            <a:endParaRPr kumimoji="1" lang="ja-JP" altLang="en-US" sz="10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13199" y="3890392"/>
            <a:ext cx="951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 smtClean="0"/>
              <a:t>Cholic</a:t>
            </a:r>
            <a:r>
              <a:rPr kumimoji="1" lang="en-US" altLang="ja-JP" sz="1000" dirty="0" smtClean="0"/>
              <a:t> acid</a:t>
            </a:r>
            <a:endParaRPr kumimoji="1" lang="ja-JP" altLang="en-US" sz="10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008339" y="3254787"/>
            <a:ext cx="951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Conjugated</a:t>
            </a:r>
            <a:endParaRPr kumimoji="1" lang="ja-JP" altLang="en-US" sz="1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160738" y="4156591"/>
            <a:ext cx="1291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 smtClean="0"/>
              <a:t>Cunjugated</a:t>
            </a:r>
            <a:r>
              <a:rPr lang="en-US" altLang="ja-JP" sz="1000" dirty="0" smtClean="0"/>
              <a:t> </a:t>
            </a:r>
            <a:r>
              <a:rPr lang="en-US" altLang="ja-JP" sz="1000" dirty="0" err="1" smtClean="0"/>
              <a:t>cholic</a:t>
            </a:r>
            <a:r>
              <a:rPr lang="en-US" altLang="ja-JP" sz="1000" dirty="0" smtClean="0"/>
              <a:t> acid</a:t>
            </a:r>
            <a:endParaRPr kumimoji="1" lang="ja-JP" altLang="en-US" sz="1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643249" y="4520818"/>
            <a:ext cx="1291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cholesterol</a:t>
            </a:r>
            <a:endParaRPr kumimoji="1" lang="ja-JP" altLang="en-US" sz="1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121458" y="4606032"/>
            <a:ext cx="1291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 smtClean="0"/>
              <a:t>Cholic</a:t>
            </a:r>
            <a:r>
              <a:rPr lang="en-US" altLang="ja-JP" sz="1000" dirty="0" smtClean="0"/>
              <a:t> acid</a:t>
            </a:r>
            <a:endParaRPr kumimoji="1" lang="ja-JP" altLang="en-US" sz="1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394144" y="3823384"/>
            <a:ext cx="1291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Small intestine</a:t>
            </a:r>
            <a:endParaRPr kumimoji="1" lang="ja-JP" altLang="en-US" sz="10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668344" y="4551015"/>
            <a:ext cx="1291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probiotics</a:t>
            </a:r>
            <a:endParaRPr kumimoji="1" lang="ja-JP" altLang="en-US" sz="10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048164" y="5138591"/>
            <a:ext cx="1548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Adhesion to </a:t>
            </a:r>
            <a:r>
              <a:rPr lang="en-US" altLang="ja-JP" sz="1000" dirty="0" err="1" smtClean="0"/>
              <a:t>cholic</a:t>
            </a:r>
            <a:r>
              <a:rPr lang="en-US" altLang="ja-JP" sz="1000" dirty="0" smtClean="0"/>
              <a:t> acid </a:t>
            </a:r>
            <a:endParaRPr kumimoji="1" lang="ja-JP" altLang="en-US" sz="10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358758" y="5106088"/>
            <a:ext cx="1689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/>
              <a:t>Absorp</a:t>
            </a:r>
            <a:r>
              <a:rPr lang="en-US" altLang="ja-JP" sz="1000" dirty="0" smtClean="0"/>
              <a:t>tion of cholesterol</a:t>
            </a:r>
            <a:endParaRPr kumimoji="1" lang="ja-JP" altLang="en-US" sz="1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239973" y="4571911"/>
            <a:ext cx="891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carbohydrate</a:t>
            </a:r>
            <a:r>
              <a:rPr kumimoji="1" lang="en-US" altLang="ja-JP" sz="1000" dirty="0" smtClean="0"/>
              <a:t> </a:t>
            </a:r>
            <a:endParaRPr kumimoji="1" lang="ja-JP" altLang="en-US" sz="10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901883" y="4590074"/>
            <a:ext cx="1287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Short chain </a:t>
            </a:r>
            <a:r>
              <a:rPr lang="en-US" altLang="ja-JP" sz="1000" dirty="0" err="1" smtClean="0"/>
              <a:t>faty</a:t>
            </a:r>
            <a:r>
              <a:rPr lang="en-US" altLang="ja-JP" sz="1000" dirty="0" smtClean="0"/>
              <a:t> acid </a:t>
            </a:r>
            <a:r>
              <a:rPr kumimoji="1" lang="en-US" altLang="ja-JP" sz="1000" dirty="0" smtClean="0"/>
              <a:t> </a:t>
            </a:r>
            <a:endParaRPr kumimoji="1" lang="ja-JP" altLang="en-US" sz="10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358792" y="4571911"/>
            <a:ext cx="891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Ribosome</a:t>
            </a:r>
            <a:endParaRPr kumimoji="1" lang="ja-JP" altLang="en-US" sz="10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99592" y="5030579"/>
            <a:ext cx="89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Excretion of sterol</a:t>
            </a:r>
            <a:endParaRPr kumimoji="1" lang="ja-JP" altLang="en-US" sz="1000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092601" y="1324325"/>
            <a:ext cx="891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Apoβ</a:t>
            </a:r>
            <a:r>
              <a:rPr lang="ja-JP" altLang="en-US" sz="1000" dirty="0" smtClean="0"/>
              <a:t>　</a:t>
            </a:r>
            <a:r>
              <a:rPr lang="en-US" altLang="ja-JP" sz="1000" dirty="0" smtClean="0"/>
              <a:t>100</a:t>
            </a:r>
            <a:r>
              <a:rPr kumimoji="1" lang="en-US" altLang="ja-JP" sz="1000" dirty="0" smtClean="0"/>
              <a:t> </a:t>
            </a:r>
            <a:endParaRPr kumimoji="1" lang="ja-JP" altLang="en-US" sz="10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740722" y="2060848"/>
            <a:ext cx="891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err="1" smtClean="0"/>
              <a:t>cholic</a:t>
            </a:r>
            <a:r>
              <a:rPr lang="en-US" altLang="ja-JP" sz="1000" dirty="0" smtClean="0"/>
              <a:t> acid</a:t>
            </a:r>
            <a:r>
              <a:rPr kumimoji="1" lang="en-US" altLang="ja-JP" sz="1000" dirty="0" smtClean="0"/>
              <a:t> </a:t>
            </a:r>
            <a:endParaRPr kumimoji="1" lang="ja-JP" altLang="en-US" sz="1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55776" y="6021288"/>
            <a:ext cx="429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Decrease of serum cholesterol by probiotics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32287" y="4169732"/>
            <a:ext cx="10315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err="1" smtClean="0"/>
              <a:t>deconjugated</a:t>
            </a:r>
            <a:endParaRPr kumimoji="1" lang="en-US" altLang="ja-JP" sz="1050" dirty="0" smtClean="0"/>
          </a:p>
          <a:p>
            <a:r>
              <a:rPr lang="en-US" altLang="ja-JP" sz="1050" dirty="0" err="1" smtClean="0"/>
              <a:t>cholic</a:t>
            </a:r>
            <a:r>
              <a:rPr lang="en-US" altLang="ja-JP" sz="1050" dirty="0" smtClean="0"/>
              <a:t> acid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21275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6252913" cy="520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角丸四角形 2"/>
          <p:cNvSpPr/>
          <p:nvPr/>
        </p:nvSpPr>
        <p:spPr>
          <a:xfrm>
            <a:off x="5580112" y="4365104"/>
            <a:ext cx="936104" cy="216024"/>
          </a:xfrm>
          <a:prstGeom prst="round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51980" y="980728"/>
            <a:ext cx="86383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 smtClean="0"/>
              <a:t>Diacyl</a:t>
            </a:r>
            <a:r>
              <a:rPr kumimoji="1" lang="en-US" altLang="ja-JP" sz="1000" dirty="0" smtClean="0"/>
              <a:t> </a:t>
            </a:r>
          </a:p>
          <a:p>
            <a:r>
              <a:rPr kumimoji="1" lang="en-US" altLang="ja-JP" sz="1000" dirty="0" err="1" smtClean="0"/>
              <a:t>lipopeptide</a:t>
            </a:r>
            <a:endParaRPr kumimoji="1" lang="ja-JP" altLang="en-US" sz="1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92601" y="1324325"/>
            <a:ext cx="891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/>
              <a:t>Apoβ</a:t>
            </a:r>
            <a:r>
              <a:rPr lang="ja-JP" altLang="en-US" sz="1000" dirty="0" smtClean="0"/>
              <a:t>　</a:t>
            </a:r>
            <a:r>
              <a:rPr lang="en-US" altLang="ja-JP" sz="1000" dirty="0" smtClean="0"/>
              <a:t>100</a:t>
            </a:r>
            <a:r>
              <a:rPr kumimoji="1" lang="en-US" altLang="ja-JP" sz="1000" dirty="0" smtClean="0"/>
              <a:t> </a:t>
            </a:r>
            <a:endParaRPr kumimoji="1" lang="ja-JP" altLang="en-US" sz="1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35896" y="980728"/>
            <a:ext cx="86383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 smtClean="0"/>
              <a:t>Triacyl</a:t>
            </a:r>
            <a:endParaRPr kumimoji="1" lang="en-US" altLang="ja-JP" sz="1000" dirty="0" smtClean="0"/>
          </a:p>
          <a:p>
            <a:r>
              <a:rPr lang="en-US" altLang="ja-JP" sz="1000" dirty="0" err="1" smtClean="0"/>
              <a:t>lipopeptide</a:t>
            </a:r>
            <a:endParaRPr lang="ja-JP" altLang="en-US" sz="1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66066" y="980728"/>
            <a:ext cx="82809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err="1" smtClean="0"/>
              <a:t>flagellin</a:t>
            </a:r>
            <a:endParaRPr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24810" y="4330341"/>
            <a:ext cx="84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endosome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99732" y="5877271"/>
            <a:ext cx="1175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TLR and Ligands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156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75409" cy="48965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</p:pic>
      <p:sp>
        <p:nvSpPr>
          <p:cNvPr id="4" name="角丸四角形 3"/>
          <p:cNvSpPr/>
          <p:nvPr/>
        </p:nvSpPr>
        <p:spPr>
          <a:xfrm>
            <a:off x="323528" y="908720"/>
            <a:ext cx="3168352" cy="360040"/>
          </a:xfrm>
          <a:prstGeom prst="roundRect">
            <a:avLst/>
          </a:prstGeom>
          <a:solidFill>
            <a:srgbClr val="EFC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359532" y="5157192"/>
            <a:ext cx="3096344" cy="288032"/>
          </a:xfrm>
          <a:prstGeom prst="roundRect">
            <a:avLst/>
          </a:prstGeom>
          <a:solidFill>
            <a:srgbClr val="EFC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3851920" y="5157192"/>
            <a:ext cx="1872208" cy="288032"/>
          </a:xfrm>
          <a:prstGeom prst="roundRect">
            <a:avLst/>
          </a:prstGeom>
          <a:solidFill>
            <a:srgbClr val="EFC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6156176" y="5157192"/>
            <a:ext cx="1944216" cy="288032"/>
          </a:xfrm>
          <a:prstGeom prst="roundRect">
            <a:avLst/>
          </a:prstGeom>
          <a:solidFill>
            <a:srgbClr val="EFC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5724128" y="1268760"/>
            <a:ext cx="864096" cy="21602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5576" y="904074"/>
            <a:ext cx="153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Intestinal flora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70174" y="113674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d</a:t>
            </a:r>
            <a:r>
              <a:rPr kumimoji="1" lang="en-US" altLang="ja-JP" dirty="0" err="1" smtClean="0"/>
              <a:t>endric</a:t>
            </a:r>
            <a:r>
              <a:rPr kumimoji="1" lang="en-US" altLang="ja-JP" dirty="0" smtClean="0"/>
              <a:t> cell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28184" y="2419681"/>
            <a:ext cx="1728192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smtClean="0"/>
              <a:t>Excretion of IgA</a:t>
            </a:r>
            <a:endParaRPr kumimoji="1" lang="ja-JP" altLang="en-US" sz="1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92080" y="2924944"/>
            <a:ext cx="1346390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1000" dirty="0" smtClean="0"/>
          </a:p>
          <a:p>
            <a:pPr algn="ctr"/>
            <a:r>
              <a:rPr kumimoji="1" lang="en-US" altLang="ja-JP" sz="1000" dirty="0" smtClean="0"/>
              <a:t>Control</a:t>
            </a:r>
            <a:r>
              <a:rPr lang="ja-JP" altLang="en-US" sz="1000" dirty="0" smtClean="0"/>
              <a:t> </a:t>
            </a:r>
            <a:r>
              <a:rPr lang="en-US" altLang="ja-JP" sz="1000" dirty="0" smtClean="0"/>
              <a:t>by IEL</a:t>
            </a:r>
            <a:endParaRPr kumimoji="1" lang="en-US" altLang="ja-JP" sz="1000" dirty="0"/>
          </a:p>
          <a:p>
            <a:pPr algn="ctr"/>
            <a:endParaRPr kumimoji="1" lang="en-US" altLang="ja-JP" sz="1000" dirty="0" smtClean="0"/>
          </a:p>
        </p:txBody>
      </p:sp>
      <p:sp>
        <p:nvSpPr>
          <p:cNvPr id="3" name="正方形/長方形 2"/>
          <p:cNvSpPr/>
          <p:nvPr/>
        </p:nvSpPr>
        <p:spPr>
          <a:xfrm>
            <a:off x="3985640" y="3895086"/>
            <a:ext cx="1376526" cy="180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</a:rPr>
              <a:t>Immune tolerance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259632" y="3573016"/>
            <a:ext cx="12961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099761" y="5211198"/>
            <a:ext cx="1376526" cy="18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</a:rPr>
              <a:t>IBD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244840" y="5211198"/>
            <a:ext cx="1804387" cy="18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</a:rPr>
              <a:t>defense for infection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005510" y="5211198"/>
            <a:ext cx="1804387" cy="18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allergy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71800" y="6021288"/>
            <a:ext cx="335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Immune system by intestinal flora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30699" y="321498"/>
            <a:ext cx="267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Immune system in mucosa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53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688"/>
            <a:ext cx="8136904" cy="603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円/楕円 2"/>
          <p:cNvSpPr/>
          <p:nvPr/>
        </p:nvSpPr>
        <p:spPr>
          <a:xfrm>
            <a:off x="1115616" y="3573016"/>
            <a:ext cx="1584176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1336394" y="4010708"/>
            <a:ext cx="1142619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4072699" y="3573016"/>
            <a:ext cx="1003357" cy="43769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5618927" y="3642202"/>
            <a:ext cx="1041305" cy="218846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6714492" y="2564904"/>
            <a:ext cx="859341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7296562" y="3334094"/>
            <a:ext cx="1091862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6478269" y="4869160"/>
            <a:ext cx="818293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円/楕円 10"/>
          <p:cNvSpPr/>
          <p:nvPr/>
        </p:nvSpPr>
        <p:spPr>
          <a:xfrm>
            <a:off x="6931530" y="5445224"/>
            <a:ext cx="910963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>
          <a:xfrm>
            <a:off x="4072699" y="5603014"/>
            <a:ext cx="1075365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>
          <a:xfrm>
            <a:off x="3419873" y="4208150"/>
            <a:ext cx="720080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6697927" y="3987879"/>
            <a:ext cx="720080" cy="288032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4932040" y="4881727"/>
            <a:ext cx="616971" cy="218846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5324342" y="5196354"/>
            <a:ext cx="687818" cy="218846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2555776" y="1484784"/>
            <a:ext cx="616971" cy="218846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>
            <a:off x="5724127" y="1484784"/>
            <a:ext cx="415451" cy="210217"/>
          </a:xfrm>
          <a:prstGeom prst="ellipse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45291" y="1479557"/>
            <a:ext cx="437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/>
              <a:t>M cell</a:t>
            </a:r>
            <a:endParaRPr kumimoji="1" lang="ja-JP" altLang="en-US" sz="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30325" y="3622126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T</a:t>
            </a:r>
            <a:r>
              <a:rPr kumimoji="1" lang="en-US" altLang="ja-JP" sz="800" dirty="0" smtClean="0"/>
              <a:t> cell , B cell</a:t>
            </a:r>
            <a:endParaRPr kumimoji="1" lang="ja-JP" altLang="en-US" sz="8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47664" y="4048379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/>
              <a:t>Peyer system</a:t>
            </a:r>
            <a:endParaRPr kumimoji="1" lang="ja-JP" altLang="en-US" sz="8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39953" y="3717032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err="1" smtClean="0"/>
              <a:t>lymophocyte</a:t>
            </a:r>
            <a:endParaRPr kumimoji="1" lang="ja-JP" altLang="en-US" sz="8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32140" y="4252266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err="1" smtClean="0"/>
              <a:t>d</a:t>
            </a:r>
            <a:r>
              <a:rPr kumimoji="1" lang="en-US" altLang="ja-JP" sz="800" dirty="0" err="1" smtClean="0"/>
              <a:t>endric</a:t>
            </a:r>
            <a:r>
              <a:rPr kumimoji="1" lang="en-US" altLang="ja-JP" sz="800" dirty="0" smtClean="0"/>
              <a:t> cell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94516" y="5672506"/>
            <a:ext cx="11460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/>
              <a:t>Regulatory T </a:t>
            </a:r>
            <a:r>
              <a:rPr kumimoji="1" lang="en-US" altLang="ja-JP" sz="800" dirty="0" smtClean="0"/>
              <a:t>cell</a:t>
            </a:r>
            <a:endParaRPr kumimoji="1" lang="ja-JP" altLang="en-US" sz="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51338" y="4869160"/>
            <a:ext cx="489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IL 10</a:t>
            </a:r>
            <a:endParaRPr kumimoji="1" lang="ja-JP" altLang="en-US" sz="8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25029" y="5188360"/>
            <a:ext cx="489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/>
              <a:t>TGF-β</a:t>
            </a:r>
            <a:endParaRPr kumimoji="1" lang="ja-JP" altLang="en-US" sz="8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686936" y="4905454"/>
            <a:ext cx="609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CD4  cell</a:t>
            </a:r>
            <a:endParaRPr kumimoji="1" lang="ja-JP" altLang="en-US" sz="8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999935" y="5481518"/>
            <a:ext cx="8842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/>
              <a:t>L</a:t>
            </a:r>
            <a:r>
              <a:rPr kumimoji="1" lang="en-US" altLang="ja-JP" sz="800" dirty="0" smtClean="0"/>
              <a:t>amina </a:t>
            </a:r>
            <a:r>
              <a:rPr kumimoji="1" lang="en-US" altLang="ja-JP" sz="800" dirty="0" err="1" smtClean="0"/>
              <a:t>propria</a:t>
            </a:r>
            <a:endParaRPr kumimoji="1" lang="ja-JP" altLang="en-US" sz="8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54451" y="4012843"/>
            <a:ext cx="532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TGF-β</a:t>
            </a:r>
            <a:endParaRPr kumimoji="1" lang="ja-JP" altLang="en-US" sz="8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442046" y="3350386"/>
            <a:ext cx="10183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/>
              <a:t>m</a:t>
            </a:r>
            <a:r>
              <a:rPr kumimoji="1" lang="en-US" altLang="ja-JP" sz="800" dirty="0" smtClean="0"/>
              <a:t>acrophage</a:t>
            </a:r>
            <a:endParaRPr kumimoji="1" lang="ja-JP" altLang="en-US" sz="8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724127" y="3640824"/>
            <a:ext cx="10183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/>
              <a:t>Plasma cell</a:t>
            </a:r>
            <a:endParaRPr kumimoji="1" lang="ja-JP" altLang="en-US" sz="8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54450" y="2564912"/>
            <a:ext cx="80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 smtClean="0"/>
              <a:t>Response by epithelium</a:t>
            </a:r>
            <a:endParaRPr kumimoji="1" lang="ja-JP" altLang="en-US" sz="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77215" y="6453336"/>
            <a:ext cx="265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Defense system in mucosa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39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9618"/>
            <a:ext cx="7582302" cy="443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971600" y="3344230"/>
            <a:ext cx="1224136" cy="216024"/>
          </a:xfrm>
          <a:prstGeom prst="round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3203848" y="3246698"/>
            <a:ext cx="936104" cy="216024"/>
          </a:xfrm>
          <a:prstGeom prst="round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3394599" y="1628800"/>
            <a:ext cx="936104" cy="216024"/>
          </a:xfrm>
          <a:prstGeom prst="round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2267744" y="1565176"/>
            <a:ext cx="468052" cy="216024"/>
          </a:xfrm>
          <a:prstGeom prst="round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5895632" y="1571489"/>
            <a:ext cx="468052" cy="216024"/>
          </a:xfrm>
          <a:prstGeom prst="round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6876256" y="3229954"/>
            <a:ext cx="792088" cy="232767"/>
          </a:xfrm>
          <a:prstGeom prst="round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角丸四角形 12"/>
          <p:cNvSpPr/>
          <p:nvPr/>
        </p:nvSpPr>
        <p:spPr>
          <a:xfrm>
            <a:off x="4572000" y="3140969"/>
            <a:ext cx="1323632" cy="419286"/>
          </a:xfrm>
          <a:prstGeom prst="roundRect">
            <a:avLst/>
          </a:prstGeom>
          <a:solidFill>
            <a:srgbClr val="F5F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1128252" y="1124744"/>
            <a:ext cx="2747035" cy="36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4709385" y="1124744"/>
            <a:ext cx="2747035" cy="36004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フローチャート : 代替処理 13"/>
          <p:cNvSpPr/>
          <p:nvPr/>
        </p:nvSpPr>
        <p:spPr>
          <a:xfrm>
            <a:off x="1583667" y="4941168"/>
            <a:ext cx="1810931" cy="36004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角丸四角形 17"/>
          <p:cNvSpPr/>
          <p:nvPr/>
        </p:nvSpPr>
        <p:spPr>
          <a:xfrm>
            <a:off x="5255065" y="4941168"/>
            <a:ext cx="1749186" cy="360040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73607" y="110578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normal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48064" y="1118997"/>
            <a:ext cx="164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IL-10 KO mouse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19672" y="4936522"/>
            <a:ext cx="189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Anti-inflammation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77945" y="4931876"/>
            <a:ext cx="181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Inflammation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15576" y="5733256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Production of cytokine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16216" y="3140969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bacteria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64007" y="155214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M-CSF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394599" y="3159564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bacteria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5576" y="3311964"/>
            <a:ext cx="135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macrophage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20176" y="3452242"/>
            <a:ext cx="1531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Abnormal</a:t>
            </a:r>
          </a:p>
          <a:p>
            <a:r>
              <a:rPr kumimoji="1" lang="en-US" altLang="ja-JP" dirty="0" smtClean="0"/>
              <a:t>differentiation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812921" y="1538047"/>
            <a:ext cx="112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monocyte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72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1484784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libri" pitchFamily="34" charset="0"/>
                <a:ea typeface="Osaka" charset="-128"/>
                <a:cs typeface="Calibri" pitchFamily="34" charset="0"/>
              </a:rPr>
              <a:t>OMICS International Open Access Membership</a:t>
            </a:r>
            <a:b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libri" pitchFamily="34" charset="0"/>
                <a:ea typeface="Osaka" charset="-128"/>
                <a:cs typeface="Calibri" pitchFamily="34" charset="0"/>
              </a:rPr>
            </a:b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libri" pitchFamily="34" charset="0"/>
                <a:ea typeface="Osaka" charset="-128"/>
                <a:cs typeface="Calibri" pitchFamily="34" charset="0"/>
              </a:rPr>
              <a:t/>
            </a:r>
            <a:b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libri" pitchFamily="34" charset="0"/>
                <a:ea typeface="Osaka" charset="-128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OMICS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International Open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Access Membership enables academic and research institutions, funders and corporations to actively encourage open access in scholarly communication and the dissemination of research published by their authors.</a:t>
            </a: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For more details and benefits, click on the link below:</a:t>
            </a:r>
          </a:p>
          <a:p>
            <a:r>
              <a:rPr lang="en-US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en-US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en-US" smtClean="0">
                <a:latin typeface="Calibri" pitchFamily="34" charset="0"/>
                <a:cs typeface="Calibri" pitchFamily="34" charset="0"/>
                <a:hlinkClick r:id="rId2"/>
              </a:rPr>
              <a:t>omicsonline.org/membership.php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2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273713" cy="25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69160"/>
            <a:ext cx="2337211" cy="45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57" y="116632"/>
            <a:ext cx="3546891" cy="55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796136" y="5764614"/>
            <a:ext cx="240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no</a:t>
            </a:r>
            <a:r>
              <a:rPr lang="ja-JP" altLang="en-US" dirty="0" smtClean="0"/>
              <a:t> </a:t>
            </a:r>
            <a:r>
              <a:rPr lang="en-US" altLang="ja-JP" dirty="0" smtClean="0"/>
              <a:t>death due to  yogurt</a:t>
            </a:r>
          </a:p>
        </p:txBody>
      </p:sp>
    </p:spTree>
    <p:extLst>
      <p:ext uri="{BB962C8B-B14F-4D97-AF65-F5344CB8AC3E}">
        <p14:creationId xmlns:p14="http://schemas.microsoft.com/office/powerpoint/2010/main" val="37654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3" y="1515545"/>
            <a:ext cx="2592288" cy="33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7" y="4881482"/>
            <a:ext cx="221695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06" y="2204864"/>
            <a:ext cx="6057540" cy="2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250632" y="3065649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trash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49812" y="4948844"/>
            <a:ext cx="25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Experiments by  Pasteur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00392" y="3097843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trash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31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44910"/>
            <a:ext cx="3737708" cy="493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009059"/>
            <a:ext cx="250348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3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/>
          <p:cNvGrpSpPr/>
          <p:nvPr/>
        </p:nvGrpSpPr>
        <p:grpSpPr>
          <a:xfrm>
            <a:off x="1296795" y="559626"/>
            <a:ext cx="5790153" cy="4818941"/>
            <a:chOff x="868667" y="918009"/>
            <a:chExt cx="4104642" cy="364909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67" y="918009"/>
              <a:ext cx="4104642" cy="36490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/>
          </p:spPr>
        </p:pic>
        <p:sp>
          <p:nvSpPr>
            <p:cNvPr id="2" name="角丸四角形 1"/>
            <p:cNvSpPr/>
            <p:nvPr/>
          </p:nvSpPr>
          <p:spPr>
            <a:xfrm>
              <a:off x="2422104" y="1040448"/>
              <a:ext cx="792088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coexist</a:t>
              </a:r>
              <a:endParaRPr kumimoji="1" lang="ja-JP" altLang="en-US" dirty="0"/>
            </a:p>
          </p:txBody>
        </p:sp>
        <p:sp>
          <p:nvSpPr>
            <p:cNvPr id="7" name="角丸四角形 6"/>
            <p:cNvSpPr/>
            <p:nvPr/>
          </p:nvSpPr>
          <p:spPr>
            <a:xfrm>
              <a:off x="4222304" y="2598542"/>
              <a:ext cx="576064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981944" y="2598542"/>
              <a:ext cx="529058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2613481" y="4086361"/>
              <a:ext cx="529058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2206080" y="1566081"/>
              <a:ext cx="1584176" cy="648072"/>
            </a:xfrm>
            <a:prstGeom prst="ellipse">
              <a:avLst/>
            </a:prstGeom>
            <a:solidFill>
              <a:srgbClr val="EFC51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1701062" y="2312806"/>
              <a:ext cx="1010036" cy="69343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3214192" y="3006241"/>
              <a:ext cx="783165" cy="57606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2568909" y="3236583"/>
              <a:ext cx="674780" cy="504056"/>
            </a:xfrm>
            <a:prstGeom prst="ellipse">
              <a:avLst/>
            </a:prstGeom>
            <a:solidFill>
              <a:srgbClr val="CBD54B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1630016" y="3222265"/>
              <a:ext cx="923603" cy="64807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3142184" y="2142146"/>
              <a:ext cx="1008112" cy="505138"/>
            </a:xfrm>
            <a:prstGeom prst="ellipse">
              <a:avLst/>
            </a:prstGeom>
            <a:solidFill>
              <a:srgbClr val="EAA316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3423148" y="742610"/>
            <a:ext cx="127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coexistence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34123" y="1658711"/>
            <a:ext cx="11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Probiotics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69329" y="2770614"/>
            <a:ext cx="1356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/>
              <a:t>Bifidobacterium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77346" y="2355851"/>
            <a:ext cx="8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no death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42509" y="2815207"/>
            <a:ext cx="98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prevention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56588" y="2830596"/>
            <a:ext cx="817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treatment</a:t>
            </a:r>
            <a:endParaRPr kumimoji="1" lang="ja-JP" altLang="en-US" sz="1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07583" y="3892007"/>
            <a:ext cx="1144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Chemo therapy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57600" y="3513016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immune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00185" y="3723489"/>
            <a:ext cx="92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anti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serum</a:t>
            </a:r>
          </a:p>
          <a:p>
            <a:r>
              <a:rPr kumimoji="1" lang="en-US" altLang="ja-JP" sz="1200" dirty="0" smtClean="0"/>
              <a:t> therapy 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76971" y="4795386"/>
            <a:ext cx="788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exclusion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79662" y="5779551"/>
            <a:ext cx="216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Position of Probiotics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29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33346"/>
            <a:ext cx="7056784" cy="521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918835" y="944434"/>
            <a:ext cx="1398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High incidence (&gt;60%)</a:t>
            </a:r>
            <a:endParaRPr kumimoji="1" lang="ja-JP" altLang="en-US" sz="105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7984" y="950406"/>
            <a:ext cx="12747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m</a:t>
            </a:r>
            <a:r>
              <a:rPr kumimoji="1" lang="en-US" altLang="ja-JP" sz="1050" dirty="0" smtClean="0"/>
              <a:t>iddle (&gt;30%&gt;60%)</a:t>
            </a:r>
            <a:endParaRPr kumimoji="1" lang="ja-JP" altLang="en-US" sz="105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57219" y="962921"/>
            <a:ext cx="13468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l</a:t>
            </a:r>
            <a:r>
              <a:rPr kumimoji="1" lang="en-US" altLang="ja-JP" sz="1050" dirty="0" smtClean="0"/>
              <a:t>ow incidence (&lt;30%)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17905" y="381424"/>
            <a:ext cx="450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Intestional</a:t>
            </a:r>
            <a:r>
              <a:rPr kumimoji="1" lang="en-US" altLang="ja-JP" dirty="0" smtClean="0"/>
              <a:t> flora healthy volunteer (by culture)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75656" y="5947609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/>
              <a:t>Benno Y, et al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8348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83768" y="836712"/>
            <a:ext cx="451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Intestina</a:t>
            </a:r>
            <a:r>
              <a:rPr lang="en-US" altLang="ja-JP" dirty="0" smtClean="0"/>
              <a:t>l flora (16SrDNA) in healthy volunteer</a:t>
            </a:r>
            <a:endParaRPr kumimoji="1" lang="ja-JP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2658"/>
            <a:ext cx="7991916" cy="447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20096" y="5920412"/>
            <a:ext cx="9364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Hayashi H. et al.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793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347864" y="6284747"/>
            <a:ext cx="346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Specific primer for </a:t>
            </a:r>
            <a:r>
              <a:rPr kumimoji="1" lang="en-US" altLang="ja-JP" dirty="0" err="1" smtClean="0"/>
              <a:t>Bifidobacterium</a:t>
            </a:r>
            <a:endParaRPr kumimoji="1" lang="en-US" altLang="ja-JP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814388"/>
            <a:ext cx="5600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123727" y="832708"/>
            <a:ext cx="86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bacteria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63201" y="832708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primer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44008" y="839634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Specific array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32240" y="868895"/>
            <a:ext cx="491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size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79712" y="6056566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Matsuki</a:t>
            </a:r>
            <a:r>
              <a:rPr kumimoji="1" lang="en-US" altLang="ja-JP" sz="900" dirty="0" smtClean="0"/>
              <a:t> T. </a:t>
            </a:r>
            <a:r>
              <a:rPr lang="en-US" altLang="ja-JP" sz="900" dirty="0" smtClean="0"/>
              <a:t>et al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14586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" y="908720"/>
            <a:ext cx="78200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187930" y="87000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 ±SD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88224" y="868070"/>
            <a:ext cx="121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Positive(%)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95664" y="908720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bacteria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22378" y="404664"/>
            <a:ext cx="479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Numbers of bacteria in stool of healthy volunteer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4198" y="4206280"/>
            <a:ext cx="9316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Matsuki</a:t>
            </a:r>
            <a:r>
              <a:rPr kumimoji="1" lang="en-US" altLang="ja-JP" sz="900" dirty="0" smtClean="0"/>
              <a:t> T, et al.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16891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Καλοκαίρι">
  <a:themeElements>
    <a:clrScheme name="Καλοκαίρι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Καλοκαίρ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Καλοκαίρι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334</Words>
  <Application>Microsoft Office PowerPoint</Application>
  <PresentationFormat>On-screen Show (4:3)</PresentationFormat>
  <Paragraphs>148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​​テーマ</vt:lpstr>
      <vt:lpstr>Καλοκαίρι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Shokakinaika</dc:creator>
  <cp:lastModifiedBy>Niharika</cp:lastModifiedBy>
  <cp:revision>67</cp:revision>
  <cp:lastPrinted>2014-09-04T06:42:57Z</cp:lastPrinted>
  <dcterms:created xsi:type="dcterms:W3CDTF">2014-09-01T05:16:15Z</dcterms:created>
  <dcterms:modified xsi:type="dcterms:W3CDTF">2015-10-19T08:33:33Z</dcterms:modified>
</cp:coreProperties>
</file>