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75" r:id="rId6"/>
    <p:sldId id="276" r:id="rId7"/>
    <p:sldId id="278" r:id="rId8"/>
    <p:sldId id="288" r:id="rId9"/>
    <p:sldId id="287" r:id="rId10"/>
    <p:sldId id="281" r:id="rId11"/>
    <p:sldId id="282" r:id="rId12"/>
    <p:sldId id="284" r:id="rId13"/>
    <p:sldId id="285" r:id="rId14"/>
    <p:sldId id="28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84623" autoAdjust="0"/>
  </p:normalViewPr>
  <p:slideViewPr>
    <p:cSldViewPr>
      <p:cViewPr>
        <p:scale>
          <a:sx n="90" d="100"/>
          <a:sy n="90" d="100"/>
        </p:scale>
        <p:origin x="-822"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10/14/2015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381000" y="685800"/>
            <a:ext cx="5288280" cy="4187952"/>
          </a:xfrm>
        </p:spPr>
        <p:txBody>
          <a:bodyPr>
            <a:normAutofit/>
          </a:bodyPr>
          <a:lstStyle/>
          <a:p>
            <a:pPr marL="0" indent="0" algn="ctr">
              <a:buNone/>
            </a:pPr>
            <a:r>
              <a:rPr lang="fr-FR" sz="4000" b="1" dirty="0" err="1" smtClean="0">
                <a:solidFill>
                  <a:schemeClr val="accent1"/>
                </a:solidFill>
              </a:rPr>
              <a:t>Related</a:t>
            </a:r>
            <a:r>
              <a:rPr lang="fr-FR" sz="4000" dirty="0" smtClean="0">
                <a:solidFill>
                  <a:schemeClr val="accent1"/>
                </a:solidFill>
              </a:rPr>
              <a:t>  </a:t>
            </a:r>
            <a:r>
              <a:rPr lang="fr-FR" sz="4000" b="1" dirty="0" err="1" smtClean="0">
                <a:solidFill>
                  <a:schemeClr val="accent1"/>
                </a:solidFill>
              </a:rPr>
              <a:t>journals</a:t>
            </a:r>
            <a:r>
              <a:rPr lang="fr-FR" sz="4000" dirty="0" smtClean="0">
                <a:solidFill>
                  <a:schemeClr val="accent1"/>
                </a:solidFill>
              </a:rPr>
              <a:t>                 </a:t>
            </a:r>
            <a:endParaRPr lang="fr-FR" sz="4000" dirty="0">
              <a:solidFill>
                <a:schemeClr val="accent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049086314"/>
              </p:ext>
            </p:extLst>
          </p:nvPr>
        </p:nvGraphicFramePr>
        <p:xfrm>
          <a:off x="2057400" y="4648200"/>
          <a:ext cx="2095500" cy="1715454"/>
        </p:xfrm>
        <a:graphic>
          <a:graphicData uri="http://schemas.openxmlformats.org/drawingml/2006/table">
            <a:tbl>
              <a:tblPr/>
              <a:tblGrid>
                <a:gridCol w="164353"/>
                <a:gridCol w="1931147"/>
              </a:tblGrid>
              <a:tr h="857727">
                <a:tc>
                  <a:txBody>
                    <a:bodyPr/>
                    <a:lstStyle/>
                    <a:p>
                      <a:endParaRPr lang="en-US" dirty="0"/>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r h="857727">
                <a:tc>
                  <a:txBody>
                    <a:bodyPr/>
                    <a:lstStyle/>
                    <a:p>
                      <a:endParaRPr lang="en-US"/>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bl>
          </a:graphicData>
        </a:graphic>
      </p:graphicFrame>
      <p:sp>
        <p:nvSpPr>
          <p:cNvPr id="3" name="TextBox 2"/>
          <p:cNvSpPr txBox="1"/>
          <p:nvPr/>
        </p:nvSpPr>
        <p:spPr>
          <a:xfrm>
            <a:off x="788504" y="2362200"/>
            <a:ext cx="5334000" cy="1661993"/>
          </a:xfrm>
          <a:prstGeom prst="rect">
            <a:avLst/>
          </a:prstGeom>
          <a:noFill/>
        </p:spPr>
        <p:txBody>
          <a:bodyPr wrap="square" rtlCol="0">
            <a:spAutoFit/>
          </a:bodyPr>
          <a:lstStyle/>
          <a:p>
            <a:pPr marL="457200" indent="-457200">
              <a:buFont typeface="Wingdings" pitchFamily="2" charset="2"/>
              <a:buChar char="Ø"/>
            </a:pPr>
            <a:r>
              <a:rPr lang="en-US" sz="2800" dirty="0">
                <a:latin typeface="Times New Roman" pitchFamily="18" charset="0"/>
                <a:cs typeface="Times New Roman" pitchFamily="18" charset="0"/>
              </a:rPr>
              <a:t>Chemotherapy: Open </a:t>
            </a:r>
            <a:r>
              <a:rPr lang="en-US" sz="2800" dirty="0" smtClean="0">
                <a:latin typeface="Times New Roman" pitchFamily="18" charset="0"/>
                <a:cs typeface="Times New Roman" pitchFamily="18" charset="0"/>
              </a:rPr>
              <a:t>Access</a:t>
            </a: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r>
              <a:rPr lang="en-US" sz="2800" dirty="0">
                <a:latin typeface="Times New Roman" pitchFamily="18" charset="0"/>
                <a:cs typeface="Times New Roman" pitchFamily="18" charset="0"/>
              </a:rPr>
              <a:t>Journal of Leukemia</a:t>
            </a:r>
          </a:p>
          <a:p>
            <a:endParaRPr lang="en-US" dirty="0"/>
          </a:p>
        </p:txBody>
      </p:sp>
    </p:spTree>
    <p:extLst>
      <p:ext uri="{BB962C8B-B14F-4D97-AF65-F5344CB8AC3E}">
        <p14:creationId xmlns:p14="http://schemas.microsoft.com/office/powerpoint/2010/main" val="64774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idx="1"/>
          </p:nvPr>
        </p:nvSpPr>
        <p:spPr>
          <a:xfrm>
            <a:off x="460513" y="914400"/>
            <a:ext cx="8183880" cy="4187952"/>
          </a:xfrm>
        </p:spPr>
        <p:txBody>
          <a:bodyPr>
            <a:normAutofit/>
          </a:bodyPr>
          <a:lstStyle/>
          <a:p>
            <a:pPr marL="0" indent="0">
              <a:buNone/>
            </a:pPr>
            <a:r>
              <a:rPr lang="en-US" sz="3600" b="1" dirty="0" smtClean="0">
                <a:solidFill>
                  <a:schemeClr val="accent1"/>
                </a:solidFill>
              </a:rPr>
              <a:t>Related Conference</a:t>
            </a:r>
            <a:endParaRPr lang="en-US" sz="3600" b="1" dirty="0">
              <a:solidFill>
                <a:schemeClr val="accent1"/>
              </a:solidFill>
            </a:endParaRPr>
          </a:p>
        </p:txBody>
      </p:sp>
      <p:sp>
        <p:nvSpPr>
          <p:cNvPr id="3" name="TextBox 2"/>
          <p:cNvSpPr txBox="1"/>
          <p:nvPr/>
        </p:nvSpPr>
        <p:spPr>
          <a:xfrm>
            <a:off x="457200" y="2362200"/>
            <a:ext cx="9296400" cy="3231654"/>
          </a:xfrm>
          <a:prstGeom prst="rect">
            <a:avLst/>
          </a:prstGeom>
          <a:noFill/>
        </p:spPr>
        <p:txBody>
          <a:bodyPr wrap="square" rtlCol="0">
            <a:spAutoFit/>
          </a:bodyPr>
          <a:lstStyle/>
          <a:p>
            <a:pPr marL="457200" indent="-457200">
              <a:buFont typeface="Wingdings" pitchFamily="2" charset="2"/>
              <a:buChar char="Ø"/>
            </a:pPr>
            <a:r>
              <a:rPr lang="en-US" sz="2800" dirty="0">
                <a:latin typeface="Times New Roman" pitchFamily="18" charset="0"/>
                <a:cs typeface="Times New Roman" pitchFamily="18" charset="0"/>
              </a:rPr>
              <a:t>Global Cancer </a:t>
            </a:r>
            <a:r>
              <a:rPr lang="en-US" sz="2800" dirty="0" smtClean="0">
                <a:latin typeface="Times New Roman" pitchFamily="18" charset="0"/>
                <a:cs typeface="Times New Roman" pitchFamily="18" charset="0"/>
              </a:rPr>
              <a:t>Conference</a:t>
            </a:r>
          </a:p>
          <a:p>
            <a:endParaRPr lang="en-US" sz="2800" dirty="0" smtClean="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r>
              <a:rPr lang="en-US" sz="2800" dirty="0">
                <a:latin typeface="Times New Roman" pitchFamily="18" charset="0"/>
                <a:cs typeface="Times New Roman" pitchFamily="18" charset="0"/>
              </a:rPr>
              <a:t>4</a:t>
            </a:r>
            <a:r>
              <a:rPr lang="en-US" sz="2800" baseline="30000" dirty="0">
                <a:latin typeface="Times New Roman" pitchFamily="18" charset="0"/>
                <a:cs typeface="Times New Roman" pitchFamily="18" charset="0"/>
              </a:rPr>
              <a:t>th</a:t>
            </a:r>
            <a:r>
              <a:rPr lang="en-US" sz="2800" dirty="0">
                <a:latin typeface="Times New Roman" pitchFamily="18" charset="0"/>
                <a:cs typeface="Times New Roman" pitchFamily="18" charset="0"/>
              </a:rPr>
              <a:t> World Congress on Cancer Science and Therapy</a:t>
            </a:r>
          </a:p>
          <a:p>
            <a:pPr marL="457200" indent="-457200">
              <a:buFont typeface="Wingdings" pitchFamily="2" charset="2"/>
              <a:buChar char="Ø"/>
            </a:pPr>
            <a:endParaRPr lang="en-US" sz="2800" dirty="0" smtClean="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endParaRPr lang="en-US" dirty="0" smtClean="0"/>
          </a:p>
          <a:p>
            <a:endParaRPr lang="en-US" dirty="0"/>
          </a:p>
        </p:txBody>
      </p:sp>
    </p:spTree>
    <p:extLst>
      <p:ext uri="{BB962C8B-B14F-4D97-AF65-F5344CB8AC3E}">
        <p14:creationId xmlns:p14="http://schemas.microsoft.com/office/powerpoint/2010/main" val="306884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a:latin typeface="Calisto MT" panose="02040603050505030304" pitchFamily="18" charset="0"/>
              </a:rPr>
              <a:t>OMICS </a:t>
            </a:r>
            <a:r>
              <a:rPr lang="en-US" sz="2000" smtClean="0">
                <a:latin typeface="Calisto MT" panose="02040603050505030304" pitchFamily="18" charset="0"/>
              </a:rPr>
              <a:t>International Open </a:t>
            </a:r>
            <a:r>
              <a:rPr lang="en-US" sz="2000"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0120156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2895600"/>
            <a:ext cx="5638800" cy="769441"/>
          </a:xfrm>
          <a:prstGeom prst="rect">
            <a:avLst/>
          </a:prstGeom>
          <a:noFill/>
        </p:spPr>
        <p:txBody>
          <a:bodyPr wrap="square" rtlCol="0">
            <a:spAutoFit/>
          </a:bodyPr>
          <a:lstStyle/>
          <a:p>
            <a:r>
              <a:rPr lang="en-US" sz="4400" b="1" dirty="0" smtClean="0">
                <a:solidFill>
                  <a:srgbClr val="C00000"/>
                </a:solidFill>
                <a:latin typeface="Times New Roman" pitchFamily="18" charset="0"/>
                <a:cs typeface="Times New Roman" pitchFamily="18" charset="0"/>
              </a:rPr>
              <a:t>Thank You </a:t>
            </a:r>
            <a:endParaRPr lang="en-US" sz="44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4050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57200" y="533400"/>
            <a:ext cx="7010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b="1" dirty="0" smtClean="0">
                <a:solidFill>
                  <a:schemeClr val="accent1"/>
                </a:solidFill>
                <a:latin typeface="Times New Roman" pitchFamily="18" charset="0"/>
                <a:cs typeface="Times New Roman" pitchFamily="18" charset="0"/>
              </a:rPr>
              <a:t>Signature of the editor</a:t>
            </a:r>
            <a:endParaRPr lang="en-US" sz="4000" b="1" dirty="0">
              <a:solidFill>
                <a:schemeClr val="accent1"/>
              </a:solidFill>
              <a:latin typeface="Times New Roman" pitchFamily="18" charset="0"/>
              <a:cs typeface="Times New Roman" pitchFamily="18" charset="0"/>
            </a:endParaRPr>
          </a:p>
        </p:txBody>
      </p:sp>
      <p:pic>
        <p:nvPicPr>
          <p:cNvPr id="1026" name="Picture 2" descr="thiru signatu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2286000"/>
            <a:ext cx="1371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16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657600"/>
            <a:ext cx="7772400" cy="1363006"/>
          </a:xfrm>
        </p:spPr>
        <p:txBody>
          <a:bodyPr>
            <a:normAutofit fontScale="90000"/>
          </a:bodyPr>
          <a:lstStyle/>
          <a:p>
            <a:r>
              <a:rPr lang="en-US" sz="3100" dirty="0" err="1">
                <a:solidFill>
                  <a:schemeClr val="tx1"/>
                </a:solidFill>
              </a:rPr>
              <a:t>Thiruvengadam</a:t>
            </a:r>
            <a:r>
              <a:rPr lang="en-US" sz="3100" dirty="0">
                <a:solidFill>
                  <a:schemeClr val="tx1"/>
                </a:solidFill>
              </a:rPr>
              <a:t> </a:t>
            </a:r>
            <a:r>
              <a:rPr lang="en-US" sz="3100" dirty="0" err="1" smtClean="0">
                <a:solidFill>
                  <a:schemeClr val="tx1"/>
                </a:solidFill>
              </a:rPr>
              <a:t>Arumugam</a:t>
            </a:r>
            <a:r>
              <a:rPr lang="en-US" dirty="0" smtClean="0">
                <a:solidFill>
                  <a:schemeClr val="tx1"/>
                </a:solidFill>
                <a:effectLst/>
              </a:rPr>
              <a:t>,</a:t>
            </a:r>
            <a:br>
              <a:rPr lang="en-US" dirty="0" smtClean="0">
                <a:solidFill>
                  <a:schemeClr val="tx1"/>
                </a:solidFill>
                <a:effectLst/>
              </a:rPr>
            </a:br>
            <a:r>
              <a:rPr lang="en-US" sz="2700" dirty="0" smtClean="0">
                <a:solidFill>
                  <a:schemeClr val="tx1"/>
                </a:solidFill>
                <a:effectLst/>
              </a:rPr>
              <a:t>Ph.D.</a:t>
            </a:r>
            <a:r>
              <a:rPr lang="en-US" dirty="0" smtClean="0">
                <a:solidFill>
                  <a:schemeClr val="tx1"/>
                </a:solidFill>
                <a:effectLst/>
              </a:rPr>
              <a:t> </a:t>
            </a:r>
            <a:r>
              <a:rPr lang="en-US" dirty="0" smtClean="0">
                <a:solidFill>
                  <a:schemeClr val="tx1"/>
                </a:solidFill>
                <a:hlinkClick r:id="rId2" tooltip="SHAZIA JAMSHED"/>
              </a:rPr>
              <a:t> </a:t>
            </a:r>
            <a:endParaRPr lang="en-US" dirty="0">
              <a:solidFill>
                <a:schemeClr val="tx1"/>
              </a:solidFill>
            </a:endParaRPr>
          </a:p>
        </p:txBody>
      </p:sp>
      <p:sp>
        <p:nvSpPr>
          <p:cNvPr id="3" name="Subtitle 2"/>
          <p:cNvSpPr>
            <a:spLocks noGrp="1"/>
          </p:cNvSpPr>
          <p:nvPr>
            <p:ph type="subTitle" idx="1"/>
          </p:nvPr>
        </p:nvSpPr>
        <p:spPr>
          <a:xfrm>
            <a:off x="762000" y="5257800"/>
            <a:ext cx="7772400" cy="914400"/>
          </a:xfrm>
        </p:spPr>
        <p:txBody>
          <a:bodyPr>
            <a:normAutofit lnSpcReduction="10000"/>
          </a:bodyPr>
          <a:lstStyle/>
          <a:p>
            <a:pPr algn="ctr"/>
            <a:r>
              <a:rPr lang="en-US" b="1" i="1" dirty="0" smtClean="0">
                <a:solidFill>
                  <a:schemeClr val="tx1"/>
                </a:solidFill>
              </a:rPr>
              <a:t>Editor of </a:t>
            </a:r>
          </a:p>
          <a:p>
            <a:pPr algn="ctr"/>
            <a:endParaRPr lang="en-US" b="1" i="1" dirty="0" smtClean="0">
              <a:solidFill>
                <a:schemeClr val="tx1"/>
              </a:solidFill>
            </a:endParaRPr>
          </a:p>
          <a:p>
            <a:pPr algn="ctr"/>
            <a:r>
              <a:rPr lang="en-US" b="1" i="1" dirty="0" smtClean="0">
                <a:solidFill>
                  <a:schemeClr val="tx1"/>
                </a:solidFill>
              </a:rPr>
              <a:t>Journal of Integrative Oncology</a:t>
            </a:r>
            <a:endParaRPr lang="en-US" b="1" i="1" dirty="0">
              <a:solidFill>
                <a:schemeClr val="tx1"/>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752600"/>
            <a:ext cx="18764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descr="C:\Users\Tarumugam\Desktop\Thiru Arumugam Picture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57200"/>
            <a:ext cx="312420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817"/>
            <a:ext cx="8183880" cy="1051560"/>
          </a:xfrm>
        </p:spPr>
        <p:txBody>
          <a:bodyPr/>
          <a:lstStyle/>
          <a:p>
            <a:r>
              <a:rPr lang="en-US" dirty="0" smtClean="0"/>
              <a:t>Biography</a:t>
            </a:r>
            <a:endParaRPr lang="en-US" dirty="0"/>
          </a:p>
        </p:txBody>
      </p:sp>
      <p:sp>
        <p:nvSpPr>
          <p:cNvPr id="3" name="Content Placeholder 2"/>
          <p:cNvSpPr>
            <a:spLocks noGrp="1"/>
          </p:cNvSpPr>
          <p:nvPr>
            <p:ph idx="1"/>
          </p:nvPr>
        </p:nvSpPr>
        <p:spPr>
          <a:xfrm>
            <a:off x="381000" y="1219200"/>
            <a:ext cx="8305800" cy="4803648"/>
          </a:xfrm>
        </p:spPr>
        <p:txBody>
          <a:bodyPr>
            <a:noAutofit/>
          </a:bodyPr>
          <a:lstStyle/>
          <a:p>
            <a:pPr marL="0" indent="0" algn="just">
              <a:buNone/>
            </a:pPr>
            <a:r>
              <a:rPr lang="en-US" sz="1600" dirty="0">
                <a:latin typeface="Times New Roman" pitchFamily="18" charset="0"/>
                <a:cs typeface="Times New Roman" pitchFamily="18" charset="0"/>
              </a:rPr>
              <a:t>The goal of his research is to improve the treatment of pancreatic cancer and better patient outcome from this aggressive cancer. Resistance to chemo and radiotherapy is one of the major problems in pancreatic cancer management. Gemcitabine is the standard chemotherapy for this cancer and it has very meager benefits initially, and after that this drug is completely ineffective. His recent study showed that most of the pancreatic cancer cells lines are resistance to gemcitabine and other drugs, suggesting resistant mechanism is global. Resistant cells has </a:t>
            </a:r>
            <a:r>
              <a:rPr lang="en-US" sz="1600" dirty="0" err="1">
                <a:latin typeface="Times New Roman" pitchFamily="18" charset="0"/>
                <a:cs typeface="Times New Roman" pitchFamily="18" charset="0"/>
              </a:rPr>
              <a:t>mesenchymal</a:t>
            </a:r>
            <a:r>
              <a:rPr lang="en-US" sz="1600" dirty="0">
                <a:latin typeface="Times New Roman" pitchFamily="18" charset="0"/>
                <a:cs typeface="Times New Roman" pitchFamily="18" charset="0"/>
              </a:rPr>
              <a:t> phenotype, suggested </a:t>
            </a:r>
            <a:r>
              <a:rPr lang="en-US" sz="1600" dirty="0" err="1">
                <a:latin typeface="Times New Roman" pitchFamily="18" charset="0"/>
                <a:cs typeface="Times New Roman" pitchFamily="18" charset="0"/>
              </a:rPr>
              <a:t>EMT</a:t>
            </a:r>
            <a:r>
              <a:rPr lang="en-US" sz="1600" dirty="0">
                <a:latin typeface="Times New Roman" pitchFamily="18" charset="0"/>
                <a:cs typeface="Times New Roman" pitchFamily="18" charset="0"/>
              </a:rPr>
              <a:t> (Epithelial to </a:t>
            </a:r>
            <a:r>
              <a:rPr lang="en-US" sz="1600" dirty="0" err="1">
                <a:latin typeface="Times New Roman" pitchFamily="18" charset="0"/>
                <a:cs typeface="Times New Roman" pitchFamily="18" charset="0"/>
              </a:rPr>
              <a:t>Mesenchymal</a:t>
            </a:r>
            <a:r>
              <a:rPr lang="en-US" sz="1600" dirty="0">
                <a:latin typeface="Times New Roman" pitchFamily="18" charset="0"/>
                <a:cs typeface="Times New Roman" pitchFamily="18" charset="0"/>
              </a:rPr>
              <a:t> Transition) is one of the phenomena behind the drug resistance. His another approach to understand the drug resistance is identifying the gene expression that will be induced after gemcitabine treatment, this study revealed number of cell cycle regulator, de-</a:t>
            </a:r>
            <a:r>
              <a:rPr lang="en-US" sz="1600" dirty="0" err="1">
                <a:latin typeface="Times New Roman" pitchFamily="18" charset="0"/>
                <a:cs typeface="Times New Roman" pitchFamily="18" charset="0"/>
              </a:rPr>
              <a:t>toxifying</a:t>
            </a:r>
            <a:r>
              <a:rPr lang="en-US" sz="1600" dirty="0">
                <a:latin typeface="Times New Roman" pitchFamily="18" charset="0"/>
                <a:cs typeface="Times New Roman" pitchFamily="18" charset="0"/>
              </a:rPr>
              <a:t> molecules, anti-apoptotic molecules and also lots of novel genes that was not reported elsewhere and related to cancer stem cell survival. He is extending this study further with patient tissue </a:t>
            </a:r>
            <a:r>
              <a:rPr lang="en-US" sz="1600" dirty="0" err="1">
                <a:latin typeface="Times New Roman" pitchFamily="18" charset="0"/>
                <a:cs typeface="Times New Roman" pitchFamily="18" charset="0"/>
              </a:rPr>
              <a:t>xenograft</a:t>
            </a:r>
            <a:r>
              <a:rPr lang="en-US" sz="1600" dirty="0">
                <a:latin typeface="Times New Roman" pitchFamily="18" charset="0"/>
                <a:cs typeface="Times New Roman" pitchFamily="18" charset="0"/>
              </a:rPr>
              <a:t>, aiming to personalized medicine. Another focus of his research is to develop blocker for </a:t>
            </a:r>
            <a:r>
              <a:rPr lang="en-US" sz="1600" dirty="0" err="1">
                <a:latin typeface="Times New Roman" pitchFamily="18" charset="0"/>
                <a:cs typeface="Times New Roman" pitchFamily="18" charset="0"/>
              </a:rPr>
              <a:t>S100</a:t>
            </a:r>
            <a:r>
              <a:rPr lang="en-US" sz="1600" dirty="0">
                <a:latin typeface="Times New Roman" pitchFamily="18" charset="0"/>
                <a:cs typeface="Times New Roman" pitchFamily="18" charset="0"/>
              </a:rPr>
              <a:t>-RAGE interactions. This molecule plays a crucial role in tumor growth, angiogenesis, metastasis and also drug resistance. RAGE is a central mediator of inflammation in tumor tissue, vascular, neuronal, renal complications and other pathological conditions. He engaged in developing novel small peptide to block this RAGE mediated pathological function. Apart from my laboratory research he is also interested in optical imaging for tumor growth, metastasis and gene delivery.</a:t>
            </a:r>
          </a:p>
        </p:txBody>
      </p:sp>
    </p:spTree>
    <p:extLst>
      <p:ext uri="{BB962C8B-B14F-4D97-AF65-F5344CB8AC3E}">
        <p14:creationId xmlns:p14="http://schemas.microsoft.com/office/powerpoint/2010/main" val="193531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a:bodyPr>
          <a:lstStyle/>
          <a:p>
            <a:r>
              <a:rPr lang="en-US" sz="4000" dirty="0" smtClean="0"/>
              <a:t>Research Interests</a:t>
            </a:r>
            <a:endParaRPr lang="en-US" sz="4000" dirty="0"/>
          </a:p>
        </p:txBody>
      </p:sp>
      <p:sp>
        <p:nvSpPr>
          <p:cNvPr id="3" name="Content Placeholder 2"/>
          <p:cNvSpPr>
            <a:spLocks noGrp="1"/>
          </p:cNvSpPr>
          <p:nvPr>
            <p:ph idx="1"/>
          </p:nvPr>
        </p:nvSpPr>
        <p:spPr>
          <a:xfrm>
            <a:off x="533400" y="2133600"/>
            <a:ext cx="8183880" cy="4187952"/>
          </a:xfrm>
        </p:spPr>
        <p:txBody>
          <a:bodyPr/>
          <a:lstStyle/>
          <a:p>
            <a:pPr>
              <a:buFont typeface="Wingdings" pitchFamily="2" charset="2"/>
              <a:buChar char="Ø"/>
            </a:pPr>
            <a:r>
              <a:rPr lang="en-US" sz="2400" dirty="0" smtClean="0"/>
              <a:t> </a:t>
            </a:r>
            <a:r>
              <a:rPr lang="en-US" sz="3200" dirty="0" smtClean="0">
                <a:latin typeface="Times New Roman" pitchFamily="18" charset="0"/>
                <a:cs typeface="Times New Roman" pitchFamily="18" charset="0"/>
              </a:rPr>
              <a:t>Pancreatic Cancer</a:t>
            </a:r>
          </a:p>
          <a:p>
            <a:pPr marL="0" indent="0">
              <a:buNone/>
            </a:pPr>
            <a:endParaRPr lang="en-US" sz="3200" dirty="0" smtClean="0">
              <a:latin typeface="Times New Roman" pitchFamily="18" charset="0"/>
              <a:cs typeface="Times New Roman" pitchFamily="18" charset="0"/>
            </a:endParaRPr>
          </a:p>
          <a:p>
            <a:pPr>
              <a:buFont typeface="Wingdings" pitchFamily="2" charset="2"/>
              <a:buChar char="Ø"/>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Optical imaging for tumor </a:t>
            </a:r>
            <a:r>
              <a:rPr lang="en-US" sz="3200" dirty="0" smtClean="0">
                <a:latin typeface="Times New Roman" pitchFamily="18" charset="0"/>
                <a:cs typeface="Times New Roman" pitchFamily="18" charset="0"/>
              </a:rPr>
              <a:t>growth</a:t>
            </a:r>
          </a:p>
          <a:p>
            <a:pPr marL="0" indent="0">
              <a:buNone/>
            </a:pPr>
            <a:endParaRPr lang="en-US" sz="3200" dirty="0" smtClean="0">
              <a:latin typeface="Times New Roman" pitchFamily="18" charset="0"/>
              <a:cs typeface="Times New Roman" pitchFamily="18" charset="0"/>
            </a:endParaRPr>
          </a:p>
          <a:p>
            <a:pPr>
              <a:buFont typeface="Wingdings" pitchFamily="2" charset="2"/>
              <a:buChar char="Ø"/>
            </a:pPr>
            <a:r>
              <a:rPr lang="en-US" sz="3200" dirty="0" smtClean="0">
                <a:latin typeface="Times New Roman" pitchFamily="18" charset="0"/>
                <a:cs typeface="Times New Roman" pitchFamily="18" charset="0"/>
              </a:rPr>
              <a:t> Metastasis </a:t>
            </a:r>
            <a:r>
              <a:rPr lang="en-US" sz="3200" dirty="0">
                <a:latin typeface="Times New Roman" pitchFamily="18" charset="0"/>
                <a:cs typeface="Times New Roman" pitchFamily="18" charset="0"/>
              </a:rPr>
              <a:t>and gene delivery</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723779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3644" y="573319"/>
            <a:ext cx="5293437" cy="646331"/>
          </a:xfrm>
          <a:prstGeom prst="rect">
            <a:avLst/>
          </a:prstGeom>
          <a:noFill/>
        </p:spPr>
        <p:txBody>
          <a:bodyPr wrap="none" rtlCol="0">
            <a:spAutoFit/>
          </a:bodyPr>
          <a:lstStyle/>
          <a:p>
            <a:r>
              <a:rPr lang="en-US" sz="3600" b="1" dirty="0" smtClean="0">
                <a:solidFill>
                  <a:schemeClr val="accent1"/>
                </a:solidFill>
                <a:latin typeface="+mj-lt"/>
              </a:rPr>
              <a:t>Recent Publications</a:t>
            </a:r>
            <a:endParaRPr lang="en-US" sz="3600" b="1" dirty="0">
              <a:solidFill>
                <a:schemeClr val="accent1"/>
              </a:solidFill>
              <a:latin typeface="+mj-lt"/>
            </a:endParaRPr>
          </a:p>
        </p:txBody>
      </p:sp>
      <p:sp>
        <p:nvSpPr>
          <p:cNvPr id="8" name="TextBox 7"/>
          <p:cNvSpPr txBox="1"/>
          <p:nvPr/>
        </p:nvSpPr>
        <p:spPr>
          <a:xfrm>
            <a:off x="496957" y="1318998"/>
            <a:ext cx="8229600" cy="7386638"/>
          </a:xfrm>
          <a:prstGeom prst="rect">
            <a:avLst/>
          </a:prstGeom>
          <a:noFill/>
        </p:spPr>
        <p:txBody>
          <a:bodyPr wrap="square" rtlCol="0">
            <a:spAutoFit/>
          </a:bodyPr>
          <a:lstStyle/>
          <a:p>
            <a:pPr marL="285750" indent="-285750" algn="just">
              <a:buFont typeface="Wingdings" pitchFamily="2" charset="2"/>
              <a:buChar char="Ø"/>
            </a:pPr>
            <a:r>
              <a:rPr lang="en-US" sz="1600" dirty="0">
                <a:latin typeface="Times New Roman" pitchFamily="18" charset="0"/>
                <a:cs typeface="Times New Roman" pitchFamily="18" charset="0"/>
              </a:rPr>
              <a:t>Bisphosphonates Inhibit Stellate Cell Activity and Enhance Antitumor Effects of Nanoparticle Albumin Bound-Paclitaxel in Pancreatic Ductal Adenocarcinoma</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Molecular Cancer Therapeutics </a:t>
            </a:r>
            <a:r>
              <a:rPr lang="en-US" sz="1600" dirty="0" smtClean="0">
                <a:latin typeface="Times New Roman" pitchFamily="18" charset="0"/>
                <a:cs typeface="Times New Roman" pitchFamily="18" charset="0"/>
              </a:rPr>
              <a:t>09/2014</a:t>
            </a:r>
          </a:p>
          <a:p>
            <a:pPr marL="285750" indent="-285750" algn="just">
              <a:buFont typeface="Wingdings" pitchFamily="2" charset="2"/>
              <a:buChar char="Ø"/>
            </a:pPr>
            <a:r>
              <a:rPr lang="en-US" sz="1600" dirty="0" err="1">
                <a:latin typeface="Times New Roman" pitchFamily="18" charset="0"/>
                <a:cs typeface="Times New Roman" pitchFamily="18" charset="0"/>
              </a:rPr>
              <a:t>Hematogenous</a:t>
            </a:r>
            <a:r>
              <a:rPr lang="en-US" sz="1600" dirty="0">
                <a:latin typeface="Times New Roman" pitchFamily="18" charset="0"/>
                <a:cs typeface="Times New Roman" pitchFamily="18" charset="0"/>
              </a:rPr>
              <a:t> Metastasis of Ovarian Cancer: Rethinking Mode of Spread</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Cancer cell. 07/2014; 26(1):77-91. </a:t>
            </a:r>
            <a:endParaRPr lang="en-US" sz="1600" dirty="0" smtClean="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Cell surface lactate receptor </a:t>
            </a:r>
            <a:r>
              <a:rPr lang="en-US" sz="1600" dirty="0" err="1">
                <a:latin typeface="Times New Roman" pitchFamily="18" charset="0"/>
                <a:cs typeface="Times New Roman" pitchFamily="18" charset="0"/>
              </a:rPr>
              <a:t>GPR81</a:t>
            </a:r>
            <a:r>
              <a:rPr lang="en-US" sz="1600" dirty="0">
                <a:latin typeface="Times New Roman" pitchFamily="18" charset="0"/>
                <a:cs typeface="Times New Roman" pitchFamily="18" charset="0"/>
              </a:rPr>
              <a:t> is crucial for cancer cell survival</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Cancer research. </a:t>
            </a:r>
            <a:r>
              <a:rPr lang="en-US" sz="1600" dirty="0" smtClean="0">
                <a:latin typeface="Times New Roman" pitchFamily="18" charset="0"/>
                <a:cs typeface="Times New Roman" pitchFamily="18" charset="0"/>
              </a:rPr>
              <a:t>06/2014</a:t>
            </a:r>
          </a:p>
          <a:p>
            <a:pPr marL="285750" indent="-285750" algn="just">
              <a:buFont typeface="Wingdings" pitchFamily="2" charset="2"/>
              <a:buChar char="Ø"/>
            </a:pPr>
            <a:r>
              <a:rPr lang="en-US" sz="1600" dirty="0">
                <a:latin typeface="Times New Roman" pitchFamily="18" charset="0"/>
                <a:cs typeface="Times New Roman" pitchFamily="18" charset="0"/>
              </a:rPr>
              <a:t>Suppression of Pancreatic Cancer by Sulfated Non-Anticoagulant Low Molecular Weight Heparin</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Cancer letters </a:t>
            </a:r>
            <a:r>
              <a:rPr lang="en-US" sz="1600" dirty="0" smtClean="0">
                <a:latin typeface="Times New Roman" pitchFamily="18" charset="0"/>
                <a:cs typeface="Times New Roman" pitchFamily="18" charset="0"/>
              </a:rPr>
              <a:t>04/2014</a:t>
            </a:r>
          </a:p>
          <a:p>
            <a:pPr marL="285750" indent="-285750" algn="just">
              <a:buFont typeface="Wingdings" pitchFamily="2" charset="2"/>
              <a:buChar char="Ø"/>
            </a:pPr>
            <a:r>
              <a:rPr lang="en-US" sz="1600" dirty="0">
                <a:latin typeface="Times New Roman" pitchFamily="18" charset="0"/>
                <a:cs typeface="Times New Roman" pitchFamily="18" charset="0"/>
              </a:rPr>
              <a:t>Targeting Pancreatic Ductal Adenocarcinoma Acidic Microenvironment</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Scientific Reports 01/2014; </a:t>
            </a:r>
            <a:r>
              <a:rPr lang="en-US" sz="1600" dirty="0" smtClean="0">
                <a:latin typeface="Times New Roman" pitchFamily="18" charset="0"/>
                <a:cs typeface="Times New Roman" pitchFamily="18" charset="0"/>
              </a:rPr>
              <a:t>4:4410</a:t>
            </a:r>
          </a:p>
          <a:p>
            <a:pPr marL="285750" indent="-285750" algn="just">
              <a:buFont typeface="Wingdings" pitchFamily="2" charset="2"/>
              <a:buChar char="Ø"/>
            </a:pPr>
            <a:r>
              <a:rPr lang="en-US" sz="1600" dirty="0">
                <a:latin typeface="Times New Roman" pitchFamily="18" charset="0"/>
                <a:cs typeface="Times New Roman" pitchFamily="18" charset="0"/>
              </a:rPr>
              <a:t>Preliminary evaluation of 1′-[18 F]</a:t>
            </a:r>
            <a:r>
              <a:rPr lang="en-US" sz="1600" dirty="0" err="1">
                <a:latin typeface="Times New Roman" pitchFamily="18" charset="0"/>
                <a:cs typeface="Times New Roman" pitchFamily="18" charset="0"/>
              </a:rPr>
              <a:t>fluoroethyl</a:t>
            </a:r>
            <a:r>
              <a:rPr lang="en-US" sz="1600" dirty="0">
                <a:latin typeface="Times New Roman" pitchFamily="18" charset="0"/>
                <a:cs typeface="Times New Roman" pitchFamily="18" charset="0"/>
              </a:rPr>
              <a:t>-β-D-lactose ([18 F]</a:t>
            </a:r>
            <a:r>
              <a:rPr lang="en-US" sz="1600" dirty="0" err="1">
                <a:latin typeface="Times New Roman" pitchFamily="18" charset="0"/>
                <a:cs typeface="Times New Roman" pitchFamily="18" charset="0"/>
              </a:rPr>
              <a:t>FEL</a:t>
            </a:r>
            <a:r>
              <a:rPr lang="en-US" sz="1600" dirty="0">
                <a:latin typeface="Times New Roman" pitchFamily="18" charset="0"/>
                <a:cs typeface="Times New Roman" pitchFamily="18" charset="0"/>
              </a:rPr>
              <a:t>) for detection of pancreatic cancer in nude mouse </a:t>
            </a:r>
            <a:r>
              <a:rPr lang="en-US" sz="1600" dirty="0" err="1">
                <a:latin typeface="Times New Roman" pitchFamily="18" charset="0"/>
                <a:cs typeface="Times New Roman" pitchFamily="18" charset="0"/>
              </a:rPr>
              <a:t>orthotopic</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xenografts</a:t>
            </a:r>
            <a:r>
              <a:rPr lang="en-US" sz="1600" dirty="0" err="1">
                <a:latin typeface="Times New Roman" pitchFamily="18" charset="0"/>
                <a:cs typeface="Times New Roman" pitchFamily="18" charset="0"/>
              </a:rPr>
              <a:t>Nuclear</a:t>
            </a:r>
            <a:r>
              <a:rPr lang="en-US" sz="1600" dirty="0">
                <a:latin typeface="Times New Roman" pitchFamily="18" charset="0"/>
                <a:cs typeface="Times New Roman" pitchFamily="18" charset="0"/>
              </a:rPr>
              <a:t> Medicine and Biology. </a:t>
            </a:r>
            <a:r>
              <a:rPr lang="en-US" sz="1600" dirty="0" smtClean="0">
                <a:latin typeface="Times New Roman" pitchFamily="18" charset="0"/>
                <a:cs typeface="Times New Roman" pitchFamily="18" charset="0"/>
              </a:rPr>
              <a:t>01/2014</a:t>
            </a:r>
          </a:p>
          <a:p>
            <a:pPr marL="285750" indent="-285750" algn="just">
              <a:buFont typeface="Wingdings" pitchFamily="2" charset="2"/>
              <a:buChar char="Ø"/>
            </a:pPr>
            <a:r>
              <a:rPr lang="en-US" sz="1600" dirty="0">
                <a:latin typeface="Times New Roman" pitchFamily="18" charset="0"/>
                <a:cs typeface="Times New Roman" pitchFamily="18" charset="0"/>
              </a:rPr>
              <a:t>Designing and Developing </a:t>
            </a:r>
            <a:r>
              <a:rPr lang="en-US" sz="1600" dirty="0" err="1">
                <a:latin typeface="Times New Roman" pitchFamily="18" charset="0"/>
                <a:cs typeface="Times New Roman" pitchFamily="18" charset="0"/>
              </a:rPr>
              <a:t>S100P</a:t>
            </a:r>
            <a:r>
              <a:rPr lang="en-US" sz="1600" dirty="0">
                <a:latin typeface="Times New Roman" pitchFamily="18" charset="0"/>
                <a:cs typeface="Times New Roman" pitchFamily="18" charset="0"/>
              </a:rPr>
              <a:t> Inhibitor 5-methyl </a:t>
            </a:r>
            <a:r>
              <a:rPr lang="en-US" sz="1600" dirty="0" err="1">
                <a:latin typeface="Times New Roman" pitchFamily="18" charset="0"/>
                <a:cs typeface="Times New Roman" pitchFamily="18" charset="0"/>
              </a:rPr>
              <a:t>Cromolyn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C5OH</a:t>
            </a:r>
            <a:r>
              <a:rPr lang="en-US" sz="1600" dirty="0">
                <a:latin typeface="Times New Roman" pitchFamily="18" charset="0"/>
                <a:cs typeface="Times New Roman" pitchFamily="18" charset="0"/>
              </a:rPr>
              <a:t>) for Pancreatic Cancer Therapy</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Molecular Cancer Therapeutics </a:t>
            </a:r>
            <a:r>
              <a:rPr lang="en-US" sz="1600" dirty="0" smtClean="0">
                <a:latin typeface="Times New Roman" pitchFamily="18" charset="0"/>
                <a:cs typeface="Times New Roman" pitchFamily="18" charset="0"/>
              </a:rPr>
              <a:t>01/2013</a:t>
            </a:r>
          </a:p>
          <a:p>
            <a:pPr marL="285750" indent="-285750" algn="just">
              <a:buFont typeface="Wingdings" pitchFamily="2" charset="2"/>
              <a:buChar char="Ø"/>
            </a:pPr>
            <a:r>
              <a:rPr lang="en-US" sz="1600" dirty="0">
                <a:latin typeface="Times New Roman" pitchFamily="18" charset="0"/>
                <a:cs typeface="Times New Roman" pitchFamily="18" charset="0"/>
              </a:rPr>
              <a:t>Interleukin-8 (IL-8) expression is a surrogate marker for effects of gemcitabine on pancreatic ductal adenocarcinoma (</a:t>
            </a:r>
            <a:r>
              <a:rPr lang="en-US" sz="1600" dirty="0" err="1">
                <a:latin typeface="Times New Roman" pitchFamily="18" charset="0"/>
                <a:cs typeface="Times New Roman" pitchFamily="18" charset="0"/>
              </a:rPr>
              <a:t>PDAC</a:t>
            </a:r>
            <a:r>
              <a:rPr lang="en-US" sz="1600" dirty="0">
                <a:latin typeface="Times New Roman" pitchFamily="18" charset="0"/>
                <a:cs typeface="Times New Roman" pitchFamily="18" charset="0"/>
              </a:rPr>
              <a:t>) cells </a:t>
            </a:r>
          </a:p>
          <a:p>
            <a:pPr marL="285750" indent="-285750" algn="just">
              <a:buFont typeface="Wingdings" pitchFamily="2" charset="2"/>
              <a:buChar char="Ø"/>
            </a:pPr>
            <a:r>
              <a:rPr lang="en-US" sz="1600" dirty="0" err="1">
                <a:latin typeface="Times New Roman" pitchFamily="18" charset="0"/>
                <a:cs typeface="Times New Roman" pitchFamily="18" charset="0"/>
              </a:rPr>
              <a:t>Pancreatology</a:t>
            </a:r>
            <a:r>
              <a:rPr lang="en-US" sz="1600" dirty="0">
                <a:latin typeface="Times New Roman" pitchFamily="18" charset="0"/>
                <a:cs typeface="Times New Roman" pitchFamily="18" charset="0"/>
              </a:rPr>
              <a:t> 01/2013; 13(2):</a:t>
            </a:r>
            <a:r>
              <a:rPr lang="en-US" sz="1600" dirty="0" err="1">
                <a:latin typeface="Times New Roman" pitchFamily="18" charset="0"/>
                <a:cs typeface="Times New Roman" pitchFamily="18" charset="0"/>
              </a:rPr>
              <a:t>e5</a:t>
            </a:r>
            <a:endParaRPr lang="en-US" sz="1600" dirty="0">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a:p>
            <a:endParaRPr lang="en-US" sz="1600" b="1" dirty="0"/>
          </a:p>
          <a:p>
            <a:endParaRPr lang="en-US" sz="1600" dirty="0" smtClean="0">
              <a:latin typeface="Times New Roman" pitchFamily="18" charset="0"/>
              <a:cs typeface="Times New Roman" pitchFamily="18" charset="0"/>
            </a:endParaRPr>
          </a:p>
          <a:p>
            <a:endParaRPr lang="en-US" sz="2400" b="1" dirty="0"/>
          </a:p>
          <a:p>
            <a:endParaRPr lang="en-US" sz="2400" b="1" dirty="0"/>
          </a:p>
          <a:p>
            <a:endParaRPr lang="en-US" sz="2400" b="1" dirty="0"/>
          </a:p>
          <a:p>
            <a:endParaRPr lang="en-US" sz="2400" b="1" dirty="0"/>
          </a:p>
          <a:p>
            <a:endParaRPr lang="en-US" sz="2400" dirty="0"/>
          </a:p>
          <a:p>
            <a:endParaRPr lang="en-US" dirty="0"/>
          </a:p>
        </p:txBody>
      </p:sp>
    </p:spTree>
    <p:extLst>
      <p:ext uri="{BB962C8B-B14F-4D97-AF65-F5344CB8AC3E}">
        <p14:creationId xmlns:p14="http://schemas.microsoft.com/office/powerpoint/2010/main" val="3652157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322" y="1074937"/>
            <a:ext cx="8183880" cy="4187952"/>
          </a:xfrm>
        </p:spPr>
        <p:txBody>
          <a:bodyPr>
            <a:noAutofit/>
          </a:bodyPr>
          <a:lstStyle/>
          <a:p>
            <a:pPr>
              <a:buFont typeface="Wingdings" pitchFamily="2" charset="2"/>
              <a:buChar char="Ø"/>
            </a:pPr>
            <a:r>
              <a:rPr lang="en-US" sz="1800" dirty="0">
                <a:latin typeface="Times New Roman" pitchFamily="18" charset="0"/>
                <a:cs typeface="Times New Roman" pitchFamily="18" charset="0"/>
              </a:rPr>
              <a:t>A tumor is an abnormal growth of body tissue. Tumors can be cancerous (malignant) or noncancerous (benign</a:t>
            </a:r>
            <a:r>
              <a:rPr lang="en-US" sz="1800" dirty="0" smtClean="0">
                <a:latin typeface="Times New Roman" pitchFamily="18" charset="0"/>
                <a:cs typeface="Times New Roman" pitchFamily="18" charset="0"/>
              </a:rPr>
              <a:t>).</a:t>
            </a:r>
          </a:p>
          <a:p>
            <a:pPr>
              <a:buFont typeface="Wingdings" pitchFamily="2" charset="2"/>
              <a:buChar char="Ø"/>
            </a:pPr>
            <a:endParaRPr lang="en-US" sz="1800" dirty="0" smtClean="0">
              <a:latin typeface="Times New Roman" pitchFamily="18" charset="0"/>
              <a:cs typeface="Times New Roman" pitchFamily="18" charset="0"/>
            </a:endParaRPr>
          </a:p>
          <a:p>
            <a:pPr>
              <a:buFont typeface="Wingdings" pitchFamily="2" charset="2"/>
              <a:buChar char="Ø"/>
            </a:pPr>
            <a:r>
              <a:rPr lang="en-US" sz="1800" dirty="0" smtClean="0">
                <a:latin typeface="Times New Roman" pitchFamily="18" charset="0"/>
                <a:cs typeface="Times New Roman" pitchFamily="18" charset="0"/>
              </a:rPr>
              <a:t>In </a:t>
            </a:r>
            <a:r>
              <a:rPr lang="en-US" sz="1800" dirty="0">
                <a:latin typeface="Times New Roman" pitchFamily="18" charset="0"/>
                <a:cs typeface="Times New Roman" pitchFamily="18" charset="0"/>
              </a:rPr>
              <a:t>general, tumors occur when cells divide and grow excessively in the body. Normally, cell growth and division is strictly controlled. New cells are created to replace older ones or to perform new functions. Cells that are damaged or no longer needed die to make room for healthy replacements.</a:t>
            </a:r>
          </a:p>
          <a:p>
            <a:pPr marL="0" indent="0">
              <a:buNone/>
            </a:pPr>
            <a:endParaRPr lang="en-US" sz="1800" dirty="0" smtClean="0">
              <a:latin typeface="Times New Roman" pitchFamily="18" charset="0"/>
              <a:cs typeface="Times New Roman" pitchFamily="18" charset="0"/>
            </a:endParaRPr>
          </a:p>
          <a:p>
            <a:pPr>
              <a:buFont typeface="Wingdings" pitchFamily="2" charset="2"/>
              <a:buChar char="Ø"/>
            </a:pPr>
            <a:r>
              <a:rPr lang="en-US" sz="1800" dirty="0" smtClean="0">
                <a:latin typeface="Times New Roman" pitchFamily="18" charset="0"/>
                <a:cs typeface="Times New Roman" pitchFamily="18" charset="0"/>
              </a:rPr>
              <a:t>Types </a:t>
            </a:r>
            <a:r>
              <a:rPr lang="en-US" sz="1800" dirty="0">
                <a:latin typeface="Times New Roman" pitchFamily="18" charset="0"/>
                <a:cs typeface="Times New Roman" pitchFamily="18" charset="0"/>
              </a:rPr>
              <a:t>of tumors known to be caused by viruses are:</a:t>
            </a:r>
          </a:p>
          <a:p>
            <a:r>
              <a:rPr lang="en-US" sz="1800" dirty="0">
                <a:latin typeface="Times New Roman" pitchFamily="18" charset="0"/>
                <a:cs typeface="Times New Roman" pitchFamily="18" charset="0"/>
              </a:rPr>
              <a:t>Cervical cancer (human papillomavirus)</a:t>
            </a:r>
          </a:p>
          <a:p>
            <a:r>
              <a:rPr lang="en-US" sz="1800" dirty="0">
                <a:latin typeface="Times New Roman" pitchFamily="18" charset="0"/>
                <a:cs typeface="Times New Roman" pitchFamily="18" charset="0"/>
              </a:rPr>
              <a:t>Hepatocellular carcinoma (hepatitis B virus)</a:t>
            </a:r>
          </a:p>
          <a:p>
            <a:pPr marL="0" indent="0">
              <a:buNone/>
            </a:pPr>
            <a:endParaRPr lang="en-US" sz="1800" dirty="0" smtClean="0">
              <a:latin typeface="Times New Roman" pitchFamily="18" charset="0"/>
              <a:cs typeface="Times New Roman" pitchFamily="18" charset="0"/>
            </a:endParaRPr>
          </a:p>
          <a:p>
            <a:pPr>
              <a:buFont typeface="Wingdings" pitchFamily="2" charset="2"/>
              <a:buChar char="Ø"/>
            </a:pPr>
            <a:r>
              <a:rPr lang="en-US" sz="1800" dirty="0" smtClean="0">
                <a:latin typeface="Times New Roman" pitchFamily="18" charset="0"/>
                <a:cs typeface="Times New Roman" pitchFamily="18" charset="0"/>
              </a:rPr>
              <a:t>If </a:t>
            </a:r>
            <a:r>
              <a:rPr lang="en-US" sz="1800" dirty="0">
                <a:latin typeface="Times New Roman" pitchFamily="18" charset="0"/>
                <a:cs typeface="Times New Roman" pitchFamily="18" charset="0"/>
              </a:rPr>
              <a:t>a tumor is cancer, possible treatments include:</a:t>
            </a:r>
          </a:p>
          <a:p>
            <a:r>
              <a:rPr lang="en-US" sz="1800" dirty="0">
                <a:latin typeface="Times New Roman" pitchFamily="18" charset="0"/>
                <a:cs typeface="Times New Roman" pitchFamily="18" charset="0"/>
              </a:rPr>
              <a:t>Chemotherapy</a:t>
            </a:r>
          </a:p>
          <a:p>
            <a:r>
              <a:rPr lang="en-US" sz="1800" dirty="0">
                <a:latin typeface="Times New Roman" pitchFamily="18" charset="0"/>
                <a:cs typeface="Times New Roman" pitchFamily="18" charset="0"/>
              </a:rPr>
              <a:t>Radiation</a:t>
            </a:r>
          </a:p>
          <a:p>
            <a:r>
              <a:rPr lang="en-US" sz="1800" dirty="0">
                <a:latin typeface="Times New Roman" pitchFamily="18" charset="0"/>
                <a:cs typeface="Times New Roman" pitchFamily="18" charset="0"/>
              </a:rPr>
              <a:t>Surgery</a:t>
            </a:r>
          </a:p>
          <a:p>
            <a:r>
              <a:rPr lang="en-US" sz="1800" dirty="0">
                <a:latin typeface="Times New Roman" pitchFamily="18" charset="0"/>
                <a:cs typeface="Times New Roman" pitchFamily="18" charset="0"/>
              </a:rPr>
              <a:t>A combination of these methods</a:t>
            </a:r>
          </a:p>
          <a:p>
            <a:pPr>
              <a:buFont typeface="Wingdings" pitchFamily="2" charset="2"/>
              <a:buChar char="Ø"/>
            </a:pPr>
            <a:endParaRPr lang="en-US" sz="1800" dirty="0">
              <a:latin typeface="Times New Roman" pitchFamily="18" charset="0"/>
              <a:cs typeface="Times New Roman" pitchFamily="18" charset="0"/>
            </a:endParaRPr>
          </a:p>
        </p:txBody>
      </p:sp>
      <p:sp>
        <p:nvSpPr>
          <p:cNvPr id="4" name="TextBox 3"/>
          <p:cNvSpPr txBox="1"/>
          <p:nvPr/>
        </p:nvSpPr>
        <p:spPr>
          <a:xfrm>
            <a:off x="434009" y="428606"/>
            <a:ext cx="7010400" cy="646331"/>
          </a:xfrm>
          <a:prstGeom prst="rect">
            <a:avLst/>
          </a:prstGeom>
          <a:noFill/>
        </p:spPr>
        <p:txBody>
          <a:bodyPr wrap="square" rtlCol="0">
            <a:spAutoFit/>
          </a:bodyPr>
          <a:lstStyle/>
          <a:p>
            <a:r>
              <a:rPr lang="en-US" sz="3600" b="1" dirty="0" smtClean="0">
                <a:solidFill>
                  <a:schemeClr val="accent1"/>
                </a:solidFill>
                <a:latin typeface="Times New Roman" pitchFamily="18" charset="0"/>
                <a:cs typeface="Times New Roman" pitchFamily="18" charset="0"/>
              </a:rPr>
              <a:t>Tumor </a:t>
            </a:r>
            <a:r>
              <a:rPr lang="en-US" sz="3600" b="1" dirty="0">
                <a:solidFill>
                  <a:schemeClr val="accent1"/>
                </a:solidFill>
                <a:latin typeface="Times New Roman" pitchFamily="18" charset="0"/>
                <a:cs typeface="Times New Roman" pitchFamily="18" charset="0"/>
              </a:rPr>
              <a:t>growth</a:t>
            </a:r>
          </a:p>
        </p:txBody>
      </p:sp>
    </p:spTree>
    <p:extLst>
      <p:ext uri="{BB962C8B-B14F-4D97-AF65-F5344CB8AC3E}">
        <p14:creationId xmlns:p14="http://schemas.microsoft.com/office/powerpoint/2010/main" val="1131893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74374"/>
            <a:ext cx="8637104"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299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80060" y="207397"/>
            <a:ext cx="8183880" cy="1051560"/>
          </a:xfrm>
        </p:spPr>
        <p:txBody>
          <a:bodyPr/>
          <a:lstStyle/>
          <a:p>
            <a:r>
              <a:rPr lang="en-US" dirty="0">
                <a:latin typeface="Times New Roman" pitchFamily="18" charset="0"/>
                <a:cs typeface="Times New Roman" pitchFamily="18" charset="0"/>
              </a:rPr>
              <a:t>Metastasis</a:t>
            </a:r>
            <a:endParaRPr lang="en-US" dirty="0"/>
          </a:p>
        </p:txBody>
      </p:sp>
      <p:sp>
        <p:nvSpPr>
          <p:cNvPr id="5" name="TextBox 4"/>
          <p:cNvSpPr txBox="1"/>
          <p:nvPr/>
        </p:nvSpPr>
        <p:spPr>
          <a:xfrm>
            <a:off x="533400" y="1295400"/>
            <a:ext cx="8077200" cy="5047536"/>
          </a:xfrm>
          <a:prstGeom prst="rect">
            <a:avLst/>
          </a:prstGeom>
          <a:noFill/>
        </p:spPr>
        <p:txBody>
          <a:bodyPr wrap="square" rtlCol="0">
            <a:spAutoFit/>
          </a:bodyPr>
          <a:lstStyle/>
          <a:p>
            <a:r>
              <a:rPr lang="en-US" sz="1600" dirty="0">
                <a:latin typeface="Times New Roman" pitchFamily="18" charset="0"/>
                <a:cs typeface="Times New Roman" pitchFamily="18" charset="0"/>
              </a:rPr>
              <a:t>Metastasis is the movement or spreading of cancer cells from one organ or tissue to another. Cancer cells usually spread through the blood or the lymph system</a:t>
            </a:r>
            <a:r>
              <a:rPr lang="en-US" sz="1600" dirty="0" smtClean="0">
                <a:latin typeface="Times New Roman" pitchFamily="18" charset="0"/>
                <a:cs typeface="Times New Roman" pitchFamily="18" charset="0"/>
              </a:rPr>
              <a:t>.</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steps of metastasis include:</a:t>
            </a:r>
          </a:p>
          <a:p>
            <a:r>
              <a:rPr lang="en-US" sz="1600" dirty="0">
                <a:latin typeface="Times New Roman" pitchFamily="18" charset="0"/>
                <a:cs typeface="Times New Roman" pitchFamily="18" charset="0"/>
              </a:rPr>
              <a:t>separation from the primary </a:t>
            </a:r>
            <a:r>
              <a:rPr lang="en-US" sz="1600" dirty="0" smtClean="0">
                <a:latin typeface="Times New Roman" pitchFamily="18" charset="0"/>
                <a:cs typeface="Times New Roman" pitchFamily="18" charset="0"/>
              </a:rPr>
              <a:t>tumor</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invasion through tissues around the initial lesion and penetration of their basement </a:t>
            </a:r>
            <a:r>
              <a:rPr lang="en-US" sz="1600" dirty="0" smtClean="0">
                <a:latin typeface="Times New Roman" pitchFamily="18" charset="0"/>
                <a:cs typeface="Times New Roman" pitchFamily="18" charset="0"/>
              </a:rPr>
              <a:t>membranes</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entry into the blood vessels and survival within blood - spread via blood vessels is called </a:t>
            </a:r>
            <a:r>
              <a:rPr lang="en-US" sz="1600" dirty="0" err="1">
                <a:latin typeface="Times New Roman" pitchFamily="18" charset="0"/>
                <a:cs typeface="Times New Roman" pitchFamily="18" charset="0"/>
              </a:rPr>
              <a:t>hematogenous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spread</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entry into </a:t>
            </a:r>
            <a:r>
              <a:rPr lang="en-US" sz="1600" dirty="0" err="1">
                <a:latin typeface="Times New Roman" pitchFamily="18" charset="0"/>
                <a:cs typeface="Times New Roman" pitchFamily="18" charset="0"/>
              </a:rPr>
              <a:t>lymphatics</a:t>
            </a:r>
            <a:r>
              <a:rPr lang="en-US" sz="1600" dirty="0">
                <a:latin typeface="Times New Roman" pitchFamily="18" charset="0"/>
                <a:cs typeface="Times New Roman" pitchFamily="18" charset="0"/>
              </a:rPr>
              <a:t> or peritoneal cavity - spread via lymph channels is called lymphatic </a:t>
            </a:r>
            <a:r>
              <a:rPr lang="en-US" sz="1600" dirty="0" smtClean="0">
                <a:latin typeface="Times New Roman" pitchFamily="18" charset="0"/>
                <a:cs typeface="Times New Roman" pitchFamily="18" charset="0"/>
              </a:rPr>
              <a:t>spread</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reaching the distant organ like lungs, liver, brain bone etc</a:t>
            </a:r>
            <a:r>
              <a:rPr lang="en-US" sz="1600" dirty="0" smtClean="0">
                <a:latin typeface="Times New Roman" pitchFamily="18" charset="0"/>
                <a:cs typeface="Times New Roman" pitchFamily="18" charset="0"/>
              </a:rPr>
              <a:t>.</a:t>
            </a:r>
          </a:p>
          <a:p>
            <a:r>
              <a:rPr lang="en-US" sz="1600" dirty="0">
                <a:latin typeface="Times New Roman" pitchFamily="18" charset="0"/>
                <a:cs typeface="Times New Roman" pitchFamily="18" charset="0"/>
              </a:rPr>
              <a:t>	</a:t>
            </a:r>
          </a:p>
          <a:p>
            <a:r>
              <a:rPr lang="en-US" sz="1600" dirty="0">
                <a:latin typeface="Times New Roman" pitchFamily="18" charset="0"/>
                <a:cs typeface="Times New Roman" pitchFamily="18" charset="0"/>
              </a:rPr>
              <a:t>formation of a new lesion along with new blood vessels feeding the tumor - formation of new blood vessels is termed </a:t>
            </a:r>
            <a:r>
              <a:rPr lang="en-US" sz="1600" dirty="0" smtClean="0">
                <a:latin typeface="Times New Roman" pitchFamily="18" charset="0"/>
                <a:cs typeface="Times New Roman" pitchFamily="18" charset="0"/>
              </a:rPr>
              <a:t>angiogenesis.</a:t>
            </a:r>
          </a:p>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All this while, the cancer cells have to avoid being killed by the body’s natural immune system.</a:t>
            </a:r>
          </a:p>
          <a:p>
            <a:endParaRPr lang="en-US" dirty="0"/>
          </a:p>
        </p:txBody>
      </p:sp>
    </p:spTree>
    <p:extLst>
      <p:ext uri="{BB962C8B-B14F-4D97-AF65-F5344CB8AC3E}">
        <p14:creationId xmlns:p14="http://schemas.microsoft.com/office/powerpoint/2010/main" val="269747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nupama-p\Desktop\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82000"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45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277</TotalTime>
  <Words>794</Words>
  <Application>Microsoft Office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PowerPoint Presentation</vt:lpstr>
      <vt:lpstr>Thiruvengadam Arumugam, Ph.D.  </vt:lpstr>
      <vt:lpstr>Biography</vt:lpstr>
      <vt:lpstr>Research Interests</vt:lpstr>
      <vt:lpstr>PowerPoint Presentation</vt:lpstr>
      <vt:lpstr>PowerPoint Presentation</vt:lpstr>
      <vt:lpstr>PowerPoint Presentation</vt:lpstr>
      <vt:lpstr>Metastasis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Sahitya Karumuri</cp:lastModifiedBy>
  <cp:revision>51</cp:revision>
  <dcterms:created xsi:type="dcterms:W3CDTF">2014-10-08T08:45:06Z</dcterms:created>
  <dcterms:modified xsi:type="dcterms:W3CDTF">2015-10-14T05:47:51Z</dcterms:modified>
</cp:coreProperties>
</file>