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9.xml" ContentType="application/vnd.openxmlformats-officedocument.themeOverride+xml"/>
  <Override PartName="/ppt/charts/chart8.xml" ContentType="application/vnd.openxmlformats-officedocument.drawingml.chart+xml"/>
  <Override PartName="/ppt/theme/themeOverride10.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11.xml" ContentType="application/vnd.openxmlformats-officedocument.themeOverride+xml"/>
  <Override PartName="/ppt/drawings/drawing7.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331" r:id="rId2"/>
    <p:sldId id="332" r:id="rId3"/>
    <p:sldId id="257" r:id="rId4"/>
    <p:sldId id="259" r:id="rId5"/>
    <p:sldId id="260" r:id="rId6"/>
    <p:sldId id="261" r:id="rId7"/>
    <p:sldId id="328" r:id="rId8"/>
    <p:sldId id="267" r:id="rId9"/>
    <p:sldId id="277" r:id="rId10"/>
    <p:sldId id="272" r:id="rId11"/>
    <p:sldId id="273" r:id="rId12"/>
    <p:sldId id="320" r:id="rId13"/>
    <p:sldId id="321" r:id="rId14"/>
    <p:sldId id="322" r:id="rId15"/>
    <p:sldId id="278" r:id="rId16"/>
    <p:sldId id="279" r:id="rId17"/>
    <p:sldId id="280" r:id="rId18"/>
    <p:sldId id="282" r:id="rId19"/>
    <p:sldId id="283" r:id="rId20"/>
    <p:sldId id="285" r:id="rId21"/>
    <p:sldId id="286" r:id="rId22"/>
    <p:sldId id="298" r:id="rId23"/>
    <p:sldId id="329" r:id="rId24"/>
    <p:sldId id="299" r:id="rId25"/>
    <p:sldId id="300" r:id="rId26"/>
    <p:sldId id="301" r:id="rId27"/>
    <p:sldId id="284" r:id="rId28"/>
    <p:sldId id="324" r:id="rId29"/>
    <p:sldId id="323" r:id="rId30"/>
    <p:sldId id="281" r:id="rId31"/>
    <p:sldId id="325" r:id="rId32"/>
    <p:sldId id="327" r:id="rId33"/>
    <p:sldId id="326"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34" r:id="rId52"/>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KUL%20CAWU%20II\penelitian\statistik\proksimat%20s2.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KUL%20CAWU%20II\penelitian\statistik\proksimat%20s2.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KUL%20CAWU%20II\penelitian\statistik\proksimat%20s2.xlsx" TargetMode="External"/><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acer\Documents\proksimat%20s2.xlsx" TargetMode="External"/><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cer\Documents\proksimat%20s2.xlsx" TargetMode="External"/><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KUL%20CAWU%20II\penelitian\statistik\Stat%20susan\proksimat%20s2.xlsx" TargetMode="External"/><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cer\Documents\proksimat%20s2.xlsx" TargetMode="External"/><Relationship Id="rId1" Type="http://schemas.openxmlformats.org/officeDocument/2006/relationships/themeOverride" Target="../theme/themeOverride9.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acer\Documents\proksimat%20s2.xlsx" TargetMode="External"/><Relationship Id="rId1" Type="http://schemas.openxmlformats.org/officeDocument/2006/relationships/themeOverride" Target="../theme/themeOverride10.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E:\KUL%20CAWU%20II\penelitian\statistik\proksimat%20s2.xlsx" TargetMode="External"/><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68821147866546"/>
          <c:y val="2.0512676942028268E-2"/>
          <c:w val="0.6533438876390979"/>
          <c:h val="0.74399613866354908"/>
        </c:manualLayout>
      </c:layout>
      <c:barChart>
        <c:barDir val="col"/>
        <c:grouping val="clustered"/>
        <c:varyColors val="0"/>
        <c:ser>
          <c:idx val="0"/>
          <c:order val="0"/>
          <c:tx>
            <c:v>Kalsium</c:v>
          </c:tx>
          <c:invertIfNegative val="0"/>
          <c:dLbls>
            <c:showLegendKey val="0"/>
            <c:showVal val="1"/>
            <c:showCatName val="0"/>
            <c:showSerName val="0"/>
            <c:showPercent val="0"/>
            <c:showBubbleSize val="0"/>
            <c:showLeaderLines val="0"/>
          </c:dLbls>
          <c:cat>
            <c:strRef>
              <c:f>'P Cookies'!$I$31:$K$31</c:f>
              <c:strCache>
                <c:ptCount val="3"/>
                <c:pt idx="0">
                  <c:v>Kontrol</c:v>
                </c:pt>
                <c:pt idx="1">
                  <c:v>TCKS dengan Jagung</c:v>
                </c:pt>
                <c:pt idx="2">
                  <c:v>TCKS dengan Jawawut</c:v>
                </c:pt>
              </c:strCache>
            </c:strRef>
          </c:cat>
          <c:val>
            <c:numRef>
              <c:f>'P Cookies'!$I$32:$K$32</c:f>
              <c:numCache>
                <c:formatCode>General</c:formatCode>
                <c:ptCount val="3"/>
                <c:pt idx="0">
                  <c:v>14.48</c:v>
                </c:pt>
                <c:pt idx="1">
                  <c:v>349.01</c:v>
                </c:pt>
                <c:pt idx="2">
                  <c:v>740</c:v>
                </c:pt>
              </c:numCache>
            </c:numRef>
          </c:val>
        </c:ser>
        <c:ser>
          <c:idx val="1"/>
          <c:order val="1"/>
          <c:tx>
            <c:v>Fosfor</c:v>
          </c:tx>
          <c:invertIfNegative val="0"/>
          <c:dLbls>
            <c:showLegendKey val="0"/>
            <c:showVal val="1"/>
            <c:showCatName val="0"/>
            <c:showSerName val="0"/>
            <c:showPercent val="0"/>
            <c:showBubbleSize val="0"/>
            <c:showLeaderLines val="0"/>
          </c:dLbls>
          <c:cat>
            <c:strRef>
              <c:f>'P Cookies'!$I$31:$K$31</c:f>
              <c:strCache>
                <c:ptCount val="3"/>
                <c:pt idx="0">
                  <c:v>Kontrol</c:v>
                </c:pt>
                <c:pt idx="1">
                  <c:v>TCKS dengan Jagung</c:v>
                </c:pt>
                <c:pt idx="2">
                  <c:v>TCKS dengan Jawawut</c:v>
                </c:pt>
              </c:strCache>
            </c:strRef>
          </c:cat>
          <c:val>
            <c:numRef>
              <c:f>'P Cookies'!$I$34:$K$34</c:f>
              <c:numCache>
                <c:formatCode>General</c:formatCode>
                <c:ptCount val="3"/>
                <c:pt idx="0">
                  <c:v>68.239999999999995</c:v>
                </c:pt>
                <c:pt idx="1">
                  <c:v>99.58</c:v>
                </c:pt>
                <c:pt idx="2">
                  <c:v>60</c:v>
                </c:pt>
              </c:numCache>
            </c:numRef>
          </c:val>
        </c:ser>
        <c:dLbls>
          <c:showLegendKey val="0"/>
          <c:showVal val="0"/>
          <c:showCatName val="0"/>
          <c:showSerName val="0"/>
          <c:showPercent val="0"/>
          <c:showBubbleSize val="0"/>
        </c:dLbls>
        <c:gapWidth val="150"/>
        <c:axId val="153996800"/>
        <c:axId val="127533632"/>
      </c:barChart>
      <c:catAx>
        <c:axId val="153996800"/>
        <c:scaling>
          <c:orientation val="minMax"/>
        </c:scaling>
        <c:delete val="0"/>
        <c:axPos val="b"/>
        <c:title>
          <c:tx>
            <c:rich>
              <a:bodyPr/>
              <a:lstStyle/>
              <a:p>
                <a:pPr>
                  <a:defRPr/>
                </a:pPr>
                <a:r>
                  <a:rPr lang="id-ID"/>
                  <a:t>Perlakuan</a:t>
                </a:r>
              </a:p>
            </c:rich>
          </c:tx>
          <c:overlay val="0"/>
        </c:title>
        <c:majorTickMark val="out"/>
        <c:minorTickMark val="none"/>
        <c:tickLblPos val="nextTo"/>
        <c:crossAx val="127533632"/>
        <c:crosses val="autoZero"/>
        <c:auto val="1"/>
        <c:lblAlgn val="ctr"/>
        <c:lblOffset val="100"/>
        <c:noMultiLvlLbl val="0"/>
      </c:catAx>
      <c:valAx>
        <c:axId val="127533632"/>
        <c:scaling>
          <c:orientation val="minMax"/>
        </c:scaling>
        <c:delete val="0"/>
        <c:axPos val="l"/>
        <c:title>
          <c:tx>
            <c:rich>
              <a:bodyPr rot="-5400000" vert="horz"/>
              <a:lstStyle/>
              <a:p>
                <a:pPr>
                  <a:defRPr/>
                </a:pPr>
                <a:r>
                  <a:rPr lang="id-ID"/>
                  <a:t>Kadar (mg/100 g)</a:t>
                </a:r>
              </a:p>
            </c:rich>
          </c:tx>
          <c:overlay val="0"/>
        </c:title>
        <c:numFmt formatCode="General" sourceLinked="1"/>
        <c:majorTickMark val="out"/>
        <c:minorTickMark val="none"/>
        <c:tickLblPos val="nextTo"/>
        <c:crossAx val="153996800"/>
        <c:crosses val="autoZero"/>
        <c:crossBetween val="between"/>
      </c:valAx>
    </c:plotArea>
    <c:legend>
      <c:legendPos val="r"/>
      <c:legendEntry>
        <c:idx val="0"/>
        <c:txPr>
          <a:bodyPr/>
          <a:lstStyle/>
          <a:p>
            <a:pPr>
              <a:defRPr sz="1000"/>
            </a:pPr>
            <a:endParaRPr lang="en-US"/>
          </a:p>
        </c:txPr>
      </c:legendEntry>
      <c:layout>
        <c:manualLayout>
          <c:xMode val="edge"/>
          <c:yMode val="edge"/>
          <c:x val="0.76706255468066487"/>
          <c:y val="0.37007495498399301"/>
          <c:w val="0.13849300087489236"/>
          <c:h val="0.14711375171648094"/>
        </c:manualLayout>
      </c:layout>
      <c:overlay val="0"/>
    </c:legend>
    <c:plotVisOnly val="1"/>
    <c:dispBlanksAs val="gap"/>
    <c:showDLblsOverMax val="0"/>
  </c:chart>
  <c:spPr>
    <a:solidFill>
      <a:schemeClr val="accent1">
        <a:lumMod val="40000"/>
        <a:lumOff val="60000"/>
      </a:schemeClr>
    </a:solidFill>
    <a:ln w="38100" cap="flat" cmpd="sng" algn="ctr">
      <a:solidFill>
        <a:srgbClr val="9F2936"/>
      </a:solidFill>
      <a:prstDash val="solid"/>
    </a:ln>
    <a:effectLst/>
  </c:spPr>
  <c:txPr>
    <a:bodyPr/>
    <a:lstStyle/>
    <a:p>
      <a:pPr>
        <a:defRPr sz="1200">
          <a:solidFill>
            <a:schemeClr val="dk1"/>
          </a:solidFill>
          <a:latin typeface="+mn-lt"/>
          <a:ea typeface="+mn-ea"/>
          <a:cs typeface="+mn-cs"/>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76137357830329"/>
          <c:y val="4.3456485966074702E-2"/>
          <c:w val="0.76973009623797295"/>
          <c:h val="0.70417331578898268"/>
        </c:manualLayout>
      </c:layout>
      <c:barChart>
        <c:barDir val="col"/>
        <c:grouping val="clustered"/>
        <c:varyColors val="0"/>
        <c:ser>
          <c:idx val="0"/>
          <c:order val="0"/>
          <c:tx>
            <c:v>Kalsium</c:v>
          </c:tx>
          <c:invertIfNegative val="0"/>
          <c:dLbls>
            <c:showLegendKey val="0"/>
            <c:showVal val="1"/>
            <c:showCatName val="0"/>
            <c:showSerName val="0"/>
            <c:showPercent val="0"/>
            <c:showBubbleSize val="0"/>
            <c:showLeaderLines val="0"/>
          </c:dLbls>
          <c:cat>
            <c:strRef>
              <c:f>'P Cookies'!$I$31:$L$31</c:f>
              <c:strCache>
                <c:ptCount val="3"/>
                <c:pt idx="0">
                  <c:v>Kontrol</c:v>
                </c:pt>
                <c:pt idx="1">
                  <c:v>TCKS dengan Jagung</c:v>
                </c:pt>
                <c:pt idx="2">
                  <c:v>TCKS dengan Jawawut</c:v>
                </c:pt>
              </c:strCache>
            </c:strRef>
          </c:cat>
          <c:val>
            <c:numRef>
              <c:f>'P Cookies'!$N$32:$P$32</c:f>
              <c:numCache>
                <c:formatCode>General</c:formatCode>
                <c:ptCount val="3"/>
                <c:pt idx="0">
                  <c:v>4.84</c:v>
                </c:pt>
                <c:pt idx="1">
                  <c:v>582.66</c:v>
                </c:pt>
                <c:pt idx="2">
                  <c:v>950</c:v>
                </c:pt>
              </c:numCache>
            </c:numRef>
          </c:val>
        </c:ser>
        <c:ser>
          <c:idx val="1"/>
          <c:order val="1"/>
          <c:tx>
            <c:v>Fosfor</c:v>
          </c:tx>
          <c:invertIfNegative val="0"/>
          <c:dLbls>
            <c:showLegendKey val="0"/>
            <c:showVal val="1"/>
            <c:showCatName val="0"/>
            <c:showSerName val="0"/>
            <c:showPercent val="0"/>
            <c:showBubbleSize val="0"/>
            <c:showLeaderLines val="0"/>
          </c:dLbls>
          <c:cat>
            <c:strRef>
              <c:f>'P Cookies'!$I$31:$L$31</c:f>
              <c:strCache>
                <c:ptCount val="3"/>
                <c:pt idx="0">
                  <c:v>Kontrol</c:v>
                </c:pt>
                <c:pt idx="1">
                  <c:v>TCKS dengan Jagung</c:v>
                </c:pt>
                <c:pt idx="2">
                  <c:v>TCKS dengan Jawawut</c:v>
                </c:pt>
              </c:strCache>
            </c:strRef>
          </c:cat>
          <c:val>
            <c:numRef>
              <c:f>'P Cookies'!$N$33:$P$33</c:f>
              <c:numCache>
                <c:formatCode>General</c:formatCode>
                <c:ptCount val="3"/>
                <c:pt idx="0">
                  <c:v>38.25</c:v>
                </c:pt>
                <c:pt idx="1">
                  <c:v>180</c:v>
                </c:pt>
                <c:pt idx="2">
                  <c:v>280</c:v>
                </c:pt>
              </c:numCache>
            </c:numRef>
          </c:val>
        </c:ser>
        <c:dLbls>
          <c:showLegendKey val="0"/>
          <c:showVal val="0"/>
          <c:showCatName val="0"/>
          <c:showSerName val="0"/>
          <c:showPercent val="0"/>
          <c:showBubbleSize val="0"/>
        </c:dLbls>
        <c:gapWidth val="150"/>
        <c:axId val="158095360"/>
        <c:axId val="160295168"/>
      </c:barChart>
      <c:catAx>
        <c:axId val="158095360"/>
        <c:scaling>
          <c:orientation val="minMax"/>
        </c:scaling>
        <c:delete val="0"/>
        <c:axPos val="b"/>
        <c:title>
          <c:tx>
            <c:rich>
              <a:bodyPr/>
              <a:lstStyle/>
              <a:p>
                <a:pPr>
                  <a:defRPr/>
                </a:pPr>
                <a:r>
                  <a:rPr lang="id-ID"/>
                  <a:t>Perlakuan</a:t>
                </a:r>
              </a:p>
            </c:rich>
          </c:tx>
          <c:overlay val="0"/>
        </c:title>
        <c:majorTickMark val="out"/>
        <c:minorTickMark val="none"/>
        <c:tickLblPos val="nextTo"/>
        <c:crossAx val="160295168"/>
        <c:crosses val="autoZero"/>
        <c:auto val="1"/>
        <c:lblAlgn val="ctr"/>
        <c:lblOffset val="100"/>
        <c:noMultiLvlLbl val="0"/>
      </c:catAx>
      <c:valAx>
        <c:axId val="160295168"/>
        <c:scaling>
          <c:orientation val="minMax"/>
        </c:scaling>
        <c:delete val="0"/>
        <c:axPos val="l"/>
        <c:title>
          <c:tx>
            <c:rich>
              <a:bodyPr rot="-5400000" vert="horz"/>
              <a:lstStyle/>
              <a:p>
                <a:pPr>
                  <a:defRPr/>
                </a:pPr>
                <a:r>
                  <a:rPr lang="id-ID"/>
                  <a:t>kadar </a:t>
                </a:r>
                <a:r>
                  <a:rPr lang="en-US"/>
                  <a:t>(mg/100 g)</a:t>
                </a:r>
              </a:p>
            </c:rich>
          </c:tx>
          <c:overlay val="0"/>
        </c:title>
        <c:numFmt formatCode="General" sourceLinked="1"/>
        <c:majorTickMark val="out"/>
        <c:minorTickMark val="none"/>
        <c:tickLblPos val="nextTo"/>
        <c:crossAx val="158095360"/>
        <c:crosses val="autoZero"/>
        <c:crossBetween val="between"/>
      </c:valAx>
    </c:plotArea>
    <c:legend>
      <c:legendPos val="r"/>
      <c:layout>
        <c:manualLayout>
          <c:xMode val="edge"/>
          <c:yMode val="edge"/>
          <c:x val="0.79151026691342419"/>
          <c:y val="0.2678011391385226"/>
          <c:w val="0.15732917760279971"/>
          <c:h val="0.15625173032715292"/>
        </c:manualLayout>
      </c:layout>
      <c:overlay val="0"/>
    </c:legend>
    <c:plotVisOnly val="1"/>
    <c:dispBlanksAs val="gap"/>
    <c:showDLblsOverMax val="0"/>
  </c:chart>
  <c:spPr>
    <a:solidFill>
      <a:srgbClr val="FFFF99"/>
    </a:solidFill>
    <a:ln w="28575"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Kalsium</c:v>
          </c:tx>
          <c:invertIfNegative val="0"/>
          <c:dLbls>
            <c:showLegendKey val="0"/>
            <c:showVal val="1"/>
            <c:showCatName val="0"/>
            <c:showSerName val="0"/>
            <c:showPercent val="0"/>
            <c:showBubbleSize val="0"/>
            <c:showLeaderLines val="0"/>
          </c:dLbls>
          <c:cat>
            <c:strRef>
              <c:f>'P Cookies'!$S$31:$U$31</c:f>
              <c:strCache>
                <c:ptCount val="3"/>
                <c:pt idx="0">
                  <c:v>Kontrol</c:v>
                </c:pt>
                <c:pt idx="1">
                  <c:v>Tepung kalsium dan jagung</c:v>
                </c:pt>
                <c:pt idx="2">
                  <c:v>Tepung Kalsium dan Jawawut</c:v>
                </c:pt>
              </c:strCache>
            </c:strRef>
          </c:cat>
          <c:val>
            <c:numRef>
              <c:f>'P Cookies'!$S$32:$U$32</c:f>
              <c:numCache>
                <c:formatCode>General</c:formatCode>
                <c:ptCount val="3"/>
                <c:pt idx="0">
                  <c:v>32.81</c:v>
                </c:pt>
                <c:pt idx="1">
                  <c:v>293.95999999999964</c:v>
                </c:pt>
                <c:pt idx="2">
                  <c:v>910.01</c:v>
                </c:pt>
              </c:numCache>
            </c:numRef>
          </c:val>
        </c:ser>
        <c:ser>
          <c:idx val="1"/>
          <c:order val="1"/>
          <c:tx>
            <c:v>Fosfor</c:v>
          </c:tx>
          <c:invertIfNegative val="0"/>
          <c:dLbls>
            <c:showLegendKey val="0"/>
            <c:showVal val="1"/>
            <c:showCatName val="0"/>
            <c:showSerName val="0"/>
            <c:showPercent val="0"/>
            <c:showBubbleSize val="0"/>
            <c:showLeaderLines val="0"/>
          </c:dLbls>
          <c:cat>
            <c:strRef>
              <c:f>'P Cookies'!$S$31:$U$31</c:f>
              <c:strCache>
                <c:ptCount val="3"/>
                <c:pt idx="0">
                  <c:v>Kontrol</c:v>
                </c:pt>
                <c:pt idx="1">
                  <c:v>Tepung kalsium dan jagung</c:v>
                </c:pt>
                <c:pt idx="2">
                  <c:v>Tepung Kalsium dan Jawawut</c:v>
                </c:pt>
              </c:strCache>
            </c:strRef>
          </c:cat>
          <c:val>
            <c:numRef>
              <c:f>'P Cookies'!$S$33:$U$33</c:f>
              <c:numCache>
                <c:formatCode>General</c:formatCode>
                <c:ptCount val="3"/>
                <c:pt idx="0">
                  <c:v>91.38</c:v>
                </c:pt>
                <c:pt idx="1">
                  <c:v>73.959999999999994</c:v>
                </c:pt>
                <c:pt idx="2">
                  <c:v>260.02999999999969</c:v>
                </c:pt>
              </c:numCache>
            </c:numRef>
          </c:val>
        </c:ser>
        <c:dLbls>
          <c:showLegendKey val="0"/>
          <c:showVal val="0"/>
          <c:showCatName val="0"/>
          <c:showSerName val="0"/>
          <c:showPercent val="0"/>
          <c:showBubbleSize val="0"/>
        </c:dLbls>
        <c:gapWidth val="150"/>
        <c:axId val="118978048"/>
        <c:axId val="160295744"/>
      </c:barChart>
      <c:catAx>
        <c:axId val="118978048"/>
        <c:scaling>
          <c:orientation val="minMax"/>
        </c:scaling>
        <c:delete val="0"/>
        <c:axPos val="b"/>
        <c:title>
          <c:tx>
            <c:rich>
              <a:bodyPr/>
              <a:lstStyle/>
              <a:p>
                <a:pPr>
                  <a:defRPr/>
                </a:pPr>
                <a:r>
                  <a:rPr lang="id-ID"/>
                  <a:t>Perlakuan</a:t>
                </a:r>
              </a:p>
            </c:rich>
          </c:tx>
          <c:overlay val="0"/>
        </c:title>
        <c:majorTickMark val="out"/>
        <c:minorTickMark val="none"/>
        <c:tickLblPos val="nextTo"/>
        <c:crossAx val="160295744"/>
        <c:crosses val="autoZero"/>
        <c:auto val="1"/>
        <c:lblAlgn val="ctr"/>
        <c:lblOffset val="100"/>
        <c:noMultiLvlLbl val="0"/>
      </c:catAx>
      <c:valAx>
        <c:axId val="160295744"/>
        <c:scaling>
          <c:orientation val="minMax"/>
        </c:scaling>
        <c:delete val="0"/>
        <c:axPos val="l"/>
        <c:title>
          <c:tx>
            <c:rich>
              <a:bodyPr rot="-5400000" vert="horz"/>
              <a:lstStyle/>
              <a:p>
                <a:pPr>
                  <a:defRPr/>
                </a:pPr>
                <a:r>
                  <a:rPr lang="id-ID"/>
                  <a:t>Kadar (mg/100 g)</a:t>
                </a:r>
              </a:p>
            </c:rich>
          </c:tx>
          <c:overlay val="0"/>
        </c:title>
        <c:numFmt formatCode="General" sourceLinked="1"/>
        <c:majorTickMark val="out"/>
        <c:minorTickMark val="none"/>
        <c:tickLblPos val="nextTo"/>
        <c:crossAx val="118978048"/>
        <c:crosses val="autoZero"/>
        <c:crossBetween val="between"/>
      </c:valAx>
    </c:plotArea>
    <c:legend>
      <c:legendPos val="r"/>
      <c:layout>
        <c:manualLayout>
          <c:xMode val="edge"/>
          <c:yMode val="edge"/>
          <c:x val="0.78156124016629758"/>
          <c:y val="0.44356944883275407"/>
          <c:w val="0.15732807644390939"/>
          <c:h val="0.12555942615574742"/>
        </c:manualLayout>
      </c:layout>
      <c:overlay val="0"/>
    </c:legend>
    <c:plotVisOnly val="1"/>
    <c:dispBlanksAs val="gap"/>
    <c:showDLblsOverMax val="0"/>
  </c:chart>
  <c:spPr>
    <a:solidFill>
      <a:schemeClr val="accent4">
        <a:lumMod val="40000"/>
        <a:lumOff val="60000"/>
      </a:schemeClr>
    </a:solidFill>
    <a:ln w="28575" cap="flat" cmpd="sng" algn="ctr">
      <a:solidFill>
        <a:schemeClr val="accent4"/>
      </a:solidFill>
      <a:prstDash val="solid"/>
    </a:ln>
    <a:effectLst/>
  </c:spPr>
  <c:txPr>
    <a:bodyPr/>
    <a:lstStyle/>
    <a:p>
      <a:pPr>
        <a:defRPr sz="1200">
          <a:solidFill>
            <a:schemeClr val="dk1"/>
          </a:solidFill>
          <a:latin typeface="+mn-lt"/>
          <a:ea typeface="+mn-ea"/>
          <a:cs typeface="+mn-cs"/>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58573928259029"/>
          <c:y val="8.3094716894828044E-2"/>
          <c:w val="0.59719203849518865"/>
          <c:h val="0.76486708392220149"/>
        </c:manualLayout>
      </c:layout>
      <c:scatterChart>
        <c:scatterStyle val="lineMarker"/>
        <c:varyColors val="0"/>
        <c:ser>
          <c:idx val="0"/>
          <c:order val="0"/>
          <c:tx>
            <c:v>Korelasi Kadar Ca dengan P cookies</c:v>
          </c:tx>
          <c:spPr>
            <a:ln w="28575">
              <a:noFill/>
            </a:ln>
          </c:spPr>
          <c:trendline>
            <c:trendlineType val="linear"/>
            <c:dispRSqr val="0"/>
            <c:dispEq val="0"/>
          </c:trendline>
          <c:trendline>
            <c:trendlineType val="linear"/>
            <c:dispRSqr val="1"/>
            <c:dispEq val="1"/>
            <c:trendlineLbl>
              <c:layout>
                <c:manualLayout>
                  <c:x val="0.32099227179936257"/>
                  <c:y val="-0.1157137589058282"/>
                </c:manualLayout>
              </c:layout>
              <c:tx>
                <c:rich>
                  <a:bodyPr/>
                  <a:lstStyle/>
                  <a:p>
                    <a:pPr>
                      <a:defRPr/>
                    </a:pPr>
                    <a:r>
                      <a:rPr lang="en-US"/>
                      <a:t>y = -0,013x + 81,03
R² = - 0,058</a:t>
                    </a:r>
                  </a:p>
                </c:rich>
              </c:tx>
              <c:numFmt formatCode="General" sourceLinked="0"/>
            </c:trendlineLbl>
          </c:trendline>
          <c:xVal>
            <c:numRef>
              <c:f>'korelasi Ca P'!$B$10:$D$10</c:f>
              <c:numCache>
                <c:formatCode>0.00</c:formatCode>
                <c:ptCount val="3"/>
                <c:pt idx="0">
                  <c:v>14.480000000000002</c:v>
                </c:pt>
                <c:pt idx="1">
                  <c:v>349.01333333333332</c:v>
                </c:pt>
                <c:pt idx="2">
                  <c:v>740</c:v>
                </c:pt>
              </c:numCache>
            </c:numRef>
          </c:xVal>
          <c:yVal>
            <c:numRef>
              <c:f>'korelasi Ca P'!$L$10:$N$10</c:f>
              <c:numCache>
                <c:formatCode>0.00</c:formatCode>
                <c:ptCount val="3"/>
                <c:pt idx="0">
                  <c:v>68.240000000000023</c:v>
                </c:pt>
                <c:pt idx="1">
                  <c:v>99.576666666666668</c:v>
                </c:pt>
                <c:pt idx="2">
                  <c:v>60</c:v>
                </c:pt>
              </c:numCache>
            </c:numRef>
          </c:yVal>
          <c:smooth val="0"/>
        </c:ser>
        <c:dLbls>
          <c:showLegendKey val="0"/>
          <c:showVal val="0"/>
          <c:showCatName val="0"/>
          <c:showSerName val="0"/>
          <c:showPercent val="0"/>
          <c:showBubbleSize val="0"/>
        </c:dLbls>
        <c:axId val="159722304"/>
        <c:axId val="159722880"/>
      </c:scatterChart>
      <c:valAx>
        <c:axId val="159722304"/>
        <c:scaling>
          <c:orientation val="minMax"/>
        </c:scaling>
        <c:delete val="0"/>
        <c:axPos val="b"/>
        <c:numFmt formatCode="0.00" sourceLinked="1"/>
        <c:majorTickMark val="out"/>
        <c:minorTickMark val="none"/>
        <c:tickLblPos val="nextTo"/>
        <c:crossAx val="159722880"/>
        <c:crosses val="autoZero"/>
        <c:crossBetween val="midCat"/>
      </c:valAx>
      <c:valAx>
        <c:axId val="159722880"/>
        <c:scaling>
          <c:orientation val="minMax"/>
        </c:scaling>
        <c:delete val="0"/>
        <c:axPos val="l"/>
        <c:numFmt formatCode="0.00" sourceLinked="1"/>
        <c:majorTickMark val="out"/>
        <c:minorTickMark val="none"/>
        <c:tickLblPos val="nextTo"/>
        <c:crossAx val="159722304"/>
        <c:crosses val="autoZero"/>
        <c:crossBetween val="midCat"/>
      </c:valAx>
      <c:spPr>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5400000" rotWithShape="0">
            <a:srgbClr val="000000">
              <a:alpha val="40000"/>
            </a:srgbClr>
          </a:outerShdw>
        </a:effectLst>
      </c:spPr>
    </c:plotArea>
    <c:plotVisOnly val="1"/>
    <c:dispBlanksAs val="gap"/>
    <c:showDLblsOverMax val="0"/>
  </c:chart>
  <c:spPr>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8417368881517"/>
          <c:y val="5.1204125800064365E-2"/>
          <c:w val="0.60909514435695533"/>
          <c:h val="0.7763933920024767"/>
        </c:manualLayout>
      </c:layout>
      <c:scatterChart>
        <c:scatterStyle val="lineMarker"/>
        <c:varyColors val="0"/>
        <c:ser>
          <c:idx val="0"/>
          <c:order val="0"/>
          <c:tx>
            <c:v>Korelasi Kadar Ca dengan P Ekstrudat</c:v>
          </c:tx>
          <c:spPr>
            <a:ln w="28575">
              <a:noFill/>
            </a:ln>
          </c:spPr>
          <c:trendline>
            <c:trendlineType val="linear"/>
            <c:dispRSqr val="1"/>
            <c:dispEq val="1"/>
            <c:trendlineLbl>
              <c:layout>
                <c:manualLayout>
                  <c:x val="0.28296541879633469"/>
                  <c:y val="0.16607835543486041"/>
                </c:manualLayout>
              </c:layout>
              <c:numFmt formatCode="General" sourceLinked="0"/>
            </c:trendlineLbl>
          </c:trendline>
          <c:xVal>
            <c:numRef>
              <c:f>'korelasi Ca P'!$B$40:$D$40</c:f>
              <c:numCache>
                <c:formatCode>0.00</c:formatCode>
                <c:ptCount val="3"/>
                <c:pt idx="0">
                  <c:v>4.8433333333333524</c:v>
                </c:pt>
                <c:pt idx="1">
                  <c:v>582.66</c:v>
                </c:pt>
                <c:pt idx="2">
                  <c:v>950</c:v>
                </c:pt>
              </c:numCache>
            </c:numRef>
          </c:xVal>
          <c:yVal>
            <c:numRef>
              <c:f>'korelasi Ca P'!$J$40:$L$40</c:f>
              <c:numCache>
                <c:formatCode>0.00</c:formatCode>
                <c:ptCount val="3"/>
                <c:pt idx="0">
                  <c:v>38.25</c:v>
                </c:pt>
                <c:pt idx="1">
                  <c:v>180</c:v>
                </c:pt>
                <c:pt idx="2">
                  <c:v>280</c:v>
                </c:pt>
              </c:numCache>
            </c:numRef>
          </c:yVal>
          <c:smooth val="0"/>
        </c:ser>
        <c:dLbls>
          <c:showLegendKey val="0"/>
          <c:showVal val="0"/>
          <c:showCatName val="0"/>
          <c:showSerName val="0"/>
          <c:showPercent val="0"/>
          <c:showBubbleSize val="0"/>
        </c:dLbls>
        <c:axId val="159724608"/>
        <c:axId val="159725184"/>
      </c:scatterChart>
      <c:valAx>
        <c:axId val="159724608"/>
        <c:scaling>
          <c:orientation val="minMax"/>
        </c:scaling>
        <c:delete val="0"/>
        <c:axPos val="b"/>
        <c:numFmt formatCode="0.00" sourceLinked="1"/>
        <c:majorTickMark val="out"/>
        <c:minorTickMark val="none"/>
        <c:tickLblPos val="nextTo"/>
        <c:crossAx val="159725184"/>
        <c:crosses val="autoZero"/>
        <c:crossBetween val="midCat"/>
      </c:valAx>
      <c:valAx>
        <c:axId val="159725184"/>
        <c:scaling>
          <c:orientation val="minMax"/>
        </c:scaling>
        <c:delete val="0"/>
        <c:axPos val="l"/>
        <c:numFmt formatCode="0.00" sourceLinked="1"/>
        <c:majorTickMark val="out"/>
        <c:minorTickMark val="none"/>
        <c:tickLblPos val="nextTo"/>
        <c:crossAx val="159724608"/>
        <c:crosses val="autoZero"/>
        <c:crossBetween val="midCat"/>
      </c:valAx>
      <c:spPr>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c:spPr>
    </c:plotArea>
    <c:plotVisOnly val="1"/>
    <c:dispBlanksAs val="gap"/>
    <c:showDLblsOverMax val="0"/>
  </c:chart>
  <c:spPr>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08333333333488"/>
          <c:y val="7.890461968116054E-2"/>
          <c:w val="0.60909514435695533"/>
          <c:h val="0.74066841644794945"/>
        </c:manualLayout>
      </c:layout>
      <c:scatterChart>
        <c:scatterStyle val="lineMarker"/>
        <c:varyColors val="0"/>
        <c:ser>
          <c:idx val="0"/>
          <c:order val="0"/>
          <c:tx>
            <c:v>Korelasi antara Kadar Ca dengan P Naget Ikan</c:v>
          </c:tx>
          <c:spPr>
            <a:ln w="28575">
              <a:noFill/>
            </a:ln>
          </c:spPr>
          <c:trendline>
            <c:trendlineType val="linear"/>
            <c:dispRSqr val="1"/>
            <c:dispEq val="1"/>
            <c:trendlineLbl>
              <c:layout>
                <c:manualLayout>
                  <c:x val="0.23684281421231204"/>
                  <c:y val="0.20196616399576531"/>
                </c:manualLayout>
              </c:layout>
              <c:numFmt formatCode="General" sourceLinked="0"/>
            </c:trendlineLbl>
          </c:trendline>
          <c:xVal>
            <c:numRef>
              <c:f>'korelasi Ca P'!$B$66:$D$66</c:f>
              <c:numCache>
                <c:formatCode>0.00</c:formatCode>
                <c:ptCount val="3"/>
                <c:pt idx="0">
                  <c:v>32.809999999999995</c:v>
                </c:pt>
                <c:pt idx="1">
                  <c:v>293.95666666666671</c:v>
                </c:pt>
                <c:pt idx="2">
                  <c:v>910.00999999999988</c:v>
                </c:pt>
              </c:numCache>
            </c:numRef>
          </c:xVal>
          <c:yVal>
            <c:numRef>
              <c:f>'korelasi Ca P'!$J$66:$L$66</c:f>
              <c:numCache>
                <c:formatCode>0.00</c:formatCode>
                <c:ptCount val="3"/>
                <c:pt idx="0">
                  <c:v>91.38</c:v>
                </c:pt>
                <c:pt idx="1">
                  <c:v>73.956666666666663</c:v>
                </c:pt>
                <c:pt idx="2">
                  <c:v>260.02999999999969</c:v>
                </c:pt>
              </c:numCache>
            </c:numRef>
          </c:yVal>
          <c:smooth val="0"/>
        </c:ser>
        <c:dLbls>
          <c:showLegendKey val="0"/>
          <c:showVal val="0"/>
          <c:showCatName val="0"/>
          <c:showSerName val="0"/>
          <c:showPercent val="0"/>
          <c:showBubbleSize val="0"/>
        </c:dLbls>
        <c:axId val="159726912"/>
        <c:axId val="160294592"/>
      </c:scatterChart>
      <c:valAx>
        <c:axId val="159726912"/>
        <c:scaling>
          <c:orientation val="minMax"/>
        </c:scaling>
        <c:delete val="0"/>
        <c:axPos val="b"/>
        <c:numFmt formatCode="0.00" sourceLinked="1"/>
        <c:majorTickMark val="out"/>
        <c:minorTickMark val="none"/>
        <c:tickLblPos val="nextTo"/>
        <c:crossAx val="160294592"/>
        <c:crosses val="autoZero"/>
        <c:crossBetween val="midCat"/>
      </c:valAx>
      <c:valAx>
        <c:axId val="160294592"/>
        <c:scaling>
          <c:orientation val="minMax"/>
        </c:scaling>
        <c:delete val="0"/>
        <c:axPos val="l"/>
        <c:numFmt formatCode="0.00" sourceLinked="1"/>
        <c:majorTickMark val="out"/>
        <c:minorTickMark val="none"/>
        <c:tickLblPos val="nextTo"/>
        <c:crossAx val="159726912"/>
        <c:crosses val="autoZero"/>
        <c:crossBetween val="midCat"/>
      </c:valAx>
      <c:spPr>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c:spPr>
    </c:plotArea>
    <c:plotVisOnly val="1"/>
    <c:dispBlanksAs val="gap"/>
    <c:showDLblsOverMax val="0"/>
  </c:chart>
  <c:spPr>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7605321507762"/>
          <c:y val="7.0512820512820512E-2"/>
          <c:w val="0.82184774575018482"/>
          <c:h val="0.75980769230769973"/>
        </c:manualLayout>
      </c:layout>
      <c:scatterChart>
        <c:scatterStyle val="lineMarker"/>
        <c:varyColors val="0"/>
        <c:ser>
          <c:idx val="0"/>
          <c:order val="0"/>
          <c:tx>
            <c:v>korelasi kadar kalsium dengan karakteristik cookies</c:v>
          </c:tx>
          <c:spPr>
            <a:ln w="28575">
              <a:noFill/>
            </a:ln>
          </c:spPr>
          <c:trendline>
            <c:trendlineType val="linear"/>
            <c:dispRSqr val="1"/>
            <c:dispEq val="1"/>
            <c:trendlineLbl>
              <c:layout>
                <c:manualLayout>
                  <c:x val="5.5193533180857936E-2"/>
                  <c:y val="0.17191091021539556"/>
                </c:manualLayout>
              </c:layout>
              <c:numFmt formatCode="General" sourceLinked="0"/>
            </c:trendlineLbl>
          </c:trendline>
          <c:xVal>
            <c:numRef>
              <c:f>'Korelasi Ca fisik'!$B$8:$D$8</c:f>
              <c:numCache>
                <c:formatCode>0.00</c:formatCode>
                <c:ptCount val="3"/>
                <c:pt idx="0">
                  <c:v>14.480000000000002</c:v>
                </c:pt>
                <c:pt idx="1">
                  <c:v>349.01333333333332</c:v>
                </c:pt>
                <c:pt idx="2">
                  <c:v>740</c:v>
                </c:pt>
              </c:numCache>
            </c:numRef>
          </c:xVal>
          <c:yVal>
            <c:numRef>
              <c:f>'Korelasi Ca fisik'!$I$8:$K$8</c:f>
              <c:numCache>
                <c:formatCode>0.00</c:formatCode>
                <c:ptCount val="3"/>
                <c:pt idx="0">
                  <c:v>0.42666666666667447</c:v>
                </c:pt>
                <c:pt idx="1">
                  <c:v>0.61333333333333362</c:v>
                </c:pt>
                <c:pt idx="2">
                  <c:v>0.69333333333333369</c:v>
                </c:pt>
              </c:numCache>
            </c:numRef>
          </c:yVal>
          <c:smooth val="0"/>
        </c:ser>
        <c:dLbls>
          <c:showLegendKey val="0"/>
          <c:showVal val="0"/>
          <c:showCatName val="0"/>
          <c:showSerName val="0"/>
          <c:showPercent val="0"/>
          <c:showBubbleSize val="0"/>
        </c:dLbls>
        <c:axId val="159726336"/>
        <c:axId val="160296320"/>
      </c:scatterChart>
      <c:valAx>
        <c:axId val="159726336"/>
        <c:scaling>
          <c:orientation val="minMax"/>
        </c:scaling>
        <c:delete val="0"/>
        <c:axPos val="b"/>
        <c:numFmt formatCode="0.00" sourceLinked="1"/>
        <c:majorTickMark val="out"/>
        <c:minorTickMark val="none"/>
        <c:tickLblPos val="nextTo"/>
        <c:crossAx val="160296320"/>
        <c:crosses val="autoZero"/>
        <c:crossBetween val="midCat"/>
      </c:valAx>
      <c:valAx>
        <c:axId val="160296320"/>
        <c:scaling>
          <c:orientation val="minMax"/>
        </c:scaling>
        <c:delete val="0"/>
        <c:axPos val="l"/>
        <c:numFmt formatCode="0.00" sourceLinked="1"/>
        <c:majorTickMark val="out"/>
        <c:minorTickMark val="none"/>
        <c:tickLblPos val="nextTo"/>
        <c:crossAx val="159726336"/>
        <c:crosses val="autoZero"/>
        <c:crossBetween val="midCat"/>
      </c:valAx>
    </c:plotArea>
    <c:plotVisOnly val="1"/>
    <c:dispBlanksAs val="gap"/>
    <c:showDLblsOverMax val="0"/>
  </c:chart>
  <c:spPr>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9923010162672"/>
          <c:y val="5.0310077018551981E-2"/>
          <c:w val="0.7510931174089116"/>
          <c:h val="0.78124183006535963"/>
        </c:manualLayout>
      </c:layout>
      <c:scatterChart>
        <c:scatterStyle val="lineMarker"/>
        <c:varyColors val="0"/>
        <c:ser>
          <c:idx val="0"/>
          <c:order val="0"/>
          <c:tx>
            <c:v>Korelasi Kadar Kalsium dengan Karakteristik Fisik Ekstrudat</c:v>
          </c:tx>
          <c:spPr>
            <a:ln w="28575">
              <a:noFill/>
            </a:ln>
          </c:spPr>
          <c:trendline>
            <c:trendlineType val="linear"/>
            <c:dispRSqr val="1"/>
            <c:dispEq val="1"/>
            <c:trendlineLbl>
              <c:layout>
                <c:manualLayout>
                  <c:x val="1.1984230716099761E-3"/>
                  <c:y val="0.23996709357441945"/>
                </c:manualLayout>
              </c:layout>
              <c:numFmt formatCode="General" sourceLinked="0"/>
            </c:trendlineLbl>
          </c:trendline>
          <c:trendline>
            <c:trendlineType val="linear"/>
            <c:dispRSqr val="0"/>
            <c:dispEq val="0"/>
          </c:trendline>
          <c:xVal>
            <c:numRef>
              <c:f>'Korelasi Ca fisik'!$B$33:$D$33</c:f>
              <c:numCache>
                <c:formatCode>0.00</c:formatCode>
                <c:ptCount val="3"/>
                <c:pt idx="0">
                  <c:v>4.8433333333333524</c:v>
                </c:pt>
                <c:pt idx="1">
                  <c:v>582.66</c:v>
                </c:pt>
                <c:pt idx="2">
                  <c:v>950</c:v>
                </c:pt>
              </c:numCache>
            </c:numRef>
          </c:xVal>
          <c:yVal>
            <c:numRef>
              <c:f>'Korelasi Ca fisik'!$J$33:$L$33</c:f>
              <c:numCache>
                <c:formatCode>0.00</c:formatCode>
                <c:ptCount val="3"/>
                <c:pt idx="0">
                  <c:v>3.1166666666666667</c:v>
                </c:pt>
                <c:pt idx="1">
                  <c:v>8.8133333333333326</c:v>
                </c:pt>
                <c:pt idx="2">
                  <c:v>5.3199999999999985</c:v>
                </c:pt>
              </c:numCache>
            </c:numRef>
          </c:yVal>
          <c:smooth val="0"/>
        </c:ser>
        <c:dLbls>
          <c:showLegendKey val="0"/>
          <c:showVal val="0"/>
          <c:showCatName val="0"/>
          <c:showSerName val="0"/>
          <c:showPercent val="0"/>
          <c:showBubbleSize val="0"/>
        </c:dLbls>
        <c:axId val="113679104"/>
        <c:axId val="150381120"/>
      </c:scatterChart>
      <c:valAx>
        <c:axId val="113679104"/>
        <c:scaling>
          <c:orientation val="minMax"/>
        </c:scaling>
        <c:delete val="0"/>
        <c:axPos val="b"/>
        <c:numFmt formatCode="0.00" sourceLinked="1"/>
        <c:majorTickMark val="out"/>
        <c:minorTickMark val="none"/>
        <c:tickLblPos val="nextTo"/>
        <c:crossAx val="150381120"/>
        <c:crosses val="autoZero"/>
        <c:crossBetween val="midCat"/>
      </c:valAx>
      <c:valAx>
        <c:axId val="150381120"/>
        <c:scaling>
          <c:orientation val="minMax"/>
        </c:scaling>
        <c:delete val="0"/>
        <c:axPos val="l"/>
        <c:numFmt formatCode="0.00" sourceLinked="1"/>
        <c:majorTickMark val="out"/>
        <c:minorTickMark val="none"/>
        <c:tickLblPos val="nextTo"/>
        <c:crossAx val="113679104"/>
        <c:crosses val="autoZero"/>
        <c:crossBetween val="midCat"/>
      </c:valAx>
    </c:plotArea>
    <c:plotVisOnly val="1"/>
    <c:dispBlanksAs val="gap"/>
    <c:showDLblsOverMax val="0"/>
  </c:chart>
  <c:spPr>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8841970569418"/>
          <c:y val="5.8201058201058045E-2"/>
          <c:w val="0.80507510366992163"/>
          <c:h val="0.80174603174603176"/>
        </c:manualLayout>
      </c:layout>
      <c:scatterChart>
        <c:scatterStyle val="lineMarker"/>
        <c:varyColors val="0"/>
        <c:ser>
          <c:idx val="0"/>
          <c:order val="0"/>
          <c:tx>
            <c:v>'Korelasi Kadar Kalsium dengan Karakteristik Fisik Naget Ikan</c:v>
          </c:tx>
          <c:spPr>
            <a:ln w="28575">
              <a:noFill/>
            </a:ln>
          </c:spPr>
          <c:trendline>
            <c:trendlineType val="linear"/>
            <c:dispRSqr val="1"/>
            <c:dispEq val="1"/>
            <c:trendlineLbl>
              <c:layout>
                <c:manualLayout>
                  <c:x val="6.9838916856196115E-2"/>
                  <c:y val="0.22717711788359718"/>
                </c:manualLayout>
              </c:layout>
              <c:numFmt formatCode="General" sourceLinked="0"/>
            </c:trendlineLbl>
          </c:trendline>
          <c:xVal>
            <c:numRef>
              <c:f>'Korelasi Ca fisik'!$B$60:$D$60</c:f>
              <c:numCache>
                <c:formatCode>0.00</c:formatCode>
                <c:ptCount val="3"/>
                <c:pt idx="0">
                  <c:v>32.809999999999995</c:v>
                </c:pt>
                <c:pt idx="1">
                  <c:v>293.95666666666671</c:v>
                </c:pt>
                <c:pt idx="2">
                  <c:v>910.00999999999988</c:v>
                </c:pt>
              </c:numCache>
            </c:numRef>
          </c:xVal>
          <c:yVal>
            <c:numRef>
              <c:f>'Korelasi Ca fisik'!$J$60:$L$60</c:f>
              <c:numCache>
                <c:formatCode>0.00</c:formatCode>
                <c:ptCount val="3"/>
                <c:pt idx="0">
                  <c:v>4.8266666666666671</c:v>
                </c:pt>
                <c:pt idx="1">
                  <c:v>4.666666666666667</c:v>
                </c:pt>
                <c:pt idx="2">
                  <c:v>9.2566666666666748</c:v>
                </c:pt>
              </c:numCache>
            </c:numRef>
          </c:yVal>
          <c:smooth val="0"/>
        </c:ser>
        <c:dLbls>
          <c:showLegendKey val="0"/>
          <c:showVal val="0"/>
          <c:showCatName val="0"/>
          <c:showSerName val="0"/>
          <c:showPercent val="0"/>
          <c:showBubbleSize val="0"/>
        </c:dLbls>
        <c:axId val="160300352"/>
        <c:axId val="150383424"/>
      </c:scatterChart>
      <c:valAx>
        <c:axId val="160300352"/>
        <c:scaling>
          <c:orientation val="minMax"/>
        </c:scaling>
        <c:delete val="0"/>
        <c:axPos val="b"/>
        <c:numFmt formatCode="0.00" sourceLinked="1"/>
        <c:majorTickMark val="out"/>
        <c:minorTickMark val="none"/>
        <c:tickLblPos val="nextTo"/>
        <c:crossAx val="150383424"/>
        <c:crosses val="autoZero"/>
        <c:crossBetween val="midCat"/>
      </c:valAx>
      <c:valAx>
        <c:axId val="150383424"/>
        <c:scaling>
          <c:orientation val="minMax"/>
        </c:scaling>
        <c:delete val="0"/>
        <c:axPos val="l"/>
        <c:numFmt formatCode="0.00" sourceLinked="1"/>
        <c:majorTickMark val="out"/>
        <c:minorTickMark val="none"/>
        <c:tickLblPos val="nextTo"/>
        <c:crossAx val="160300352"/>
        <c:crosses val="autoZero"/>
        <c:crossBetween val="midCat"/>
      </c:valAx>
    </c:plotArea>
    <c:plotVisOnly val="1"/>
    <c:dispBlanksAs val="gap"/>
    <c:showDLblsOverMax val="0"/>
  </c:chart>
  <c:spPr>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0.19355</cdr:x>
      <cdr:y>0.76923</cdr:y>
    </cdr:from>
    <cdr:to>
      <cdr:x>0.37097</cdr:x>
      <cdr:y>0.88077</cdr:y>
    </cdr:to>
    <cdr:sp macro="" textlink="">
      <cdr:nvSpPr>
        <cdr:cNvPr id="2" name="TextBox 1"/>
        <cdr:cNvSpPr txBox="1"/>
      </cdr:nvSpPr>
      <cdr:spPr>
        <a:xfrm xmlns:a="http://schemas.openxmlformats.org/drawingml/2006/main">
          <a:off x="857256" y="2857520"/>
          <a:ext cx="785818" cy="414334"/>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none" rtlCol="0"/>
        <a:lstStyle xmlns:a="http://schemas.openxmlformats.org/drawingml/2006/main"/>
        <a:p xmlns:a="http://schemas.openxmlformats.org/drawingml/2006/main">
          <a:r>
            <a:rPr lang="id-ID" sz="1400" dirty="0" smtClean="0"/>
            <a:t>Control</a:t>
          </a:r>
          <a:endParaRPr lang="id-ID" sz="1400" dirty="0"/>
        </a:p>
      </cdr:txBody>
    </cdr:sp>
  </cdr:relSizeAnchor>
  <cdr:relSizeAnchor xmlns:cdr="http://schemas.openxmlformats.org/drawingml/2006/chartDrawing">
    <cdr:from>
      <cdr:x>0.6129</cdr:x>
      <cdr:y>0.78846</cdr:y>
    </cdr:from>
    <cdr:to>
      <cdr:x>0.82258</cdr:x>
      <cdr:y>0.94231</cdr:y>
    </cdr:to>
    <cdr:sp macro="" textlink="">
      <cdr:nvSpPr>
        <cdr:cNvPr id="3" name="TextBox 1"/>
        <cdr:cNvSpPr txBox="1"/>
      </cdr:nvSpPr>
      <cdr:spPr>
        <a:xfrm xmlns:a="http://schemas.openxmlformats.org/drawingml/2006/main">
          <a:off x="2714644" y="2928958"/>
          <a:ext cx="928694" cy="571504"/>
        </a:xfrm>
        <a:prstGeom xmlns:a="http://schemas.openxmlformats.org/drawingml/2006/main" prst="rect">
          <a:avLst/>
        </a:prstGeom>
        <a:solidFill xmlns:a="http://schemas.openxmlformats.org/drawingml/2006/main">
          <a:srgbClr val="F07F09">
            <a:lumMod val="40000"/>
            <a:lumOff val="60000"/>
          </a:srgb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SSF with</a:t>
          </a:r>
        </a:p>
        <a:p xmlns:a="http://schemas.openxmlformats.org/drawingml/2006/main">
          <a:r>
            <a:rPr lang="id-ID" sz="1400" dirty="0" smtClean="0"/>
            <a:t> Millet flour</a:t>
          </a:r>
          <a:endParaRPr lang="id-ID" sz="1400" dirty="0"/>
        </a:p>
      </cdr:txBody>
    </cdr:sp>
  </cdr:relSizeAnchor>
  <cdr:relSizeAnchor xmlns:cdr="http://schemas.openxmlformats.org/drawingml/2006/chartDrawing">
    <cdr:from>
      <cdr:x>0.3871</cdr:x>
      <cdr:y>0.78846</cdr:y>
    </cdr:from>
    <cdr:to>
      <cdr:x>0.59677</cdr:x>
      <cdr:y>1</cdr:y>
    </cdr:to>
    <cdr:sp macro="" textlink="">
      <cdr:nvSpPr>
        <cdr:cNvPr id="4" name="TextBox 1"/>
        <cdr:cNvSpPr txBox="1"/>
      </cdr:nvSpPr>
      <cdr:spPr>
        <a:xfrm xmlns:a="http://schemas.openxmlformats.org/drawingml/2006/main">
          <a:off x="1714512" y="2928958"/>
          <a:ext cx="928694" cy="785818"/>
        </a:xfrm>
        <a:prstGeom xmlns:a="http://schemas.openxmlformats.org/drawingml/2006/main" prst="rect">
          <a:avLst/>
        </a:prstGeom>
        <a:solidFill xmlns:a="http://schemas.openxmlformats.org/drawingml/2006/main">
          <a:srgbClr val="F07F09">
            <a:lumMod val="40000"/>
            <a:lumOff val="60000"/>
          </a:srgb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SSF with</a:t>
          </a:r>
        </a:p>
        <a:p xmlns:a="http://schemas.openxmlformats.org/drawingml/2006/main">
          <a:r>
            <a:rPr lang="id-ID" sz="1400" dirty="0" smtClean="0"/>
            <a:t> Corn flour</a:t>
          </a:r>
          <a:endParaRPr lang="id-ID" sz="1400" dirty="0"/>
        </a:p>
      </cdr:txBody>
    </cdr:sp>
  </cdr:relSizeAnchor>
  <cdr:relSizeAnchor xmlns:cdr="http://schemas.openxmlformats.org/drawingml/2006/chartDrawing">
    <cdr:from>
      <cdr:x>0.01613</cdr:x>
      <cdr:y>0.44231</cdr:y>
    </cdr:from>
    <cdr:to>
      <cdr:x>0.06452</cdr:x>
      <cdr:y>0.90385</cdr:y>
    </cdr:to>
    <cdr:sp macro="" textlink="">
      <cdr:nvSpPr>
        <cdr:cNvPr id="6" name="TextBox 1"/>
        <cdr:cNvSpPr txBox="1"/>
      </cdr:nvSpPr>
      <cdr:spPr>
        <a:xfrm xmlns:a="http://schemas.openxmlformats.org/drawingml/2006/main">
          <a:off x="71438" y="1643074"/>
          <a:ext cx="214314" cy="1714512"/>
        </a:xfrm>
        <a:prstGeom xmlns:a="http://schemas.openxmlformats.org/drawingml/2006/main" prst="rect">
          <a:avLst/>
        </a:prstGeom>
        <a:solidFill xmlns:a="http://schemas.openxmlformats.org/drawingml/2006/main">
          <a:srgbClr val="F07F09">
            <a:lumMod val="40000"/>
            <a:lumOff val="60000"/>
          </a:srgb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endParaRPr lang="id-ID" sz="1400" dirty="0"/>
        </a:p>
      </cdr:txBody>
    </cdr:sp>
  </cdr:relSizeAnchor>
  <cdr:relSizeAnchor xmlns:cdr="http://schemas.openxmlformats.org/drawingml/2006/chartDrawing">
    <cdr:from>
      <cdr:x>0.80645</cdr:x>
      <cdr:y>0.36538</cdr:y>
    </cdr:from>
    <cdr:to>
      <cdr:x>0.98387</cdr:x>
      <cdr:y>0.53846</cdr:y>
    </cdr:to>
    <cdr:sp macro="" textlink="">
      <cdr:nvSpPr>
        <cdr:cNvPr id="7" name="TextBox 1"/>
        <cdr:cNvSpPr txBox="1"/>
      </cdr:nvSpPr>
      <cdr:spPr>
        <a:xfrm xmlns:a="http://schemas.openxmlformats.org/drawingml/2006/main">
          <a:off x="3571892" y="1357305"/>
          <a:ext cx="785825" cy="642953"/>
        </a:xfrm>
        <a:prstGeom xmlns:a="http://schemas.openxmlformats.org/drawingml/2006/main" prst="rect">
          <a:avLst/>
        </a:prstGeom>
        <a:solidFill xmlns:a="http://schemas.openxmlformats.org/drawingml/2006/main">
          <a:srgbClr val="F07F09">
            <a:lumMod val="40000"/>
            <a:lumOff val="60000"/>
          </a:srgb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200" dirty="0" smtClean="0"/>
            <a:t>Calcium</a:t>
          </a:r>
        </a:p>
        <a:p xmlns:a="http://schemas.openxmlformats.org/drawingml/2006/main">
          <a:pPr>
            <a:lnSpc>
              <a:spcPct val="150000"/>
            </a:lnSpc>
          </a:pPr>
          <a:r>
            <a:rPr lang="id-ID" sz="1200" dirty="0" smtClean="0"/>
            <a:t>Phosphor</a:t>
          </a:r>
        </a:p>
        <a:p xmlns:a="http://schemas.openxmlformats.org/drawingml/2006/main">
          <a:endParaRPr lang="id-ID"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0.17188</cdr:x>
      <cdr:y>0.75556</cdr:y>
    </cdr:from>
    <cdr:to>
      <cdr:x>0.34375</cdr:x>
      <cdr:y>0.88444</cdr:y>
    </cdr:to>
    <cdr:sp macro="" textlink="">
      <cdr:nvSpPr>
        <cdr:cNvPr id="2" name="TextBox 1"/>
        <cdr:cNvSpPr txBox="1"/>
      </cdr:nvSpPr>
      <cdr:spPr>
        <a:xfrm xmlns:a="http://schemas.openxmlformats.org/drawingml/2006/main">
          <a:off x="785818" y="2428892"/>
          <a:ext cx="785818" cy="414334"/>
        </a:xfrm>
        <a:prstGeom xmlns:a="http://schemas.openxmlformats.org/drawingml/2006/main" prst="rect">
          <a:avLst/>
        </a:prstGeom>
        <a:solidFill xmlns:a="http://schemas.openxmlformats.org/drawingml/2006/main">
          <a:srgbClr val="FFFF99"/>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Control</a:t>
          </a:r>
          <a:endParaRPr lang="id-ID" sz="1400" dirty="0"/>
        </a:p>
      </cdr:txBody>
    </cdr:sp>
  </cdr:relSizeAnchor>
  <cdr:relSizeAnchor xmlns:cdr="http://schemas.openxmlformats.org/drawingml/2006/chartDrawing">
    <cdr:from>
      <cdr:x>0.39063</cdr:x>
      <cdr:y>0.75556</cdr:y>
    </cdr:from>
    <cdr:to>
      <cdr:x>0.65714</cdr:x>
      <cdr:y>1</cdr:y>
    </cdr:to>
    <cdr:sp macro="" textlink="">
      <cdr:nvSpPr>
        <cdr:cNvPr id="3" name="TextBox 1"/>
        <cdr:cNvSpPr txBox="1"/>
      </cdr:nvSpPr>
      <cdr:spPr>
        <a:xfrm xmlns:a="http://schemas.openxmlformats.org/drawingml/2006/main">
          <a:off x="1953396" y="2428892"/>
          <a:ext cx="1332752" cy="785818"/>
        </a:xfrm>
        <a:prstGeom xmlns:a="http://schemas.openxmlformats.org/drawingml/2006/main" prst="rect">
          <a:avLst/>
        </a:prstGeom>
        <a:solidFill xmlns:a="http://schemas.openxmlformats.org/drawingml/2006/main">
          <a:srgbClr val="FFFF99"/>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SSF  with</a:t>
          </a:r>
        </a:p>
        <a:p xmlns:a="http://schemas.openxmlformats.org/drawingml/2006/main">
          <a:r>
            <a:rPr lang="id-ID" sz="1400" dirty="0" smtClean="0"/>
            <a:t> Corn flour</a:t>
          </a:r>
          <a:endParaRPr lang="id-ID" sz="1400" dirty="0"/>
        </a:p>
      </cdr:txBody>
    </cdr:sp>
  </cdr:relSizeAnchor>
  <cdr:relSizeAnchor xmlns:cdr="http://schemas.openxmlformats.org/drawingml/2006/chartDrawing">
    <cdr:from>
      <cdr:x>0.67188</cdr:x>
      <cdr:y>0.75556</cdr:y>
    </cdr:from>
    <cdr:to>
      <cdr:x>0.89063</cdr:x>
      <cdr:y>1</cdr:y>
    </cdr:to>
    <cdr:sp macro="" textlink="">
      <cdr:nvSpPr>
        <cdr:cNvPr id="4" name="TextBox 1"/>
        <cdr:cNvSpPr txBox="1"/>
      </cdr:nvSpPr>
      <cdr:spPr>
        <a:xfrm xmlns:a="http://schemas.openxmlformats.org/drawingml/2006/main">
          <a:off x="3071834" y="2428892"/>
          <a:ext cx="1000132" cy="785818"/>
        </a:xfrm>
        <a:prstGeom xmlns:a="http://schemas.openxmlformats.org/drawingml/2006/main" prst="rect">
          <a:avLst/>
        </a:prstGeom>
        <a:solidFill xmlns:a="http://schemas.openxmlformats.org/drawingml/2006/main">
          <a:srgbClr val="FFFF99"/>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SSF with</a:t>
          </a:r>
        </a:p>
        <a:p xmlns:a="http://schemas.openxmlformats.org/drawingml/2006/main">
          <a:r>
            <a:rPr lang="id-ID" sz="1400" dirty="0" smtClean="0"/>
            <a:t> Millet flour</a:t>
          </a:r>
          <a:endParaRPr lang="id-ID" sz="1400" dirty="0"/>
        </a:p>
      </cdr:txBody>
    </cdr:sp>
  </cdr:relSizeAnchor>
  <cdr:relSizeAnchor xmlns:cdr="http://schemas.openxmlformats.org/drawingml/2006/chartDrawing">
    <cdr:from>
      <cdr:x>0</cdr:x>
      <cdr:y>0.44444</cdr:y>
    </cdr:from>
    <cdr:to>
      <cdr:x>0.04688</cdr:x>
      <cdr:y>0.66667</cdr:y>
    </cdr:to>
    <cdr:sp macro="" textlink="">
      <cdr:nvSpPr>
        <cdr:cNvPr id="5" name="TextBox 1"/>
        <cdr:cNvSpPr txBox="1"/>
      </cdr:nvSpPr>
      <cdr:spPr>
        <a:xfrm xmlns:a="http://schemas.openxmlformats.org/drawingml/2006/main" flipV="1">
          <a:off x="0" y="1428760"/>
          <a:ext cx="214314" cy="714380"/>
        </a:xfrm>
        <a:prstGeom xmlns:a="http://schemas.openxmlformats.org/drawingml/2006/main" prst="rect">
          <a:avLst/>
        </a:prstGeom>
        <a:solidFill xmlns:a="http://schemas.openxmlformats.org/drawingml/2006/main">
          <a:srgbClr val="FFFF99"/>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endParaRPr lang="id-ID" sz="1400" dirty="0"/>
        </a:p>
      </cdr:txBody>
    </cdr:sp>
  </cdr:relSizeAnchor>
  <cdr:relSizeAnchor xmlns:cdr="http://schemas.openxmlformats.org/drawingml/2006/chartDrawing">
    <cdr:from>
      <cdr:x>0.83582</cdr:x>
      <cdr:y>0.26667</cdr:y>
    </cdr:from>
    <cdr:to>
      <cdr:x>0.98507</cdr:x>
      <cdr:y>0.46667</cdr:y>
    </cdr:to>
    <cdr:sp macro="" textlink="">
      <cdr:nvSpPr>
        <cdr:cNvPr id="6" name="TextBox 1"/>
        <cdr:cNvSpPr txBox="1"/>
      </cdr:nvSpPr>
      <cdr:spPr>
        <a:xfrm xmlns:a="http://schemas.openxmlformats.org/drawingml/2006/main">
          <a:off x="4000528" y="857256"/>
          <a:ext cx="714379" cy="642942"/>
        </a:xfrm>
        <a:prstGeom xmlns:a="http://schemas.openxmlformats.org/drawingml/2006/main" prst="rect">
          <a:avLst/>
        </a:prstGeom>
        <a:solidFill xmlns:a="http://schemas.openxmlformats.org/drawingml/2006/main">
          <a:srgbClr val="FFFF99"/>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200" dirty="0" smtClean="0"/>
            <a:t>Calcium</a:t>
          </a:r>
        </a:p>
        <a:p xmlns:a="http://schemas.openxmlformats.org/drawingml/2006/main">
          <a:pPr>
            <a:lnSpc>
              <a:spcPct val="150000"/>
            </a:lnSpc>
          </a:pPr>
          <a:r>
            <a:rPr lang="id-ID" sz="1200" dirty="0" smtClean="0"/>
            <a:t>Phosphorus</a:t>
          </a:r>
        </a:p>
        <a:p xmlns:a="http://schemas.openxmlformats.org/drawingml/2006/main">
          <a:endParaRPr lang="id-ID"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0.44643</cdr:y>
    </cdr:from>
    <cdr:to>
      <cdr:x>0.96875</cdr:x>
      <cdr:y>0.60714</cdr:y>
    </cdr:to>
    <cdr:sp macro="" textlink="">
      <cdr:nvSpPr>
        <cdr:cNvPr id="2" name="TextBox 1"/>
        <cdr:cNvSpPr txBox="1"/>
      </cdr:nvSpPr>
      <cdr:spPr>
        <a:xfrm xmlns:a="http://schemas.openxmlformats.org/drawingml/2006/main">
          <a:off x="3714776" y="1785950"/>
          <a:ext cx="714380" cy="642942"/>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200" dirty="0" smtClean="0"/>
            <a:t>Calcium</a:t>
          </a:r>
        </a:p>
        <a:p xmlns:a="http://schemas.openxmlformats.org/drawingml/2006/main">
          <a:pPr>
            <a:lnSpc>
              <a:spcPct val="150000"/>
            </a:lnSpc>
          </a:pPr>
          <a:r>
            <a:rPr lang="id-ID" sz="1200" dirty="0" smtClean="0"/>
            <a:t>Phosphorus</a:t>
          </a:r>
        </a:p>
        <a:p xmlns:a="http://schemas.openxmlformats.org/drawingml/2006/main">
          <a:endParaRPr lang="id-ID" sz="1200" dirty="0"/>
        </a:p>
      </cdr:txBody>
    </cdr:sp>
  </cdr:relSizeAnchor>
  <cdr:relSizeAnchor xmlns:cdr="http://schemas.openxmlformats.org/drawingml/2006/chartDrawing">
    <cdr:from>
      <cdr:x>0.35938</cdr:x>
      <cdr:y>0.75</cdr:y>
    </cdr:from>
    <cdr:to>
      <cdr:x>0.59863</cdr:x>
      <cdr:y>0.98214</cdr:y>
    </cdr:to>
    <cdr:sp macro="" textlink="">
      <cdr:nvSpPr>
        <cdr:cNvPr id="3" name="TextBox 1"/>
        <cdr:cNvSpPr txBox="1"/>
      </cdr:nvSpPr>
      <cdr:spPr>
        <a:xfrm xmlns:a="http://schemas.openxmlformats.org/drawingml/2006/main">
          <a:off x="1899831" y="3000396"/>
          <a:ext cx="1264774" cy="928683"/>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SSF with</a:t>
          </a:r>
        </a:p>
        <a:p xmlns:a="http://schemas.openxmlformats.org/drawingml/2006/main">
          <a:r>
            <a:rPr lang="id-ID" sz="1400" dirty="0" smtClean="0"/>
            <a:t> Corn flour</a:t>
          </a:r>
          <a:endParaRPr lang="id-ID" sz="1400" dirty="0"/>
        </a:p>
      </cdr:txBody>
    </cdr:sp>
  </cdr:relSizeAnchor>
  <cdr:relSizeAnchor xmlns:cdr="http://schemas.openxmlformats.org/drawingml/2006/chartDrawing">
    <cdr:from>
      <cdr:x>0.15625</cdr:x>
      <cdr:y>0.75</cdr:y>
    </cdr:from>
    <cdr:to>
      <cdr:x>0.375</cdr:x>
      <cdr:y>0.98214</cdr:y>
    </cdr:to>
    <cdr:sp macro="" textlink="">
      <cdr:nvSpPr>
        <cdr:cNvPr id="4" name="TextBox 1"/>
        <cdr:cNvSpPr txBox="1"/>
      </cdr:nvSpPr>
      <cdr:spPr>
        <a:xfrm xmlns:a="http://schemas.openxmlformats.org/drawingml/2006/main">
          <a:off x="714380" y="3000396"/>
          <a:ext cx="1000132" cy="928694"/>
        </a:xfrm>
        <a:prstGeom xmlns:a="http://schemas.openxmlformats.org/drawingml/2006/main" prst="rect">
          <a:avLst/>
        </a:prstGeom>
        <a:solidFill xmlns:a="http://schemas.openxmlformats.org/drawingml/2006/main">
          <a:srgbClr val="4E8542">
            <a:lumMod val="40000"/>
            <a:lumOff val="60000"/>
          </a:srgbClr>
        </a:solidFill>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id-ID" sz="1400" dirty="0" smtClean="0"/>
            <a:t>Control</a:t>
          </a:r>
          <a:endParaRPr lang="id-ID"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0.71181</cdr:x>
      <cdr:y>0.375</cdr:y>
    </cdr:from>
    <cdr:to>
      <cdr:x>0.93403</cdr:x>
      <cdr:y>0.52884</cdr:y>
    </cdr:to>
    <cdr:sp macro="" textlink="">
      <cdr:nvSpPr>
        <cdr:cNvPr id="4" name="TextBox 3"/>
        <cdr:cNvSpPr txBox="1"/>
      </cdr:nvSpPr>
      <cdr:spPr>
        <a:xfrm xmlns:a="http://schemas.openxmlformats.org/drawingml/2006/main">
          <a:off x="2928958" y="857256"/>
          <a:ext cx="914391" cy="35167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id-ID" sz="1400" dirty="0"/>
            <a:t>r</a:t>
          </a:r>
          <a:r>
            <a:rPr lang="id-ID" sz="1400" dirty="0" smtClean="0"/>
            <a:t> = - 0.24</a:t>
          </a:r>
          <a:endParaRPr lang="id-ID"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0.62265</cdr:x>
      <cdr:y>0.5</cdr:y>
    </cdr:from>
    <cdr:to>
      <cdr:x>0.85898</cdr:x>
      <cdr:y>0.65206</cdr:y>
    </cdr:to>
    <cdr:sp macro="" textlink="">
      <cdr:nvSpPr>
        <cdr:cNvPr id="2" name="TextBox 8"/>
        <cdr:cNvSpPr txBox="1"/>
      </cdr:nvSpPr>
      <cdr:spPr>
        <a:xfrm xmlns:a="http://schemas.openxmlformats.org/drawingml/2006/main">
          <a:off x="2357466" y="1214446"/>
          <a:ext cx="89479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d-ID"/>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id-ID" dirty="0" smtClean="0"/>
            <a:t>r = 0.92</a:t>
          </a:r>
          <a:endParaRPr lang="id-ID" dirty="0"/>
        </a:p>
      </cdr:txBody>
    </cdr:sp>
  </cdr:relSizeAnchor>
</c:userShapes>
</file>

<file path=ppt/drawings/drawing6.xml><?xml version="1.0" encoding="utf-8"?>
<c:userShapes xmlns:c="http://schemas.openxmlformats.org/drawingml/2006/chart">
  <cdr:relSizeAnchor xmlns:cdr="http://schemas.openxmlformats.org/drawingml/2006/chartDrawing">
    <cdr:from>
      <cdr:x>0.62247</cdr:x>
      <cdr:y>0.5641</cdr:y>
    </cdr:from>
    <cdr:to>
      <cdr:x>0.81681</cdr:x>
      <cdr:y>0.66667</cdr:y>
    </cdr:to>
    <cdr:sp macro="" textlink="">
      <cdr:nvSpPr>
        <cdr:cNvPr id="6" name="TextBox 5"/>
        <cdr:cNvSpPr txBox="1"/>
      </cdr:nvSpPr>
      <cdr:spPr>
        <a:xfrm xmlns:a="http://schemas.openxmlformats.org/drawingml/2006/main">
          <a:off x="2928958" y="1571636"/>
          <a:ext cx="91440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id-ID" sz="1600" dirty="0" smtClean="0"/>
            <a:t>r = 0.49</a:t>
          </a:r>
          <a:endParaRPr lang="id-ID"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0.67797</cdr:x>
      <cdr:y>0.44737</cdr:y>
    </cdr:from>
    <cdr:to>
      <cdr:x>0.89491</cdr:x>
      <cdr:y>0.57895</cdr:y>
    </cdr:to>
    <cdr:sp macro="" textlink="">
      <cdr:nvSpPr>
        <cdr:cNvPr id="3" name="TextBox 2"/>
        <cdr:cNvSpPr txBox="1"/>
      </cdr:nvSpPr>
      <cdr:spPr>
        <a:xfrm xmlns:a="http://schemas.openxmlformats.org/drawingml/2006/main">
          <a:off x="2857520" y="1214446"/>
          <a:ext cx="91440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id-ID" sz="1600" dirty="0" smtClean="0"/>
            <a:t>R = 0.94 </a:t>
          </a:r>
          <a:endParaRPr lang="id-ID"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41A918-9FFD-4CD6-B91B-F5A1A389836B}" type="datetimeFigureOut">
              <a:rPr lang="id-ID"/>
              <a:pPr>
                <a:defRPr/>
              </a:pPr>
              <a:t>08/10/2014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2D8EA1-235E-4CF0-970E-B524400A8E53}" type="slidenum">
              <a:rPr lang="id-ID"/>
              <a:pPr>
                <a:defRPr/>
              </a:pPr>
              <a:t>‹#›</a:t>
            </a:fld>
            <a:endParaRPr lang="id-ID"/>
          </a:p>
        </p:txBody>
      </p:sp>
    </p:spTree>
    <p:extLst>
      <p:ext uri="{BB962C8B-B14F-4D97-AF65-F5344CB8AC3E}">
        <p14:creationId xmlns:p14="http://schemas.microsoft.com/office/powerpoint/2010/main" val="2259035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1F1FA-B43F-409E-BF0F-3B04B74367E9}"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hasil kalsium serum pada perlakuan formulasi Pakan tikus modifikasi TCKS dengan jagung maupun TCKS dengan jawawut (1 : 1, 2:1 dan 3:1)</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22EFA-B0DA-40B1-AF89-20A09DBA9487}" type="slidenum">
              <a:rPr lang="id-ID" smtClean="0"/>
              <a:pPr fontAlgn="base">
                <a:spcBef>
                  <a:spcPct val="0"/>
                </a:spcBef>
                <a:spcAft>
                  <a:spcPct val="0"/>
                </a:spcAft>
                <a:defRPr/>
              </a:pPr>
              <a:t>13</a:t>
            </a:fld>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grafik nilai kalsium darah pada tikus. Pada perlakuan JG 3 (formulasi TCKS jagung dengan rasio Ca:P = 3 : 1) terjadi peningkatan kalsium darah pada pengamatan jam keenam. Pada hari ke-3 terjadi penurunan kalsium darah serta kenaikan pada hari ke-6 diduga akibat stress pengaruh penyondean pada hewan uji. Rasio kalsium fosfor yang dipakai u/ fortifikasi makanan adalah rasio kalsium fosfor terbaik yaitu 3 : 1 (Ca/P)</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288C9-3D82-4055-8278-744485E9F1F5}" type="slidenum">
              <a:rPr lang="id-ID" smtClean="0"/>
              <a:pPr fontAlgn="base">
                <a:spcBef>
                  <a:spcPct val="0"/>
                </a:spcBef>
                <a:spcAft>
                  <a:spcPct val="0"/>
                </a:spcAft>
                <a:defRPr/>
              </a:pPr>
              <a:t>14</a:t>
            </a:fld>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Cookies TCKS dengan Jagung menghasilkan rasio mendekati 3 : 1 (349,01 : 99,58 mg/100 g). Kandungan kalsium lebih tinggi apabila dibandingkan dengan Cookiess komersial dan Biskuit Fortifikasi millet</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8F90A-A501-44A9-A596-6ED05298DA47}" type="slidenum">
              <a:rPr lang="id-ID" smtClean="0"/>
              <a:pPr fontAlgn="base">
                <a:spcBef>
                  <a:spcPct val="0"/>
                </a:spcBef>
                <a:spcAft>
                  <a:spcPct val="0"/>
                </a:spcAft>
                <a:defRPr/>
              </a:pPr>
              <a:t>15</a:t>
            </a:fld>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Ekstrudat hasil penelitian menghasilkan rasio Ca/P yang mendekati 3 : 1 baik pada ekstrudat modifikasi TCKS dengan Jagung maupun TCKS dengan Jawawut.</a:t>
            </a:r>
          </a:p>
          <a:p>
            <a:pPr eaLnBrk="1" hangingPunct="1">
              <a:spcBef>
                <a:spcPct val="0"/>
              </a:spcBef>
            </a:pPr>
            <a:r>
              <a:rPr lang="id-ID" smtClean="0"/>
              <a:t>Kandungan kalsium lebih tinggi dibandingkan dengan ekstrudat fortifikasi tepung ikan maupun ekstrudat fortifikasi millet</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29B87-CF89-4B6E-AD7A-125065115E76}" type="slidenum">
              <a:rPr lang="id-ID" smtClean="0"/>
              <a:pPr fontAlgn="base">
                <a:spcBef>
                  <a:spcPct val="0"/>
                </a:spcBef>
                <a:spcAft>
                  <a:spcPct val="0"/>
                </a:spcAft>
                <a:defRPr/>
              </a:pPr>
              <a:t>16</a:t>
            </a:fld>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Fish nugget hasil penelitian memiliki rasio Ca : P yang mendekati 3 : 1 Baik fish nugget fortifikasi TCKS dengan jagung maupun jawawut</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58F0B-1C91-4194-BD45-9E1FE840830B}" type="slidenum">
              <a:rPr lang="id-ID" smtClean="0"/>
              <a:pPr fontAlgn="base">
                <a:spcBef>
                  <a:spcPct val="0"/>
                </a:spcBef>
                <a:spcAft>
                  <a:spcPct val="0"/>
                </a:spcAft>
                <a:defRPr/>
              </a:pPr>
              <a:t>17</a:t>
            </a:fld>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Korelasi antara kadar kalsium dengan kadar fosfor memberikan nilai r negatif (-0,24) pada cookies dengan derajad hubungan yang rendah, sehingga dapat disimpulkan  bahwa SEMAKIN TINGGI KADAR KALSIUM MAKA MEMPENGARUHI PENURUNAN KADAR FOSFOR COOKIES</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7B590B-AF75-425A-AB67-02F8CBB16DB1}" type="slidenum">
              <a:rPr lang="id-ID" smtClean="0"/>
              <a:pPr fontAlgn="base">
                <a:spcBef>
                  <a:spcPct val="0"/>
                </a:spcBef>
                <a:spcAft>
                  <a:spcPct val="0"/>
                </a:spcAft>
                <a:defRPr/>
              </a:pPr>
              <a:t>18</a:t>
            </a:fld>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perubahan nilai nutrisi yang disebabkan oleh perbedaan perlakuan</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B42740-418C-4A60-ACE6-2338144492CD}" type="slidenum">
              <a:rPr lang="id-ID" smtClean="0"/>
              <a:pPr fontAlgn="base">
                <a:spcBef>
                  <a:spcPct val="0"/>
                </a:spcBef>
                <a:spcAft>
                  <a:spcPct val="0"/>
                </a:spcAft>
                <a:defRPr/>
              </a:pPr>
              <a:t>19</a:t>
            </a:fld>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hasil uji analisa fisik breaking strength maupun gel strength produk</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CD7D2-8F61-40C7-A8FD-C713AFF64932}" type="slidenum">
              <a:rPr lang="id-ID" smtClean="0"/>
              <a:pPr fontAlgn="base">
                <a:spcBef>
                  <a:spcPct val="0"/>
                </a:spcBef>
                <a:spcAft>
                  <a:spcPct val="0"/>
                </a:spcAft>
                <a:defRPr/>
              </a:pPr>
              <a:t>20</a:t>
            </a:fld>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Secara ringkas Hasil Rasio Ca/P produk disajikan pada tabel diatas. Ekstrudat modifikasi TCKS dengan jagung menghasilkan rasio Ca/P yang mendekati 3 : 1 dengan nilai hedonik </a:t>
            </a:r>
            <a:r>
              <a:rPr lang="id-ID" b="1" smtClean="0"/>
              <a:t>6,89 ≤µ≤7,57 sehingga berpotensi untuk dipasarkan</a:t>
            </a:r>
            <a:endParaRPr lang="id-ID"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35893B-4A48-4D8C-B95D-83E2BF262E89}" type="slidenum">
              <a:rPr lang="id-ID" smtClean="0"/>
              <a:pPr fontAlgn="base">
                <a:spcBef>
                  <a:spcPct val="0"/>
                </a:spcBef>
                <a:spcAft>
                  <a:spcPct val="0"/>
                </a:spcAft>
                <a:defRPr/>
              </a:pPr>
              <a:t>21</a:t>
            </a:fld>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Korelasi antara k. Kalsium dengan karakteristik fisik cookies, fish nugget dan ekstrudat  memberikan nilai r positif sehingga dapat disimpulkan bahwa SEMAKIN TINGGI K. KALSIUM MAKAN AKAN MEMPENGARUHI PENINGKATAN KARAKTERISTIK FISIK PRODUK</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0116C-38B8-4007-968E-4450263A1FF9}" type="slidenum">
              <a:rPr lang="id-ID" smtClean="0"/>
              <a:pPr fontAlgn="base">
                <a:spcBef>
                  <a:spcPct val="0"/>
                </a:spcBef>
                <a:spcAft>
                  <a:spcPct val="0"/>
                </a:spcAft>
                <a:defRPr/>
              </a:pPr>
              <a:t>27</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Produksi Kerang simping di indonesia pada tahun 2001-2007 terus meningkat dari 419 – 2004 ton</a:t>
            </a:r>
          </a:p>
          <a:p>
            <a:pPr eaLnBrk="1" hangingPunct="1">
              <a:spcBef>
                <a:spcPct val="0"/>
              </a:spcBef>
            </a:pPr>
            <a:r>
              <a:rPr lang="id-ID" smtClean="0"/>
              <a:t>Sedangkan tahun 2008 produksi lebih dari 41 ton di daerah brebes, Jawa Tengah</a:t>
            </a:r>
          </a:p>
          <a:p>
            <a:pPr eaLnBrk="1" hangingPunct="1">
              <a:spcBef>
                <a:spcPct val="0"/>
              </a:spcBef>
            </a:pPr>
            <a:r>
              <a:rPr lang="id-ID" smtClean="0"/>
              <a:t>Berdasarkan data tersebut diduga pada tahun 2005 sampai dengan 2007 produksi tangkap kerang simping meningkat sebesar 15,9% setiap tahunnya, dengan peningkatan limbah cangkang sebesar 7-8% per tahun.</a:t>
            </a:r>
          </a:p>
          <a:p>
            <a:pPr eaLnBrk="1" hangingPunct="1">
              <a:spcBef>
                <a:spcPct val="0"/>
              </a:spcBef>
            </a:pPr>
            <a:endParaRPr lang="id-ID"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BC038-7EE5-47FA-B574-8BFC9F7CECFB}" type="slidenum">
              <a:rPr lang="id-ID" smtClean="0"/>
              <a:pPr fontAlgn="base">
                <a:spcBef>
                  <a:spcPct val="0"/>
                </a:spcBef>
                <a:spcAft>
                  <a:spcPct val="0"/>
                </a:spcAft>
                <a:defRPr/>
              </a:pPr>
              <a:t>4</a:t>
            </a:fld>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Hasil analisa statistik perlakuan perbedaan modifikasi penambahan tepung kalsium mayoritas memberikan pengaruh perbedaan yang sangat nyata terhadap kandungan kalsium dan fosfor produk </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8E3F81-4B0B-4740-9CE9-DB142A492A2A}" type="slidenum">
              <a:rPr lang="id-ID" smtClean="0"/>
              <a:pPr fontAlgn="base">
                <a:spcBef>
                  <a:spcPct val="0"/>
                </a:spcBef>
                <a:spcAft>
                  <a:spcPct val="0"/>
                </a:spcAft>
                <a:defRPr/>
              </a:pPr>
              <a:t>30</a:t>
            </a:fld>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Limbah cangkang kerang simping di Brebes apabila diolah menjadi TCKS akan menghasilkan rendemen sebesar 11,7 ton.</a:t>
            </a:r>
          </a:p>
          <a:p>
            <a:pPr eaLnBrk="1" hangingPunct="1">
              <a:spcBef>
                <a:spcPct val="0"/>
              </a:spcBef>
            </a:pPr>
            <a:r>
              <a:rPr lang="id-ID" smtClean="0"/>
              <a:t>cangkang kerang simping yang diolah menjadi tepung kemudian difortifikasikan pada makanan ekstrudat memiliki nilai tambah sebesar 30 kali lipat</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6D07D8-BD9B-4FC6-AC45-2FE853113AEC}" type="slidenum">
              <a:rPr lang="id-ID" smtClean="0"/>
              <a:pPr fontAlgn="base">
                <a:spcBef>
                  <a:spcPct val="0"/>
                </a:spcBef>
                <a:spcAft>
                  <a:spcPct val="0"/>
                </a:spcAft>
                <a:defRPr/>
              </a:pPr>
              <a:t>31</a:t>
            </a:fld>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contoh asupan kalsium yang berasal dari menu harian di Indonesia dimana menu harian pagi, siang dan malam memberikan asupan 870 mg Ca. Apabila disertai konsumsi ekstrudat berkalsium diantara 2 waktu makan asupan menjadi 1452,66. Namun tidak 100 % kalsium dapat terserap, apabila 50% kalsium yang terserap maka total asupan sebesar 726,33 mg Ca (memenuhi kebutuhan kalsium harian)</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BE8FD-EC84-49B1-BB89-72C8A1189544}" type="slidenum">
              <a:rPr lang="id-ID" smtClean="0"/>
              <a:pPr fontAlgn="base">
                <a:spcBef>
                  <a:spcPct val="0"/>
                </a:spcBef>
                <a:spcAft>
                  <a:spcPct val="0"/>
                </a:spcAft>
                <a:defRPr/>
              </a:pPr>
              <a:t>32</a:t>
            </a:fld>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B5150-68A5-41B7-BC27-59D923B0B72B}" type="slidenum">
              <a:rPr lang="id-ID" smtClean="0"/>
              <a:pPr fontAlgn="base">
                <a:spcBef>
                  <a:spcPct val="0"/>
                </a:spcBef>
                <a:spcAft>
                  <a:spcPct val="0"/>
                </a:spcAft>
                <a:defRPr/>
              </a:pPr>
              <a:t>37</a:t>
            </a:fld>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ED117E-CD50-4A2B-89DC-264429AA2114}" type="slidenum">
              <a:rPr lang="id-ID" smtClean="0"/>
              <a:pPr fontAlgn="base">
                <a:spcBef>
                  <a:spcPct val="0"/>
                </a:spcBef>
                <a:spcAft>
                  <a:spcPct val="0"/>
                </a:spcAft>
                <a:defRPr/>
              </a:pPr>
              <a:t>41</a:t>
            </a:fld>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28C83-1D0E-4E1C-B59D-0071086BA609}" type="slidenum">
              <a:rPr lang="id-ID" smtClean="0"/>
              <a:pPr fontAlgn="base">
                <a:spcBef>
                  <a:spcPct val="0"/>
                </a:spcBef>
                <a:spcAft>
                  <a:spcPct val="0"/>
                </a:spcAft>
                <a:defRPr/>
              </a:pPr>
              <a:t>42</a:t>
            </a:fld>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2B36B5-CF04-431E-915E-A2068514F10D}" type="slidenum">
              <a:rPr lang="id-ID" smtClean="0"/>
              <a:pPr fontAlgn="base">
                <a:spcBef>
                  <a:spcPct val="0"/>
                </a:spcBef>
                <a:spcAft>
                  <a:spcPct val="0"/>
                </a:spcAft>
                <a:defRPr/>
              </a:pPr>
              <a:t>43</a:t>
            </a:fld>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F1D20-0FBB-4D12-B9D4-5C2B99B6C43A}" type="slidenum">
              <a:rPr lang="id-ID" smtClean="0"/>
              <a:pPr fontAlgn="base">
                <a:spcBef>
                  <a:spcPct val="0"/>
                </a:spcBef>
                <a:spcAft>
                  <a:spcPct val="0"/>
                </a:spcAft>
                <a:defRPr/>
              </a:pPr>
              <a:t>49</a:t>
            </a:fld>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99E1A-6634-4EB6-A5A8-979BC0969336}" type="slidenum">
              <a:rPr lang="id-ID" smtClean="0"/>
              <a:pPr fontAlgn="base">
                <a:spcBef>
                  <a:spcPct val="0"/>
                </a:spcBef>
                <a:spcAft>
                  <a:spcPct val="0"/>
                </a:spcAft>
                <a:defRPr/>
              </a:pPr>
              <a:t>50</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Limbah cangkang kerang simping mengandung kalsium yang cukup tinggi 17,23% dan fosfor yang rendah 0,79%</a:t>
            </a:r>
          </a:p>
          <a:p>
            <a:pPr eaLnBrk="1" hangingPunct="1">
              <a:spcBef>
                <a:spcPct val="0"/>
              </a:spcBef>
            </a:pPr>
            <a:r>
              <a:rPr lang="id-ID" smtClean="0"/>
              <a:t>Jenis kalsium dalam kerang  didominasi oleh kalsium karbonat yaitu 95-99%.</a:t>
            </a:r>
          </a:p>
          <a:p>
            <a:pPr eaLnBrk="1" hangingPunct="1">
              <a:spcBef>
                <a:spcPct val="0"/>
              </a:spcBef>
            </a:pPr>
            <a:r>
              <a:rPr lang="id-ID" smtClean="0"/>
              <a:t>Rata-rata berat 1 ekor kerang simping 250-670 gram dengan limbah cangkang sebesar 53-65%</a:t>
            </a:r>
          </a:p>
          <a:p>
            <a:pPr eaLnBrk="1" hangingPunct="1">
              <a:spcBef>
                <a:spcPct val="0"/>
              </a:spcBef>
            </a:pPr>
            <a:r>
              <a:rPr lang="id-ID" smtClean="0"/>
              <a:t>Diduga limbah cangkang kerang simping di indonesia cukup tinggi yaitu minimal 1062,12 ton di tahun 2007 dan minimal 21,73 ton di brebes (2008)</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AD40A-8B19-4B2D-B8DC-3E0A4D154046}" type="slidenum">
              <a:rPr lang="id-ID" smtClean="0"/>
              <a:pPr fontAlgn="base">
                <a:spcBef>
                  <a:spcPct val="0"/>
                </a:spcBef>
                <a:spcAft>
                  <a:spcPct val="0"/>
                </a:spcAft>
                <a:defRPr/>
              </a:pPr>
              <a:t>5</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Permasalahan = Absorbsi kalsium cangkang kerang simping rendah serta justru mengalami penurunan 1,01% pada perlakuan 15 mg dan 1,04% pada perlakuan 18 mg (in vivo test) </a:t>
            </a:r>
          </a:p>
          <a:p>
            <a:pPr eaLnBrk="1" hangingPunct="1">
              <a:spcBef>
                <a:spcPct val="0"/>
              </a:spcBef>
            </a:pPr>
            <a:r>
              <a:rPr lang="id-ID" smtClean="0"/>
              <a:t>Diduga hal ini disebabkan karena tingginya kandungan kalsium tidak berkorelasi dengan kandungan fosfor Padahal kalsium dapat diabsorbsi apabila terdapat vitamin D atau rasio Ca/P seimbang 3 : 1, 2 : 1 dan 1 : 1 (Khomsan, 2004 dan Sediaoetama, 1989)</a:t>
            </a:r>
          </a:p>
          <a:p>
            <a:pPr eaLnBrk="1" hangingPunct="1">
              <a:spcBef>
                <a:spcPct val="0"/>
              </a:spcBef>
            </a:pPr>
            <a:endParaRPr lang="id-ID"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5F9EC9-F508-474D-8031-08429AE6574E}" type="slidenum">
              <a:rPr lang="id-ID" smtClean="0"/>
              <a:pPr fontAlgn="base">
                <a:spcBef>
                  <a:spcPct val="0"/>
                </a:spcBef>
                <a:spcAft>
                  <a:spcPct val="0"/>
                </a:spcAft>
                <a:defRPr/>
              </a:pPr>
              <a:t>6</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Penelitian terdiri dari dua tahap yaitu uji in vivo dan fortifikasi tepung kalsium dalam makanan</a:t>
            </a:r>
          </a:p>
          <a:p>
            <a:pPr eaLnBrk="1" hangingPunct="1">
              <a:spcBef>
                <a:spcPct val="0"/>
              </a:spcBef>
            </a:pPr>
            <a:r>
              <a:rPr lang="id-ID" smtClean="0"/>
              <a:t>Uji In vivo terdiri dari = 1. Preparasi tepung kalsium (modifikasi TCKS dengan jagung serta modifikasi TCKS dengan jawawut), 2. Analisa in vivo = formulasi Ca/P pada pakan dengan penambahan tepung kalsium (rasio 1:1, 2:1 dan 3:1 Ca/P pada 0 jam, 6 jam, 3 hari, 6 hari dan 10 hari)</a:t>
            </a:r>
          </a:p>
          <a:p>
            <a:pPr eaLnBrk="1" hangingPunct="1">
              <a:spcBef>
                <a:spcPct val="0"/>
              </a:spcBef>
            </a:pPr>
            <a:r>
              <a:rPr lang="id-ID" smtClean="0"/>
              <a:t>Fortifikasi tepung kalsium dalam makanan terdiri dari 1. Formulasi makanan ringan cookies, ekstrudat dan fish nugget 2. Analisis kimia (proksimat, kalsium dan fosfor) 3. Analisis Fisika (breaking strength = cookies dan ekstrudat dan gel strength = fish nugget)</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1F0C35-B5AA-4A9A-A292-317DD21912DD}" type="slidenum">
              <a:rPr lang="id-ID" smtClean="0"/>
              <a:pPr fontAlgn="base">
                <a:spcBef>
                  <a:spcPct val="0"/>
                </a:spcBef>
                <a:spcAft>
                  <a:spcPct val="0"/>
                </a:spcAft>
                <a:defRPr/>
              </a:pPr>
              <a:t>8</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Dasar pemikiran = Asupan kalsium apabila dikonsumsi tanpa sumber fosfor menyebabkan penurunan pertumbuhan, kehilangan nafsu makan, penurunan kadar abu dan deposit mineral (Ye et al., 2006) </a:t>
            </a:r>
          </a:p>
          <a:p>
            <a:pPr eaLnBrk="1" hangingPunct="1">
              <a:spcBef>
                <a:spcPct val="0"/>
              </a:spcBef>
            </a:pPr>
            <a:r>
              <a:rPr lang="id-ID" smtClean="0"/>
              <a:t>Penambahan sumber fosfor 1 : 1 (Ca/P) memberikan pengaruh nyata terhadap pertumbuhan tulang (Ye et al., 2006)</a:t>
            </a:r>
          </a:p>
          <a:p>
            <a:pPr eaLnBrk="1" hangingPunct="1">
              <a:spcBef>
                <a:spcPct val="0"/>
              </a:spcBef>
            </a:pPr>
            <a:r>
              <a:rPr lang="id-ID" smtClean="0"/>
              <a:t>Penambahan sumber fosfor 2 : 1 (Ca/P) telah digunakan dalam standar fortifikasi Ca/P dalam makanan di EROPA, namun tingginya konsumsi fosfor menyebabkan perubahan rasio Ca/P menjadi lebih dari 2 : 1</a:t>
            </a:r>
          </a:p>
          <a:p>
            <a:pPr eaLnBrk="1" hangingPunct="1">
              <a:spcBef>
                <a:spcPct val="0"/>
              </a:spcBef>
            </a:pPr>
            <a:r>
              <a:rPr lang="id-ID" smtClean="0"/>
              <a:t>Penambahan sumber fosfor 3 : 1 (Ca/P) belum pernah diteliti sebelumnya</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B9238-3578-4777-9F65-F35D81C9A9BE}" type="slidenum">
              <a:rPr lang="id-ID" smtClean="0"/>
              <a:pPr fontAlgn="base">
                <a:spcBef>
                  <a:spcPct val="0"/>
                </a:spcBef>
                <a:spcAft>
                  <a:spcPct val="0"/>
                </a:spcAft>
                <a:defRPr/>
              </a:pPr>
              <a:t>9</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Pembuatan tepung cangkang kerang simping = </a:t>
            </a:r>
          </a:p>
          <a:p>
            <a:pPr eaLnBrk="1" hangingPunct="1">
              <a:spcBef>
                <a:spcPct val="0"/>
              </a:spcBef>
            </a:pPr>
            <a:r>
              <a:rPr lang="id-ID" smtClean="0"/>
              <a:t>Cangkang kerang direbus, dicuci, autoclaving ekstraksi dengan HCl, pencucian s/d pH normal, pengeringan dan penepungan</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34DB0-5980-474C-ACAB-3AB153E619C7}" type="slidenum">
              <a:rPr lang="id-ID" smtClean="0"/>
              <a:pPr fontAlgn="base">
                <a:spcBef>
                  <a:spcPct val="0"/>
                </a:spcBef>
                <a:spcAft>
                  <a:spcPct val="0"/>
                </a:spcAft>
                <a:defRPr/>
              </a:pPr>
              <a:t>10</a:t>
            </a:fld>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Pembuatan tepung kalsium = 1.  jagung/jawawut digiling dan diayak mesh size 80 menjadi jagung/jawawut giling, 2. Jagung/Jawawut giling dicampurkan dengan TCKS dibuat formulasi CA ; P = 3 : 1 menjadi tepung kalsium</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5135E-F851-464B-96F0-C3F6AF9EDBC1}" type="slidenum">
              <a:rPr lang="id-ID" smtClean="0"/>
              <a:pPr fontAlgn="base">
                <a:spcBef>
                  <a:spcPct val="0"/>
                </a:spcBef>
                <a:spcAft>
                  <a:spcPct val="0"/>
                </a:spcAft>
                <a:defRPr/>
              </a:pPr>
              <a:t>11</a:t>
            </a:fld>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smtClean="0"/>
              <a:t>Berikut adalah Karakteristik Fisika dan Nilai Gizi Pada Pakan, Dimana tertera kandungan kalsium dan fosfor pada masing-masing bahan pakan yang akan disondekan pada tikus</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3B5B7-D9A1-4FA0-9D23-887BB8EDF364}" type="slidenum">
              <a:rPr lang="id-ID" smtClean="0"/>
              <a:pPr fontAlgn="base">
                <a:spcBef>
                  <a:spcPct val="0"/>
                </a:spcBef>
                <a:spcAft>
                  <a:spcPct val="0"/>
                </a:spcAft>
                <a:defRPr/>
              </a:pPr>
              <a:t>12</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C29BE056-5015-4F59-A159-462C95F9C314}" type="datetime1">
              <a:rPr lang="id-ID"/>
              <a:pPr>
                <a:defRPr/>
              </a:pPr>
              <a:t>08/10/2014</a:t>
            </a:fld>
            <a:endParaRPr lang="id-ID"/>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id-ID"/>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A58F464E-BDE0-40D1-B3C9-434FA2ACB3BA}" type="slidenum">
              <a:rPr lang="id-ID"/>
              <a:pPr>
                <a:defRPr/>
              </a:pPr>
              <a:t>‹#›</a:t>
            </a:fld>
            <a:endParaRPr lang="id-ID"/>
          </a:p>
        </p:txBody>
      </p:sp>
    </p:spTree>
    <p:extLst>
      <p:ext uri="{BB962C8B-B14F-4D97-AF65-F5344CB8AC3E}">
        <p14:creationId xmlns:p14="http://schemas.microsoft.com/office/powerpoint/2010/main" val="260582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C2C678-6235-4B35-96D6-F5EE6623945C}" type="datetime1">
              <a:rPr lang="id-ID"/>
              <a:pPr>
                <a:defRPr/>
              </a:pPr>
              <a:t>08/10/2014</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69FDCDB7-0BC7-490A-8296-392635F37F93}" type="slidenum">
              <a:rPr lang="id-ID"/>
              <a:pPr>
                <a:defRPr/>
              </a:pPr>
              <a:t>‹#›</a:t>
            </a:fld>
            <a:endParaRPr lang="id-ID"/>
          </a:p>
        </p:txBody>
      </p:sp>
    </p:spTree>
    <p:extLst>
      <p:ext uri="{BB962C8B-B14F-4D97-AF65-F5344CB8AC3E}">
        <p14:creationId xmlns:p14="http://schemas.microsoft.com/office/powerpoint/2010/main" val="403785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DDDBCD-806A-4D9D-9B24-2CCE7B900CCC}" type="datetime1">
              <a:rPr lang="id-ID"/>
              <a:pPr>
                <a:defRPr/>
              </a:pPr>
              <a:t>08/10/2014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0F1E64D6-9230-424E-B002-5A8CC0E4ED65}" type="slidenum">
              <a:rPr lang="id-ID"/>
              <a:pPr>
                <a:defRPr/>
              </a:pPr>
              <a:t>‹#›</a:t>
            </a:fld>
            <a:endParaRPr lang="id-ID"/>
          </a:p>
        </p:txBody>
      </p:sp>
    </p:spTree>
    <p:extLst>
      <p:ext uri="{BB962C8B-B14F-4D97-AF65-F5344CB8AC3E}">
        <p14:creationId xmlns:p14="http://schemas.microsoft.com/office/powerpoint/2010/main" val="342412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8D59C93-C07D-46CB-B5FC-2D2EBA4DBFA5}" type="datetime1">
              <a:rPr lang="id-ID"/>
              <a:pPr>
                <a:defRPr/>
              </a:pPr>
              <a:t>08/10/2014</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E01F2BC0-68DC-41A7-AC84-9AE616FA2864}" type="slidenum">
              <a:rPr lang="id-ID"/>
              <a:pPr>
                <a:defRPr/>
              </a:pPr>
              <a:t>‹#›</a:t>
            </a:fld>
            <a:endParaRPr lang="id-ID"/>
          </a:p>
        </p:txBody>
      </p:sp>
    </p:spTree>
    <p:extLst>
      <p:ext uri="{BB962C8B-B14F-4D97-AF65-F5344CB8AC3E}">
        <p14:creationId xmlns:p14="http://schemas.microsoft.com/office/powerpoint/2010/main" val="5193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706AF26D-EE50-4268-8910-0A21C905AD8A}" type="datetime1">
              <a:rPr lang="id-ID"/>
              <a:pPr>
                <a:defRPr/>
              </a:pPr>
              <a:t>08/10/2014</a:t>
            </a:fld>
            <a:endParaRPr lang="id-ID"/>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id-ID"/>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961E49C0-9804-4409-A2A0-6B931828B479}" type="slidenum">
              <a:rPr lang="id-ID"/>
              <a:pPr>
                <a:defRPr/>
              </a:pPr>
              <a:t>‹#›</a:t>
            </a:fld>
            <a:endParaRPr lang="id-ID"/>
          </a:p>
        </p:txBody>
      </p:sp>
    </p:spTree>
    <p:extLst>
      <p:ext uri="{BB962C8B-B14F-4D97-AF65-F5344CB8AC3E}">
        <p14:creationId xmlns:p14="http://schemas.microsoft.com/office/powerpoint/2010/main" val="15277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2D2242D-756E-4105-AF3B-44B7DABCB38A}" type="datetime1">
              <a:rPr lang="id-ID"/>
              <a:pPr>
                <a:defRPr/>
              </a:pPr>
              <a:t>08/10/2014</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D22E5607-0940-4BDA-A7C4-AE43A1E674EB}" type="slidenum">
              <a:rPr lang="id-ID"/>
              <a:pPr>
                <a:defRPr/>
              </a:pPr>
              <a:t>‹#›</a:t>
            </a:fld>
            <a:endParaRPr lang="id-ID"/>
          </a:p>
        </p:txBody>
      </p:sp>
    </p:spTree>
    <p:extLst>
      <p:ext uri="{BB962C8B-B14F-4D97-AF65-F5344CB8AC3E}">
        <p14:creationId xmlns:p14="http://schemas.microsoft.com/office/powerpoint/2010/main" val="204832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A0E06C8-DC97-43CA-934B-B748C4E307A2}" type="datetime1">
              <a:rPr lang="id-ID"/>
              <a:pPr>
                <a:defRPr/>
              </a:pPr>
              <a:t>08/10/2014</a:t>
            </a:fld>
            <a:endParaRPr lang="id-ID"/>
          </a:p>
        </p:txBody>
      </p:sp>
      <p:sp>
        <p:nvSpPr>
          <p:cNvPr id="8" name="Footer Placeholder 2"/>
          <p:cNvSpPr>
            <a:spLocks noGrp="1"/>
          </p:cNvSpPr>
          <p:nvPr>
            <p:ph type="ftr" sz="quarter" idx="11"/>
          </p:nvPr>
        </p:nvSpPr>
        <p:spPr/>
        <p:txBody>
          <a:bodyPr/>
          <a:lstStyle>
            <a:lvl1pPr>
              <a:defRPr/>
            </a:lvl1pPr>
          </a:lstStyle>
          <a:p>
            <a:pPr>
              <a:defRPr/>
            </a:pPr>
            <a:endParaRPr lang="id-ID"/>
          </a:p>
        </p:txBody>
      </p:sp>
      <p:sp>
        <p:nvSpPr>
          <p:cNvPr id="9" name="Slide Number Placeholder 22"/>
          <p:cNvSpPr>
            <a:spLocks noGrp="1"/>
          </p:cNvSpPr>
          <p:nvPr>
            <p:ph type="sldNum" sz="quarter" idx="12"/>
          </p:nvPr>
        </p:nvSpPr>
        <p:spPr/>
        <p:txBody>
          <a:bodyPr/>
          <a:lstStyle>
            <a:lvl1pPr>
              <a:defRPr/>
            </a:lvl1pPr>
          </a:lstStyle>
          <a:p>
            <a:pPr>
              <a:defRPr/>
            </a:pPr>
            <a:fld id="{8F25EC85-6D75-4048-9038-A51B08D81A78}" type="slidenum">
              <a:rPr lang="id-ID"/>
              <a:pPr>
                <a:defRPr/>
              </a:pPr>
              <a:t>‹#›</a:t>
            </a:fld>
            <a:endParaRPr lang="id-ID"/>
          </a:p>
        </p:txBody>
      </p:sp>
    </p:spTree>
    <p:extLst>
      <p:ext uri="{BB962C8B-B14F-4D97-AF65-F5344CB8AC3E}">
        <p14:creationId xmlns:p14="http://schemas.microsoft.com/office/powerpoint/2010/main" val="310005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CF44AFB2-A807-4807-9F19-D3D0E0F006C9}" type="datetime1">
              <a:rPr lang="id-ID"/>
              <a:pPr>
                <a:defRPr/>
              </a:pPr>
              <a:t>08/10/2014</a:t>
            </a:fld>
            <a:endParaRPr lang="id-ID"/>
          </a:p>
        </p:txBody>
      </p:sp>
      <p:sp>
        <p:nvSpPr>
          <p:cNvPr id="5" name="Footer Placeholder 3"/>
          <p:cNvSpPr>
            <a:spLocks noGrp="1"/>
          </p:cNvSpPr>
          <p:nvPr>
            <p:ph type="ftr" sz="quarter" idx="11"/>
          </p:nvPr>
        </p:nvSpPr>
        <p:spPr/>
        <p:txBody>
          <a:bodyPr/>
          <a:lstStyle>
            <a:lvl1pPr>
              <a:defRPr/>
            </a:lvl1pPr>
          </a:lstStyle>
          <a:p>
            <a:pPr>
              <a:defRPr/>
            </a:pPr>
            <a:endParaRPr lang="id-ID"/>
          </a:p>
        </p:txBody>
      </p:sp>
      <p:sp>
        <p:nvSpPr>
          <p:cNvPr id="6" name="Slide Number Placeholder 4"/>
          <p:cNvSpPr>
            <a:spLocks noGrp="1"/>
          </p:cNvSpPr>
          <p:nvPr>
            <p:ph type="sldNum" sz="quarter" idx="12"/>
          </p:nvPr>
        </p:nvSpPr>
        <p:spPr/>
        <p:txBody>
          <a:bodyPr/>
          <a:lstStyle>
            <a:lvl1pPr>
              <a:defRPr/>
            </a:lvl1pPr>
          </a:lstStyle>
          <a:p>
            <a:pPr>
              <a:defRPr/>
            </a:pPr>
            <a:fld id="{E1B87CB4-6BD4-48F5-97E6-65635884ADAF}" type="slidenum">
              <a:rPr lang="id-ID"/>
              <a:pPr>
                <a:defRPr/>
              </a:pPr>
              <a:t>‹#›</a:t>
            </a:fld>
            <a:endParaRPr lang="id-ID"/>
          </a:p>
        </p:txBody>
      </p:sp>
    </p:spTree>
    <p:extLst>
      <p:ext uri="{BB962C8B-B14F-4D97-AF65-F5344CB8AC3E}">
        <p14:creationId xmlns:p14="http://schemas.microsoft.com/office/powerpoint/2010/main" val="335034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4D8700D0-18E4-49CE-A4CA-567D5C632D9E}" type="datetime1">
              <a:rPr lang="id-ID"/>
              <a:pPr>
                <a:defRPr/>
              </a:pPr>
              <a:t>08/10/2014</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3"/>
          <p:cNvSpPr>
            <a:spLocks noGrp="1"/>
          </p:cNvSpPr>
          <p:nvPr>
            <p:ph type="sldNum" sz="quarter" idx="12"/>
          </p:nvPr>
        </p:nvSpPr>
        <p:spPr/>
        <p:txBody>
          <a:bodyPr/>
          <a:lstStyle>
            <a:lvl1pPr>
              <a:defRPr/>
            </a:lvl1pPr>
          </a:lstStyle>
          <a:p>
            <a:pPr>
              <a:defRPr/>
            </a:pPr>
            <a:fld id="{9F5EF6CB-3BAD-4842-B80B-2AD4F5E33057}" type="slidenum">
              <a:rPr lang="id-ID"/>
              <a:pPr>
                <a:defRPr/>
              </a:pPr>
              <a:t>‹#›</a:t>
            </a:fld>
            <a:endParaRPr lang="id-ID"/>
          </a:p>
        </p:txBody>
      </p:sp>
    </p:spTree>
    <p:extLst>
      <p:ext uri="{BB962C8B-B14F-4D97-AF65-F5344CB8AC3E}">
        <p14:creationId xmlns:p14="http://schemas.microsoft.com/office/powerpoint/2010/main" val="8482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83AEACE5-26BD-4EE5-903E-9F5096878912}" type="datetime1">
              <a:rPr lang="id-ID"/>
              <a:pPr>
                <a:defRPr/>
              </a:pPr>
              <a:t>08/10/2014</a:t>
            </a:fld>
            <a:endParaRPr lang="id-ID"/>
          </a:p>
        </p:txBody>
      </p:sp>
      <p:sp>
        <p:nvSpPr>
          <p:cNvPr id="9" name="Footer Placeholder 5"/>
          <p:cNvSpPr>
            <a:spLocks noGrp="1"/>
          </p:cNvSpPr>
          <p:nvPr>
            <p:ph type="ftr" sz="quarter" idx="11"/>
          </p:nvPr>
        </p:nvSpPr>
        <p:spPr/>
        <p:txBody>
          <a:bodyPr/>
          <a:lstStyle>
            <a:lvl1pPr>
              <a:defRPr/>
            </a:lvl1pPr>
          </a:lstStyle>
          <a:p>
            <a:pPr>
              <a:defRPr/>
            </a:pPr>
            <a:endParaRPr lang="id-ID"/>
          </a:p>
        </p:txBody>
      </p:sp>
      <p:sp>
        <p:nvSpPr>
          <p:cNvPr id="10" name="Slide Number Placeholder 6"/>
          <p:cNvSpPr>
            <a:spLocks noGrp="1"/>
          </p:cNvSpPr>
          <p:nvPr>
            <p:ph type="sldNum" sz="quarter" idx="12"/>
          </p:nvPr>
        </p:nvSpPr>
        <p:spPr/>
        <p:txBody>
          <a:bodyPr/>
          <a:lstStyle>
            <a:lvl1pPr>
              <a:defRPr/>
            </a:lvl1pPr>
          </a:lstStyle>
          <a:p>
            <a:pPr>
              <a:defRPr/>
            </a:pPr>
            <a:fld id="{C562AB17-1861-4F28-8B00-747D9120D4F6}" type="slidenum">
              <a:rPr lang="id-ID"/>
              <a:pPr>
                <a:defRPr/>
              </a:pPr>
              <a:t>‹#›</a:t>
            </a:fld>
            <a:endParaRPr lang="id-ID"/>
          </a:p>
        </p:txBody>
      </p:sp>
    </p:spTree>
    <p:extLst>
      <p:ext uri="{BB962C8B-B14F-4D97-AF65-F5344CB8AC3E}">
        <p14:creationId xmlns:p14="http://schemas.microsoft.com/office/powerpoint/2010/main" val="211066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867FB9C0-E188-469E-AE8E-89C301069BBA}" type="datetime1">
              <a:rPr lang="id-ID"/>
              <a:pPr>
                <a:defRPr/>
              </a:pPr>
              <a:t>08/10/2014</a:t>
            </a:fld>
            <a:endParaRPr lang="id-ID"/>
          </a:p>
        </p:txBody>
      </p:sp>
      <p:sp>
        <p:nvSpPr>
          <p:cNvPr id="9" name="Footer Placeholder 5"/>
          <p:cNvSpPr>
            <a:spLocks noGrp="1"/>
          </p:cNvSpPr>
          <p:nvPr>
            <p:ph type="ftr" sz="quarter" idx="11"/>
          </p:nvPr>
        </p:nvSpPr>
        <p:spPr/>
        <p:txBody>
          <a:bodyPr/>
          <a:lstStyle>
            <a:lvl1pPr>
              <a:defRPr/>
            </a:lvl1pPr>
          </a:lstStyle>
          <a:p>
            <a:pPr>
              <a:defRPr/>
            </a:pPr>
            <a:endParaRPr lang="id-ID"/>
          </a:p>
        </p:txBody>
      </p:sp>
      <p:sp>
        <p:nvSpPr>
          <p:cNvPr id="10" name="Slide Number Placeholder 6"/>
          <p:cNvSpPr>
            <a:spLocks noGrp="1"/>
          </p:cNvSpPr>
          <p:nvPr>
            <p:ph type="sldNum" sz="quarter" idx="12"/>
          </p:nvPr>
        </p:nvSpPr>
        <p:spPr/>
        <p:txBody>
          <a:bodyPr/>
          <a:lstStyle>
            <a:lvl1pPr>
              <a:defRPr/>
            </a:lvl1pPr>
          </a:lstStyle>
          <a:p>
            <a:pPr>
              <a:defRPr/>
            </a:pPr>
            <a:fld id="{630EDCB4-B380-4A33-B59E-2900F85BD7E1}" type="slidenum">
              <a:rPr lang="id-ID"/>
              <a:pPr>
                <a:defRPr/>
              </a:pPr>
              <a:t>‹#›</a:t>
            </a:fld>
            <a:endParaRPr lang="id-ID"/>
          </a:p>
        </p:txBody>
      </p:sp>
    </p:spTree>
    <p:extLst>
      <p:ext uri="{BB962C8B-B14F-4D97-AF65-F5344CB8AC3E}">
        <p14:creationId xmlns:p14="http://schemas.microsoft.com/office/powerpoint/2010/main" val="56255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F34F4D1E-CC26-40F8-ADF7-FDCC0F21C18B}" type="datetime1">
              <a:rPr lang="id-ID"/>
              <a:pPr>
                <a:defRPr/>
              </a:pPr>
              <a:t>08/10/2014</a:t>
            </a:fld>
            <a:endParaRPr lang="id-ID"/>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id-ID"/>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F83FD40B-FF8F-455F-82EA-EF06F68FE312}" type="slidenum">
              <a:rPr lang="id-ID"/>
              <a:pPr>
                <a:defRPr/>
              </a:pPr>
              <a:t>‹#›</a:t>
            </a:fld>
            <a:endParaRPr lang="id-ID"/>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39" r:id="rId1"/>
    <p:sldLayoutId id="2147483835" r:id="rId2"/>
    <p:sldLayoutId id="2147483840" r:id="rId3"/>
    <p:sldLayoutId id="2147483836" r:id="rId4"/>
    <p:sldLayoutId id="2147483837" r:id="rId5"/>
    <p:sldLayoutId id="2147483841" r:id="rId6"/>
    <p:sldLayoutId id="2147483842" r:id="rId7"/>
    <p:sldLayoutId id="2147483843" r:id="rId8"/>
    <p:sldLayoutId id="2147483844" r:id="rId9"/>
    <p:sldLayoutId id="2147483838" r:id="rId10"/>
    <p:sldLayoutId id="2147483845" r:id="rId11"/>
  </p:sldLayoutIdLst>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232E"/>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chart" Target="../charts/chart9.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9220"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cs typeface="Arial" pitchFamily="34" charset="0"/>
              </a:rPr>
              <a:t>Contact us at: contact.omics@omicsonline.org</a:t>
            </a:r>
          </a:p>
        </p:txBody>
      </p:sp>
      <p:pic>
        <p:nvPicPr>
          <p:cNvPr id="9221"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0" y="214313"/>
            <a:ext cx="4643438" cy="857250"/>
          </a:xfrm>
          <a:solidFill>
            <a:srgbClr val="C00000"/>
          </a:solidFill>
        </p:spPr>
        <p:style>
          <a:lnRef idx="3">
            <a:schemeClr val="lt1"/>
          </a:lnRef>
          <a:fillRef idx="1">
            <a:schemeClr val="accent1"/>
          </a:fillRef>
          <a:effectRef idx="1">
            <a:schemeClr val="accent1"/>
          </a:effectRef>
          <a:fontRef idx="minor">
            <a:schemeClr val="lt1"/>
          </a:fontRef>
        </p:style>
        <p:txBody>
          <a:bodyPr>
            <a:noAutofit/>
          </a:bodyPr>
          <a:lstStyle/>
          <a:p>
            <a:pPr algn="ctr" eaLnBrk="1" fontAlgn="auto" hangingPunct="1">
              <a:spcAft>
                <a:spcPts val="0"/>
              </a:spcAft>
              <a:defRPr/>
            </a:pPr>
            <a:r>
              <a:rPr lang="id-ID" sz="2400" b="1" dirty="0" smtClean="0">
                <a:latin typeface="Times New Roman" pitchFamily="18" charset="0"/>
                <a:cs typeface="Times New Roman" pitchFamily="18" charset="0"/>
              </a:rPr>
              <a:t>Preparation of Asian moon scallop flour </a:t>
            </a:r>
            <a:endParaRPr lang="id-ID" sz="2400" dirty="0">
              <a:latin typeface="Times New Roman" pitchFamily="18" charset="0"/>
              <a:cs typeface="Times New Roman" pitchFamily="18" charset="0"/>
            </a:endParaRPr>
          </a:p>
        </p:txBody>
      </p:sp>
      <p:sp>
        <p:nvSpPr>
          <p:cNvPr id="30738" name="Text Box 18"/>
          <p:cNvSpPr txBox="1">
            <a:spLocks noChangeArrowheads="1"/>
          </p:cNvSpPr>
          <p:nvPr/>
        </p:nvSpPr>
        <p:spPr bwMode="auto">
          <a:xfrm>
            <a:off x="357188" y="2643188"/>
            <a:ext cx="3000375" cy="357187"/>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latin typeface="Times New Roman" pitchFamily="18" charset="0"/>
                <a:ea typeface="Calibri" pitchFamily="34" charset="0"/>
                <a:cs typeface="Times New Roman" pitchFamily="18" charset="0"/>
              </a:rPr>
              <a:t>Boiling</a:t>
            </a:r>
            <a:r>
              <a:rPr lang="id-ID" sz="2000" dirty="0">
                <a:solidFill>
                  <a:schemeClr val="tx1"/>
                </a:solidFill>
                <a:latin typeface="Times New Roman" pitchFamily="18" charset="0"/>
                <a:ea typeface="Calibri" pitchFamily="34" charset="0"/>
                <a:cs typeface="Times New Roman" pitchFamily="18" charset="0"/>
              </a:rPr>
              <a:t> 80 </a:t>
            </a:r>
            <a:r>
              <a:rPr lang="id-ID" sz="2000" baseline="30000" dirty="0">
                <a:solidFill>
                  <a:schemeClr val="tx1"/>
                </a:solidFill>
                <a:latin typeface="Times New Roman" pitchFamily="18" charset="0"/>
                <a:ea typeface="Calibri" pitchFamily="34" charset="0"/>
                <a:cs typeface="Times New Roman" pitchFamily="18" charset="0"/>
              </a:rPr>
              <a:t>º</a:t>
            </a:r>
            <a:r>
              <a:rPr lang="id-ID" sz="2000" dirty="0">
                <a:solidFill>
                  <a:schemeClr val="tx1"/>
                </a:solidFill>
                <a:latin typeface="Times New Roman" pitchFamily="18" charset="0"/>
                <a:ea typeface="Calibri" pitchFamily="34" charset="0"/>
                <a:cs typeface="Times New Roman" pitchFamily="18" charset="0"/>
              </a:rPr>
              <a:t>C, 30 minutes</a:t>
            </a:r>
            <a:endParaRPr lang="id-ID" sz="2000" dirty="0">
              <a:solidFill>
                <a:schemeClr val="tx1"/>
              </a:solidFill>
              <a:latin typeface="Arial" pitchFamily="34" charset="0"/>
              <a:cs typeface="Arial" pitchFamily="34" charset="0"/>
            </a:endParaRPr>
          </a:p>
        </p:txBody>
      </p:sp>
      <p:sp>
        <p:nvSpPr>
          <p:cNvPr id="30736" name="Text Box 16"/>
          <p:cNvSpPr txBox="1">
            <a:spLocks noChangeArrowheads="1"/>
          </p:cNvSpPr>
          <p:nvPr/>
        </p:nvSpPr>
        <p:spPr bwMode="auto">
          <a:xfrm>
            <a:off x="928688" y="3429000"/>
            <a:ext cx="1928812" cy="35718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latin typeface="Times New Roman" pitchFamily="18" charset="0"/>
                <a:cs typeface="Times New Roman" pitchFamily="18" charset="0"/>
              </a:rPr>
              <a:t>Washing</a:t>
            </a:r>
            <a:endParaRPr lang="id-ID" sz="2000" dirty="0">
              <a:solidFill>
                <a:schemeClr val="tx1"/>
              </a:solidFill>
              <a:latin typeface="Arial" pitchFamily="34" charset="0"/>
              <a:cs typeface="Arial" pitchFamily="34" charset="0"/>
            </a:endParaRPr>
          </a:p>
        </p:txBody>
      </p:sp>
      <p:sp>
        <p:nvSpPr>
          <p:cNvPr id="30734" name="Text Box 14"/>
          <p:cNvSpPr txBox="1">
            <a:spLocks noChangeArrowheads="1"/>
          </p:cNvSpPr>
          <p:nvPr/>
        </p:nvSpPr>
        <p:spPr bwMode="auto">
          <a:xfrm>
            <a:off x="0" y="4143375"/>
            <a:ext cx="3857625" cy="42862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i="1" dirty="0">
                <a:solidFill>
                  <a:schemeClr val="tx1"/>
                </a:solidFill>
                <a:latin typeface="Times New Roman" pitchFamily="18" charset="0"/>
                <a:ea typeface="Calibri" pitchFamily="34" charset="0"/>
                <a:cs typeface="Times New Roman" pitchFamily="18" charset="0"/>
              </a:rPr>
              <a:t>Autoclaving</a:t>
            </a:r>
            <a:r>
              <a:rPr lang="id-ID" sz="2000" dirty="0">
                <a:solidFill>
                  <a:schemeClr val="tx1"/>
                </a:solidFill>
                <a:latin typeface="Times New Roman" pitchFamily="18" charset="0"/>
                <a:ea typeface="Calibri" pitchFamily="34" charset="0"/>
                <a:cs typeface="Times New Roman" pitchFamily="18" charset="0"/>
              </a:rPr>
              <a:t> (121 </a:t>
            </a:r>
            <a:r>
              <a:rPr lang="id-ID" sz="2000" baseline="30000" dirty="0">
                <a:solidFill>
                  <a:schemeClr val="tx1"/>
                </a:solidFill>
                <a:latin typeface="Times New Roman" pitchFamily="18" charset="0"/>
                <a:ea typeface="Calibri" pitchFamily="34" charset="0"/>
                <a:cs typeface="Times New Roman" pitchFamily="18" charset="0"/>
              </a:rPr>
              <a:t>º</a:t>
            </a:r>
            <a:r>
              <a:rPr lang="id-ID" sz="2000" dirty="0">
                <a:solidFill>
                  <a:schemeClr val="tx1"/>
                </a:solidFill>
                <a:latin typeface="Times New Roman" pitchFamily="18" charset="0"/>
                <a:ea typeface="Calibri" pitchFamily="34" charset="0"/>
                <a:cs typeface="Times New Roman" pitchFamily="18" charset="0"/>
              </a:rPr>
              <a:t>C, 1 atm, 2 </a:t>
            </a:r>
            <a:r>
              <a:rPr lang="id-ID" sz="2000" dirty="0">
                <a:latin typeface="Times New Roman" pitchFamily="18" charset="0"/>
                <a:ea typeface="Calibri" pitchFamily="34" charset="0"/>
                <a:cs typeface="Times New Roman" pitchFamily="18" charset="0"/>
              </a:rPr>
              <a:t>h</a:t>
            </a:r>
            <a:r>
              <a:rPr lang="id-ID" sz="2000" dirty="0">
                <a:solidFill>
                  <a:schemeClr val="tx1"/>
                </a:solidFill>
                <a:latin typeface="Times New Roman" pitchFamily="18" charset="0"/>
                <a:ea typeface="Calibri" pitchFamily="34" charset="0"/>
                <a:cs typeface="Times New Roman" pitchFamily="18" charset="0"/>
              </a:rPr>
              <a:t>)</a:t>
            </a:r>
            <a:endParaRPr lang="id-ID" sz="2000" dirty="0">
              <a:solidFill>
                <a:schemeClr val="tx1"/>
              </a:solidFill>
              <a:latin typeface="Arial" pitchFamily="34" charset="0"/>
              <a:cs typeface="Arial" pitchFamily="34" charset="0"/>
            </a:endParaRPr>
          </a:p>
        </p:txBody>
      </p:sp>
      <p:sp>
        <p:nvSpPr>
          <p:cNvPr id="30731" name="Text Box 11"/>
          <p:cNvSpPr txBox="1">
            <a:spLocks noChangeArrowheads="1"/>
          </p:cNvSpPr>
          <p:nvPr/>
        </p:nvSpPr>
        <p:spPr bwMode="auto">
          <a:xfrm>
            <a:off x="285750" y="4857750"/>
            <a:ext cx="3357563" cy="64293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latin typeface="Times New Roman" pitchFamily="18" charset="0"/>
                <a:ea typeface="Calibri" pitchFamily="34" charset="0"/>
                <a:cs typeface="Times New Roman" pitchFamily="18" charset="0"/>
              </a:rPr>
              <a:t>Cutting </a:t>
            </a:r>
            <a:r>
              <a:rPr lang="id-ID" sz="2000" dirty="0">
                <a:solidFill>
                  <a:schemeClr val="tx1"/>
                </a:solidFill>
                <a:latin typeface="Times New Roman" pitchFamily="18" charset="0"/>
                <a:ea typeface="Calibri" pitchFamily="34" charset="0"/>
                <a:cs typeface="Times New Roman" pitchFamily="18" charset="0"/>
              </a:rPr>
              <a:t>2-3 cm</a:t>
            </a:r>
            <a:endParaRPr lang="id-ID" sz="2000" dirty="0">
              <a:solidFill>
                <a:schemeClr val="tx1"/>
              </a:solidFill>
              <a:latin typeface="Arial" pitchFamily="34" charset="0"/>
              <a:cs typeface="Arial" pitchFamily="34" charset="0"/>
            </a:endParaRPr>
          </a:p>
        </p:txBody>
      </p:sp>
      <p:sp>
        <p:nvSpPr>
          <p:cNvPr id="30730" name="Text Box 10"/>
          <p:cNvSpPr txBox="1">
            <a:spLocks noChangeArrowheads="1"/>
          </p:cNvSpPr>
          <p:nvPr/>
        </p:nvSpPr>
        <p:spPr bwMode="auto">
          <a:xfrm>
            <a:off x="500063" y="5786438"/>
            <a:ext cx="2940050" cy="71437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solidFill>
                  <a:schemeClr val="tx1"/>
                </a:solidFill>
                <a:latin typeface="Times New Roman" pitchFamily="18" charset="0"/>
                <a:ea typeface="Calibri" pitchFamily="34" charset="0"/>
                <a:cs typeface="Times New Roman" pitchFamily="18" charset="0"/>
              </a:rPr>
              <a:t>Extraction  by 2N HCl at</a:t>
            </a:r>
            <a:r>
              <a:rPr lang="id-ID" sz="2000" dirty="0">
                <a:latin typeface="Times New Roman" pitchFamily="18" charset="0"/>
                <a:ea typeface="Calibri" pitchFamily="34" charset="0"/>
                <a:cs typeface="Times New Roman" pitchFamily="18" charset="0"/>
              </a:rPr>
              <a:t> </a:t>
            </a:r>
            <a:r>
              <a:rPr lang="id-ID" sz="2000" dirty="0">
                <a:solidFill>
                  <a:schemeClr val="tx1"/>
                </a:solidFill>
                <a:latin typeface="Times New Roman" pitchFamily="18" charset="0"/>
                <a:ea typeface="Calibri" pitchFamily="34" charset="0"/>
                <a:cs typeface="Times New Roman" pitchFamily="18" charset="0"/>
              </a:rPr>
              <a:t> 60 </a:t>
            </a:r>
            <a:r>
              <a:rPr lang="id-ID" sz="2000" baseline="30000" dirty="0">
                <a:solidFill>
                  <a:schemeClr val="tx1"/>
                </a:solidFill>
                <a:latin typeface="Times New Roman" pitchFamily="18" charset="0"/>
                <a:ea typeface="Calibri" pitchFamily="34" charset="0"/>
                <a:cs typeface="Times New Roman" pitchFamily="18" charset="0"/>
              </a:rPr>
              <a:t>º</a:t>
            </a:r>
            <a:r>
              <a:rPr lang="id-ID" sz="2000" dirty="0">
                <a:solidFill>
                  <a:schemeClr val="tx1"/>
                </a:solidFill>
                <a:latin typeface="Times New Roman" pitchFamily="18" charset="0"/>
                <a:ea typeface="Calibri" pitchFamily="34" charset="0"/>
                <a:cs typeface="Times New Roman" pitchFamily="18" charset="0"/>
              </a:rPr>
              <a:t>C, 2 </a:t>
            </a:r>
            <a:r>
              <a:rPr lang="id-ID" sz="2000" dirty="0">
                <a:latin typeface="Times New Roman" pitchFamily="18" charset="0"/>
                <a:ea typeface="Calibri" pitchFamily="34" charset="0"/>
                <a:cs typeface="Times New Roman" pitchFamily="18" charset="0"/>
              </a:rPr>
              <a:t>h</a:t>
            </a:r>
            <a:endParaRPr lang="id-ID" sz="2000" dirty="0">
              <a:solidFill>
                <a:schemeClr val="tx1"/>
              </a:solidFill>
              <a:latin typeface="Arial" pitchFamily="34" charset="0"/>
              <a:cs typeface="Arial" pitchFamily="34" charset="0"/>
            </a:endParaRPr>
          </a:p>
        </p:txBody>
      </p:sp>
      <p:sp>
        <p:nvSpPr>
          <p:cNvPr id="30727" name="Text Box 7"/>
          <p:cNvSpPr txBox="1">
            <a:spLocks noChangeArrowheads="1"/>
          </p:cNvSpPr>
          <p:nvPr/>
        </p:nvSpPr>
        <p:spPr bwMode="auto">
          <a:xfrm>
            <a:off x="5214938" y="5857875"/>
            <a:ext cx="2422525" cy="64293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solidFill>
                  <a:schemeClr val="tx1"/>
                </a:solidFill>
                <a:latin typeface="Times New Roman" pitchFamily="18" charset="0"/>
                <a:cs typeface="Times New Roman" pitchFamily="18" charset="0"/>
              </a:rPr>
              <a:t>Washing </a:t>
            </a:r>
          </a:p>
        </p:txBody>
      </p:sp>
      <p:sp>
        <p:nvSpPr>
          <p:cNvPr id="30726" name="Text Box 6"/>
          <p:cNvSpPr txBox="1">
            <a:spLocks noChangeArrowheads="1"/>
          </p:cNvSpPr>
          <p:nvPr/>
        </p:nvSpPr>
        <p:spPr bwMode="auto">
          <a:xfrm>
            <a:off x="5000625" y="4643438"/>
            <a:ext cx="2814638" cy="71437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solidFill>
                  <a:schemeClr val="tx1"/>
                </a:solidFill>
                <a:latin typeface="Times New Roman" pitchFamily="18" charset="0"/>
                <a:ea typeface="Calibri" pitchFamily="34" charset="0"/>
                <a:cs typeface="Times New Roman" pitchFamily="18" charset="0"/>
              </a:rPr>
              <a:t>Drying (100 </a:t>
            </a:r>
            <a:r>
              <a:rPr lang="id-ID" sz="2000" baseline="30000" dirty="0">
                <a:solidFill>
                  <a:schemeClr val="tx1"/>
                </a:solidFill>
                <a:latin typeface="Times New Roman" pitchFamily="18" charset="0"/>
                <a:ea typeface="Calibri" pitchFamily="34" charset="0"/>
                <a:cs typeface="Times New Roman" pitchFamily="18" charset="0"/>
              </a:rPr>
              <a:t>º</a:t>
            </a:r>
            <a:r>
              <a:rPr lang="id-ID" sz="2000" dirty="0">
                <a:solidFill>
                  <a:schemeClr val="tx1"/>
                </a:solidFill>
                <a:latin typeface="Times New Roman" pitchFamily="18" charset="0"/>
                <a:ea typeface="Calibri" pitchFamily="34" charset="0"/>
                <a:cs typeface="Times New Roman" pitchFamily="18" charset="0"/>
              </a:rPr>
              <a:t>C, 1 </a:t>
            </a:r>
            <a:r>
              <a:rPr lang="id-ID" sz="2000" dirty="0">
                <a:latin typeface="Times New Roman" pitchFamily="18" charset="0"/>
                <a:ea typeface="Calibri" pitchFamily="34" charset="0"/>
                <a:cs typeface="Times New Roman" pitchFamily="18" charset="0"/>
              </a:rPr>
              <a:t>h</a:t>
            </a:r>
            <a:r>
              <a:rPr lang="id-ID" sz="2000" dirty="0">
                <a:solidFill>
                  <a:schemeClr val="tx1"/>
                </a:solidFill>
                <a:latin typeface="Times New Roman" pitchFamily="18" charset="0"/>
                <a:ea typeface="Calibri" pitchFamily="34" charset="0"/>
                <a:cs typeface="Times New Roman" pitchFamily="18" charset="0"/>
              </a:rPr>
              <a:t>)</a:t>
            </a:r>
            <a:endParaRPr lang="id-ID" sz="2000" dirty="0">
              <a:solidFill>
                <a:schemeClr val="tx1"/>
              </a:solidFill>
              <a:latin typeface="Arial" pitchFamily="34" charset="0"/>
              <a:cs typeface="Arial" pitchFamily="34" charset="0"/>
            </a:endParaRPr>
          </a:p>
        </p:txBody>
      </p:sp>
      <p:sp>
        <p:nvSpPr>
          <p:cNvPr id="30729" name="Text Box 9"/>
          <p:cNvSpPr txBox="1">
            <a:spLocks noChangeArrowheads="1"/>
          </p:cNvSpPr>
          <p:nvPr/>
        </p:nvSpPr>
        <p:spPr bwMode="auto">
          <a:xfrm>
            <a:off x="500063" y="357188"/>
            <a:ext cx="2928937" cy="185737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solidFill>
                  <a:schemeClr val="tx1"/>
                </a:solidFill>
                <a:latin typeface="Times New Roman" pitchFamily="18" charset="0"/>
                <a:ea typeface="Calibri" pitchFamily="34" charset="0"/>
                <a:cs typeface="Times New Roman" pitchFamily="18" charset="0"/>
              </a:rPr>
              <a:t>		</a:t>
            </a:r>
          </a:p>
          <a:p>
            <a:pPr algn="ctr">
              <a:defRPr/>
            </a:pPr>
            <a:r>
              <a:rPr lang="id-ID" sz="2000" dirty="0">
                <a:latin typeface="Times New Roman" pitchFamily="18" charset="0"/>
                <a:ea typeface="Calibri" pitchFamily="34" charset="0"/>
                <a:cs typeface="Times New Roman" pitchFamily="18" charset="0"/>
              </a:rPr>
              <a:t>			         Scallop 	     Shell</a:t>
            </a:r>
            <a:endParaRPr lang="id-ID" sz="2000" dirty="0">
              <a:solidFill>
                <a:schemeClr val="tx1"/>
              </a:solidFill>
              <a:latin typeface="Times New Roman" pitchFamily="18" charset="0"/>
              <a:ea typeface="Calibri" pitchFamily="34" charset="0"/>
              <a:cs typeface="Times New Roman" pitchFamily="18" charset="0"/>
            </a:endParaRPr>
          </a:p>
        </p:txBody>
      </p:sp>
      <p:sp>
        <p:nvSpPr>
          <p:cNvPr id="30723" name="Text Box 3"/>
          <p:cNvSpPr txBox="1">
            <a:spLocks noChangeArrowheads="1"/>
          </p:cNvSpPr>
          <p:nvPr/>
        </p:nvSpPr>
        <p:spPr bwMode="auto">
          <a:xfrm>
            <a:off x="5786438" y="3571875"/>
            <a:ext cx="1500187" cy="42862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lgn="ctr">
              <a:defRPr/>
            </a:pPr>
            <a:r>
              <a:rPr lang="id-ID" sz="2000" dirty="0">
                <a:latin typeface="Times New Roman" pitchFamily="18" charset="0"/>
                <a:cs typeface="Times New Roman" pitchFamily="18" charset="0"/>
              </a:rPr>
              <a:t>Grinding </a:t>
            </a:r>
            <a:endParaRPr lang="id-ID" sz="2000" dirty="0">
              <a:solidFill>
                <a:schemeClr val="tx1"/>
              </a:solidFill>
              <a:latin typeface="Arial" pitchFamily="34" charset="0"/>
              <a:cs typeface="Arial" pitchFamily="34" charset="0"/>
            </a:endParaRPr>
          </a:p>
        </p:txBody>
      </p:sp>
      <p:sp>
        <p:nvSpPr>
          <p:cNvPr id="30721" name="Text Box 1"/>
          <p:cNvSpPr txBox="1">
            <a:spLocks noChangeArrowheads="1"/>
          </p:cNvSpPr>
          <p:nvPr/>
        </p:nvSpPr>
        <p:spPr bwMode="auto">
          <a:xfrm>
            <a:off x="4572000" y="1357313"/>
            <a:ext cx="3714750" cy="17145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94615" tIns="48895" rIns="94615" bIns="48895"/>
          <a:lstStyle/>
          <a:p>
            <a:pPr>
              <a:defRPr/>
            </a:pPr>
            <a:endParaRPr lang="id-ID" sz="2000" dirty="0">
              <a:solidFill>
                <a:schemeClr val="tx1"/>
              </a:solidFill>
              <a:latin typeface="Arial" pitchFamily="34" charset="0"/>
              <a:cs typeface="Arial" pitchFamily="34" charset="0"/>
            </a:endParaRPr>
          </a:p>
          <a:p>
            <a:pPr>
              <a:defRPr/>
            </a:pPr>
            <a:r>
              <a:rPr lang="id-ID" sz="2000" dirty="0">
                <a:solidFill>
                  <a:schemeClr val="tx1"/>
                </a:solidFill>
                <a:latin typeface="Times New Roman" pitchFamily="18" charset="0"/>
                <a:cs typeface="Times New Roman" pitchFamily="18" charset="0"/>
              </a:rPr>
              <a:t>Scallop Shell </a:t>
            </a:r>
          </a:p>
          <a:p>
            <a:pPr>
              <a:defRPr/>
            </a:pPr>
            <a:r>
              <a:rPr lang="id-ID" sz="2000" dirty="0">
                <a:solidFill>
                  <a:schemeClr val="tx1"/>
                </a:solidFill>
                <a:latin typeface="Times New Roman" pitchFamily="18" charset="0"/>
                <a:cs typeface="Times New Roman" pitchFamily="18" charset="0"/>
              </a:rPr>
              <a:t>       flour</a:t>
            </a:r>
          </a:p>
        </p:txBody>
      </p:sp>
      <p:sp>
        <p:nvSpPr>
          <p:cNvPr id="18445" name="Rectangle 20"/>
          <p:cNvSpPr>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0850"/>
            <a:endParaRPr lang="en-US">
              <a:cs typeface="Arial" pitchFamily="34" charset="0"/>
            </a:endParaRPr>
          </a:p>
        </p:txBody>
      </p:sp>
      <p:sp>
        <p:nvSpPr>
          <p:cNvPr id="18446" name="Rectangle 27"/>
          <p:cNvSpPr>
            <a:spLocks noChangeArrowheads="1"/>
          </p:cNvSpPr>
          <p:nvPr/>
        </p:nvSpPr>
        <p:spPr bwMode="auto">
          <a:xfrm>
            <a:off x="45720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800">
                <a:cs typeface="Arial" pitchFamily="34" charset="0"/>
              </a:rPr>
              <a:t/>
            </a:r>
            <a:br>
              <a:rPr lang="id-ID" sz="800">
                <a:cs typeface="Arial" pitchFamily="34" charset="0"/>
              </a:rPr>
            </a:br>
            <a:endParaRPr lang="id-ID">
              <a:cs typeface="Arial" pitchFamily="34" charset="0"/>
            </a:endParaRPr>
          </a:p>
          <a:p>
            <a:pPr eaLnBrk="0" hangingPunct="0"/>
            <a:endParaRPr lang="id-ID">
              <a:cs typeface="Arial" pitchFamily="34" charset="0"/>
            </a:endParaRPr>
          </a:p>
        </p:txBody>
      </p:sp>
      <p:sp>
        <p:nvSpPr>
          <p:cNvPr id="18447" name="Rectangle 2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2552700" algn="l"/>
              </a:tabLst>
            </a:pPr>
            <a:r>
              <a:rPr lang="id-ID" sz="1200">
                <a:latin typeface="Times New Roman" pitchFamily="18" charset="0"/>
                <a:ea typeface="Calibri" pitchFamily="34" charset="0"/>
                <a:cs typeface="Times New Roman" pitchFamily="18" charset="0"/>
              </a:rPr>
              <a:t>	</a:t>
            </a:r>
            <a:endParaRPr lang="id-ID" sz="800">
              <a:ea typeface="Calibri" pitchFamily="34" charset="0"/>
              <a:cs typeface="Arial" pitchFamily="34" charset="0"/>
            </a:endParaRPr>
          </a:p>
          <a:p>
            <a:pPr eaLnBrk="0" hangingPunct="0">
              <a:tabLst>
                <a:tab pos="2552700" algn="l"/>
              </a:tabLst>
            </a:pPr>
            <a:endParaRPr lang="id-ID">
              <a:ea typeface="Calibri" pitchFamily="34" charset="0"/>
              <a:cs typeface="Arial" pitchFamily="34" charset="0"/>
            </a:endParaRPr>
          </a:p>
        </p:txBody>
      </p:sp>
      <p:sp>
        <p:nvSpPr>
          <p:cNvPr id="18448" name="Rectangle 33"/>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endParaRPr lang="en-US">
              <a:cs typeface="Arial" pitchFamily="34" charset="0"/>
            </a:endParaRPr>
          </a:p>
        </p:txBody>
      </p:sp>
      <p:pic>
        <p:nvPicPr>
          <p:cNvPr id="28" name="Picture 34" descr="PIC_0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474788"/>
            <a:ext cx="1584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Down Arrow 29"/>
          <p:cNvSpPr/>
          <p:nvPr/>
        </p:nvSpPr>
        <p:spPr>
          <a:xfrm>
            <a:off x="1714500" y="2214563"/>
            <a:ext cx="428625" cy="500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1" name="Down Arrow 30"/>
          <p:cNvSpPr/>
          <p:nvPr/>
        </p:nvSpPr>
        <p:spPr>
          <a:xfrm>
            <a:off x="1714500" y="5500688"/>
            <a:ext cx="428625" cy="3571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2" name="Down Arrow 31"/>
          <p:cNvSpPr/>
          <p:nvPr/>
        </p:nvSpPr>
        <p:spPr>
          <a:xfrm>
            <a:off x="1714500" y="4572000"/>
            <a:ext cx="428625" cy="3571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Down Arrow 32"/>
          <p:cNvSpPr/>
          <p:nvPr/>
        </p:nvSpPr>
        <p:spPr>
          <a:xfrm>
            <a:off x="1714500" y="3786188"/>
            <a:ext cx="428625" cy="3571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Down Arrow 33"/>
          <p:cNvSpPr/>
          <p:nvPr/>
        </p:nvSpPr>
        <p:spPr>
          <a:xfrm>
            <a:off x="1714500" y="3000375"/>
            <a:ext cx="428625" cy="5000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5" name="Right Arrow 34"/>
          <p:cNvSpPr/>
          <p:nvPr/>
        </p:nvSpPr>
        <p:spPr>
          <a:xfrm>
            <a:off x="3643313" y="5929313"/>
            <a:ext cx="1285875" cy="4286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6" name="Up Arrow 35"/>
          <p:cNvSpPr/>
          <p:nvPr/>
        </p:nvSpPr>
        <p:spPr>
          <a:xfrm>
            <a:off x="6289675" y="5357813"/>
            <a:ext cx="428625" cy="50006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7" name="Up Arrow 36"/>
          <p:cNvSpPr/>
          <p:nvPr/>
        </p:nvSpPr>
        <p:spPr>
          <a:xfrm>
            <a:off x="6286500" y="4071938"/>
            <a:ext cx="428625" cy="50006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8" name="Up Arrow 37"/>
          <p:cNvSpPr/>
          <p:nvPr/>
        </p:nvSpPr>
        <p:spPr>
          <a:xfrm>
            <a:off x="6286500" y="3000375"/>
            <a:ext cx="428625" cy="500063"/>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29" name="Picture 28"/>
          <p:cNvPicPr/>
          <p:nvPr/>
        </p:nvPicPr>
        <p:blipFill>
          <a:blip r:embed="rId4" cstate="print"/>
          <a:srcRect/>
          <a:stretch>
            <a:fillRect/>
          </a:stretch>
        </p:blipFill>
        <p:spPr bwMode="auto">
          <a:xfrm>
            <a:off x="8429620" y="585789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60" name="Picture 2" descr="E:\poto\pendahuluan\kerangnya susan\kerang ker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74663"/>
            <a:ext cx="15414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314" y="214290"/>
            <a:ext cx="4121276" cy="1000132"/>
          </a:xfrm>
          <a:prstGeom prst="roundRect">
            <a:avLst/>
          </a:prstGeom>
          <a:solidFill>
            <a:srgbClr val="C00000"/>
          </a:solidFill>
          <a:ln>
            <a:miter lim="800000"/>
            <a:headEnd/>
            <a:tailEnd/>
          </a:ln>
        </p:spPr>
        <p:style>
          <a:lnRef idx="1">
            <a:schemeClr val="accent1"/>
          </a:lnRef>
          <a:fillRef idx="3">
            <a:schemeClr val="accent1"/>
          </a:fillRef>
          <a:effectRef idx="2">
            <a:schemeClr val="accent1"/>
          </a:effectRef>
          <a:fontRef idx="minor">
            <a:schemeClr val="lt1"/>
          </a:fontRef>
        </p:style>
        <p:txBody>
          <a:bodyPr>
            <a:noAutofit/>
          </a:bodyPr>
          <a:lstStyle/>
          <a:p>
            <a:pPr algn="ctr" eaLnBrk="1" fontAlgn="auto" hangingPunct="1">
              <a:spcAft>
                <a:spcPts val="0"/>
              </a:spcAft>
              <a:defRPr/>
            </a:pPr>
            <a:r>
              <a:rPr lang="id-ID" sz="2800" b="1" dirty="0" smtClean="0"/>
              <a:t>Preparation of </a:t>
            </a:r>
            <a:br>
              <a:rPr lang="id-ID" sz="2800" b="1" dirty="0" smtClean="0"/>
            </a:br>
            <a:r>
              <a:rPr lang="id-ID" sz="2800" b="1" dirty="0" smtClean="0"/>
              <a:t>Ca-Flour</a:t>
            </a:r>
            <a:endParaRPr lang="id-ID" sz="2800" dirty="0"/>
          </a:p>
        </p:txBody>
      </p:sp>
      <p:sp>
        <p:nvSpPr>
          <p:cNvPr id="33811" name="Text Box 19"/>
          <p:cNvSpPr txBox="1">
            <a:spLocks noChangeArrowheads="1"/>
          </p:cNvSpPr>
          <p:nvPr/>
        </p:nvSpPr>
        <p:spPr bwMode="auto">
          <a:xfrm>
            <a:off x="642910" y="428604"/>
            <a:ext cx="1928826" cy="458770"/>
          </a:xfrm>
          <a:prstGeom prst="round2DiagRect">
            <a:avLst/>
          </a:prstGeom>
          <a:ln>
            <a:headEnd/>
            <a:tailEnd/>
          </a:ln>
        </p:spPr>
        <p:style>
          <a:lnRef idx="0">
            <a:schemeClr val="accent4"/>
          </a:lnRef>
          <a:fillRef idx="3">
            <a:schemeClr val="accent4"/>
          </a:fillRef>
          <a:effectRef idx="3">
            <a:schemeClr val="accent4"/>
          </a:effectRef>
          <a:fontRef idx="minor">
            <a:schemeClr val="lt1"/>
          </a:fontRef>
        </p:style>
        <p:txBody>
          <a:bodyPr lIns="94615" tIns="48895" rIns="94615" bIns="48895"/>
          <a:lstStyle/>
          <a:p>
            <a:pPr algn="ctr">
              <a:defRPr/>
            </a:pPr>
            <a:r>
              <a:rPr lang="id-ID" sz="2000" b="1" dirty="0">
                <a:solidFill>
                  <a:srgbClr val="FFFF00"/>
                </a:solidFill>
                <a:latin typeface="Times New Roman" pitchFamily="18" charset="0"/>
                <a:ea typeface="Calibri" pitchFamily="34" charset="0"/>
                <a:cs typeface="Times New Roman" pitchFamily="18" charset="0"/>
              </a:rPr>
              <a:t>Corn / Millet </a:t>
            </a:r>
            <a:endParaRPr lang="id-ID" sz="2000" b="1" dirty="0">
              <a:solidFill>
                <a:srgbClr val="FFFF00"/>
              </a:solidFill>
              <a:latin typeface="Arial" pitchFamily="34" charset="0"/>
              <a:cs typeface="Arial" pitchFamily="34" charset="0"/>
            </a:endParaRPr>
          </a:p>
        </p:txBody>
      </p:sp>
      <p:sp>
        <p:nvSpPr>
          <p:cNvPr id="33809" name="Text Box 17"/>
          <p:cNvSpPr txBox="1">
            <a:spLocks noChangeArrowheads="1"/>
          </p:cNvSpPr>
          <p:nvPr/>
        </p:nvSpPr>
        <p:spPr bwMode="auto">
          <a:xfrm>
            <a:off x="3500430" y="3143248"/>
            <a:ext cx="2643206" cy="785818"/>
          </a:xfrm>
          <a:prstGeom prst="round2DiagRect">
            <a:avLst/>
          </a:prstGeom>
          <a:ln>
            <a:headEnd/>
            <a:tailEnd/>
          </a:ln>
        </p:spPr>
        <p:style>
          <a:lnRef idx="0">
            <a:schemeClr val="accent1"/>
          </a:lnRef>
          <a:fillRef idx="3">
            <a:schemeClr val="accent1"/>
          </a:fillRef>
          <a:effectRef idx="3">
            <a:schemeClr val="accent1"/>
          </a:effectRef>
          <a:fontRef idx="minor">
            <a:schemeClr val="lt1"/>
          </a:fontRef>
        </p:style>
        <p:txBody>
          <a:bodyPr lIns="94615" tIns="48895" rIns="94615" bIns="48895"/>
          <a:lstStyle/>
          <a:p>
            <a:pPr algn="ctr">
              <a:defRPr/>
            </a:pPr>
            <a:r>
              <a:rPr lang="id-ID" sz="2000" b="1" dirty="0">
                <a:solidFill>
                  <a:schemeClr val="tx1"/>
                </a:solidFill>
                <a:latin typeface="Times New Roman" pitchFamily="18" charset="0"/>
                <a:cs typeface="Times New Roman" pitchFamily="18" charset="0"/>
              </a:rPr>
              <a:t>Scallop Shell flour</a:t>
            </a:r>
          </a:p>
        </p:txBody>
      </p:sp>
      <p:sp>
        <p:nvSpPr>
          <p:cNvPr id="33808" name="Text Box 16"/>
          <p:cNvSpPr txBox="1">
            <a:spLocks noChangeArrowheads="1"/>
          </p:cNvSpPr>
          <p:nvPr/>
        </p:nvSpPr>
        <p:spPr bwMode="auto">
          <a:xfrm>
            <a:off x="785813" y="1214438"/>
            <a:ext cx="1643062" cy="500062"/>
          </a:xfrm>
          <a:prstGeom prst="round2DiagRect">
            <a:avLst/>
          </a:prstGeom>
          <a:solidFill>
            <a:srgbClr val="FFFFFF"/>
          </a:solidFill>
          <a:ln w="6350">
            <a:solidFill>
              <a:srgbClr val="000000"/>
            </a:solidFill>
            <a:miter lim="800000"/>
            <a:headEnd/>
            <a:tailEnd/>
          </a:ln>
        </p:spPr>
        <p:txBody>
          <a:bodyPr lIns="94615" tIns="48895" rIns="94615" bIns="48895"/>
          <a:lstStyle/>
          <a:p>
            <a:pPr algn="ctr">
              <a:defRPr/>
            </a:pPr>
            <a:r>
              <a:rPr lang="id-ID" sz="2000" dirty="0">
                <a:cs typeface="Arial" pitchFamily="34" charset="0"/>
              </a:rPr>
              <a:t>Milling</a:t>
            </a:r>
          </a:p>
        </p:txBody>
      </p:sp>
      <p:sp>
        <p:nvSpPr>
          <p:cNvPr id="33807" name="Text Box 15"/>
          <p:cNvSpPr txBox="1">
            <a:spLocks noChangeArrowheads="1"/>
          </p:cNvSpPr>
          <p:nvPr/>
        </p:nvSpPr>
        <p:spPr bwMode="auto">
          <a:xfrm>
            <a:off x="500063" y="2071688"/>
            <a:ext cx="2214562" cy="714375"/>
          </a:xfrm>
          <a:prstGeom prst="round2DiagRect">
            <a:avLst/>
          </a:prstGeom>
          <a:solidFill>
            <a:srgbClr val="FFFFFF"/>
          </a:solidFill>
          <a:ln w="6350">
            <a:solidFill>
              <a:srgbClr val="000000"/>
            </a:solidFill>
            <a:miter lim="800000"/>
            <a:headEnd/>
            <a:tailEnd/>
          </a:ln>
        </p:spPr>
        <p:txBody>
          <a:bodyPr lIns="94615" tIns="48895" rIns="94615" bIns="48895"/>
          <a:lstStyle/>
          <a:p>
            <a:pPr algn="ctr">
              <a:defRPr/>
            </a:pPr>
            <a:r>
              <a:rPr lang="id-ID" sz="2000" dirty="0">
                <a:latin typeface="Times New Roman" pitchFamily="18" charset="0"/>
                <a:ea typeface="Calibri" pitchFamily="34" charset="0"/>
                <a:cs typeface="Times New Roman" pitchFamily="18" charset="0"/>
              </a:rPr>
              <a:t>Sieving </a:t>
            </a:r>
          </a:p>
          <a:p>
            <a:pPr algn="ctr">
              <a:defRPr/>
            </a:pPr>
            <a:r>
              <a:rPr lang="id-ID" sz="2000" dirty="0">
                <a:latin typeface="Times New Roman" pitchFamily="18" charset="0"/>
                <a:ea typeface="Calibri" pitchFamily="34" charset="0"/>
                <a:cs typeface="Times New Roman" pitchFamily="18" charset="0"/>
              </a:rPr>
              <a:t>Mesh Size 80</a:t>
            </a:r>
            <a:endParaRPr lang="id-ID" sz="2000" dirty="0">
              <a:latin typeface="Times New Roman" pitchFamily="18" charset="0"/>
              <a:cs typeface="Times New Roman" pitchFamily="18" charset="0"/>
            </a:endParaRPr>
          </a:p>
        </p:txBody>
      </p:sp>
      <p:sp>
        <p:nvSpPr>
          <p:cNvPr id="33806" name="Text Box 14"/>
          <p:cNvSpPr txBox="1">
            <a:spLocks noChangeArrowheads="1"/>
          </p:cNvSpPr>
          <p:nvPr/>
        </p:nvSpPr>
        <p:spPr bwMode="auto">
          <a:xfrm>
            <a:off x="357188" y="3143250"/>
            <a:ext cx="2500312" cy="714375"/>
          </a:xfrm>
          <a:prstGeom prst="round2DiagRect">
            <a:avLst/>
          </a:prstGeom>
          <a:solidFill>
            <a:srgbClr val="FFFFFF"/>
          </a:solidFill>
          <a:ln w="6350">
            <a:solidFill>
              <a:srgbClr val="000000"/>
            </a:solidFill>
            <a:miter lim="800000"/>
            <a:headEnd/>
            <a:tailEnd/>
          </a:ln>
        </p:spPr>
        <p:txBody>
          <a:bodyPr lIns="94615" tIns="48895" rIns="94615" bIns="48895"/>
          <a:lstStyle/>
          <a:p>
            <a:pPr algn="ctr">
              <a:defRPr/>
            </a:pPr>
            <a:r>
              <a:rPr lang="id-ID" sz="2000" dirty="0">
                <a:latin typeface="Times New Roman" pitchFamily="18" charset="0"/>
                <a:cs typeface="Times New Roman" pitchFamily="18" charset="0"/>
              </a:rPr>
              <a:t>Corn / Millet flour</a:t>
            </a:r>
          </a:p>
        </p:txBody>
      </p:sp>
      <p:sp>
        <p:nvSpPr>
          <p:cNvPr id="33799" name="Text Box 7"/>
          <p:cNvSpPr txBox="1">
            <a:spLocks noChangeArrowheads="1"/>
          </p:cNvSpPr>
          <p:nvPr/>
        </p:nvSpPr>
        <p:spPr bwMode="auto">
          <a:xfrm>
            <a:off x="3640138" y="5214938"/>
            <a:ext cx="2428875" cy="1000125"/>
          </a:xfrm>
          <a:prstGeom prst="round2DiagRect">
            <a:avLst/>
          </a:prstGeom>
          <a:solidFill>
            <a:srgbClr val="FFFFFF"/>
          </a:solidFill>
          <a:ln w="6350">
            <a:solidFill>
              <a:srgbClr val="000000"/>
            </a:solidFill>
            <a:miter lim="800000"/>
            <a:headEnd/>
            <a:tailEnd/>
          </a:ln>
        </p:spPr>
        <p:txBody>
          <a:bodyPr lIns="94615" tIns="48895" rIns="94615" bIns="48895"/>
          <a:lstStyle/>
          <a:p>
            <a:pPr algn="ctr">
              <a:defRPr/>
            </a:pPr>
            <a:r>
              <a:rPr lang="id-ID" sz="2000" dirty="0">
                <a:latin typeface="Times New Roman" pitchFamily="18" charset="0"/>
                <a:ea typeface="Calibri" pitchFamily="34" charset="0"/>
                <a:cs typeface="Times New Roman" pitchFamily="18" charset="0"/>
              </a:rPr>
              <a:t>Formulation Ca : P using ratio of 3 : 1</a:t>
            </a:r>
            <a:endParaRPr lang="id-ID" sz="2000" dirty="0">
              <a:cs typeface="Arial" pitchFamily="34" charset="0"/>
            </a:endParaRPr>
          </a:p>
        </p:txBody>
      </p:sp>
      <p:sp>
        <p:nvSpPr>
          <p:cNvPr id="33797" name="Text Box 5"/>
          <p:cNvSpPr txBox="1">
            <a:spLocks noChangeArrowheads="1"/>
          </p:cNvSpPr>
          <p:nvPr/>
        </p:nvSpPr>
        <p:spPr bwMode="auto">
          <a:xfrm>
            <a:off x="3500438" y="4286250"/>
            <a:ext cx="2643187" cy="428625"/>
          </a:xfrm>
          <a:prstGeom prst="round2DiagRect">
            <a:avLst/>
          </a:prstGeom>
          <a:solidFill>
            <a:srgbClr val="FFFFFF"/>
          </a:solidFill>
          <a:ln w="6350">
            <a:solidFill>
              <a:srgbClr val="000000"/>
            </a:solidFill>
            <a:miter lim="800000"/>
            <a:headEnd/>
            <a:tailEnd/>
          </a:ln>
        </p:spPr>
        <p:txBody>
          <a:bodyPr lIns="94615" tIns="48895" rIns="94615" bIns="48895"/>
          <a:lstStyle/>
          <a:p>
            <a:pPr algn="ctr">
              <a:defRPr/>
            </a:pPr>
            <a:r>
              <a:rPr lang="id-ID" sz="2000" dirty="0">
                <a:latin typeface="Times New Roman" pitchFamily="18" charset="0"/>
                <a:cs typeface="Times New Roman" pitchFamily="18" charset="0"/>
              </a:rPr>
              <a:t>Mixing</a:t>
            </a:r>
            <a:endParaRPr lang="id-ID" sz="2000" dirty="0">
              <a:cs typeface="Arial" pitchFamily="34" charset="0"/>
            </a:endParaRPr>
          </a:p>
        </p:txBody>
      </p:sp>
      <p:sp>
        <p:nvSpPr>
          <p:cNvPr id="33795" name="Text Box 3"/>
          <p:cNvSpPr txBox="1">
            <a:spLocks noChangeArrowheads="1"/>
          </p:cNvSpPr>
          <p:nvPr/>
        </p:nvSpPr>
        <p:spPr bwMode="auto">
          <a:xfrm>
            <a:off x="6908800" y="5492750"/>
            <a:ext cx="1803400" cy="500063"/>
          </a:xfrm>
          <a:prstGeom prst="round2DiagRect">
            <a:avLst/>
          </a:prstGeom>
          <a:solidFill>
            <a:srgbClr val="C00000"/>
          </a:solidFill>
          <a:ln>
            <a:headEnd/>
            <a:tailEnd/>
          </a:ln>
        </p:spPr>
        <p:style>
          <a:lnRef idx="1">
            <a:schemeClr val="accent6"/>
          </a:lnRef>
          <a:fillRef idx="2">
            <a:schemeClr val="accent6"/>
          </a:fillRef>
          <a:effectRef idx="1">
            <a:schemeClr val="accent6"/>
          </a:effectRef>
          <a:fontRef idx="minor">
            <a:schemeClr val="dk1"/>
          </a:fontRef>
        </p:style>
        <p:txBody>
          <a:bodyPr lIns="94615" tIns="48895" rIns="94615" bIns="48895"/>
          <a:lstStyle/>
          <a:p>
            <a:pPr algn="ctr">
              <a:defRPr/>
            </a:pPr>
            <a:r>
              <a:rPr lang="id-ID" sz="2000" b="1" dirty="0">
                <a:solidFill>
                  <a:schemeClr val="bg1"/>
                </a:solidFill>
                <a:latin typeface="Times New Roman" pitchFamily="18" charset="0"/>
                <a:cs typeface="Times New Roman" pitchFamily="18" charset="0"/>
              </a:rPr>
              <a:t>Ca-Fluor</a:t>
            </a:r>
            <a:endParaRPr lang="id-ID" sz="2000" b="1" dirty="0">
              <a:solidFill>
                <a:schemeClr val="bg1"/>
              </a:solidFill>
              <a:latin typeface="Arial" pitchFamily="34" charset="0"/>
              <a:cs typeface="Arial" pitchFamily="34" charset="0"/>
            </a:endParaRPr>
          </a:p>
        </p:txBody>
      </p:sp>
      <p:sp>
        <p:nvSpPr>
          <p:cNvPr id="19473" name="Rectangle 2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800">
                <a:cs typeface="Arial" pitchFamily="34" charset="0"/>
              </a:rPr>
              <a:t/>
            </a:r>
            <a:br>
              <a:rPr lang="id-ID" sz="800">
                <a:cs typeface="Arial" pitchFamily="34" charset="0"/>
              </a:rPr>
            </a:br>
            <a:endParaRPr lang="id-ID">
              <a:cs typeface="Arial" pitchFamily="34" charset="0"/>
            </a:endParaRPr>
          </a:p>
          <a:p>
            <a:pPr eaLnBrk="0" hangingPunct="0"/>
            <a:endParaRPr lang="id-ID">
              <a:cs typeface="Arial" pitchFamily="34" charset="0"/>
            </a:endParaRPr>
          </a:p>
        </p:txBody>
      </p:sp>
      <p:sp>
        <p:nvSpPr>
          <p:cNvPr id="19474" name="Rectangle 22"/>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2990850" algn="l"/>
              </a:tabLst>
            </a:pPr>
            <a:r>
              <a:rPr lang="id-ID" sz="1200">
                <a:latin typeface="Times New Roman" pitchFamily="18" charset="0"/>
                <a:ea typeface="Calibri" pitchFamily="34" charset="0"/>
                <a:cs typeface="Times New Roman" pitchFamily="18" charset="0"/>
              </a:rPr>
              <a:t>	</a:t>
            </a:r>
            <a:endParaRPr lang="id-ID" sz="800">
              <a:ea typeface="Calibri" pitchFamily="34" charset="0"/>
              <a:cs typeface="Arial" pitchFamily="34" charset="0"/>
            </a:endParaRPr>
          </a:p>
          <a:p>
            <a:pPr eaLnBrk="0" hangingPunct="0">
              <a:tabLst>
                <a:tab pos="2990850" algn="l"/>
              </a:tabLst>
            </a:pPr>
            <a:endParaRPr lang="id-ID">
              <a:ea typeface="Calibri" pitchFamily="34" charset="0"/>
              <a:cs typeface="Arial" pitchFamily="34" charset="0"/>
            </a:endParaRPr>
          </a:p>
        </p:txBody>
      </p:sp>
      <p:sp>
        <p:nvSpPr>
          <p:cNvPr id="19475" name="Rectangle 27"/>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2990850" algn="l"/>
              </a:tabLst>
            </a:pPr>
            <a:r>
              <a:rPr lang="id-ID" sz="800">
                <a:cs typeface="Arial" pitchFamily="34" charset="0"/>
              </a:rPr>
              <a:t/>
            </a:r>
            <a:br>
              <a:rPr lang="id-ID" sz="800">
                <a:cs typeface="Arial" pitchFamily="34" charset="0"/>
              </a:rPr>
            </a:br>
            <a:endParaRPr lang="id-ID">
              <a:cs typeface="Arial" pitchFamily="34" charset="0"/>
            </a:endParaRPr>
          </a:p>
          <a:p>
            <a:pPr eaLnBrk="0" hangingPunct="0">
              <a:tabLst>
                <a:tab pos="2990850" algn="l"/>
              </a:tabLst>
            </a:pPr>
            <a:endParaRPr lang="id-ID">
              <a:cs typeface="Arial" pitchFamily="34" charset="0"/>
            </a:endParaRPr>
          </a:p>
        </p:txBody>
      </p:sp>
      <p:sp>
        <p:nvSpPr>
          <p:cNvPr id="19476" name="Rectangle 2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cs typeface="Arial" pitchFamily="34" charset="0"/>
            </a:endParaRPr>
          </a:p>
          <a:p>
            <a:pPr eaLnBrk="0" hangingPunct="0"/>
            <a:endParaRPr lang="id-ID">
              <a:cs typeface="Arial" pitchFamily="34" charset="0"/>
            </a:endParaRPr>
          </a:p>
        </p:txBody>
      </p:sp>
      <p:sp>
        <p:nvSpPr>
          <p:cNvPr id="19477" name="Rectangle 2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2519363" algn="ctr"/>
                <a:tab pos="3619500" algn="l"/>
              </a:tabLst>
            </a:pPr>
            <a:endParaRPr lang="id-ID" sz="1200">
              <a:latin typeface="Times New Roman" pitchFamily="18" charset="0"/>
              <a:cs typeface="Times New Roman" pitchFamily="18" charset="0"/>
            </a:endParaRPr>
          </a:p>
          <a:p>
            <a:pPr eaLnBrk="0" hangingPunct="0">
              <a:tabLst>
                <a:tab pos="2519363" algn="ctr"/>
                <a:tab pos="3619500" algn="l"/>
              </a:tabLst>
            </a:pPr>
            <a:r>
              <a:rPr lang="id-ID" sz="1200">
                <a:latin typeface="Times New Roman" pitchFamily="18" charset="0"/>
                <a:cs typeface="Times New Roman" pitchFamily="18" charset="0"/>
              </a:rPr>
              <a:t>		</a:t>
            </a:r>
            <a:endParaRPr lang="id-ID" sz="800">
              <a:cs typeface="Arial" pitchFamily="34" charset="0"/>
            </a:endParaRPr>
          </a:p>
          <a:p>
            <a:pPr eaLnBrk="0" hangingPunct="0">
              <a:tabLst>
                <a:tab pos="2519363" algn="ctr"/>
                <a:tab pos="3619500" algn="l"/>
              </a:tabLst>
            </a:pPr>
            <a:endParaRPr lang="id-ID">
              <a:cs typeface="Arial" pitchFamily="34" charset="0"/>
            </a:endParaRPr>
          </a:p>
        </p:txBody>
      </p:sp>
      <p:sp>
        <p:nvSpPr>
          <p:cNvPr id="19478" name="Rectangle 33"/>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2519363" algn="ctr"/>
                <a:tab pos="3619500" algn="l"/>
              </a:tabLst>
            </a:pPr>
            <a:endParaRPr lang="en-US">
              <a:cs typeface="Arial" pitchFamily="34" charset="0"/>
            </a:endParaRPr>
          </a:p>
        </p:txBody>
      </p:sp>
      <p:sp>
        <p:nvSpPr>
          <p:cNvPr id="30" name="Down Arrow 29"/>
          <p:cNvSpPr/>
          <p:nvPr/>
        </p:nvSpPr>
        <p:spPr>
          <a:xfrm>
            <a:off x="1428750" y="857250"/>
            <a:ext cx="357188"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1" name="Down Arrow 30"/>
          <p:cNvSpPr/>
          <p:nvPr/>
        </p:nvSpPr>
        <p:spPr>
          <a:xfrm>
            <a:off x="1428750" y="2786063"/>
            <a:ext cx="357188"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2" name="Down Arrow 31"/>
          <p:cNvSpPr/>
          <p:nvPr/>
        </p:nvSpPr>
        <p:spPr>
          <a:xfrm>
            <a:off x="1428750" y="1714500"/>
            <a:ext cx="357188"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Down Arrow 32"/>
          <p:cNvSpPr/>
          <p:nvPr/>
        </p:nvSpPr>
        <p:spPr>
          <a:xfrm>
            <a:off x="4643438" y="3929063"/>
            <a:ext cx="357187"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Down Arrow 33"/>
          <p:cNvSpPr/>
          <p:nvPr/>
        </p:nvSpPr>
        <p:spPr>
          <a:xfrm>
            <a:off x="4643438" y="4786313"/>
            <a:ext cx="357187"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6" name="Right Arrow 35"/>
          <p:cNvSpPr/>
          <p:nvPr/>
        </p:nvSpPr>
        <p:spPr>
          <a:xfrm>
            <a:off x="6286500" y="5572125"/>
            <a:ext cx="59213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25" name="Picture 24"/>
          <p:cNvPicPr/>
          <p:nvPr/>
        </p:nvPicPr>
        <p:blipFill>
          <a:blip r:embed="rId3" cstate="print"/>
          <a:srcRect/>
          <a:stretch>
            <a:fillRect/>
          </a:stretch>
        </p:blipFill>
        <p:spPr bwMode="auto">
          <a:xfrm>
            <a:off x="357158" y="550070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7" name="Elbow Connector 26"/>
          <p:cNvCxnSpPr/>
          <p:nvPr/>
        </p:nvCxnSpPr>
        <p:spPr>
          <a:xfrm>
            <a:off x="2857500" y="3214688"/>
            <a:ext cx="642938" cy="500062"/>
          </a:xfrm>
          <a:prstGeom prst="bentConnector3">
            <a:avLst>
              <a:gd name="adj1" fmla="val 50000"/>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19487" name="Picture 1" descr="E:\poto\pendahuluan\Ekst\IMG_5421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929063"/>
            <a:ext cx="1206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2" descr="E:\poto\pendahuluan\Ekst\IMG_5421 - Copy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929063"/>
            <a:ext cx="1054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 descr="E:\poto\pendahuluan\fish nugget\penambahan tepung jawawut -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350" y="4221163"/>
            <a:ext cx="1376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85720" y="965785"/>
          <a:ext cx="8572560" cy="5572164"/>
        </p:xfrm>
        <a:graphic>
          <a:graphicData uri="http://schemas.openxmlformats.org/drawingml/2006/table">
            <a:tbl>
              <a:tblPr>
                <a:tableStyleId>{69C7853C-536D-4A76-A0AE-DD22124D55A5}</a:tableStyleId>
              </a:tblPr>
              <a:tblGrid>
                <a:gridCol w="2000278"/>
                <a:gridCol w="1535545"/>
                <a:gridCol w="1581729"/>
                <a:gridCol w="1454729"/>
                <a:gridCol w="2000279"/>
              </a:tblGrid>
              <a:tr h="1285884">
                <a:tc>
                  <a:txBody>
                    <a:bodyPr/>
                    <a:lstStyle/>
                    <a:p>
                      <a:pPr marL="457200" algn="ctr">
                        <a:lnSpc>
                          <a:spcPct val="115000"/>
                        </a:lnSpc>
                        <a:spcAft>
                          <a:spcPts val="0"/>
                        </a:spcAft>
                      </a:pPr>
                      <a:endParaRPr lang="id-ID" sz="1800" b="1" dirty="0" smtClean="0"/>
                    </a:p>
                    <a:p>
                      <a:pPr marL="68263" indent="0" algn="ctr">
                        <a:lnSpc>
                          <a:spcPct val="115000"/>
                        </a:lnSpc>
                        <a:spcAft>
                          <a:spcPts val="0"/>
                        </a:spcAft>
                      </a:pPr>
                      <a:r>
                        <a:rPr lang="id-ID" sz="1800" b="1" dirty="0" smtClean="0"/>
                        <a:t>Caracteristicts</a:t>
                      </a:r>
                      <a:endParaRPr lang="id-ID" sz="1800" b="1" dirty="0">
                        <a:latin typeface="Times New Roman" pitchFamily="18" charset="0"/>
                        <a:ea typeface="Calibri"/>
                        <a:cs typeface="Times New Roman" pitchFamily="18" charset="0"/>
                      </a:endParaRPr>
                    </a:p>
                  </a:txBody>
                  <a:tcPr marL="37863" marR="37863" marT="0" marB="0" anchor="ctr"/>
                </a:tc>
                <a:tc>
                  <a:txBody>
                    <a:bodyPr/>
                    <a:lstStyle/>
                    <a:p>
                      <a:pPr marL="0" indent="0" algn="ctr">
                        <a:lnSpc>
                          <a:spcPct val="115000"/>
                        </a:lnSpc>
                        <a:spcAft>
                          <a:spcPts val="0"/>
                        </a:spcAft>
                      </a:pPr>
                      <a:r>
                        <a:rPr lang="id-ID" sz="1800" b="1" baseline="0" dirty="0" smtClean="0"/>
                        <a:t>Scallop shell flour</a:t>
                      </a:r>
                      <a:endParaRPr lang="id-ID" sz="1800" b="1" dirty="0">
                        <a:latin typeface="Times New Roman" pitchFamily="18" charset="0"/>
                        <a:ea typeface="Calibri"/>
                        <a:cs typeface="Times New Roman" pitchFamily="18" charset="0"/>
                      </a:endParaRPr>
                    </a:p>
                  </a:txBody>
                  <a:tcPr marL="37863" marR="37863" marT="0" marB="0" anchor="ctr"/>
                </a:tc>
                <a:tc>
                  <a:txBody>
                    <a:bodyPr/>
                    <a:lstStyle/>
                    <a:p>
                      <a:pPr marL="0" indent="0" algn="ctr">
                        <a:lnSpc>
                          <a:spcPct val="115000"/>
                        </a:lnSpc>
                        <a:spcAft>
                          <a:spcPts val="0"/>
                        </a:spcAft>
                      </a:pPr>
                      <a:r>
                        <a:rPr lang="id-ID" sz="1800" b="1" dirty="0" smtClean="0"/>
                        <a:t>Cor</a:t>
                      </a:r>
                      <a:r>
                        <a:rPr lang="id-ID" sz="1800" b="1" baseline="0" dirty="0" smtClean="0"/>
                        <a:t>n flour</a:t>
                      </a:r>
                      <a:endParaRPr lang="id-ID" sz="1800" b="1" dirty="0">
                        <a:latin typeface="Times New Roman" pitchFamily="18" charset="0"/>
                        <a:ea typeface="Calibri"/>
                        <a:cs typeface="Times New Roman" pitchFamily="18" charset="0"/>
                      </a:endParaRPr>
                    </a:p>
                  </a:txBody>
                  <a:tcPr marL="37863" marR="37863" marT="0" marB="0" anchor="ctr"/>
                </a:tc>
                <a:tc>
                  <a:txBody>
                    <a:bodyPr/>
                    <a:lstStyle/>
                    <a:p>
                      <a:pPr marL="0" indent="0" algn="ctr">
                        <a:lnSpc>
                          <a:spcPct val="115000"/>
                        </a:lnSpc>
                        <a:spcAft>
                          <a:spcPts val="0"/>
                        </a:spcAft>
                      </a:pPr>
                      <a:r>
                        <a:rPr lang="id-ID" sz="1800" b="1" dirty="0" smtClean="0"/>
                        <a:t>Millet</a:t>
                      </a:r>
                      <a:r>
                        <a:rPr lang="id-ID" sz="1800" b="1" baseline="0" dirty="0" smtClean="0"/>
                        <a:t> flour</a:t>
                      </a:r>
                      <a:endParaRPr lang="id-ID" sz="1800" b="1" dirty="0">
                        <a:latin typeface="Times New Roman" pitchFamily="18" charset="0"/>
                        <a:ea typeface="Calibri"/>
                        <a:cs typeface="Times New Roman" pitchFamily="18" charset="0"/>
                      </a:endParaRPr>
                    </a:p>
                  </a:txBody>
                  <a:tcPr marL="37863" marR="37863" marT="0" marB="0" anchor="ctr"/>
                </a:tc>
                <a:tc>
                  <a:txBody>
                    <a:bodyPr/>
                    <a:lstStyle/>
                    <a:p>
                      <a:pPr marL="0" indent="0" algn="ctr">
                        <a:lnSpc>
                          <a:spcPct val="115000"/>
                        </a:lnSpc>
                        <a:spcAft>
                          <a:spcPts val="0"/>
                        </a:spcAft>
                      </a:pPr>
                      <a:r>
                        <a:rPr lang="id-ID" sz="1800" b="1" dirty="0" smtClean="0"/>
                        <a:t>Standard</a:t>
                      </a:r>
                      <a:r>
                        <a:rPr lang="id-ID" sz="1800" b="1" baseline="0" dirty="0" smtClean="0"/>
                        <a:t> Feed</a:t>
                      </a:r>
                      <a:endParaRPr lang="id-ID" sz="1800" b="1" dirty="0">
                        <a:latin typeface="Times New Roman" pitchFamily="18" charset="0"/>
                        <a:ea typeface="Calibri"/>
                        <a:cs typeface="Times New Roman" pitchFamily="18" charset="0"/>
                      </a:endParaRPr>
                    </a:p>
                  </a:txBody>
                  <a:tcPr marL="37863" marR="37863" marT="0" marB="0" anchor="ctr"/>
                </a:tc>
              </a:tr>
              <a:tr h="4286280">
                <a:tc>
                  <a:txBody>
                    <a:bodyPr/>
                    <a:lstStyle/>
                    <a:p>
                      <a:pPr marL="0" indent="0" algn="l">
                        <a:lnSpc>
                          <a:spcPct val="115000"/>
                        </a:lnSpc>
                        <a:spcAft>
                          <a:spcPts val="0"/>
                        </a:spcAft>
                      </a:pPr>
                      <a:r>
                        <a:rPr lang="id-ID" sz="1800" dirty="0" smtClean="0"/>
                        <a:t>Physicals</a:t>
                      </a:r>
                      <a:r>
                        <a:rPr lang="nb-NO" sz="1800" dirty="0" smtClean="0"/>
                        <a:t> </a:t>
                      </a:r>
                      <a:r>
                        <a:rPr lang="nb-NO" sz="1800" dirty="0"/>
                        <a:t>:</a:t>
                      </a:r>
                      <a:endParaRPr lang="id-ID" sz="1800" dirty="0"/>
                    </a:p>
                    <a:p>
                      <a:pPr marL="0" indent="0" algn="l">
                        <a:lnSpc>
                          <a:spcPct val="115000"/>
                        </a:lnSpc>
                        <a:spcAft>
                          <a:spcPts val="0"/>
                        </a:spcAft>
                      </a:pPr>
                      <a:r>
                        <a:rPr lang="id-ID" sz="1800" dirty="0" smtClean="0"/>
                        <a:t>Colour</a:t>
                      </a:r>
                      <a:endParaRPr lang="id-ID" sz="1800" dirty="0"/>
                    </a:p>
                    <a:p>
                      <a:pPr marL="0" indent="0" algn="l">
                        <a:lnSpc>
                          <a:spcPct val="115000"/>
                        </a:lnSpc>
                        <a:spcAft>
                          <a:spcPts val="0"/>
                        </a:spcAft>
                      </a:pPr>
                      <a:r>
                        <a:rPr lang="id-ID" sz="1800" dirty="0" smtClean="0"/>
                        <a:t>Appearence</a:t>
                      </a:r>
                      <a:endParaRPr lang="id-ID" sz="1800" dirty="0"/>
                    </a:p>
                    <a:p>
                      <a:pPr marL="0" indent="0" algn="l">
                        <a:lnSpc>
                          <a:spcPct val="115000"/>
                        </a:lnSpc>
                        <a:spcAft>
                          <a:spcPts val="0"/>
                        </a:spcAft>
                      </a:pPr>
                      <a:r>
                        <a:rPr lang="id-ID" sz="1800" dirty="0" smtClean="0"/>
                        <a:t>Nutrients</a:t>
                      </a:r>
                      <a:r>
                        <a:rPr lang="nb-NO" sz="1800" dirty="0" smtClean="0"/>
                        <a:t> </a:t>
                      </a:r>
                      <a:r>
                        <a:rPr lang="nb-NO" sz="1800" dirty="0"/>
                        <a:t>:</a:t>
                      </a:r>
                      <a:endParaRPr lang="id-ID" sz="1800" dirty="0"/>
                    </a:p>
                    <a:p>
                      <a:pPr marL="0" indent="0" algn="l">
                        <a:lnSpc>
                          <a:spcPct val="115000"/>
                        </a:lnSpc>
                        <a:spcAft>
                          <a:spcPts val="0"/>
                        </a:spcAft>
                      </a:pPr>
                      <a:r>
                        <a:rPr lang="nb-NO" sz="1800" dirty="0"/>
                        <a:t>Protein (gr)</a:t>
                      </a:r>
                      <a:endParaRPr lang="id-ID" sz="1800" dirty="0"/>
                    </a:p>
                    <a:p>
                      <a:pPr marL="0" indent="0" algn="l">
                        <a:lnSpc>
                          <a:spcPct val="115000"/>
                        </a:lnSpc>
                        <a:spcAft>
                          <a:spcPts val="0"/>
                        </a:spcAft>
                      </a:pPr>
                      <a:r>
                        <a:rPr lang="id-ID" sz="1800" dirty="0" smtClean="0"/>
                        <a:t>Fat</a:t>
                      </a:r>
                      <a:r>
                        <a:rPr lang="nb-NO" sz="1800" dirty="0" smtClean="0"/>
                        <a:t>  </a:t>
                      </a:r>
                      <a:r>
                        <a:rPr lang="nb-NO" sz="1800" dirty="0"/>
                        <a:t>(gr)</a:t>
                      </a:r>
                      <a:endParaRPr lang="id-ID" sz="1800" dirty="0"/>
                    </a:p>
                    <a:p>
                      <a:pPr marL="0" indent="0" algn="l">
                        <a:lnSpc>
                          <a:spcPct val="115000"/>
                        </a:lnSpc>
                        <a:spcAft>
                          <a:spcPts val="0"/>
                        </a:spcAft>
                      </a:pPr>
                      <a:r>
                        <a:rPr lang="id-ID" sz="1800" dirty="0" smtClean="0"/>
                        <a:t>Carbohydrate</a:t>
                      </a:r>
                      <a:r>
                        <a:rPr lang="nb-NO" sz="1800" dirty="0" smtClean="0"/>
                        <a:t> </a:t>
                      </a:r>
                      <a:r>
                        <a:rPr lang="nb-NO" sz="1800" dirty="0"/>
                        <a:t>(gr)</a:t>
                      </a:r>
                      <a:endParaRPr lang="id-ID" sz="1800" dirty="0"/>
                    </a:p>
                    <a:p>
                      <a:pPr marL="0" indent="0" algn="l">
                        <a:lnSpc>
                          <a:spcPct val="115000"/>
                        </a:lnSpc>
                        <a:spcAft>
                          <a:spcPts val="0"/>
                        </a:spcAft>
                      </a:pPr>
                      <a:r>
                        <a:rPr lang="id-ID" sz="1800" dirty="0" smtClean="0"/>
                        <a:t>Fibre</a:t>
                      </a:r>
                      <a:r>
                        <a:rPr lang="nb-NO" sz="1800" dirty="0" smtClean="0"/>
                        <a:t>  </a:t>
                      </a:r>
                      <a:r>
                        <a:rPr lang="nb-NO" sz="1800" dirty="0"/>
                        <a:t>(gr)</a:t>
                      </a:r>
                      <a:endParaRPr lang="id-ID" sz="1800" dirty="0"/>
                    </a:p>
                    <a:p>
                      <a:pPr marL="0" indent="0" algn="l">
                        <a:lnSpc>
                          <a:spcPct val="115000"/>
                        </a:lnSpc>
                        <a:spcAft>
                          <a:spcPts val="0"/>
                        </a:spcAft>
                      </a:pPr>
                      <a:r>
                        <a:rPr lang="id-ID" sz="1800" dirty="0" smtClean="0"/>
                        <a:t>Ash</a:t>
                      </a:r>
                      <a:r>
                        <a:rPr lang="nb-NO" sz="1800" dirty="0" smtClean="0"/>
                        <a:t> </a:t>
                      </a:r>
                      <a:r>
                        <a:rPr lang="nb-NO" sz="1800" dirty="0"/>
                        <a:t>(gr)</a:t>
                      </a:r>
                      <a:endParaRPr lang="id-ID" sz="1800" dirty="0"/>
                    </a:p>
                    <a:p>
                      <a:pPr marL="0" indent="0" algn="l">
                        <a:lnSpc>
                          <a:spcPct val="115000"/>
                        </a:lnSpc>
                        <a:spcAft>
                          <a:spcPts val="0"/>
                        </a:spcAft>
                      </a:pPr>
                      <a:r>
                        <a:rPr lang="id-ID" sz="1800" dirty="0" smtClean="0"/>
                        <a:t>Moisture</a:t>
                      </a:r>
                      <a:r>
                        <a:rPr lang="nb-NO" sz="1800" dirty="0" smtClean="0"/>
                        <a:t> </a:t>
                      </a:r>
                      <a:r>
                        <a:rPr lang="nb-NO" sz="1800" dirty="0"/>
                        <a:t>(gr)</a:t>
                      </a:r>
                      <a:endParaRPr lang="id-ID" sz="1800" dirty="0"/>
                    </a:p>
                    <a:p>
                      <a:pPr marL="0" indent="0" algn="l">
                        <a:lnSpc>
                          <a:spcPct val="115000"/>
                        </a:lnSpc>
                        <a:spcAft>
                          <a:spcPts val="0"/>
                        </a:spcAft>
                      </a:pPr>
                      <a:r>
                        <a:rPr lang="nb-NO" sz="1800" b="1" dirty="0" smtClean="0"/>
                        <a:t>Cal</a:t>
                      </a:r>
                      <a:r>
                        <a:rPr lang="id-ID" sz="1800" b="1" dirty="0" smtClean="0"/>
                        <a:t>c</a:t>
                      </a:r>
                      <a:r>
                        <a:rPr lang="nb-NO" sz="1800" b="1" dirty="0" smtClean="0"/>
                        <a:t>ium </a:t>
                      </a:r>
                      <a:r>
                        <a:rPr lang="nb-NO" sz="1800" b="1" dirty="0"/>
                        <a:t>(mg)</a:t>
                      </a:r>
                      <a:endParaRPr lang="id-ID" sz="1800" b="1" dirty="0"/>
                    </a:p>
                    <a:p>
                      <a:pPr marL="0" indent="0" algn="l">
                        <a:lnSpc>
                          <a:spcPct val="115000"/>
                        </a:lnSpc>
                        <a:spcAft>
                          <a:spcPts val="0"/>
                        </a:spcAft>
                      </a:pPr>
                      <a:r>
                        <a:rPr lang="id-ID" sz="1800" b="1" dirty="0" smtClean="0"/>
                        <a:t>Phosphorus</a:t>
                      </a:r>
                      <a:r>
                        <a:rPr lang="nb-NO" sz="1800" b="1" dirty="0" smtClean="0"/>
                        <a:t> </a:t>
                      </a:r>
                      <a:r>
                        <a:rPr lang="nb-NO" sz="1800" b="1" dirty="0"/>
                        <a:t>(mg)</a:t>
                      </a:r>
                      <a:endParaRPr lang="id-ID" sz="1800" b="1" dirty="0"/>
                    </a:p>
                    <a:p>
                      <a:pPr marL="0" indent="0" algn="l">
                        <a:lnSpc>
                          <a:spcPct val="115000"/>
                        </a:lnSpc>
                        <a:spcAft>
                          <a:spcPts val="0"/>
                        </a:spcAft>
                      </a:pPr>
                      <a:r>
                        <a:rPr lang="id-ID" sz="1800" dirty="0" smtClean="0"/>
                        <a:t>Phytic</a:t>
                      </a:r>
                      <a:r>
                        <a:rPr lang="id-ID" sz="1800" baseline="0" dirty="0" smtClean="0"/>
                        <a:t> Acid</a:t>
                      </a:r>
                      <a:r>
                        <a:rPr lang="nb-NO" sz="1800" dirty="0" smtClean="0"/>
                        <a:t>(ppm</a:t>
                      </a:r>
                      <a:r>
                        <a:rPr lang="nb-NO" sz="1800" dirty="0"/>
                        <a:t>)</a:t>
                      </a:r>
                      <a:endParaRPr lang="id-ID" sz="1800" b="1" dirty="0">
                        <a:latin typeface="Times New Roman" pitchFamily="18" charset="0"/>
                        <a:ea typeface="Calibri"/>
                        <a:cs typeface="Times New Roman" pitchFamily="18" charset="0"/>
                      </a:endParaRPr>
                    </a:p>
                  </a:txBody>
                  <a:tcPr marL="37863" marR="37863" marT="0" marB="0"/>
                </a:tc>
                <a:tc>
                  <a:txBody>
                    <a:bodyPr/>
                    <a:lstStyle/>
                    <a:p>
                      <a:pPr marL="457200" algn="l">
                        <a:lnSpc>
                          <a:spcPct val="115000"/>
                        </a:lnSpc>
                        <a:spcAft>
                          <a:spcPts val="0"/>
                        </a:spcAft>
                      </a:pPr>
                      <a:endParaRPr lang="nb-NO" sz="1800" dirty="0"/>
                    </a:p>
                    <a:p>
                      <a:pPr marL="457200" algn="l">
                        <a:lnSpc>
                          <a:spcPct val="115000"/>
                        </a:lnSpc>
                        <a:spcAft>
                          <a:spcPts val="0"/>
                        </a:spcAft>
                      </a:pPr>
                      <a:r>
                        <a:rPr lang="id-ID" sz="1800" dirty="0" smtClean="0"/>
                        <a:t>White</a:t>
                      </a:r>
                      <a:endParaRPr lang="id-ID" sz="1800" dirty="0"/>
                    </a:p>
                    <a:p>
                      <a:pPr marL="457200" algn="l">
                        <a:lnSpc>
                          <a:spcPct val="115000"/>
                        </a:lnSpc>
                        <a:spcAft>
                          <a:spcPts val="0"/>
                        </a:spcAft>
                      </a:pPr>
                      <a:r>
                        <a:rPr lang="id-ID" sz="1800" dirty="0" smtClean="0"/>
                        <a:t>Powder</a:t>
                      </a:r>
                      <a:endParaRPr lang="id-ID" sz="1800" dirty="0"/>
                    </a:p>
                    <a:p>
                      <a:pPr marL="457200" algn="l">
                        <a:lnSpc>
                          <a:spcPct val="115000"/>
                        </a:lnSpc>
                        <a:spcAft>
                          <a:spcPts val="0"/>
                        </a:spcAft>
                      </a:pPr>
                      <a:endParaRPr lang="id-ID" sz="1800" dirty="0" smtClean="0"/>
                    </a:p>
                    <a:p>
                      <a:pPr marL="457200" algn="l">
                        <a:lnSpc>
                          <a:spcPct val="115000"/>
                        </a:lnSpc>
                        <a:spcAft>
                          <a:spcPts val="0"/>
                        </a:spcAft>
                      </a:pPr>
                      <a:r>
                        <a:rPr lang="nb-NO" sz="1800" dirty="0" smtClean="0"/>
                        <a:t>11</a:t>
                      </a:r>
                      <a:r>
                        <a:rPr lang="id-ID" sz="1800" dirty="0" smtClean="0"/>
                        <a:t>.</a:t>
                      </a:r>
                      <a:r>
                        <a:rPr lang="nb-NO" sz="1800" dirty="0" smtClean="0"/>
                        <a:t>2</a:t>
                      </a:r>
                      <a:endParaRPr lang="id-ID" sz="1800" dirty="0"/>
                    </a:p>
                    <a:p>
                      <a:pPr marL="457200" algn="l">
                        <a:lnSpc>
                          <a:spcPct val="115000"/>
                        </a:lnSpc>
                        <a:spcAft>
                          <a:spcPts val="0"/>
                        </a:spcAft>
                      </a:pPr>
                      <a:r>
                        <a:rPr lang="nb-NO" sz="1800" dirty="0" smtClean="0"/>
                        <a:t>2</a:t>
                      </a:r>
                      <a:r>
                        <a:rPr lang="id-ID" sz="1800" dirty="0" smtClean="0"/>
                        <a:t>.</a:t>
                      </a:r>
                      <a:r>
                        <a:rPr lang="nb-NO" sz="1800" dirty="0" smtClean="0"/>
                        <a:t>44</a:t>
                      </a:r>
                      <a:endParaRPr lang="id-ID" sz="1800" dirty="0"/>
                    </a:p>
                    <a:p>
                      <a:pPr marL="457200" algn="l">
                        <a:lnSpc>
                          <a:spcPct val="115000"/>
                        </a:lnSpc>
                        <a:spcAft>
                          <a:spcPts val="0"/>
                        </a:spcAft>
                      </a:pPr>
                      <a:r>
                        <a:rPr lang="nb-NO" sz="1800" dirty="0"/>
                        <a:t>0,6</a:t>
                      </a:r>
                      <a:endParaRPr lang="id-ID" sz="1800" dirty="0"/>
                    </a:p>
                    <a:p>
                      <a:pPr marL="457200" algn="l">
                        <a:lnSpc>
                          <a:spcPct val="115000"/>
                        </a:lnSpc>
                        <a:spcAft>
                          <a:spcPts val="0"/>
                        </a:spcAft>
                      </a:pPr>
                      <a:r>
                        <a:rPr lang="nb-NO" sz="1800" dirty="0"/>
                        <a:t>0</a:t>
                      </a:r>
                      <a:endParaRPr lang="id-ID" sz="1800" dirty="0"/>
                    </a:p>
                    <a:p>
                      <a:pPr marL="457200" algn="l">
                        <a:lnSpc>
                          <a:spcPct val="115000"/>
                        </a:lnSpc>
                        <a:spcAft>
                          <a:spcPts val="0"/>
                        </a:spcAft>
                      </a:pPr>
                      <a:r>
                        <a:rPr lang="nb-NO" sz="1800" dirty="0" smtClean="0"/>
                        <a:t>83</a:t>
                      </a:r>
                      <a:r>
                        <a:rPr lang="id-ID" sz="1800" dirty="0" smtClean="0"/>
                        <a:t>.</a:t>
                      </a:r>
                      <a:r>
                        <a:rPr lang="nb-NO" sz="1800" dirty="0" smtClean="0"/>
                        <a:t>56</a:t>
                      </a:r>
                      <a:endParaRPr lang="id-ID" sz="1800" dirty="0"/>
                    </a:p>
                    <a:p>
                      <a:pPr marL="457200" algn="l">
                        <a:lnSpc>
                          <a:spcPct val="115000"/>
                        </a:lnSpc>
                        <a:spcAft>
                          <a:spcPts val="0"/>
                        </a:spcAft>
                      </a:pPr>
                      <a:r>
                        <a:rPr lang="nb-NO" sz="1800" dirty="0" smtClean="0"/>
                        <a:t>2</a:t>
                      </a:r>
                      <a:r>
                        <a:rPr lang="id-ID" sz="1800" dirty="0" smtClean="0"/>
                        <a:t>.</a:t>
                      </a:r>
                      <a:r>
                        <a:rPr lang="nb-NO" sz="1800" dirty="0" smtClean="0"/>
                        <a:t>2</a:t>
                      </a:r>
                      <a:endParaRPr lang="id-ID" sz="1800" dirty="0"/>
                    </a:p>
                    <a:p>
                      <a:pPr marL="457200" algn="l">
                        <a:lnSpc>
                          <a:spcPct val="115000"/>
                        </a:lnSpc>
                        <a:spcAft>
                          <a:spcPts val="0"/>
                        </a:spcAft>
                      </a:pPr>
                      <a:r>
                        <a:rPr lang="nb-NO" sz="1800" b="1" dirty="0"/>
                        <a:t>17230</a:t>
                      </a:r>
                      <a:endParaRPr lang="id-ID" sz="1800" b="1" dirty="0"/>
                    </a:p>
                    <a:p>
                      <a:pPr marL="457200" algn="l">
                        <a:lnSpc>
                          <a:spcPct val="115000"/>
                        </a:lnSpc>
                        <a:spcAft>
                          <a:spcPts val="0"/>
                        </a:spcAft>
                      </a:pPr>
                      <a:r>
                        <a:rPr lang="nb-NO" sz="1800" b="1" dirty="0"/>
                        <a:t>790</a:t>
                      </a:r>
                      <a:endParaRPr lang="id-ID" sz="1800" b="1" dirty="0"/>
                    </a:p>
                    <a:p>
                      <a:pPr marL="457200" algn="l">
                        <a:lnSpc>
                          <a:spcPct val="115000"/>
                        </a:lnSpc>
                        <a:spcAft>
                          <a:spcPts val="0"/>
                        </a:spcAft>
                      </a:pPr>
                      <a:r>
                        <a:rPr lang="nb-NO" sz="1800" dirty="0"/>
                        <a:t>-</a:t>
                      </a:r>
                      <a:endParaRPr lang="id-ID" sz="1800" b="1" dirty="0">
                        <a:latin typeface="Times New Roman" pitchFamily="18" charset="0"/>
                        <a:ea typeface="Calibri"/>
                        <a:cs typeface="Times New Roman" pitchFamily="18" charset="0"/>
                      </a:endParaRPr>
                    </a:p>
                  </a:txBody>
                  <a:tcPr marL="37863" marR="37863" marT="0" marB="0"/>
                </a:tc>
                <a:tc>
                  <a:txBody>
                    <a:bodyPr/>
                    <a:lstStyle/>
                    <a:p>
                      <a:pPr marL="457200" algn="ctr">
                        <a:lnSpc>
                          <a:spcPct val="115000"/>
                        </a:lnSpc>
                        <a:spcAft>
                          <a:spcPts val="0"/>
                        </a:spcAft>
                      </a:pPr>
                      <a:endParaRPr lang="nb-NO" sz="1800" dirty="0"/>
                    </a:p>
                    <a:p>
                      <a:pPr marL="457200" algn="ctr">
                        <a:lnSpc>
                          <a:spcPct val="115000"/>
                        </a:lnSpc>
                        <a:spcAft>
                          <a:spcPts val="0"/>
                        </a:spcAft>
                      </a:pPr>
                      <a:r>
                        <a:rPr lang="id-ID" sz="1800" dirty="0" smtClean="0"/>
                        <a:t>Yellow</a:t>
                      </a:r>
                      <a:endParaRPr lang="id-ID" sz="1800" dirty="0"/>
                    </a:p>
                    <a:p>
                      <a:pPr marL="457200" algn="ctr">
                        <a:lnSpc>
                          <a:spcPct val="115000"/>
                        </a:lnSpc>
                        <a:spcAft>
                          <a:spcPts val="0"/>
                        </a:spcAft>
                      </a:pPr>
                      <a:r>
                        <a:rPr lang="id-ID" sz="1800" dirty="0" smtClean="0"/>
                        <a:t>Powder</a:t>
                      </a:r>
                      <a:endParaRPr lang="id-ID" sz="1800" dirty="0"/>
                    </a:p>
                    <a:p>
                      <a:pPr marL="457200" algn="ctr">
                        <a:lnSpc>
                          <a:spcPct val="115000"/>
                        </a:lnSpc>
                        <a:spcAft>
                          <a:spcPts val="0"/>
                        </a:spcAft>
                      </a:pPr>
                      <a:endParaRPr lang="id-ID" sz="1800" dirty="0" smtClean="0"/>
                    </a:p>
                    <a:p>
                      <a:pPr marL="457200" algn="ctr">
                        <a:lnSpc>
                          <a:spcPct val="115000"/>
                        </a:lnSpc>
                        <a:spcAft>
                          <a:spcPts val="0"/>
                        </a:spcAft>
                      </a:pPr>
                      <a:r>
                        <a:rPr lang="nb-NO" sz="1800" dirty="0" smtClean="0"/>
                        <a:t>13</a:t>
                      </a:r>
                      <a:r>
                        <a:rPr lang="id-ID" sz="1800" dirty="0" smtClean="0"/>
                        <a:t>.</a:t>
                      </a:r>
                      <a:r>
                        <a:rPr lang="nb-NO" sz="1800" dirty="0" smtClean="0"/>
                        <a:t>20</a:t>
                      </a:r>
                      <a:endParaRPr lang="id-ID" sz="1800" dirty="0"/>
                    </a:p>
                    <a:p>
                      <a:pPr marL="457200" algn="ctr">
                        <a:lnSpc>
                          <a:spcPct val="115000"/>
                        </a:lnSpc>
                        <a:spcAft>
                          <a:spcPts val="0"/>
                        </a:spcAft>
                      </a:pPr>
                      <a:r>
                        <a:rPr lang="nb-NO" sz="1800" dirty="0" smtClean="0"/>
                        <a:t>7</a:t>
                      </a:r>
                      <a:r>
                        <a:rPr lang="id-ID" sz="1800" dirty="0" smtClean="0"/>
                        <a:t>.</a:t>
                      </a:r>
                      <a:r>
                        <a:rPr lang="nb-NO" sz="1800" dirty="0" smtClean="0"/>
                        <a:t>45</a:t>
                      </a:r>
                      <a:endParaRPr lang="id-ID" sz="1800" dirty="0"/>
                    </a:p>
                    <a:p>
                      <a:pPr marL="457200" algn="ctr">
                        <a:lnSpc>
                          <a:spcPct val="115000"/>
                        </a:lnSpc>
                        <a:spcAft>
                          <a:spcPts val="0"/>
                        </a:spcAft>
                      </a:pPr>
                      <a:r>
                        <a:rPr lang="nb-NO" sz="1800" dirty="0" smtClean="0"/>
                        <a:t>65</a:t>
                      </a:r>
                      <a:r>
                        <a:rPr lang="id-ID" sz="1800" dirty="0" smtClean="0"/>
                        <a:t>.</a:t>
                      </a:r>
                      <a:r>
                        <a:rPr lang="nb-NO" sz="1800" dirty="0" smtClean="0"/>
                        <a:t>79</a:t>
                      </a:r>
                      <a:endParaRPr lang="id-ID" sz="1800" dirty="0"/>
                    </a:p>
                    <a:p>
                      <a:pPr marL="457200" algn="ctr">
                        <a:lnSpc>
                          <a:spcPct val="115000"/>
                        </a:lnSpc>
                        <a:spcAft>
                          <a:spcPts val="0"/>
                        </a:spcAft>
                      </a:pPr>
                      <a:r>
                        <a:rPr lang="nb-NO" sz="1800" dirty="0" smtClean="0"/>
                        <a:t>9</a:t>
                      </a:r>
                      <a:r>
                        <a:rPr lang="id-ID" sz="1800" dirty="0" smtClean="0"/>
                        <a:t>.</a:t>
                      </a:r>
                      <a:r>
                        <a:rPr lang="nb-NO" sz="1800" dirty="0" smtClean="0"/>
                        <a:t>6</a:t>
                      </a:r>
                      <a:endParaRPr lang="id-ID" sz="1800" dirty="0"/>
                    </a:p>
                    <a:p>
                      <a:pPr marL="457200" algn="ctr">
                        <a:lnSpc>
                          <a:spcPct val="115000"/>
                        </a:lnSpc>
                        <a:spcAft>
                          <a:spcPts val="0"/>
                        </a:spcAft>
                      </a:pPr>
                      <a:r>
                        <a:rPr lang="nb-NO" sz="1800" dirty="0" smtClean="0"/>
                        <a:t>2</a:t>
                      </a:r>
                      <a:r>
                        <a:rPr lang="id-ID" sz="1800" dirty="0" smtClean="0"/>
                        <a:t>.</a:t>
                      </a:r>
                      <a:r>
                        <a:rPr lang="nb-NO" sz="1800" dirty="0" smtClean="0"/>
                        <a:t>27</a:t>
                      </a:r>
                      <a:endParaRPr lang="id-ID" sz="1800" dirty="0"/>
                    </a:p>
                    <a:p>
                      <a:pPr marL="457200" algn="ctr">
                        <a:lnSpc>
                          <a:spcPct val="115000"/>
                        </a:lnSpc>
                        <a:spcAft>
                          <a:spcPts val="0"/>
                        </a:spcAft>
                      </a:pPr>
                      <a:r>
                        <a:rPr lang="nb-NO" sz="1800" dirty="0" smtClean="0"/>
                        <a:t>11</a:t>
                      </a:r>
                      <a:r>
                        <a:rPr lang="id-ID" sz="1800" dirty="0" smtClean="0"/>
                        <a:t>.</a:t>
                      </a:r>
                      <a:r>
                        <a:rPr lang="nb-NO" sz="1800" dirty="0" smtClean="0"/>
                        <a:t>29</a:t>
                      </a:r>
                      <a:endParaRPr lang="id-ID" sz="1800" dirty="0"/>
                    </a:p>
                    <a:p>
                      <a:pPr marL="457200" algn="ctr">
                        <a:lnSpc>
                          <a:spcPct val="115000"/>
                        </a:lnSpc>
                        <a:spcAft>
                          <a:spcPts val="0"/>
                        </a:spcAft>
                      </a:pPr>
                      <a:r>
                        <a:rPr lang="nb-NO" sz="1800" b="1" dirty="0" smtClean="0"/>
                        <a:t>1</a:t>
                      </a:r>
                      <a:r>
                        <a:rPr lang="id-ID" sz="1800" b="1" dirty="0" smtClean="0"/>
                        <a:t>.</a:t>
                      </a:r>
                      <a:r>
                        <a:rPr lang="nb-NO" sz="1800" b="1" dirty="0" smtClean="0"/>
                        <a:t>98</a:t>
                      </a:r>
                      <a:endParaRPr lang="id-ID" sz="1800" b="1" dirty="0"/>
                    </a:p>
                    <a:p>
                      <a:pPr marL="457200" algn="ctr">
                        <a:lnSpc>
                          <a:spcPct val="115000"/>
                        </a:lnSpc>
                        <a:spcAft>
                          <a:spcPts val="0"/>
                        </a:spcAft>
                      </a:pPr>
                      <a:r>
                        <a:rPr lang="nb-NO" sz="1800" b="1" dirty="0" smtClean="0"/>
                        <a:t>1043</a:t>
                      </a:r>
                      <a:r>
                        <a:rPr lang="id-ID" sz="1800" b="1" dirty="0" smtClean="0"/>
                        <a:t>.</a:t>
                      </a:r>
                      <a:r>
                        <a:rPr lang="nb-NO" sz="1800" b="1" dirty="0" smtClean="0"/>
                        <a:t>77</a:t>
                      </a:r>
                      <a:endParaRPr lang="id-ID" sz="1800" b="1" dirty="0"/>
                    </a:p>
                    <a:p>
                      <a:pPr marL="457200" algn="ctr">
                        <a:lnSpc>
                          <a:spcPct val="115000"/>
                        </a:lnSpc>
                        <a:spcAft>
                          <a:spcPts val="0"/>
                        </a:spcAft>
                      </a:pPr>
                      <a:r>
                        <a:rPr lang="nb-NO" sz="1800" dirty="0" smtClean="0"/>
                        <a:t>2</a:t>
                      </a:r>
                      <a:r>
                        <a:rPr lang="id-ID" sz="1800" dirty="0" smtClean="0"/>
                        <a:t>.</a:t>
                      </a:r>
                      <a:r>
                        <a:rPr lang="nb-NO" sz="1800" dirty="0" smtClean="0"/>
                        <a:t>69</a:t>
                      </a:r>
                      <a:endParaRPr lang="id-ID" sz="1800" b="1" dirty="0">
                        <a:latin typeface="Times New Roman" pitchFamily="18" charset="0"/>
                        <a:ea typeface="Calibri"/>
                        <a:cs typeface="Times New Roman" pitchFamily="18" charset="0"/>
                      </a:endParaRPr>
                    </a:p>
                  </a:txBody>
                  <a:tcPr marL="37863" marR="37863" marT="0" marB="0"/>
                </a:tc>
                <a:tc>
                  <a:txBody>
                    <a:bodyPr/>
                    <a:lstStyle/>
                    <a:p>
                      <a:pPr marL="457200" algn="ctr">
                        <a:lnSpc>
                          <a:spcPct val="115000"/>
                        </a:lnSpc>
                        <a:spcAft>
                          <a:spcPts val="0"/>
                        </a:spcAft>
                      </a:pPr>
                      <a:endParaRPr lang="nb-NO" sz="1800" dirty="0"/>
                    </a:p>
                    <a:p>
                      <a:pPr marL="457200" algn="ctr">
                        <a:lnSpc>
                          <a:spcPct val="115000"/>
                        </a:lnSpc>
                        <a:spcAft>
                          <a:spcPts val="0"/>
                        </a:spcAft>
                      </a:pPr>
                      <a:r>
                        <a:rPr lang="id-ID" sz="1800" dirty="0" smtClean="0"/>
                        <a:t>Brown</a:t>
                      </a:r>
                      <a:endParaRPr lang="id-ID" sz="1800" dirty="0"/>
                    </a:p>
                    <a:p>
                      <a:pPr marL="457200" algn="ctr">
                        <a:lnSpc>
                          <a:spcPct val="115000"/>
                        </a:lnSpc>
                        <a:spcAft>
                          <a:spcPts val="0"/>
                        </a:spcAft>
                      </a:pPr>
                      <a:r>
                        <a:rPr lang="id-ID" sz="1800" dirty="0" smtClean="0"/>
                        <a:t>Powder</a:t>
                      </a:r>
                      <a:endParaRPr lang="id-ID" sz="1800" dirty="0"/>
                    </a:p>
                    <a:p>
                      <a:pPr marL="457200" algn="ctr">
                        <a:lnSpc>
                          <a:spcPct val="115000"/>
                        </a:lnSpc>
                        <a:spcAft>
                          <a:spcPts val="0"/>
                        </a:spcAft>
                      </a:pPr>
                      <a:endParaRPr lang="id-ID" sz="1800" dirty="0" smtClean="0"/>
                    </a:p>
                    <a:p>
                      <a:pPr marL="457200" algn="ctr">
                        <a:lnSpc>
                          <a:spcPct val="115000"/>
                        </a:lnSpc>
                        <a:spcAft>
                          <a:spcPts val="0"/>
                        </a:spcAft>
                      </a:pPr>
                      <a:r>
                        <a:rPr lang="nb-NO" sz="1800" dirty="0" smtClean="0"/>
                        <a:t>12</a:t>
                      </a:r>
                      <a:r>
                        <a:rPr lang="id-ID" sz="1800" dirty="0" smtClean="0"/>
                        <a:t>.</a:t>
                      </a:r>
                      <a:r>
                        <a:rPr lang="nb-NO" sz="1800" dirty="0" smtClean="0"/>
                        <a:t>33</a:t>
                      </a:r>
                      <a:endParaRPr lang="id-ID" sz="1800" dirty="0"/>
                    </a:p>
                    <a:p>
                      <a:pPr marL="457200" algn="ctr">
                        <a:lnSpc>
                          <a:spcPct val="115000"/>
                        </a:lnSpc>
                        <a:spcAft>
                          <a:spcPts val="0"/>
                        </a:spcAft>
                      </a:pPr>
                      <a:r>
                        <a:rPr lang="nb-NO" sz="1800" dirty="0" smtClean="0"/>
                        <a:t>3</a:t>
                      </a:r>
                      <a:r>
                        <a:rPr lang="id-ID" sz="1800" dirty="0" smtClean="0"/>
                        <a:t>.</a:t>
                      </a:r>
                      <a:r>
                        <a:rPr lang="nb-NO" sz="1800" dirty="0" smtClean="0"/>
                        <a:t>18</a:t>
                      </a:r>
                      <a:endParaRPr lang="id-ID" sz="1800" dirty="0"/>
                    </a:p>
                    <a:p>
                      <a:pPr marL="457200" algn="ctr">
                        <a:lnSpc>
                          <a:spcPct val="115000"/>
                        </a:lnSpc>
                        <a:spcAft>
                          <a:spcPts val="0"/>
                        </a:spcAft>
                      </a:pPr>
                      <a:r>
                        <a:rPr lang="nb-NO" sz="1800" dirty="0" smtClean="0"/>
                        <a:t>69</a:t>
                      </a:r>
                      <a:r>
                        <a:rPr lang="id-ID" sz="1800" dirty="0" smtClean="0"/>
                        <a:t>.</a:t>
                      </a:r>
                      <a:r>
                        <a:rPr lang="nb-NO" sz="1800" dirty="0" smtClean="0"/>
                        <a:t>08</a:t>
                      </a:r>
                      <a:endParaRPr lang="id-ID" sz="1800" dirty="0"/>
                    </a:p>
                    <a:p>
                      <a:pPr marL="457200" algn="ctr">
                        <a:lnSpc>
                          <a:spcPct val="115000"/>
                        </a:lnSpc>
                        <a:spcAft>
                          <a:spcPts val="0"/>
                        </a:spcAft>
                      </a:pPr>
                      <a:r>
                        <a:rPr lang="nb-NO" sz="1800" dirty="0" smtClean="0"/>
                        <a:t>10</a:t>
                      </a:r>
                      <a:r>
                        <a:rPr lang="id-ID" sz="1800" dirty="0" smtClean="0"/>
                        <a:t>.</a:t>
                      </a:r>
                      <a:r>
                        <a:rPr lang="nb-NO" sz="1800" dirty="0" smtClean="0"/>
                        <a:t>05</a:t>
                      </a:r>
                      <a:endParaRPr lang="id-ID" sz="1800" dirty="0"/>
                    </a:p>
                    <a:p>
                      <a:pPr marL="457200" algn="ctr">
                        <a:lnSpc>
                          <a:spcPct val="115000"/>
                        </a:lnSpc>
                        <a:spcAft>
                          <a:spcPts val="0"/>
                        </a:spcAft>
                      </a:pPr>
                      <a:r>
                        <a:rPr lang="nb-NO" sz="1800" dirty="0" smtClean="0"/>
                        <a:t>4</a:t>
                      </a:r>
                      <a:r>
                        <a:rPr lang="id-ID" sz="1800" dirty="0" smtClean="0"/>
                        <a:t>.</a:t>
                      </a:r>
                      <a:r>
                        <a:rPr lang="nb-NO" sz="1800" dirty="0" smtClean="0"/>
                        <a:t>71</a:t>
                      </a:r>
                      <a:endParaRPr lang="id-ID" sz="1800" dirty="0"/>
                    </a:p>
                    <a:p>
                      <a:pPr marL="457200" algn="ctr">
                        <a:lnSpc>
                          <a:spcPct val="115000"/>
                        </a:lnSpc>
                        <a:spcAft>
                          <a:spcPts val="0"/>
                        </a:spcAft>
                        <a:tabLst>
                          <a:tab pos="1157605" algn="r"/>
                        </a:tabLst>
                      </a:pPr>
                      <a:r>
                        <a:rPr lang="nb-NO" sz="1800" dirty="0" smtClean="0"/>
                        <a:t>10</a:t>
                      </a:r>
                      <a:r>
                        <a:rPr lang="id-ID" sz="1800" dirty="0" smtClean="0"/>
                        <a:t>.</a:t>
                      </a:r>
                      <a:r>
                        <a:rPr lang="nb-NO" sz="1800" dirty="0" smtClean="0"/>
                        <a:t>70</a:t>
                      </a:r>
                      <a:endParaRPr lang="id-ID" sz="1800" dirty="0"/>
                    </a:p>
                    <a:p>
                      <a:pPr marL="457200" algn="ctr">
                        <a:lnSpc>
                          <a:spcPct val="115000"/>
                        </a:lnSpc>
                        <a:spcAft>
                          <a:spcPts val="0"/>
                        </a:spcAft>
                        <a:tabLst>
                          <a:tab pos="1157605" algn="r"/>
                        </a:tabLst>
                      </a:pPr>
                      <a:r>
                        <a:rPr lang="nb-NO" sz="1800" b="1" dirty="0" smtClean="0"/>
                        <a:t>6</a:t>
                      </a:r>
                      <a:r>
                        <a:rPr lang="id-ID" sz="1800" b="1" dirty="0" smtClean="0"/>
                        <a:t>.</a:t>
                      </a:r>
                      <a:r>
                        <a:rPr lang="nb-NO" sz="1800" b="1" dirty="0" smtClean="0"/>
                        <a:t>41</a:t>
                      </a:r>
                      <a:endParaRPr lang="id-ID" sz="1800" b="1" dirty="0"/>
                    </a:p>
                    <a:p>
                      <a:pPr marL="457200" algn="ctr">
                        <a:lnSpc>
                          <a:spcPct val="115000"/>
                        </a:lnSpc>
                        <a:spcAft>
                          <a:spcPts val="0"/>
                        </a:spcAft>
                      </a:pPr>
                      <a:r>
                        <a:rPr lang="nb-NO" sz="1800" b="1" dirty="0" smtClean="0"/>
                        <a:t>622</a:t>
                      </a:r>
                      <a:r>
                        <a:rPr lang="id-ID" sz="1800" b="1" dirty="0" smtClean="0"/>
                        <a:t>.</a:t>
                      </a:r>
                      <a:r>
                        <a:rPr lang="nb-NO" sz="1800" b="1" dirty="0" smtClean="0"/>
                        <a:t>6</a:t>
                      </a:r>
                      <a:endParaRPr lang="id-ID" sz="1800" b="1" dirty="0"/>
                    </a:p>
                    <a:p>
                      <a:pPr marL="457200" algn="ctr">
                        <a:lnSpc>
                          <a:spcPct val="115000"/>
                        </a:lnSpc>
                        <a:spcAft>
                          <a:spcPts val="0"/>
                        </a:spcAft>
                      </a:pPr>
                      <a:r>
                        <a:rPr lang="nb-NO" sz="1800" dirty="0" smtClean="0"/>
                        <a:t>1</a:t>
                      </a:r>
                      <a:r>
                        <a:rPr lang="id-ID" sz="1800" dirty="0" smtClean="0"/>
                        <a:t>.</a:t>
                      </a:r>
                      <a:r>
                        <a:rPr lang="nb-NO" sz="1800" dirty="0" smtClean="0"/>
                        <a:t>95</a:t>
                      </a:r>
                      <a:endParaRPr lang="id-ID" sz="1800" b="1" dirty="0">
                        <a:latin typeface="Times New Roman" pitchFamily="18" charset="0"/>
                        <a:ea typeface="Calibri"/>
                        <a:cs typeface="Times New Roman" pitchFamily="18" charset="0"/>
                      </a:endParaRPr>
                    </a:p>
                  </a:txBody>
                  <a:tcPr marL="37863" marR="37863" marT="0" marB="0"/>
                </a:tc>
                <a:tc>
                  <a:txBody>
                    <a:bodyPr/>
                    <a:lstStyle/>
                    <a:p>
                      <a:pPr marL="457200" algn="ctr">
                        <a:lnSpc>
                          <a:spcPct val="115000"/>
                        </a:lnSpc>
                        <a:spcAft>
                          <a:spcPts val="0"/>
                        </a:spcAft>
                      </a:pPr>
                      <a:endParaRPr lang="nb-NO" sz="1800" dirty="0"/>
                    </a:p>
                    <a:p>
                      <a:pPr marL="457200" algn="ctr">
                        <a:lnSpc>
                          <a:spcPct val="115000"/>
                        </a:lnSpc>
                        <a:spcAft>
                          <a:spcPts val="0"/>
                        </a:spcAft>
                      </a:pPr>
                      <a:r>
                        <a:rPr lang="nb-NO" sz="1800" dirty="0"/>
                        <a:t> </a:t>
                      </a:r>
                      <a:r>
                        <a:rPr lang="id-ID" sz="1800" dirty="0" smtClean="0"/>
                        <a:t>Greenish</a:t>
                      </a:r>
                      <a:r>
                        <a:rPr lang="id-ID" sz="1800" baseline="0" dirty="0" smtClean="0"/>
                        <a:t> </a:t>
                      </a:r>
                      <a:r>
                        <a:rPr lang="id-ID" sz="1800" dirty="0" smtClean="0"/>
                        <a:t>Brown</a:t>
                      </a:r>
                      <a:endParaRPr lang="id-ID" sz="1800" dirty="0"/>
                    </a:p>
                    <a:p>
                      <a:pPr marL="457200" algn="ctr">
                        <a:lnSpc>
                          <a:spcPct val="115000"/>
                        </a:lnSpc>
                        <a:spcAft>
                          <a:spcPts val="0"/>
                        </a:spcAft>
                      </a:pPr>
                      <a:r>
                        <a:rPr lang="nb-NO" sz="1800" dirty="0" smtClean="0"/>
                        <a:t>Pel</a:t>
                      </a:r>
                      <a:r>
                        <a:rPr lang="id-ID" sz="1800" dirty="0" smtClean="0"/>
                        <a:t>l</a:t>
                      </a:r>
                      <a:r>
                        <a:rPr lang="nb-NO" sz="1800" dirty="0" smtClean="0"/>
                        <a:t>et</a:t>
                      </a:r>
                      <a:endParaRPr lang="id-ID" sz="1800" dirty="0" smtClean="0"/>
                    </a:p>
                    <a:p>
                      <a:pPr marL="457200" algn="ctr">
                        <a:lnSpc>
                          <a:spcPct val="115000"/>
                        </a:lnSpc>
                        <a:spcAft>
                          <a:spcPts val="0"/>
                        </a:spcAft>
                      </a:pPr>
                      <a:r>
                        <a:rPr lang="nb-NO" sz="1800" dirty="0" smtClean="0"/>
                        <a:t>21</a:t>
                      </a:r>
                      <a:r>
                        <a:rPr lang="id-ID" sz="1800" dirty="0" smtClean="0"/>
                        <a:t>.</a:t>
                      </a:r>
                      <a:r>
                        <a:rPr lang="nb-NO" sz="1800" dirty="0" smtClean="0"/>
                        <a:t>98</a:t>
                      </a:r>
                      <a:endParaRPr lang="id-ID" sz="1800" dirty="0" smtClean="0"/>
                    </a:p>
                    <a:p>
                      <a:pPr marL="457200" algn="ctr">
                        <a:lnSpc>
                          <a:spcPct val="115000"/>
                        </a:lnSpc>
                        <a:spcAft>
                          <a:spcPts val="0"/>
                        </a:spcAft>
                      </a:pPr>
                      <a:r>
                        <a:rPr lang="nb-NO" sz="1800" dirty="0" smtClean="0"/>
                        <a:t>5</a:t>
                      </a:r>
                      <a:r>
                        <a:rPr lang="id-ID" sz="1800" dirty="0" smtClean="0"/>
                        <a:t>.</a:t>
                      </a:r>
                      <a:r>
                        <a:rPr lang="nb-NO" sz="1800" dirty="0" smtClean="0"/>
                        <a:t>53</a:t>
                      </a:r>
                      <a:endParaRPr lang="id-ID" sz="1800" dirty="0"/>
                    </a:p>
                    <a:p>
                      <a:pPr marL="457200" algn="ctr">
                        <a:lnSpc>
                          <a:spcPct val="115000"/>
                        </a:lnSpc>
                        <a:spcAft>
                          <a:spcPts val="0"/>
                        </a:spcAft>
                      </a:pPr>
                      <a:r>
                        <a:rPr lang="nb-NO" sz="1800" dirty="0" smtClean="0"/>
                        <a:t>53</a:t>
                      </a:r>
                      <a:r>
                        <a:rPr lang="id-ID" sz="1800" dirty="0" smtClean="0"/>
                        <a:t>.</a:t>
                      </a:r>
                      <a:r>
                        <a:rPr lang="nb-NO" sz="1800" dirty="0" smtClean="0"/>
                        <a:t>21</a:t>
                      </a:r>
                      <a:endParaRPr lang="id-ID" sz="1800" dirty="0"/>
                    </a:p>
                    <a:p>
                      <a:pPr marL="457200" algn="ctr">
                        <a:lnSpc>
                          <a:spcPct val="115000"/>
                        </a:lnSpc>
                        <a:spcAft>
                          <a:spcPts val="0"/>
                        </a:spcAft>
                      </a:pPr>
                      <a:r>
                        <a:rPr lang="nb-NO" sz="1800" dirty="0" smtClean="0"/>
                        <a:t>7</a:t>
                      </a:r>
                      <a:r>
                        <a:rPr lang="id-ID" sz="1800" dirty="0" smtClean="0"/>
                        <a:t>.</a:t>
                      </a:r>
                      <a:r>
                        <a:rPr lang="nb-NO" sz="1800" dirty="0" smtClean="0"/>
                        <a:t>31</a:t>
                      </a:r>
                      <a:endParaRPr lang="id-ID" sz="1800" dirty="0"/>
                    </a:p>
                    <a:p>
                      <a:pPr marL="457200" algn="ctr">
                        <a:lnSpc>
                          <a:spcPct val="115000"/>
                        </a:lnSpc>
                        <a:spcAft>
                          <a:spcPts val="0"/>
                        </a:spcAft>
                      </a:pPr>
                      <a:r>
                        <a:rPr lang="nb-NO" sz="1800" dirty="0" smtClean="0"/>
                        <a:t>7</a:t>
                      </a:r>
                      <a:r>
                        <a:rPr lang="id-ID" sz="1800" dirty="0" smtClean="0"/>
                        <a:t>.</a:t>
                      </a:r>
                      <a:r>
                        <a:rPr lang="nb-NO" sz="1800" dirty="0" smtClean="0"/>
                        <a:t>48</a:t>
                      </a:r>
                      <a:endParaRPr lang="id-ID" sz="1800" dirty="0"/>
                    </a:p>
                    <a:p>
                      <a:pPr marL="457200" algn="ctr">
                        <a:lnSpc>
                          <a:spcPct val="115000"/>
                        </a:lnSpc>
                        <a:spcAft>
                          <a:spcPts val="0"/>
                        </a:spcAft>
                      </a:pPr>
                      <a:r>
                        <a:rPr lang="nb-NO" sz="1800" dirty="0" smtClean="0"/>
                        <a:t>11</a:t>
                      </a:r>
                      <a:r>
                        <a:rPr lang="id-ID" sz="1800" dirty="0" smtClean="0"/>
                        <a:t>.</a:t>
                      </a:r>
                      <a:r>
                        <a:rPr lang="nb-NO" sz="1800" dirty="0" smtClean="0"/>
                        <a:t>80</a:t>
                      </a:r>
                      <a:endParaRPr lang="id-ID" sz="1800" dirty="0"/>
                    </a:p>
                    <a:p>
                      <a:pPr marL="457200" algn="ctr">
                        <a:lnSpc>
                          <a:spcPct val="115000"/>
                        </a:lnSpc>
                        <a:spcAft>
                          <a:spcPts val="0"/>
                        </a:spcAft>
                      </a:pPr>
                      <a:r>
                        <a:rPr lang="nb-NO" sz="1800" b="1" dirty="0" smtClean="0"/>
                        <a:t>423</a:t>
                      </a:r>
                      <a:r>
                        <a:rPr lang="id-ID" sz="1800" b="1" dirty="0" smtClean="0"/>
                        <a:t>.</a:t>
                      </a:r>
                      <a:r>
                        <a:rPr lang="nb-NO" sz="1800" b="1" dirty="0" smtClean="0"/>
                        <a:t>97</a:t>
                      </a:r>
                      <a:endParaRPr lang="id-ID" sz="1800" b="1" dirty="0"/>
                    </a:p>
                    <a:p>
                      <a:pPr marL="457200" algn="ctr">
                        <a:lnSpc>
                          <a:spcPct val="115000"/>
                        </a:lnSpc>
                        <a:spcAft>
                          <a:spcPts val="0"/>
                        </a:spcAft>
                      </a:pPr>
                      <a:r>
                        <a:rPr lang="nb-NO" sz="1800" b="1" dirty="0"/>
                        <a:t>770</a:t>
                      </a:r>
                      <a:endParaRPr lang="id-ID" sz="1800" b="1" dirty="0"/>
                    </a:p>
                    <a:p>
                      <a:pPr marL="457200" algn="ctr">
                        <a:lnSpc>
                          <a:spcPct val="115000"/>
                        </a:lnSpc>
                        <a:spcAft>
                          <a:spcPts val="0"/>
                        </a:spcAft>
                      </a:pPr>
                      <a:r>
                        <a:rPr lang="nb-NO" sz="1800" dirty="0"/>
                        <a:t>-</a:t>
                      </a:r>
                      <a:endParaRPr lang="id-ID" sz="1800" b="1" dirty="0">
                        <a:latin typeface="Times New Roman" pitchFamily="18" charset="0"/>
                        <a:ea typeface="Calibri"/>
                        <a:cs typeface="Times New Roman" pitchFamily="18" charset="0"/>
                      </a:endParaRPr>
                    </a:p>
                  </a:txBody>
                  <a:tcPr marL="37863" marR="37863" marT="0" marB="0"/>
                </a:tc>
              </a:tr>
            </a:tbl>
          </a:graphicData>
        </a:graphic>
      </p:graphicFrame>
      <p:sp>
        <p:nvSpPr>
          <p:cNvPr id="20483" name="Rectangle 1"/>
          <p:cNvSpPr>
            <a:spLocks noChangeArrowheads="1"/>
          </p:cNvSpPr>
          <p:nvPr/>
        </p:nvSpPr>
        <p:spPr bwMode="auto">
          <a:xfrm>
            <a:off x="566738" y="428625"/>
            <a:ext cx="809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id-ID" sz="2000" b="1">
                <a:latin typeface="Times New Roman" pitchFamily="18" charset="0"/>
                <a:ea typeface="Calibri" pitchFamily="34" charset="0"/>
                <a:cs typeface="Times New Roman" pitchFamily="18" charset="0"/>
              </a:rPr>
              <a:t>Table 1. Physical Caracteristicts and Nutrients Contents in Feeds (100 g)</a:t>
            </a:r>
            <a:endParaRPr lang="id-ID" sz="2000" b="1">
              <a:ea typeface="Calibri"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705782"/>
          <a:ext cx="9144000" cy="5343115"/>
        </p:xfrm>
        <a:graphic>
          <a:graphicData uri="http://schemas.openxmlformats.org/drawingml/2006/table">
            <a:tbl>
              <a:tblPr>
                <a:tableStyleId>{284E427A-3D55-4303-BF80-6455036E1DE7}</a:tableStyleId>
              </a:tblPr>
              <a:tblGrid>
                <a:gridCol w="1142976"/>
                <a:gridCol w="1332518"/>
                <a:gridCol w="1143000"/>
                <a:gridCol w="1143000"/>
                <a:gridCol w="1143000"/>
                <a:gridCol w="1143000"/>
                <a:gridCol w="1048253"/>
                <a:gridCol w="1048253"/>
              </a:tblGrid>
              <a:tr h="240790">
                <a:tc rowSpan="2">
                  <a:txBody>
                    <a:bodyPr/>
                    <a:lstStyle/>
                    <a:p>
                      <a:pPr algn="ctr">
                        <a:lnSpc>
                          <a:spcPct val="115000"/>
                        </a:lnSpc>
                        <a:spcAft>
                          <a:spcPts val="0"/>
                        </a:spcAft>
                      </a:pPr>
                      <a:r>
                        <a:rPr lang="id-ID" sz="1400" dirty="0"/>
                        <a:t>Parameter</a:t>
                      </a:r>
                      <a:endParaRPr lang="id-ID" sz="1400" b="1" dirty="0">
                        <a:solidFill>
                          <a:srgbClr val="000000"/>
                        </a:solidFill>
                        <a:latin typeface="Calibri"/>
                        <a:ea typeface="Calibri"/>
                        <a:cs typeface="Times New Roman"/>
                      </a:endParaRPr>
                    </a:p>
                  </a:txBody>
                  <a:tcPr marL="64692" marR="64692" marT="0" marB="0" anchor="ctr"/>
                </a:tc>
                <a:tc gridSpan="7">
                  <a:txBody>
                    <a:bodyPr/>
                    <a:lstStyle/>
                    <a:p>
                      <a:pPr algn="ctr">
                        <a:lnSpc>
                          <a:spcPct val="115000"/>
                        </a:lnSpc>
                        <a:spcAft>
                          <a:spcPts val="0"/>
                        </a:spcAft>
                      </a:pPr>
                      <a:r>
                        <a:rPr lang="id-ID" sz="1400" b="1" dirty="0" smtClean="0"/>
                        <a:t>Feed Formulation</a:t>
                      </a:r>
                      <a:r>
                        <a:rPr lang="id-ID" sz="1400" b="1" baseline="0" dirty="0" smtClean="0"/>
                        <a:t> with Addition of </a:t>
                      </a:r>
                      <a:endParaRPr lang="id-ID" sz="1400" b="1" dirty="0">
                        <a:solidFill>
                          <a:srgbClr val="000000"/>
                        </a:solidFill>
                        <a:latin typeface="Calibri"/>
                        <a:ea typeface="Calibri"/>
                        <a:cs typeface="Times New Roman"/>
                      </a:endParaRPr>
                    </a:p>
                  </a:txBody>
                  <a:tcPr marL="64692" marR="64692"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963159">
                <a:tc vMerge="1">
                  <a:txBody>
                    <a:bodyPr/>
                    <a:lstStyle/>
                    <a:p>
                      <a:endParaRPr lang="id-ID"/>
                    </a:p>
                  </a:txBody>
                  <a:tcPr/>
                </a:tc>
                <a:tc>
                  <a:txBody>
                    <a:bodyPr/>
                    <a:lstStyle/>
                    <a:p>
                      <a:pPr algn="ctr">
                        <a:lnSpc>
                          <a:spcPct val="115000"/>
                        </a:lnSpc>
                        <a:spcAft>
                          <a:spcPts val="0"/>
                        </a:spcAft>
                      </a:pPr>
                      <a:r>
                        <a:rPr lang="id-ID" sz="1400" b="1" baseline="0" dirty="0" smtClean="0"/>
                        <a:t>SSF and Corn flour</a:t>
                      </a:r>
                      <a:r>
                        <a:rPr lang="id-ID" sz="1400" b="1" dirty="0" smtClean="0"/>
                        <a:t> </a:t>
                      </a:r>
                      <a:endParaRPr lang="id-ID" sz="1400" b="1" dirty="0"/>
                    </a:p>
                    <a:p>
                      <a:pPr algn="ctr">
                        <a:lnSpc>
                          <a:spcPct val="115000"/>
                        </a:lnSpc>
                        <a:spcAft>
                          <a:spcPts val="0"/>
                        </a:spcAft>
                      </a:pPr>
                      <a:r>
                        <a:rPr lang="id-ID" sz="1400" b="1" dirty="0"/>
                        <a:t>1 : 1</a:t>
                      </a:r>
                      <a:endParaRPr lang="id-ID" sz="1400" b="1" dirty="0">
                        <a:solidFill>
                          <a:srgbClr val="000000"/>
                        </a:solidFill>
                        <a:latin typeface="Calibri"/>
                        <a:ea typeface="Calibri"/>
                        <a:cs typeface="Times New Roman"/>
                      </a:endParaRPr>
                    </a:p>
                  </a:txBody>
                  <a:tcPr marL="64692" marR="64692"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baseline="0" dirty="0" smtClean="0"/>
                        <a:t>SSF and Corn flour</a:t>
                      </a:r>
                      <a:r>
                        <a:rPr lang="id-ID" sz="1400" b="1" dirty="0" smtClean="0"/>
                        <a:t> </a:t>
                      </a:r>
                    </a:p>
                    <a:p>
                      <a:pPr algn="ctr">
                        <a:lnSpc>
                          <a:spcPct val="115000"/>
                        </a:lnSpc>
                        <a:spcAft>
                          <a:spcPts val="0"/>
                        </a:spcAft>
                      </a:pPr>
                      <a:r>
                        <a:rPr lang="id-ID" sz="1400" b="1" dirty="0" smtClean="0"/>
                        <a:t>2 </a:t>
                      </a:r>
                      <a:r>
                        <a:rPr lang="id-ID" sz="1400" b="1" dirty="0"/>
                        <a:t>: 1</a:t>
                      </a:r>
                      <a:endParaRPr lang="id-ID" sz="1400" b="1" dirty="0">
                        <a:solidFill>
                          <a:srgbClr val="000000"/>
                        </a:solidFill>
                        <a:latin typeface="Calibri"/>
                        <a:ea typeface="Calibri"/>
                        <a:cs typeface="Times New Roman"/>
                      </a:endParaRPr>
                    </a:p>
                  </a:txBody>
                  <a:tcPr marL="64692" marR="64692"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baseline="0" dirty="0" smtClean="0"/>
                        <a:t>SSF and Corn flour</a:t>
                      </a:r>
                      <a:r>
                        <a:rPr lang="id-ID" sz="1400" b="1" dirty="0" smtClean="0"/>
                        <a:t> </a:t>
                      </a:r>
                    </a:p>
                    <a:p>
                      <a:pPr algn="ctr">
                        <a:lnSpc>
                          <a:spcPct val="115000"/>
                        </a:lnSpc>
                        <a:spcAft>
                          <a:spcPts val="0"/>
                        </a:spcAft>
                      </a:pPr>
                      <a:r>
                        <a:rPr lang="id-ID" sz="1400" b="1" dirty="0" smtClean="0"/>
                        <a:t>3 </a:t>
                      </a:r>
                      <a:r>
                        <a:rPr lang="id-ID" sz="1400" b="1" dirty="0"/>
                        <a:t>: 1</a:t>
                      </a:r>
                      <a:endParaRPr lang="id-ID" sz="1400" b="1" dirty="0">
                        <a:solidFill>
                          <a:srgbClr val="000000"/>
                        </a:solidFill>
                        <a:latin typeface="Calibri"/>
                        <a:ea typeface="Calibri"/>
                        <a:cs typeface="Times New Roman"/>
                      </a:endParaRPr>
                    </a:p>
                  </a:txBody>
                  <a:tcPr marL="64692" marR="64692"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baseline="0" dirty="0" smtClean="0"/>
                        <a:t>SSF and Millet flour</a:t>
                      </a:r>
                      <a:r>
                        <a:rPr lang="id-ID" sz="1400" b="1" dirty="0" smtClean="0"/>
                        <a:t> </a:t>
                      </a:r>
                    </a:p>
                    <a:p>
                      <a:pPr algn="ctr">
                        <a:lnSpc>
                          <a:spcPct val="115000"/>
                        </a:lnSpc>
                        <a:spcAft>
                          <a:spcPts val="0"/>
                        </a:spcAft>
                      </a:pPr>
                      <a:r>
                        <a:rPr lang="id-ID" sz="1400" b="1" dirty="0" smtClean="0"/>
                        <a:t>1 </a:t>
                      </a:r>
                      <a:r>
                        <a:rPr lang="id-ID" sz="1400" b="1" dirty="0"/>
                        <a:t>: 1</a:t>
                      </a:r>
                      <a:endParaRPr lang="id-ID" sz="1400" b="1" dirty="0">
                        <a:solidFill>
                          <a:srgbClr val="000000"/>
                        </a:solidFill>
                        <a:latin typeface="Calibri"/>
                        <a:ea typeface="Calibri"/>
                        <a:cs typeface="Times New Roman"/>
                      </a:endParaRPr>
                    </a:p>
                  </a:txBody>
                  <a:tcPr marL="64692" marR="64692"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baseline="0" dirty="0" smtClean="0"/>
                        <a:t>SSF and Millet flour</a:t>
                      </a:r>
                      <a:r>
                        <a:rPr lang="id-ID" sz="1400" b="1" dirty="0" smtClean="0"/>
                        <a:t> </a:t>
                      </a:r>
                    </a:p>
                    <a:p>
                      <a:pPr algn="ctr">
                        <a:lnSpc>
                          <a:spcPct val="115000"/>
                        </a:lnSpc>
                        <a:spcAft>
                          <a:spcPts val="0"/>
                        </a:spcAft>
                      </a:pPr>
                      <a:r>
                        <a:rPr lang="id-ID" sz="1400" b="1" dirty="0" smtClean="0"/>
                        <a:t>2 </a:t>
                      </a:r>
                      <a:r>
                        <a:rPr lang="id-ID" sz="1400" b="1" dirty="0"/>
                        <a:t>: 1</a:t>
                      </a:r>
                      <a:endParaRPr lang="id-ID" sz="1400" b="1" dirty="0">
                        <a:solidFill>
                          <a:srgbClr val="000000"/>
                        </a:solidFill>
                        <a:latin typeface="Calibri"/>
                        <a:ea typeface="Calibri"/>
                        <a:cs typeface="Times New Roman"/>
                      </a:endParaRPr>
                    </a:p>
                  </a:txBody>
                  <a:tcPr marL="64692" marR="64692"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t>SSF </a:t>
                      </a:r>
                      <a:r>
                        <a:rPr lang="id-ID" sz="1400" b="1" baseline="0" dirty="0" smtClean="0"/>
                        <a:t>and Millet flour</a:t>
                      </a:r>
                      <a:r>
                        <a:rPr lang="id-ID" sz="1400" b="1" dirty="0" smtClean="0"/>
                        <a:t> </a:t>
                      </a:r>
                    </a:p>
                    <a:p>
                      <a:pPr algn="ctr">
                        <a:lnSpc>
                          <a:spcPct val="115000"/>
                        </a:lnSpc>
                        <a:spcAft>
                          <a:spcPts val="0"/>
                        </a:spcAft>
                      </a:pPr>
                      <a:r>
                        <a:rPr lang="id-ID" sz="1400" b="1" dirty="0" smtClean="0"/>
                        <a:t>3 </a:t>
                      </a:r>
                      <a:r>
                        <a:rPr lang="id-ID" sz="1400" b="1" dirty="0"/>
                        <a:t>: 1</a:t>
                      </a:r>
                      <a:endParaRPr lang="id-ID" sz="1400" b="1" dirty="0">
                        <a:solidFill>
                          <a:srgbClr val="000000"/>
                        </a:solidFill>
                        <a:latin typeface="Calibri"/>
                        <a:ea typeface="Calibri"/>
                        <a:cs typeface="Times New Roman"/>
                      </a:endParaRPr>
                    </a:p>
                  </a:txBody>
                  <a:tcPr marL="64692" marR="64692" marT="0" marB="0" anchor="ctr"/>
                </a:tc>
                <a:tc>
                  <a:txBody>
                    <a:bodyPr/>
                    <a:lstStyle/>
                    <a:p>
                      <a:pPr algn="ctr">
                        <a:lnSpc>
                          <a:spcPct val="115000"/>
                        </a:lnSpc>
                        <a:spcAft>
                          <a:spcPts val="0"/>
                        </a:spcAft>
                      </a:pPr>
                      <a:r>
                        <a:rPr lang="id-ID" sz="1400" b="1" dirty="0" smtClean="0"/>
                        <a:t>Control</a:t>
                      </a:r>
                      <a:endParaRPr lang="id-ID" sz="1400" b="1" dirty="0">
                        <a:solidFill>
                          <a:srgbClr val="000000"/>
                        </a:solidFill>
                        <a:latin typeface="Calibri"/>
                        <a:ea typeface="Calibri"/>
                        <a:cs typeface="Times New Roman"/>
                      </a:endParaRPr>
                    </a:p>
                  </a:txBody>
                  <a:tcPr marL="64692" marR="64692" marT="0" marB="0" anchor="ctr"/>
                </a:tc>
              </a:tr>
              <a:tr h="481579">
                <a:tc>
                  <a:txBody>
                    <a:bodyPr/>
                    <a:lstStyle/>
                    <a:p>
                      <a:pPr>
                        <a:lnSpc>
                          <a:spcPct val="115000"/>
                        </a:lnSpc>
                        <a:spcAft>
                          <a:spcPts val="0"/>
                        </a:spcAft>
                      </a:pPr>
                      <a:r>
                        <a:rPr lang="id-ID" sz="1400" dirty="0" smtClean="0"/>
                        <a:t>Body</a:t>
                      </a:r>
                      <a:r>
                        <a:rPr lang="id-ID" sz="1400" baseline="0" dirty="0" smtClean="0"/>
                        <a:t> Weight</a:t>
                      </a:r>
                      <a:r>
                        <a:rPr lang="id-ID" sz="1400" dirty="0" smtClean="0"/>
                        <a:t> </a:t>
                      </a:r>
                      <a:r>
                        <a:rPr lang="id-ID" sz="1400" dirty="0"/>
                        <a:t>(</a:t>
                      </a:r>
                      <a:r>
                        <a:rPr lang="id-ID" sz="1400" dirty="0" smtClean="0"/>
                        <a:t>g)</a:t>
                      </a:r>
                      <a:endParaRPr lang="id-ID" sz="1400" b="1" dirty="0">
                        <a:solidFill>
                          <a:srgbClr val="000000"/>
                        </a:solidFill>
                        <a:latin typeface="Calibri"/>
                        <a:ea typeface="Calibri"/>
                        <a:cs typeface="Times New Roman"/>
                      </a:endParaRPr>
                    </a:p>
                  </a:txBody>
                  <a:tcPr marL="64692" marR="64692" marT="0" marB="0"/>
                </a:tc>
                <a:tc gridSpan="7">
                  <a:txBody>
                    <a:bodyPr/>
                    <a:lstStyle/>
                    <a:p>
                      <a:pPr algn="ctr">
                        <a:lnSpc>
                          <a:spcPct val="115000"/>
                        </a:lnSpc>
                        <a:spcAft>
                          <a:spcPts val="0"/>
                        </a:spcAft>
                      </a:pPr>
                      <a:endParaRPr lang="id-ID" sz="1400" b="1" dirty="0">
                        <a:solidFill>
                          <a:srgbClr val="000000"/>
                        </a:solidFill>
                        <a:latin typeface="Times New Roman"/>
                        <a:ea typeface="Calibri"/>
                        <a:cs typeface="Times New Roman"/>
                      </a:endParaRPr>
                    </a:p>
                  </a:txBody>
                  <a:tcPr marL="64692" marR="64692"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81579">
                <a:tc>
                  <a:txBody>
                    <a:bodyPr/>
                    <a:lstStyle/>
                    <a:p>
                      <a:pPr>
                        <a:lnSpc>
                          <a:spcPct val="115000"/>
                        </a:lnSpc>
                        <a:spcAft>
                          <a:spcPts val="0"/>
                        </a:spcAft>
                      </a:pPr>
                      <a:r>
                        <a:rPr lang="id-ID" sz="1400" dirty="0"/>
                        <a:t>0 </a:t>
                      </a:r>
                      <a:r>
                        <a:rPr lang="id-ID" sz="1400" dirty="0" smtClean="0"/>
                        <a:t>day</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140.17±3.12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137±6.4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160±2.37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a:t>149±4,6</a:t>
                      </a:r>
                      <a:endParaRPr lang="id-ID" sz="1400" b="1">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142.67±5.0</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159.5±6.4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123.3±2.6</a:t>
                      </a:r>
                      <a:endParaRPr lang="id-ID" sz="1400" b="1" dirty="0">
                        <a:solidFill>
                          <a:srgbClr val="000000"/>
                        </a:solidFill>
                        <a:latin typeface="Calibri"/>
                        <a:ea typeface="Calibri"/>
                        <a:cs typeface="Times New Roman"/>
                      </a:endParaRPr>
                    </a:p>
                  </a:txBody>
                  <a:tcPr marL="64692" marR="64692" marT="0" marB="0"/>
                </a:tc>
              </a:tr>
              <a:tr h="481579">
                <a:tc>
                  <a:txBody>
                    <a:bodyPr/>
                    <a:lstStyle/>
                    <a:p>
                      <a:pPr>
                        <a:lnSpc>
                          <a:spcPct val="115000"/>
                        </a:lnSpc>
                        <a:spcAft>
                          <a:spcPts val="0"/>
                        </a:spcAft>
                      </a:pPr>
                      <a:r>
                        <a:rPr lang="id-ID" sz="1400" dirty="0"/>
                        <a:t>3 </a:t>
                      </a:r>
                      <a:r>
                        <a:rPr lang="id-ID" sz="1400" dirty="0" smtClean="0"/>
                        <a:t>days</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151.67±10.2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145±9.87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161.5±12.1</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161.5±16.8</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172.08±9.7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162.7±7.8</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126.2±4.7</a:t>
                      </a:r>
                      <a:endParaRPr lang="id-ID" sz="1400" b="1" dirty="0">
                        <a:solidFill>
                          <a:srgbClr val="000000"/>
                        </a:solidFill>
                        <a:latin typeface="Calibri"/>
                        <a:ea typeface="Calibri"/>
                        <a:cs typeface="Times New Roman"/>
                      </a:endParaRPr>
                    </a:p>
                  </a:txBody>
                  <a:tcPr marL="64692" marR="64692" marT="0" marB="0"/>
                </a:tc>
              </a:tr>
              <a:tr h="481579">
                <a:tc>
                  <a:txBody>
                    <a:bodyPr/>
                    <a:lstStyle/>
                    <a:p>
                      <a:pPr>
                        <a:lnSpc>
                          <a:spcPct val="115000"/>
                        </a:lnSpc>
                        <a:spcAft>
                          <a:spcPts val="0"/>
                        </a:spcAft>
                      </a:pPr>
                      <a:r>
                        <a:rPr lang="id-ID" sz="1400" dirty="0" smtClean="0"/>
                        <a:t>6</a:t>
                      </a:r>
                      <a:r>
                        <a:rPr lang="id-ID" sz="1400" baseline="0" dirty="0" smtClean="0"/>
                        <a:t> days</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153.3±13.5</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150.5±17.7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165.3±14.1</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166.8±17.2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183.2±14.2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166.8±7.2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131.7±6.8</a:t>
                      </a:r>
                      <a:endParaRPr lang="id-ID" sz="1400" b="1" dirty="0">
                        <a:solidFill>
                          <a:srgbClr val="000000"/>
                        </a:solidFill>
                        <a:latin typeface="Calibri"/>
                        <a:ea typeface="Calibri"/>
                        <a:cs typeface="Times New Roman"/>
                      </a:endParaRPr>
                    </a:p>
                  </a:txBody>
                  <a:tcPr marL="64692" marR="64692" marT="0" marB="0"/>
                </a:tc>
              </a:tr>
              <a:tr h="481579">
                <a:tc>
                  <a:txBody>
                    <a:bodyPr/>
                    <a:lstStyle/>
                    <a:p>
                      <a:pPr>
                        <a:lnSpc>
                          <a:spcPct val="115000"/>
                        </a:lnSpc>
                        <a:spcAft>
                          <a:spcPts val="0"/>
                        </a:spcAft>
                      </a:pPr>
                      <a:r>
                        <a:rPr lang="id-ID" sz="1400" dirty="0"/>
                        <a:t>10 </a:t>
                      </a:r>
                      <a:r>
                        <a:rPr lang="id-ID" sz="1400" dirty="0" smtClean="0"/>
                        <a:t>days</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158±13.77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155±25.64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175±15.09</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179.3±23.0</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193.75±14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171.8±7.7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146.3±9.8</a:t>
                      </a:r>
                      <a:endParaRPr lang="id-ID" sz="1400" b="1" dirty="0">
                        <a:solidFill>
                          <a:srgbClr val="000000"/>
                        </a:solidFill>
                        <a:latin typeface="Calibri"/>
                        <a:ea typeface="Calibri"/>
                        <a:cs typeface="Times New Roman"/>
                      </a:endParaRPr>
                    </a:p>
                  </a:txBody>
                  <a:tcPr marL="64692" marR="64692" marT="0" marB="0"/>
                </a:tc>
              </a:tr>
              <a:tr h="481579">
                <a:tc>
                  <a:txBody>
                    <a:bodyPr/>
                    <a:lstStyle/>
                    <a:p>
                      <a:pPr>
                        <a:lnSpc>
                          <a:spcPct val="115000"/>
                        </a:lnSpc>
                        <a:spcAft>
                          <a:spcPts val="0"/>
                        </a:spcAft>
                      </a:pPr>
                      <a:r>
                        <a:rPr lang="id-ID" sz="1400" b="1" dirty="0" smtClean="0"/>
                        <a:t>Ca </a:t>
                      </a:r>
                      <a:r>
                        <a:rPr lang="id-ID" sz="1400" b="1" dirty="0"/>
                        <a:t>Serum (mmol/L)</a:t>
                      </a:r>
                      <a:endParaRPr lang="id-ID" sz="1400" b="1" dirty="0">
                        <a:solidFill>
                          <a:srgbClr val="000000"/>
                        </a:solidFill>
                        <a:latin typeface="Calibri"/>
                        <a:ea typeface="Calibri"/>
                        <a:cs typeface="Times New Roman"/>
                      </a:endParaRPr>
                    </a:p>
                  </a:txBody>
                  <a:tcPr marL="64692" marR="64692" marT="0" marB="0"/>
                </a:tc>
                <a:tc gridSpan="7">
                  <a:txBody>
                    <a:bodyPr/>
                    <a:lstStyle/>
                    <a:p>
                      <a:pPr algn="ctr">
                        <a:lnSpc>
                          <a:spcPct val="115000"/>
                        </a:lnSpc>
                        <a:spcAft>
                          <a:spcPts val="0"/>
                        </a:spcAft>
                      </a:pPr>
                      <a:endParaRPr lang="id-ID" sz="1400" b="1" dirty="0">
                        <a:solidFill>
                          <a:srgbClr val="000000"/>
                        </a:solidFill>
                        <a:latin typeface="Times New Roman"/>
                        <a:ea typeface="Calibri"/>
                        <a:cs typeface="Times New Roman"/>
                      </a:endParaRPr>
                    </a:p>
                  </a:txBody>
                  <a:tcPr marL="64692" marR="64692"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40790">
                <a:tc>
                  <a:txBody>
                    <a:bodyPr/>
                    <a:lstStyle/>
                    <a:p>
                      <a:pPr>
                        <a:lnSpc>
                          <a:spcPct val="115000"/>
                        </a:lnSpc>
                        <a:spcAft>
                          <a:spcPts val="0"/>
                        </a:spcAft>
                      </a:pPr>
                      <a:r>
                        <a:rPr lang="id-ID" sz="1400" dirty="0"/>
                        <a:t>0 </a:t>
                      </a:r>
                      <a:r>
                        <a:rPr lang="id-ID" sz="1400" dirty="0" smtClean="0"/>
                        <a:t>h</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2.49±0.08</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2.4±0.13</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2.42±0.07</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2.54±0.14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2.46±0.2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2.62±0.11</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2.54±0.16</a:t>
                      </a:r>
                      <a:endParaRPr lang="id-ID" sz="1400" b="1" dirty="0">
                        <a:solidFill>
                          <a:srgbClr val="000000"/>
                        </a:solidFill>
                        <a:latin typeface="Calibri"/>
                        <a:ea typeface="Calibri"/>
                        <a:cs typeface="Times New Roman"/>
                      </a:endParaRPr>
                    </a:p>
                  </a:txBody>
                  <a:tcPr marL="64692" marR="64692" marT="0" marB="0"/>
                </a:tc>
              </a:tr>
              <a:tr h="240790">
                <a:tc>
                  <a:txBody>
                    <a:bodyPr/>
                    <a:lstStyle/>
                    <a:p>
                      <a:pPr>
                        <a:lnSpc>
                          <a:spcPct val="115000"/>
                        </a:lnSpc>
                        <a:spcAft>
                          <a:spcPts val="0"/>
                        </a:spcAft>
                      </a:pPr>
                      <a:r>
                        <a:rPr lang="id-ID" sz="1400" dirty="0"/>
                        <a:t>6 </a:t>
                      </a:r>
                      <a:r>
                        <a:rPr lang="id-ID" sz="1400" dirty="0" smtClean="0"/>
                        <a:t>h</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2.40±0.14</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2.25±0.17</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b="1" dirty="0" smtClean="0"/>
                        <a:t>2.53±0.11</a:t>
                      </a:r>
                      <a:endParaRPr lang="id-ID" sz="1400" b="1" dirty="0">
                        <a:solidFill>
                          <a:srgbClr val="000000"/>
                        </a:solidFill>
                        <a:latin typeface="Calibri"/>
                        <a:ea typeface="Calibri"/>
                        <a:cs typeface="Times New Roman"/>
                      </a:endParaRPr>
                    </a:p>
                  </a:txBody>
                  <a:tcPr marL="64692" marR="64692" marT="0" marB="0">
                    <a:solidFill>
                      <a:schemeClr val="accent3">
                        <a:lumMod val="40000"/>
                        <a:lumOff val="60000"/>
                      </a:schemeClr>
                    </a:solidFill>
                  </a:tcPr>
                </a:tc>
                <a:tc>
                  <a:txBody>
                    <a:bodyPr/>
                    <a:lstStyle/>
                    <a:p>
                      <a:pPr algn="ctr">
                        <a:lnSpc>
                          <a:spcPct val="115000"/>
                        </a:lnSpc>
                        <a:spcAft>
                          <a:spcPts val="0"/>
                        </a:spcAft>
                      </a:pPr>
                      <a:r>
                        <a:rPr lang="id-ID" sz="1400" dirty="0" smtClean="0"/>
                        <a:t>2.32±0.09</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2.28±0.07</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2.37±0.04</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2.41±0.02</a:t>
                      </a:r>
                      <a:endParaRPr lang="id-ID" sz="1400" b="1" dirty="0">
                        <a:solidFill>
                          <a:srgbClr val="000000"/>
                        </a:solidFill>
                        <a:latin typeface="Calibri"/>
                        <a:ea typeface="Calibri"/>
                        <a:cs typeface="Times New Roman"/>
                      </a:endParaRPr>
                    </a:p>
                  </a:txBody>
                  <a:tcPr marL="64692" marR="64692" marT="0" marB="0">
                    <a:solidFill>
                      <a:schemeClr val="bg1"/>
                    </a:solidFill>
                  </a:tcPr>
                </a:tc>
              </a:tr>
              <a:tr h="240790">
                <a:tc>
                  <a:txBody>
                    <a:bodyPr/>
                    <a:lstStyle/>
                    <a:p>
                      <a:pPr>
                        <a:lnSpc>
                          <a:spcPct val="115000"/>
                        </a:lnSpc>
                        <a:spcAft>
                          <a:spcPts val="0"/>
                        </a:spcAft>
                      </a:pPr>
                      <a:r>
                        <a:rPr lang="id-ID" sz="1400" dirty="0"/>
                        <a:t>3 </a:t>
                      </a:r>
                      <a:r>
                        <a:rPr lang="id-ID" sz="1400" dirty="0" smtClean="0"/>
                        <a:t>days</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1.23±1.09</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1.16±1.22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0.14±0.02</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0.65±1.05</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0.4±0.46</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0.3±0.25</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1.87±1.0</a:t>
                      </a:r>
                      <a:endParaRPr lang="id-ID" sz="1400" b="1" dirty="0">
                        <a:solidFill>
                          <a:srgbClr val="000000"/>
                        </a:solidFill>
                        <a:latin typeface="Calibri"/>
                        <a:ea typeface="Calibri"/>
                        <a:cs typeface="Times New Roman"/>
                      </a:endParaRPr>
                    </a:p>
                  </a:txBody>
                  <a:tcPr marL="64692" marR="64692" marT="0" marB="0"/>
                </a:tc>
              </a:tr>
              <a:tr h="240790">
                <a:tc>
                  <a:txBody>
                    <a:bodyPr/>
                    <a:lstStyle/>
                    <a:p>
                      <a:pPr>
                        <a:lnSpc>
                          <a:spcPct val="115000"/>
                        </a:lnSpc>
                        <a:spcAft>
                          <a:spcPts val="0"/>
                        </a:spcAft>
                      </a:pPr>
                      <a:r>
                        <a:rPr lang="id-ID" sz="1400" dirty="0"/>
                        <a:t>6 </a:t>
                      </a:r>
                      <a:r>
                        <a:rPr lang="id-ID" sz="1400" dirty="0" smtClean="0"/>
                        <a:t>days</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2.67±0.04</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2.57±0.24</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2.37±0.11</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2.51±0.09</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dirty="0" smtClean="0"/>
                        <a:t>2.53±0.17</a:t>
                      </a:r>
                      <a:endParaRPr lang="id-ID" sz="1400" b="1" dirty="0">
                        <a:solidFill>
                          <a:srgbClr val="000000"/>
                        </a:solidFill>
                        <a:latin typeface="Calibri"/>
                        <a:ea typeface="Calibri"/>
                        <a:cs typeface="Times New Roman"/>
                      </a:endParaRPr>
                    </a:p>
                  </a:txBody>
                  <a:tcPr marL="64692" marR="64692" marT="0" marB="0">
                    <a:solidFill>
                      <a:schemeClr val="bg1"/>
                    </a:solidFill>
                  </a:tcPr>
                </a:tc>
                <a:tc>
                  <a:txBody>
                    <a:bodyPr/>
                    <a:lstStyle/>
                    <a:p>
                      <a:pPr algn="ctr">
                        <a:lnSpc>
                          <a:spcPct val="115000"/>
                        </a:lnSpc>
                        <a:spcAft>
                          <a:spcPts val="0"/>
                        </a:spcAft>
                      </a:pPr>
                      <a:r>
                        <a:rPr lang="id-ID" sz="1400" b="1" dirty="0" smtClean="0"/>
                        <a:t>2.67±0.16</a:t>
                      </a:r>
                      <a:endParaRPr lang="id-ID" sz="1400" b="1" dirty="0">
                        <a:solidFill>
                          <a:srgbClr val="000000"/>
                        </a:solidFill>
                        <a:latin typeface="Calibri"/>
                        <a:ea typeface="Calibri"/>
                        <a:cs typeface="Times New Roman"/>
                      </a:endParaRPr>
                    </a:p>
                  </a:txBody>
                  <a:tcPr marL="64692" marR="64692" marT="0" marB="0">
                    <a:solidFill>
                      <a:schemeClr val="accent3">
                        <a:lumMod val="40000"/>
                        <a:lumOff val="60000"/>
                      </a:schemeClr>
                    </a:solidFill>
                  </a:tcPr>
                </a:tc>
                <a:tc>
                  <a:txBody>
                    <a:bodyPr/>
                    <a:lstStyle/>
                    <a:p>
                      <a:pPr algn="ctr">
                        <a:lnSpc>
                          <a:spcPct val="115000"/>
                        </a:lnSpc>
                        <a:spcAft>
                          <a:spcPts val="0"/>
                        </a:spcAft>
                      </a:pPr>
                      <a:r>
                        <a:rPr lang="id-ID" sz="1400" dirty="0" smtClean="0"/>
                        <a:t>2.62±0.85</a:t>
                      </a:r>
                      <a:endParaRPr lang="id-ID" sz="1400" b="1" dirty="0">
                        <a:solidFill>
                          <a:srgbClr val="000000"/>
                        </a:solidFill>
                        <a:latin typeface="Calibri"/>
                        <a:ea typeface="Calibri"/>
                        <a:cs typeface="Times New Roman"/>
                      </a:endParaRPr>
                    </a:p>
                  </a:txBody>
                  <a:tcPr marL="64692" marR="64692" marT="0" marB="0">
                    <a:solidFill>
                      <a:schemeClr val="bg1"/>
                    </a:solidFill>
                  </a:tcPr>
                </a:tc>
              </a:tr>
              <a:tr h="240790">
                <a:tc>
                  <a:txBody>
                    <a:bodyPr/>
                    <a:lstStyle/>
                    <a:p>
                      <a:pPr>
                        <a:lnSpc>
                          <a:spcPct val="115000"/>
                        </a:lnSpc>
                        <a:spcAft>
                          <a:spcPts val="0"/>
                        </a:spcAft>
                      </a:pPr>
                      <a:r>
                        <a:rPr lang="id-ID" sz="1400" dirty="0"/>
                        <a:t>10 </a:t>
                      </a:r>
                      <a:r>
                        <a:rPr lang="id-ID" sz="1400" dirty="0" smtClean="0"/>
                        <a:t>days</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2.65±0.15</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2.48±0.35</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2.57±0.13</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2.51±0.21</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2.59±0.04</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2.57±0.09</a:t>
                      </a:r>
                      <a:endParaRPr lang="id-ID" sz="1400" b="1" dirty="0">
                        <a:solidFill>
                          <a:srgbClr val="000000"/>
                        </a:solidFill>
                        <a:latin typeface="Calibri"/>
                        <a:ea typeface="Calibri"/>
                        <a:cs typeface="Times New Roman"/>
                      </a:endParaRPr>
                    </a:p>
                  </a:txBody>
                  <a:tcPr marL="64692" marR="64692" marT="0" marB="0"/>
                </a:tc>
                <a:tc>
                  <a:txBody>
                    <a:bodyPr/>
                    <a:lstStyle/>
                    <a:p>
                      <a:pPr algn="ctr">
                        <a:lnSpc>
                          <a:spcPct val="115000"/>
                        </a:lnSpc>
                        <a:spcAft>
                          <a:spcPts val="0"/>
                        </a:spcAft>
                      </a:pPr>
                      <a:r>
                        <a:rPr lang="id-ID" sz="1400" dirty="0" smtClean="0"/>
                        <a:t>2.56±0.06</a:t>
                      </a:r>
                      <a:endParaRPr lang="id-ID" sz="1400" b="1" dirty="0">
                        <a:solidFill>
                          <a:srgbClr val="000000"/>
                        </a:solidFill>
                        <a:latin typeface="Calibri"/>
                        <a:ea typeface="Calibri"/>
                        <a:cs typeface="Times New Roman"/>
                      </a:endParaRPr>
                    </a:p>
                  </a:txBody>
                  <a:tcPr marL="64692" marR="64692" marT="0" marB="0"/>
                </a:tc>
              </a:tr>
            </a:tbl>
          </a:graphicData>
        </a:graphic>
      </p:graphicFrame>
      <p:sp>
        <p:nvSpPr>
          <p:cNvPr id="21507" name="Rectangle 1"/>
          <p:cNvSpPr>
            <a:spLocks noChangeArrowheads="1"/>
          </p:cNvSpPr>
          <p:nvPr/>
        </p:nvSpPr>
        <p:spPr bwMode="auto">
          <a:xfrm>
            <a:off x="1668463" y="47625"/>
            <a:ext cx="557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algn="ctr"/>
            <a:r>
              <a:rPr lang="id-ID" sz="2000" b="1">
                <a:latin typeface="Times New Roman" pitchFamily="18" charset="0"/>
                <a:ea typeface="Calibri" pitchFamily="34" charset="0"/>
                <a:cs typeface="Times New Roman" pitchFamily="18" charset="0"/>
              </a:rPr>
              <a:t>Table 2.  Calcium Content in Blood Serum</a:t>
            </a:r>
            <a:endParaRPr lang="id-ID" sz="2000" b="1">
              <a:ea typeface="Calibri" pitchFamily="34" charset="0"/>
              <a:cs typeface="Arial" pitchFamily="34" charset="0"/>
            </a:endParaRPr>
          </a:p>
        </p:txBody>
      </p:sp>
      <p:sp>
        <p:nvSpPr>
          <p:cNvPr id="21508" name="Rectangle 2"/>
          <p:cNvSpPr>
            <a:spLocks noChangeArrowheads="1"/>
          </p:cNvSpPr>
          <p:nvPr/>
        </p:nvSpPr>
        <p:spPr bwMode="auto">
          <a:xfrm>
            <a:off x="68263" y="6135688"/>
            <a:ext cx="27146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d-ID" sz="1600">
                <a:latin typeface="Times New Roman" pitchFamily="18" charset="0"/>
                <a:ea typeface="Calibri" pitchFamily="34" charset="0"/>
                <a:cs typeface="Times New Roman" pitchFamily="18" charset="0"/>
              </a:rPr>
              <a:t>SSF=  Scallop shell  flour</a:t>
            </a:r>
            <a:endParaRPr lang="id-ID" sz="1600">
              <a:ea typeface="Calibri" pitchFamily="34" charset="0"/>
              <a:cs typeface="Arial" pitchFamily="34" charset="0"/>
            </a:endParaRPr>
          </a:p>
          <a:p>
            <a:r>
              <a:rPr lang="id-ID" sz="1600">
                <a:latin typeface="Times New Roman" pitchFamily="18" charset="0"/>
                <a:ea typeface="Calibri" pitchFamily="34" charset="0"/>
                <a:cs typeface="Times New Roman" pitchFamily="18" charset="0"/>
              </a:rPr>
              <a:t>Mean±SD</a:t>
            </a:r>
            <a:endParaRPr lang="id-ID" sz="160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57188" y="285750"/>
            <a:ext cx="6786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2400" b="1">
                <a:latin typeface="Gill Sans MT" pitchFamily="34" charset="0"/>
              </a:rPr>
              <a:t>Ca-absroption in Blood Serum of mice </a:t>
            </a:r>
          </a:p>
          <a:p>
            <a:r>
              <a:rPr lang="id-ID" sz="2400" b="1">
                <a:latin typeface="Gill Sans MT" pitchFamily="34" charset="0"/>
              </a:rPr>
              <a:t>(Feeding Treatment )</a:t>
            </a:r>
          </a:p>
        </p:txBody>
      </p:sp>
      <p:pic>
        <p:nvPicPr>
          <p:cNvPr id="4" name="Picture 3"/>
          <p:cNvPicPr/>
          <p:nvPr/>
        </p:nvPicPr>
        <p:blipFill>
          <a:blip r:embed="rId3"/>
          <a:srcRect/>
          <a:stretch>
            <a:fillRect/>
          </a:stretch>
        </p:blipFill>
        <p:spPr bwMode="auto">
          <a:xfrm>
            <a:off x="0" y="1071563"/>
            <a:ext cx="5857875" cy="4786312"/>
          </a:xfrm>
          <a:prstGeom prst="rect">
            <a:avLst/>
          </a:prstGeom>
          <a:noFill/>
          <a:ln w="9525">
            <a:solidFill>
              <a:schemeClr val="accent1">
                <a:lumMod val="20000"/>
                <a:lumOff val="80000"/>
              </a:schemeClr>
            </a:solidFill>
            <a:miter lim="800000"/>
            <a:headEnd/>
            <a:tailEnd/>
          </a:ln>
        </p:spPr>
      </p:pic>
      <p:sp>
        <p:nvSpPr>
          <p:cNvPr id="6" name="Rounded Rectangle 5"/>
          <p:cNvSpPr/>
          <p:nvPr/>
        </p:nvSpPr>
        <p:spPr>
          <a:xfrm>
            <a:off x="4786314" y="3712499"/>
            <a:ext cx="4357686" cy="1940957"/>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id-ID" b="1" dirty="0"/>
              <a:t>Treatment JG 3 </a:t>
            </a:r>
          </a:p>
          <a:p>
            <a:pPr fontAlgn="auto">
              <a:spcBef>
                <a:spcPts val="0"/>
              </a:spcBef>
              <a:spcAft>
                <a:spcPts val="0"/>
              </a:spcAft>
              <a:defRPr/>
            </a:pPr>
            <a:r>
              <a:rPr lang="id-ID" b="1" dirty="0"/>
              <a:t>(SSF :  Corn flour ) Ca:P = 3 : 1 </a:t>
            </a:r>
          </a:p>
          <a:p>
            <a:pPr fontAlgn="auto">
              <a:spcBef>
                <a:spcPts val="0"/>
              </a:spcBef>
              <a:spcAft>
                <a:spcPts val="0"/>
              </a:spcAft>
              <a:defRPr/>
            </a:pPr>
            <a:r>
              <a:rPr lang="id-ID" b="1" dirty="0"/>
              <a:t>Increase Blood Calcium Content in 6 hours and 6 days. This ratio will be used in preparation  Ca-fortification in Fish Based product</a:t>
            </a:r>
          </a:p>
        </p:txBody>
      </p:sp>
      <p:sp>
        <p:nvSpPr>
          <p:cNvPr id="7" name="Rounded Rectangle 6"/>
          <p:cNvSpPr/>
          <p:nvPr/>
        </p:nvSpPr>
        <p:spPr>
          <a:xfrm>
            <a:off x="4833689" y="5716129"/>
            <a:ext cx="4286248" cy="1021556"/>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id-ID" b="1" dirty="0"/>
              <a:t>Mice adaptation (Stress) in 3rd days causing the decrease in  Ca-absorption of  blood  serum</a:t>
            </a:r>
          </a:p>
        </p:txBody>
      </p:sp>
      <p:pic>
        <p:nvPicPr>
          <p:cNvPr id="2050" name="Picture 2" descr="serum dan plasma"/>
          <p:cNvPicPr>
            <a:picLocks noChangeAspect="1" noChangeArrowheads="1"/>
          </p:cNvPicPr>
          <p:nvPr/>
        </p:nvPicPr>
        <p:blipFill>
          <a:blip r:embed="rId4" cstate="print"/>
          <a:srcRect/>
          <a:stretch>
            <a:fillRect/>
          </a:stretch>
        </p:blipFill>
        <p:spPr bwMode="auto">
          <a:xfrm>
            <a:off x="6715140" y="1428736"/>
            <a:ext cx="1928826" cy="1785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1900222" cy="642958"/>
          </a:xfrm>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algn="ctr" eaLnBrk="1" fontAlgn="auto" hangingPunct="1">
              <a:spcAft>
                <a:spcPts val="0"/>
              </a:spcAft>
              <a:defRPr/>
            </a:pPr>
            <a:r>
              <a:rPr lang="id-ID" b="1" dirty="0" smtClean="0"/>
              <a:t>cookies</a:t>
            </a:r>
            <a:endParaRPr lang="id-ID" b="1" dirty="0"/>
          </a:p>
        </p:txBody>
      </p:sp>
      <p:sp>
        <p:nvSpPr>
          <p:cNvPr id="3" name="Content Placeholder 2"/>
          <p:cNvSpPr>
            <a:spLocks noGrp="1"/>
          </p:cNvSpPr>
          <p:nvPr>
            <p:ph sz="quarter" idx="1"/>
          </p:nvPr>
        </p:nvSpPr>
        <p:spPr>
          <a:xfrm>
            <a:off x="4929188" y="1285875"/>
            <a:ext cx="3829050" cy="3643313"/>
          </a:xfrm>
          <a:ln w="28575">
            <a:prstDash val="lgDash"/>
          </a:ln>
        </p:spPr>
        <p:style>
          <a:lnRef idx="2">
            <a:schemeClr val="accent2"/>
          </a:lnRef>
          <a:fillRef idx="1">
            <a:schemeClr val="lt1"/>
          </a:fillRef>
          <a:effectRef idx="0">
            <a:schemeClr val="accent2"/>
          </a:effectRef>
          <a:fontRef idx="minor">
            <a:schemeClr val="dk1"/>
          </a:fontRef>
        </p:style>
        <p:txBody>
          <a:bodyPr>
            <a:normAutofit/>
          </a:bodyPr>
          <a:lstStyle/>
          <a:p>
            <a:pPr marL="274320" indent="-274320" eaLnBrk="1" fontAlgn="auto" hangingPunct="1">
              <a:spcAft>
                <a:spcPts val="0"/>
              </a:spcAft>
              <a:buFont typeface="Wingdings 3"/>
              <a:buChar char=""/>
              <a:defRPr/>
            </a:pPr>
            <a:r>
              <a:rPr lang="id-ID" sz="2400" dirty="0" smtClean="0"/>
              <a:t>Comercial Cookies : 209 mg/ 100 gram (0.209%) (Sarwono, 2009)</a:t>
            </a:r>
          </a:p>
          <a:p>
            <a:pPr marL="274320" indent="-274320" eaLnBrk="1" fontAlgn="auto" hangingPunct="1">
              <a:spcAft>
                <a:spcPts val="0"/>
              </a:spcAft>
              <a:buFont typeface="Wingdings 3"/>
              <a:buChar char=""/>
              <a:defRPr/>
            </a:pPr>
            <a:r>
              <a:rPr lang="id-ID" sz="2400" dirty="0" smtClean="0"/>
              <a:t>Fortification millet flour in cookies :</a:t>
            </a:r>
          </a:p>
          <a:p>
            <a:pPr marL="274320" indent="-274320" eaLnBrk="1" fontAlgn="auto" hangingPunct="1">
              <a:spcAft>
                <a:spcPts val="0"/>
              </a:spcAft>
              <a:buFont typeface="Wingdings 3"/>
              <a:buNone/>
              <a:defRPr/>
            </a:pPr>
            <a:r>
              <a:rPr lang="id-ID" sz="2400" dirty="0" smtClean="0"/>
              <a:t>	112-180 mg/100 gram</a:t>
            </a:r>
          </a:p>
          <a:p>
            <a:pPr marL="274320" indent="-274320" eaLnBrk="1" fontAlgn="auto" hangingPunct="1">
              <a:spcAft>
                <a:spcPts val="0"/>
              </a:spcAft>
              <a:buFont typeface="Wingdings 3"/>
              <a:buNone/>
              <a:defRPr/>
            </a:pPr>
            <a:r>
              <a:rPr lang="id-ID" sz="2400" dirty="0" smtClean="0"/>
              <a:t>	(Khrisnan </a:t>
            </a:r>
            <a:r>
              <a:rPr lang="id-ID" sz="2400" i="1" dirty="0" smtClean="0"/>
              <a:t>et al., </a:t>
            </a:r>
            <a:r>
              <a:rPr lang="id-ID" sz="2400" dirty="0" smtClean="0"/>
              <a:t>2011)</a:t>
            </a:r>
            <a:endParaRPr lang="id-ID" sz="2400" dirty="0"/>
          </a:p>
        </p:txBody>
      </p:sp>
      <p:graphicFrame>
        <p:nvGraphicFramePr>
          <p:cNvPr id="4" name="Chart 3"/>
          <p:cNvGraphicFramePr/>
          <p:nvPr/>
        </p:nvGraphicFramePr>
        <p:xfrm>
          <a:off x="285720" y="1142984"/>
          <a:ext cx="4429156" cy="3714776"/>
        </p:xfrm>
        <a:graphic>
          <a:graphicData uri="http://schemas.openxmlformats.org/drawingml/2006/chart">
            <c:chart xmlns:c="http://schemas.openxmlformats.org/drawingml/2006/chart" xmlns:r="http://schemas.openxmlformats.org/officeDocument/2006/relationships" r:id="rId3"/>
          </a:graphicData>
        </a:graphic>
      </p:graphicFrame>
      <p:pic>
        <p:nvPicPr>
          <p:cNvPr id="23559" name="Picture 1" descr="E:\poto\pendahuluan\Ekst\IMG_5442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5062538"/>
            <a:ext cx="35877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srcRect/>
          <a:stretch>
            <a:fillRect/>
          </a:stretch>
        </p:blipFill>
        <p:spPr bwMode="auto">
          <a:xfrm>
            <a:off x="8001024" y="285728"/>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2328850" cy="642958"/>
          </a:xfrm>
          <a:ln>
            <a:miter lim="800000"/>
            <a:headEnd/>
            <a:tailEnd/>
          </a:ln>
          <a:extLst/>
        </p:spPr>
        <p:style>
          <a:lnRef idx="0">
            <a:schemeClr val="accent1"/>
          </a:lnRef>
          <a:fillRef idx="3">
            <a:schemeClr val="accent1"/>
          </a:fillRef>
          <a:effectRef idx="3">
            <a:schemeClr val="accent1"/>
          </a:effectRef>
          <a:fontRef idx="minor">
            <a:schemeClr val="lt1"/>
          </a:fontRef>
        </p:style>
        <p:txBody>
          <a:bodyPr>
            <a:normAutofit/>
          </a:bodyPr>
          <a:lstStyle/>
          <a:p>
            <a:pPr algn="ctr" eaLnBrk="1" fontAlgn="auto" hangingPunct="1">
              <a:spcAft>
                <a:spcPts val="0"/>
              </a:spcAft>
              <a:defRPr/>
            </a:pPr>
            <a:r>
              <a:rPr lang="id-ID" b="1" dirty="0" smtClean="0"/>
              <a:t>Extrudate</a:t>
            </a:r>
            <a:endParaRPr lang="id-ID" b="1" dirty="0"/>
          </a:p>
        </p:txBody>
      </p:sp>
      <p:sp>
        <p:nvSpPr>
          <p:cNvPr id="3" name="Content Placeholder 2"/>
          <p:cNvSpPr>
            <a:spLocks noGrp="1"/>
          </p:cNvSpPr>
          <p:nvPr>
            <p:ph sz="quarter" idx="1"/>
          </p:nvPr>
        </p:nvSpPr>
        <p:spPr>
          <a:xfrm>
            <a:off x="5214938" y="3714750"/>
            <a:ext cx="3571875" cy="2786063"/>
          </a:xfrm>
          <a:solidFill>
            <a:schemeClr val="bg1"/>
          </a:solidFill>
          <a:ln w="28575">
            <a:prstDash val="lgDash"/>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274320" indent="-274320" eaLnBrk="1" fontAlgn="auto" hangingPunct="1">
              <a:spcAft>
                <a:spcPts val="0"/>
              </a:spcAft>
              <a:buFont typeface="Wingdings 3"/>
              <a:buChar char=""/>
              <a:defRPr/>
            </a:pPr>
            <a:r>
              <a:rPr lang="id-ID" sz="2400" dirty="0" smtClean="0"/>
              <a:t>Fortification with fish flour</a:t>
            </a:r>
          </a:p>
          <a:p>
            <a:pPr marL="274320" indent="-274320" eaLnBrk="1" fontAlgn="auto" hangingPunct="1">
              <a:spcAft>
                <a:spcPts val="0"/>
              </a:spcAft>
              <a:buFont typeface="Wingdings 3"/>
              <a:buNone/>
              <a:defRPr/>
            </a:pPr>
            <a:r>
              <a:rPr lang="id-ID" sz="2400" dirty="0" smtClean="0"/>
              <a:t>	 15 mg/ 100 g (Oktavia, 2007)</a:t>
            </a:r>
          </a:p>
          <a:p>
            <a:pPr marL="274320" indent="-274320" eaLnBrk="1" fontAlgn="auto" hangingPunct="1">
              <a:spcAft>
                <a:spcPts val="0"/>
              </a:spcAft>
              <a:buFont typeface="Wingdings 3"/>
              <a:buChar char=""/>
              <a:defRPr/>
            </a:pPr>
            <a:r>
              <a:rPr lang="id-ID" sz="2400" dirty="0" smtClean="0"/>
              <a:t>Amaranth Exstrusion Ca : 133.2 mg/100 g and P:1295 mg/100 g (Ferreira and Areas, 2010)</a:t>
            </a:r>
            <a:endParaRPr lang="id-ID" sz="2400" dirty="0"/>
          </a:p>
        </p:txBody>
      </p:sp>
      <p:graphicFrame>
        <p:nvGraphicFramePr>
          <p:cNvPr id="4" name="Chart 3"/>
          <p:cNvGraphicFramePr/>
          <p:nvPr/>
        </p:nvGraphicFramePr>
        <p:xfrm>
          <a:off x="357158" y="1285860"/>
          <a:ext cx="5000660" cy="3214710"/>
        </p:xfrm>
        <a:graphic>
          <a:graphicData uri="http://schemas.openxmlformats.org/drawingml/2006/chart">
            <c:chart xmlns:c="http://schemas.openxmlformats.org/drawingml/2006/chart" xmlns:r="http://schemas.openxmlformats.org/officeDocument/2006/relationships" r:id="rId3"/>
          </a:graphicData>
        </a:graphic>
      </p:graphicFrame>
      <p:pic>
        <p:nvPicPr>
          <p:cNvPr id="24583" name="Picture 2" descr="E:\poto\P1030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285875"/>
            <a:ext cx="30797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cstate="print"/>
          <a:srcRect/>
          <a:stretch>
            <a:fillRect/>
          </a:stretch>
        </p:blipFill>
        <p:spPr bwMode="auto">
          <a:xfrm>
            <a:off x="7929586" y="21429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2543164" cy="642958"/>
          </a:xfrm>
          <a:ln>
            <a:miter lim="800000"/>
            <a:headEnd/>
            <a:tailEnd/>
          </a:ln>
          <a:extLst/>
        </p:spPr>
        <p:style>
          <a:lnRef idx="0">
            <a:schemeClr val="accent4"/>
          </a:lnRef>
          <a:fillRef idx="3">
            <a:schemeClr val="accent4"/>
          </a:fillRef>
          <a:effectRef idx="3">
            <a:schemeClr val="accent4"/>
          </a:effectRef>
          <a:fontRef idx="minor">
            <a:schemeClr val="lt1"/>
          </a:fontRef>
        </p:style>
        <p:txBody>
          <a:bodyPr>
            <a:normAutofit/>
          </a:bodyPr>
          <a:lstStyle/>
          <a:p>
            <a:pPr eaLnBrk="1" fontAlgn="auto" hangingPunct="1">
              <a:spcAft>
                <a:spcPts val="0"/>
              </a:spcAft>
              <a:defRPr/>
            </a:pPr>
            <a:r>
              <a:rPr lang="id-ID" b="1" dirty="0" smtClean="0"/>
              <a:t>Fish Nugget</a:t>
            </a:r>
            <a:endParaRPr lang="id-ID" b="1" dirty="0"/>
          </a:p>
        </p:txBody>
      </p:sp>
      <p:graphicFrame>
        <p:nvGraphicFramePr>
          <p:cNvPr id="4" name="Chart 3"/>
          <p:cNvGraphicFramePr/>
          <p:nvPr/>
        </p:nvGraphicFramePr>
        <p:xfrm>
          <a:off x="214282" y="1071546"/>
          <a:ext cx="4572032" cy="4000528"/>
        </p:xfrm>
        <a:graphic>
          <a:graphicData uri="http://schemas.openxmlformats.org/drawingml/2006/chart">
            <c:chart xmlns:c="http://schemas.openxmlformats.org/drawingml/2006/chart" xmlns:r="http://schemas.openxmlformats.org/officeDocument/2006/relationships" r:id="rId3"/>
          </a:graphicData>
        </a:graphic>
      </p:graphicFrame>
      <p:pic>
        <p:nvPicPr>
          <p:cNvPr id="25606" name="Picture 1" descr="E:\poto\pendahuluan\DSC02806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1428750"/>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E:\poto\pendahuluan\IMG_48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3429000"/>
            <a:ext cx="18573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6" cstate="print"/>
          <a:srcRect/>
          <a:stretch>
            <a:fillRect/>
          </a:stretch>
        </p:blipFill>
        <p:spPr bwMode="auto">
          <a:xfrm>
            <a:off x="8001024" y="21429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1"/>
          <p:cNvSpPr txBox="1"/>
          <p:nvPr/>
        </p:nvSpPr>
        <p:spPr>
          <a:xfrm>
            <a:off x="3000375" y="4071938"/>
            <a:ext cx="1093788" cy="785812"/>
          </a:xfrm>
          <a:prstGeom prst="rect">
            <a:avLst/>
          </a:prstGeom>
          <a:solidFill>
            <a:schemeClr val="accent4">
              <a:lumMod val="40000"/>
              <a:lumOff val="60000"/>
            </a:schemeClr>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1400" dirty="0" smtClean="0"/>
              <a:t>SSF with</a:t>
            </a:r>
          </a:p>
          <a:p>
            <a:pPr fontAlgn="auto">
              <a:spcBef>
                <a:spcPts val="0"/>
              </a:spcBef>
              <a:spcAft>
                <a:spcPts val="0"/>
              </a:spcAft>
              <a:defRPr/>
            </a:pPr>
            <a:r>
              <a:rPr lang="id-ID" sz="1400" dirty="0" smtClean="0"/>
              <a:t> Millet flour</a:t>
            </a:r>
            <a:endParaRPr lang="id-ID" sz="1400" dirty="0"/>
          </a:p>
        </p:txBody>
      </p:sp>
      <p:sp>
        <p:nvSpPr>
          <p:cNvPr id="9" name="TextBox 1"/>
          <p:cNvSpPr txBox="1"/>
          <p:nvPr/>
        </p:nvSpPr>
        <p:spPr>
          <a:xfrm>
            <a:off x="285750" y="2714625"/>
            <a:ext cx="357188" cy="1071563"/>
          </a:xfrm>
          <a:prstGeom prst="rect">
            <a:avLst/>
          </a:prstGeom>
          <a:solidFill>
            <a:schemeClr val="accent4">
              <a:lumMod val="40000"/>
              <a:lumOff val="60000"/>
            </a:schemeClr>
          </a:solidFill>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id-ID"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85750"/>
            <a:ext cx="8229600" cy="725488"/>
          </a:xfrm>
        </p:spPr>
        <p:txBody>
          <a:bodyPr/>
          <a:lstStyle/>
          <a:p>
            <a:pPr algn="ctr" eaLnBrk="1" hangingPunct="1"/>
            <a:r>
              <a:rPr lang="id-ID" sz="2800" smtClean="0"/>
              <a:t>Calcium and Phosphor Corellations</a:t>
            </a:r>
          </a:p>
        </p:txBody>
      </p:sp>
      <p:graphicFrame>
        <p:nvGraphicFramePr>
          <p:cNvPr id="4" name="Chart 3"/>
          <p:cNvGraphicFramePr/>
          <p:nvPr/>
        </p:nvGraphicFramePr>
        <p:xfrm>
          <a:off x="785786" y="1500174"/>
          <a:ext cx="4114800" cy="2286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785786" y="4286232"/>
          <a:ext cx="4343400" cy="2357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143504" y="2857496"/>
          <a:ext cx="3786182" cy="242889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
          <p:cNvSpPr txBox="1"/>
          <p:nvPr/>
        </p:nvSpPr>
        <p:spPr>
          <a:xfrm>
            <a:off x="785813" y="3929063"/>
            <a:ext cx="1571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2400" b="1" dirty="0" smtClean="0">
                <a:latin typeface="Times New Roman" pitchFamily="18" charset="0"/>
                <a:cs typeface="Times New Roman" pitchFamily="18" charset="0"/>
              </a:rPr>
              <a:t>extrudate</a:t>
            </a:r>
            <a:endParaRPr lang="id-ID" sz="2400" b="1" dirty="0">
              <a:latin typeface="Times New Roman" pitchFamily="18" charset="0"/>
              <a:cs typeface="Times New Roman" pitchFamily="18" charset="0"/>
            </a:endParaRPr>
          </a:p>
        </p:txBody>
      </p:sp>
      <p:sp>
        <p:nvSpPr>
          <p:cNvPr id="8" name="TextBox 1"/>
          <p:cNvSpPr txBox="1"/>
          <p:nvPr/>
        </p:nvSpPr>
        <p:spPr>
          <a:xfrm>
            <a:off x="5143500" y="2428875"/>
            <a:ext cx="1714500" cy="428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2000" b="1" dirty="0" smtClean="0">
                <a:latin typeface="Times New Roman" pitchFamily="18" charset="0"/>
                <a:cs typeface="Times New Roman" pitchFamily="18" charset="0"/>
              </a:rPr>
              <a:t>Fish Nugget</a:t>
            </a:r>
            <a:endParaRPr lang="id-ID" sz="2000" b="1" dirty="0">
              <a:latin typeface="Times New Roman" pitchFamily="18" charset="0"/>
              <a:cs typeface="Times New Roman" pitchFamily="18" charset="0"/>
            </a:endParaRPr>
          </a:p>
        </p:txBody>
      </p:sp>
      <p:sp>
        <p:nvSpPr>
          <p:cNvPr id="26632" name="TextBox 8"/>
          <p:cNvSpPr txBox="1">
            <a:spLocks noChangeArrowheads="1"/>
          </p:cNvSpPr>
          <p:nvPr/>
        </p:nvSpPr>
        <p:spPr bwMode="auto">
          <a:xfrm>
            <a:off x="3929063" y="52149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a:latin typeface="Gill Sans MT" pitchFamily="34" charset="0"/>
              </a:rPr>
              <a:t>r = 0.99</a:t>
            </a:r>
          </a:p>
        </p:txBody>
      </p:sp>
      <p:sp>
        <p:nvSpPr>
          <p:cNvPr id="10" name="TextBox 9"/>
          <p:cNvSpPr txBox="1"/>
          <p:nvPr/>
        </p:nvSpPr>
        <p:spPr>
          <a:xfrm>
            <a:off x="785813" y="1143000"/>
            <a:ext cx="114617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d-ID" sz="2000" b="1" dirty="0"/>
              <a:t>Cookies</a:t>
            </a:r>
          </a:p>
        </p:txBody>
      </p:sp>
      <p:pic>
        <p:nvPicPr>
          <p:cNvPr id="11" name="Picture 10"/>
          <p:cNvPicPr/>
          <p:nvPr/>
        </p:nvPicPr>
        <p:blipFill>
          <a:blip r:embed="rId6" cstate="print"/>
          <a:srcRect/>
          <a:stretch>
            <a:fillRect/>
          </a:stretch>
        </p:blipFill>
        <p:spPr bwMode="auto">
          <a:xfrm>
            <a:off x="214282" y="21429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100638" y="0"/>
            <a:ext cx="4043362" cy="654050"/>
          </a:xfrm>
        </p:spPr>
        <p:txBody>
          <a:bodyPr/>
          <a:lstStyle/>
          <a:p>
            <a:pPr eaLnBrk="1" hangingPunct="1"/>
            <a:r>
              <a:rPr lang="id-ID" smtClean="0"/>
              <a:t>Chemical Analysis </a:t>
            </a:r>
          </a:p>
        </p:txBody>
      </p:sp>
      <p:graphicFrame>
        <p:nvGraphicFramePr>
          <p:cNvPr id="4" name="Table 3"/>
          <p:cNvGraphicFramePr>
            <a:graphicFrameLocks noGrp="1"/>
          </p:cNvGraphicFramePr>
          <p:nvPr/>
        </p:nvGraphicFramePr>
        <p:xfrm>
          <a:off x="2357422" y="642918"/>
          <a:ext cx="6786578" cy="2568877"/>
        </p:xfrm>
        <a:graphic>
          <a:graphicData uri="http://schemas.openxmlformats.org/drawingml/2006/table">
            <a:tbl>
              <a:tblPr>
                <a:tableStyleId>{18603FDC-E32A-4AB5-989C-0864C3EAD2B8}</a:tableStyleId>
              </a:tblPr>
              <a:tblGrid>
                <a:gridCol w="2143140"/>
                <a:gridCol w="1071570"/>
                <a:gridCol w="1643074"/>
                <a:gridCol w="1928794"/>
              </a:tblGrid>
              <a:tr h="454417">
                <a:tc>
                  <a:txBody>
                    <a:bodyPr/>
                    <a:lstStyle/>
                    <a:p>
                      <a:pPr marL="6350" indent="0" algn="ctr">
                        <a:lnSpc>
                          <a:spcPct val="115000"/>
                        </a:lnSpc>
                        <a:spcAft>
                          <a:spcPts val="0"/>
                        </a:spcAft>
                      </a:pPr>
                      <a:r>
                        <a:rPr lang="id-ID" sz="1400" b="1" dirty="0" smtClean="0">
                          <a:solidFill>
                            <a:schemeClr val="bg1"/>
                          </a:solidFill>
                          <a:latin typeface="Times New Roman" pitchFamily="18" charset="0"/>
                          <a:ea typeface="Calibri"/>
                          <a:cs typeface="Times New Roman" pitchFamily="18" charset="0"/>
                        </a:rPr>
                        <a:t>Parameter</a:t>
                      </a:r>
                      <a:endParaRPr lang="id-ID" sz="1400" b="1" dirty="0">
                        <a:solidFill>
                          <a:schemeClr val="bg1"/>
                        </a:solidFill>
                        <a:latin typeface="Times New Roman" pitchFamily="18" charset="0"/>
                        <a:ea typeface="Calibri"/>
                        <a:cs typeface="Times New Roman" pitchFamily="18" charset="0"/>
                      </a:endParaRPr>
                    </a:p>
                  </a:txBody>
                  <a:tcPr marL="68580" marR="68580" marT="0" marB="0" anchor="ctr"/>
                </a:tc>
                <a:tc>
                  <a:txBody>
                    <a:bodyPr/>
                    <a:lstStyle/>
                    <a:p>
                      <a:pPr marL="7938" indent="-7938" algn="ctr">
                        <a:lnSpc>
                          <a:spcPct val="115000"/>
                        </a:lnSpc>
                        <a:spcAft>
                          <a:spcPts val="0"/>
                        </a:spcAft>
                      </a:pPr>
                      <a:r>
                        <a:rPr lang="id-ID" sz="1400" b="1" dirty="0" smtClean="0">
                          <a:solidFill>
                            <a:schemeClr val="bg1"/>
                          </a:solidFill>
                          <a:latin typeface="Times New Roman" pitchFamily="18" charset="0"/>
                          <a:cs typeface="Times New Roman" pitchFamily="18" charset="0"/>
                        </a:rPr>
                        <a:t>Control</a:t>
                      </a:r>
                      <a:endParaRPr lang="id-ID" sz="1400" b="1" dirty="0">
                        <a:solidFill>
                          <a:schemeClr val="bg1"/>
                        </a:solidFill>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id-ID" sz="1400" b="1" dirty="0" smtClean="0">
                          <a:solidFill>
                            <a:schemeClr val="bg1"/>
                          </a:solidFill>
                          <a:latin typeface="Times New Roman" pitchFamily="18" charset="0"/>
                          <a:cs typeface="Times New Roman" pitchFamily="18" charset="0"/>
                        </a:rPr>
                        <a:t>Scallop shell  flour with</a:t>
                      </a:r>
                      <a:r>
                        <a:rPr lang="id-ID" sz="1400" b="1" baseline="0" dirty="0" smtClean="0">
                          <a:solidFill>
                            <a:schemeClr val="bg1"/>
                          </a:solidFill>
                          <a:latin typeface="Times New Roman" pitchFamily="18" charset="0"/>
                          <a:cs typeface="Times New Roman" pitchFamily="18" charset="0"/>
                        </a:rPr>
                        <a:t> Corn flour</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solidFill>
                            <a:schemeClr val="bg1"/>
                          </a:solidFill>
                          <a:latin typeface="Times New Roman" pitchFamily="18" charset="0"/>
                          <a:cs typeface="Times New Roman" pitchFamily="18" charset="0"/>
                        </a:rPr>
                        <a:t>Scallop shell flour </a:t>
                      </a:r>
                      <a:r>
                        <a:rPr lang="id-ID" sz="1400" b="1" baseline="0" dirty="0" smtClean="0">
                          <a:solidFill>
                            <a:schemeClr val="bg1"/>
                          </a:solidFill>
                          <a:latin typeface="Times New Roman" pitchFamily="18" charset="0"/>
                          <a:cs typeface="Times New Roman" pitchFamily="18" charset="0"/>
                        </a:rPr>
                        <a:t>with Millet flour</a:t>
                      </a:r>
                      <a:endParaRPr lang="id-ID" sz="1400" b="1" dirty="0" smtClean="0">
                        <a:solidFill>
                          <a:schemeClr val="bg1"/>
                        </a:solidFill>
                        <a:latin typeface="Times New Roman" pitchFamily="18" charset="0"/>
                        <a:ea typeface="Calibri"/>
                        <a:cs typeface="Times New Roman" pitchFamily="18" charset="0"/>
                      </a:endParaRPr>
                    </a:p>
                    <a:p>
                      <a:pPr algn="ctr">
                        <a:lnSpc>
                          <a:spcPct val="115000"/>
                        </a:lnSpc>
                        <a:spcAft>
                          <a:spcPts val="0"/>
                        </a:spcAft>
                      </a:pPr>
                      <a:endParaRPr lang="id-ID" sz="1400" b="1" dirty="0">
                        <a:solidFill>
                          <a:schemeClr val="bg1"/>
                        </a:solidFill>
                        <a:latin typeface="Times New Roman" pitchFamily="18" charset="0"/>
                        <a:ea typeface="Calibri"/>
                        <a:cs typeface="Times New Roman" pitchFamily="18" charset="0"/>
                      </a:endParaRPr>
                    </a:p>
                  </a:txBody>
                  <a:tcPr marL="68580" marR="68580" marT="0" marB="0"/>
                </a:tc>
              </a:tr>
              <a:tr h="227208">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Moisture(%)</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7.56</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2.81</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7.62</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r h="227208">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Ash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1.20</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1.26</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2.05</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r h="227208">
                <a:tc>
                  <a:txBody>
                    <a:bodyPr/>
                    <a:lstStyle/>
                    <a:p>
                      <a:pPr marL="457200">
                        <a:lnSpc>
                          <a:spcPct val="115000"/>
                        </a:lnSpc>
                        <a:spcAft>
                          <a:spcPts val="0"/>
                        </a:spcAft>
                      </a:pPr>
                      <a:r>
                        <a:rPr lang="id-ID" sz="1400" b="1" dirty="0">
                          <a:solidFill>
                            <a:schemeClr val="bg1"/>
                          </a:solidFill>
                          <a:latin typeface="Times New Roman" pitchFamily="18" charset="0"/>
                          <a:cs typeface="Times New Roman" pitchFamily="18" charset="0"/>
                        </a:rPr>
                        <a:t>Protein (%)</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8.31</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4.34</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7.88</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r h="227208">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Fat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19.7</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25.60</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21.03</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r h="45441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Carbohydrat</a:t>
                      </a:r>
                      <a:r>
                        <a:rPr lang="id-ID" sz="1400" b="1" baseline="0" dirty="0" smtClean="0">
                          <a:solidFill>
                            <a:schemeClr val="bg1"/>
                          </a:solidFill>
                          <a:latin typeface="Times New Roman" pitchFamily="18" charset="0"/>
                          <a:cs typeface="Times New Roman" pitchFamily="18" charset="0"/>
                        </a:rPr>
                        <a:t> e</a:t>
                      </a:r>
                      <a:r>
                        <a:rPr lang="id-ID" sz="1400" b="1" dirty="0" smtClean="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51.2</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58.16</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49.05</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r h="396912">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Crude Fibre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11.9</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7.83</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solidFill>
                            <a:schemeClr val="bg1"/>
                          </a:solidFill>
                          <a:latin typeface="Times New Roman" pitchFamily="18" charset="0"/>
                          <a:cs typeface="Times New Roman" pitchFamily="18" charset="0"/>
                        </a:rPr>
                        <a:t>12.37</a:t>
                      </a:r>
                      <a:endParaRPr lang="id-ID" sz="1400" b="1" dirty="0">
                        <a:solidFill>
                          <a:schemeClr val="bg1"/>
                        </a:solidFill>
                        <a:latin typeface="Times New Roman" pitchFamily="18" charset="0"/>
                        <a:ea typeface="Calibri"/>
                        <a:cs typeface="Times New Roman" pitchFamily="18" charset="0"/>
                      </a:endParaRPr>
                    </a:p>
                  </a:txBody>
                  <a:tcPr marL="68580" marR="68580" marT="0" marB="0"/>
                </a:tc>
              </a:tr>
            </a:tbl>
          </a:graphicData>
        </a:graphic>
      </p:graphicFrame>
      <p:graphicFrame>
        <p:nvGraphicFramePr>
          <p:cNvPr id="5" name="Table 4"/>
          <p:cNvGraphicFramePr>
            <a:graphicFrameLocks noGrp="1"/>
          </p:cNvGraphicFramePr>
          <p:nvPr/>
        </p:nvGraphicFramePr>
        <p:xfrm>
          <a:off x="2357423" y="2857493"/>
          <a:ext cx="6786578" cy="1962912"/>
        </p:xfrm>
        <a:graphic>
          <a:graphicData uri="http://schemas.openxmlformats.org/drawingml/2006/table">
            <a:tbl>
              <a:tblPr>
                <a:tableStyleId>{D113A9D2-9D6B-4929-AA2D-F23B5EE8CBE7}</a:tableStyleId>
              </a:tblPr>
              <a:tblGrid>
                <a:gridCol w="2143139"/>
                <a:gridCol w="1268960"/>
                <a:gridCol w="1463302"/>
                <a:gridCol w="1911177"/>
              </a:tblGrid>
              <a:tr h="482207">
                <a:tc>
                  <a:txBody>
                    <a:bodyPr/>
                    <a:lstStyle/>
                    <a:p>
                      <a:pPr marL="6350" indent="0" algn="ctr">
                        <a:lnSpc>
                          <a:spcPct val="115000"/>
                        </a:lnSpc>
                        <a:spcAft>
                          <a:spcPts val="0"/>
                        </a:spcAft>
                      </a:pPr>
                      <a:r>
                        <a:rPr lang="id-ID" sz="1400" b="1" dirty="0" smtClean="0">
                          <a:solidFill>
                            <a:schemeClr val="bg1"/>
                          </a:solidFill>
                          <a:latin typeface="Times New Roman" pitchFamily="18" charset="0"/>
                          <a:ea typeface="Calibri"/>
                          <a:cs typeface="Times New Roman" pitchFamily="18" charset="0"/>
                        </a:rPr>
                        <a:t>Parameter</a:t>
                      </a:r>
                      <a:endParaRPr lang="id-ID" sz="1400" b="1" dirty="0">
                        <a:solidFill>
                          <a:schemeClr val="bg1"/>
                        </a:solidFill>
                        <a:latin typeface="Times New Roman" pitchFamily="18" charset="0"/>
                        <a:ea typeface="Calibri"/>
                        <a:cs typeface="Times New Roman" pitchFamily="18" charset="0"/>
                      </a:endParaRPr>
                    </a:p>
                  </a:txBody>
                  <a:tcPr marL="68580" marR="68580" marT="0" marB="0" anchor="ctr"/>
                </a:tc>
                <a:tc>
                  <a:txBody>
                    <a:bodyPr/>
                    <a:lstStyle/>
                    <a:p>
                      <a:pPr marL="6350" indent="0" algn="ctr">
                        <a:lnSpc>
                          <a:spcPct val="115000"/>
                        </a:lnSpc>
                        <a:spcAft>
                          <a:spcPts val="0"/>
                        </a:spcAft>
                      </a:pPr>
                      <a:r>
                        <a:rPr lang="id-ID" sz="1400" b="1" dirty="0">
                          <a:latin typeface="Times New Roman" pitchFamily="18" charset="0"/>
                          <a:cs typeface="Times New Roman" pitchFamily="18" charset="0"/>
                        </a:rPr>
                        <a:t>C</a:t>
                      </a:r>
                      <a:r>
                        <a:rPr lang="id-ID" sz="1400" b="1" dirty="0" smtClean="0">
                          <a:latin typeface="Times New Roman" pitchFamily="18" charset="0"/>
                          <a:cs typeface="Times New Roman" pitchFamily="18" charset="0"/>
                        </a:rPr>
                        <a:t>ontrol</a:t>
                      </a:r>
                      <a:endParaRPr lang="id-ID" sz="1400" b="1" dirty="0">
                        <a:solidFill>
                          <a:srgbClr val="000000"/>
                        </a:solidFill>
                        <a:latin typeface="Times New Roman" pitchFamily="18" charset="0"/>
                        <a:ea typeface="Calibri"/>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solidFill>
                            <a:schemeClr val="bg1"/>
                          </a:solidFill>
                          <a:latin typeface="Times New Roman" pitchFamily="18" charset="0"/>
                          <a:cs typeface="Times New Roman" pitchFamily="18" charset="0"/>
                        </a:rPr>
                        <a:t>Scallop flour </a:t>
                      </a:r>
                      <a:r>
                        <a:rPr lang="id-ID" sz="1400" b="1" baseline="0" dirty="0" smtClean="0">
                          <a:solidFill>
                            <a:schemeClr val="bg1"/>
                          </a:solidFill>
                          <a:latin typeface="Times New Roman" pitchFamily="18" charset="0"/>
                          <a:cs typeface="Times New Roman" pitchFamily="18" charset="0"/>
                        </a:rPr>
                        <a:t>with Corn flour</a:t>
                      </a:r>
                      <a:endParaRPr lang="id-ID" sz="1400" b="1" dirty="0">
                        <a:solidFill>
                          <a:srgbClr val="000000"/>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solidFill>
                            <a:schemeClr val="bg1"/>
                          </a:solidFill>
                          <a:latin typeface="Times New Roman" pitchFamily="18" charset="0"/>
                          <a:cs typeface="Times New Roman" pitchFamily="18" charset="0"/>
                        </a:rPr>
                        <a:t>Scallop flour </a:t>
                      </a:r>
                      <a:r>
                        <a:rPr lang="id-ID" sz="1400" b="1" baseline="0" dirty="0" smtClean="0">
                          <a:solidFill>
                            <a:schemeClr val="bg1"/>
                          </a:solidFill>
                          <a:latin typeface="Times New Roman" pitchFamily="18" charset="0"/>
                          <a:cs typeface="Times New Roman" pitchFamily="18" charset="0"/>
                        </a:rPr>
                        <a:t>with Millet flour</a:t>
                      </a:r>
                      <a:endParaRPr lang="id-ID" sz="1400" b="1" dirty="0">
                        <a:solidFill>
                          <a:srgbClr val="000000"/>
                        </a:solidFill>
                        <a:latin typeface="Calibri"/>
                        <a:ea typeface="Calibri"/>
                        <a:cs typeface="Times New Roman"/>
                      </a:endParaRPr>
                    </a:p>
                  </a:txBody>
                  <a:tcPr marL="68580" marR="68580" marT="0" marB="0" anchor="ctr"/>
                </a:tc>
              </a:tr>
              <a:tr h="241104">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Moisture(%)</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6.23</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5.76</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6.20</a:t>
                      </a:r>
                      <a:endParaRPr lang="id-ID" sz="1400" b="1" dirty="0">
                        <a:solidFill>
                          <a:srgbClr val="000000"/>
                        </a:solidFill>
                        <a:latin typeface="Calibri"/>
                        <a:ea typeface="Calibri"/>
                        <a:cs typeface="Times New Roman"/>
                      </a:endParaRPr>
                    </a:p>
                  </a:txBody>
                  <a:tcPr marL="68580" marR="68580" marT="0" marB="0"/>
                </a:tc>
              </a:tr>
              <a:tr h="241104">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Ash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1.81</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2.46</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3.38</a:t>
                      </a:r>
                      <a:endParaRPr lang="id-ID" sz="1400" b="1" dirty="0">
                        <a:solidFill>
                          <a:srgbClr val="000000"/>
                        </a:solidFill>
                        <a:latin typeface="Calibri"/>
                        <a:ea typeface="Calibri"/>
                        <a:cs typeface="Times New Roman"/>
                      </a:endParaRPr>
                    </a:p>
                  </a:txBody>
                  <a:tcPr marL="68580" marR="68580" marT="0" marB="0"/>
                </a:tc>
              </a:tr>
              <a:tr h="241104">
                <a:tc>
                  <a:txBody>
                    <a:bodyPr/>
                    <a:lstStyle/>
                    <a:p>
                      <a:pPr marL="457200">
                        <a:lnSpc>
                          <a:spcPct val="115000"/>
                        </a:lnSpc>
                        <a:spcAft>
                          <a:spcPts val="0"/>
                        </a:spcAft>
                      </a:pPr>
                      <a:r>
                        <a:rPr lang="id-ID" sz="1400" b="1" dirty="0">
                          <a:solidFill>
                            <a:schemeClr val="bg1"/>
                          </a:solidFill>
                          <a:latin typeface="Times New Roman" pitchFamily="18" charset="0"/>
                          <a:cs typeface="Times New Roman" pitchFamily="18" charset="0"/>
                        </a:rPr>
                        <a:t>Protein (%)</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6.88</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6.56</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7.29</a:t>
                      </a:r>
                      <a:endParaRPr lang="id-ID" sz="1400" b="1" dirty="0">
                        <a:solidFill>
                          <a:srgbClr val="000000"/>
                        </a:solidFill>
                        <a:latin typeface="Calibri"/>
                        <a:ea typeface="Calibri"/>
                        <a:cs typeface="Times New Roman"/>
                      </a:endParaRPr>
                    </a:p>
                  </a:txBody>
                  <a:tcPr marL="68580" marR="68580" marT="0" marB="0"/>
                </a:tc>
              </a:tr>
              <a:tr h="241104">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Fat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29.80</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34.43</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32.91</a:t>
                      </a:r>
                      <a:endParaRPr lang="id-ID" sz="1400" b="1" dirty="0">
                        <a:solidFill>
                          <a:srgbClr val="000000"/>
                        </a:solidFill>
                        <a:latin typeface="Calibri"/>
                        <a:ea typeface="Calibri"/>
                        <a:cs typeface="Times New Roman"/>
                      </a:endParaRPr>
                    </a:p>
                  </a:txBody>
                  <a:tcPr marL="68580" marR="68580" marT="0" marB="0"/>
                </a:tc>
              </a:tr>
              <a:tr h="241104">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Carbohydrat</a:t>
                      </a:r>
                      <a:r>
                        <a:rPr lang="id-ID" sz="1400" b="1" baseline="0" dirty="0" smtClean="0">
                          <a:solidFill>
                            <a:schemeClr val="bg1"/>
                          </a:solidFill>
                          <a:latin typeface="Times New Roman" pitchFamily="18" charset="0"/>
                          <a:cs typeface="Times New Roman" pitchFamily="18" charset="0"/>
                        </a:rPr>
                        <a:t>e</a:t>
                      </a:r>
                      <a:r>
                        <a:rPr lang="id-ID" sz="1400" b="1" dirty="0" smtClean="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42.65</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36.54</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35.47</a:t>
                      </a:r>
                      <a:endParaRPr lang="id-ID" sz="1400" b="1" dirty="0">
                        <a:solidFill>
                          <a:srgbClr val="000000"/>
                        </a:solidFill>
                        <a:latin typeface="Calibri"/>
                        <a:ea typeface="Calibri"/>
                        <a:cs typeface="Times New Roman"/>
                      </a:endParaRPr>
                    </a:p>
                  </a:txBody>
                  <a:tcPr marL="68580" marR="68580" marT="0" marB="0"/>
                </a:tc>
              </a:tr>
              <a:tr h="241104">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Crude Fibre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12.73</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14.25</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14.75</a:t>
                      </a:r>
                      <a:endParaRPr lang="id-ID" sz="1400" b="1" dirty="0">
                        <a:solidFill>
                          <a:srgbClr val="000000"/>
                        </a:solidFill>
                        <a:latin typeface="Calibri"/>
                        <a:ea typeface="Calibri"/>
                        <a:cs typeface="Times New Roman"/>
                      </a:endParaRPr>
                    </a:p>
                  </a:txBody>
                  <a:tcPr marL="68580" marR="68580" marT="0" marB="0"/>
                </a:tc>
              </a:tr>
            </a:tbl>
          </a:graphicData>
        </a:graphic>
      </p:graphicFrame>
      <p:sp>
        <p:nvSpPr>
          <p:cNvPr id="6" name="TextBox 5"/>
          <p:cNvSpPr txBox="1"/>
          <p:nvPr/>
        </p:nvSpPr>
        <p:spPr>
          <a:xfrm>
            <a:off x="1214438" y="642938"/>
            <a:ext cx="114617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d-ID" sz="2000" b="1" dirty="0"/>
              <a:t>Cookies</a:t>
            </a:r>
          </a:p>
        </p:txBody>
      </p:sp>
      <p:sp>
        <p:nvSpPr>
          <p:cNvPr id="7" name="TextBox 1"/>
          <p:cNvSpPr txBox="1"/>
          <p:nvPr/>
        </p:nvSpPr>
        <p:spPr>
          <a:xfrm>
            <a:off x="642938" y="2714625"/>
            <a:ext cx="17145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2400" b="1" dirty="0" smtClean="0">
                <a:latin typeface="Times New Roman" pitchFamily="18" charset="0"/>
                <a:cs typeface="Times New Roman" pitchFamily="18" charset="0"/>
              </a:rPr>
              <a:t>extrudate </a:t>
            </a:r>
            <a:endParaRPr lang="id-ID" sz="2400" b="1" dirty="0">
              <a:latin typeface="Times New Roman" pitchFamily="18" charset="0"/>
              <a:cs typeface="Times New Roman" pitchFamily="18" charset="0"/>
            </a:endParaRPr>
          </a:p>
        </p:txBody>
      </p:sp>
      <p:pic>
        <p:nvPicPr>
          <p:cNvPr id="8" name="Picture 7"/>
          <p:cNvPicPr/>
          <p:nvPr/>
        </p:nvPicPr>
        <p:blipFill>
          <a:blip r:embed="rId3" cstate="print"/>
          <a:srcRect/>
          <a:stretch>
            <a:fillRect/>
          </a:stretch>
        </p:blipFill>
        <p:spPr bwMode="auto">
          <a:xfrm>
            <a:off x="0"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Table 8"/>
          <p:cNvGraphicFramePr>
            <a:graphicFrameLocks noGrp="1"/>
          </p:cNvGraphicFramePr>
          <p:nvPr/>
        </p:nvGraphicFramePr>
        <p:xfrm>
          <a:off x="2357422" y="4831276"/>
          <a:ext cx="6786578" cy="2026724"/>
        </p:xfrm>
        <a:graphic>
          <a:graphicData uri="http://schemas.openxmlformats.org/drawingml/2006/table">
            <a:tbl>
              <a:tblPr>
                <a:tableStyleId>{E269D01E-BC32-4049-B463-5C60D7B0CCD2}</a:tableStyleId>
              </a:tblPr>
              <a:tblGrid>
                <a:gridCol w="2286016"/>
                <a:gridCol w="1500198"/>
                <a:gridCol w="1357322"/>
                <a:gridCol w="1643042"/>
              </a:tblGrid>
              <a:tr h="554540">
                <a:tc>
                  <a:txBody>
                    <a:bodyPr/>
                    <a:lstStyle/>
                    <a:p>
                      <a:pPr marL="6350" indent="0" algn="ctr">
                        <a:lnSpc>
                          <a:spcPct val="115000"/>
                        </a:lnSpc>
                        <a:spcAft>
                          <a:spcPts val="0"/>
                        </a:spcAft>
                      </a:pPr>
                      <a:r>
                        <a:rPr lang="id-ID" sz="1400" b="1" dirty="0" smtClean="0">
                          <a:solidFill>
                            <a:schemeClr val="bg1"/>
                          </a:solidFill>
                          <a:latin typeface="Times New Roman" pitchFamily="18" charset="0"/>
                          <a:ea typeface="Calibri"/>
                          <a:cs typeface="Times New Roman" pitchFamily="18" charset="0"/>
                        </a:rPr>
                        <a:t>Paramenter</a:t>
                      </a:r>
                      <a:endParaRPr lang="id-ID" sz="1400" b="1" dirty="0">
                        <a:solidFill>
                          <a:schemeClr val="bg1"/>
                        </a:solidFill>
                        <a:latin typeface="Times New Roman" pitchFamily="18" charset="0"/>
                        <a:ea typeface="Calibri"/>
                        <a:cs typeface="Times New Roman" pitchFamily="18" charset="0"/>
                      </a:endParaRPr>
                    </a:p>
                  </a:txBody>
                  <a:tcPr marL="68580" marR="68580" marT="0" marB="0" anchor="ctr"/>
                </a:tc>
                <a:tc>
                  <a:txBody>
                    <a:bodyPr/>
                    <a:lstStyle/>
                    <a:p>
                      <a:pPr marL="6350" indent="0" algn="ctr">
                        <a:lnSpc>
                          <a:spcPct val="115000"/>
                        </a:lnSpc>
                        <a:spcAft>
                          <a:spcPts val="0"/>
                        </a:spcAft>
                      </a:pPr>
                      <a:r>
                        <a:rPr lang="id-ID" sz="1400" b="1" dirty="0">
                          <a:latin typeface="Times New Roman" pitchFamily="18" charset="0"/>
                          <a:cs typeface="Times New Roman" pitchFamily="18" charset="0"/>
                        </a:rPr>
                        <a:t>C</a:t>
                      </a:r>
                      <a:r>
                        <a:rPr lang="id-ID" sz="1400" b="1" dirty="0" smtClean="0">
                          <a:latin typeface="Times New Roman" pitchFamily="18" charset="0"/>
                          <a:cs typeface="Times New Roman" pitchFamily="18" charset="0"/>
                        </a:rPr>
                        <a:t>ontrol</a:t>
                      </a:r>
                      <a:endParaRPr lang="id-ID" sz="1400" b="1" dirty="0">
                        <a:solidFill>
                          <a:srgbClr val="000000"/>
                        </a:solidFill>
                        <a:latin typeface="Times New Roman" pitchFamily="18" charset="0"/>
                        <a:ea typeface="Calibri"/>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solidFill>
                            <a:schemeClr val="bg1"/>
                          </a:solidFill>
                          <a:latin typeface="Times New Roman" pitchFamily="18" charset="0"/>
                          <a:cs typeface="Times New Roman" pitchFamily="18" charset="0"/>
                        </a:rPr>
                        <a:t>Scallop flour </a:t>
                      </a:r>
                      <a:r>
                        <a:rPr lang="id-ID" sz="1400" b="1" baseline="0" dirty="0" smtClean="0">
                          <a:solidFill>
                            <a:schemeClr val="bg1"/>
                          </a:solidFill>
                          <a:latin typeface="Times New Roman" pitchFamily="18" charset="0"/>
                          <a:cs typeface="Times New Roman" pitchFamily="18" charset="0"/>
                        </a:rPr>
                        <a:t>with Corn flour</a:t>
                      </a:r>
                      <a:endParaRPr lang="id-ID" sz="1400" b="1" dirty="0">
                        <a:solidFill>
                          <a:srgbClr val="000000"/>
                        </a:solidFill>
                        <a:latin typeface="Times New Roman" pitchFamily="18" charset="0"/>
                        <a:ea typeface="Calibri"/>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b="1" dirty="0" smtClean="0">
                          <a:solidFill>
                            <a:schemeClr val="bg1"/>
                          </a:solidFill>
                          <a:latin typeface="Times New Roman" pitchFamily="18" charset="0"/>
                          <a:cs typeface="Times New Roman" pitchFamily="18" charset="0"/>
                        </a:rPr>
                        <a:t>Scallop flour </a:t>
                      </a:r>
                      <a:r>
                        <a:rPr lang="id-ID" sz="1400" b="1" baseline="0" dirty="0" smtClean="0">
                          <a:solidFill>
                            <a:schemeClr val="bg1"/>
                          </a:solidFill>
                          <a:latin typeface="Times New Roman" pitchFamily="18" charset="0"/>
                          <a:cs typeface="Times New Roman" pitchFamily="18" charset="0"/>
                        </a:rPr>
                        <a:t>with Millet flour</a:t>
                      </a:r>
                      <a:endParaRPr lang="id-ID" sz="1400" b="1" dirty="0">
                        <a:solidFill>
                          <a:srgbClr val="000000"/>
                        </a:solidFill>
                        <a:latin typeface="Times New Roman" pitchFamily="18" charset="0"/>
                        <a:ea typeface="Calibri"/>
                        <a:cs typeface="Times New Roman" pitchFamily="18" charset="0"/>
                      </a:endParaRPr>
                    </a:p>
                  </a:txBody>
                  <a:tcPr marL="68580" marR="68580" marT="0" marB="0" anchor="ctr"/>
                </a:tc>
              </a:tr>
              <a:tr h="21713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Moisture(%)</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62.02</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58.65</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59.81</a:t>
                      </a:r>
                      <a:endParaRPr lang="id-ID" sz="1400" b="1" dirty="0">
                        <a:solidFill>
                          <a:srgbClr val="000000"/>
                        </a:solidFill>
                        <a:latin typeface="Calibri"/>
                        <a:ea typeface="Calibri"/>
                        <a:cs typeface="Times New Roman"/>
                      </a:endParaRPr>
                    </a:p>
                  </a:txBody>
                  <a:tcPr marL="68580" marR="68580" marT="0" marB="0"/>
                </a:tc>
              </a:tr>
              <a:tr h="21713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Ash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2.07</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4.978</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5.92</a:t>
                      </a:r>
                      <a:endParaRPr lang="id-ID" sz="1400" b="1" dirty="0">
                        <a:solidFill>
                          <a:srgbClr val="000000"/>
                        </a:solidFill>
                        <a:latin typeface="Calibri"/>
                        <a:ea typeface="Calibri"/>
                        <a:cs typeface="Times New Roman"/>
                      </a:endParaRPr>
                    </a:p>
                  </a:txBody>
                  <a:tcPr marL="68580" marR="68580" marT="0" marB="0"/>
                </a:tc>
              </a:tr>
              <a:tr h="217137">
                <a:tc>
                  <a:txBody>
                    <a:bodyPr/>
                    <a:lstStyle/>
                    <a:p>
                      <a:pPr marL="457200">
                        <a:lnSpc>
                          <a:spcPct val="115000"/>
                        </a:lnSpc>
                        <a:spcAft>
                          <a:spcPts val="0"/>
                        </a:spcAft>
                      </a:pPr>
                      <a:r>
                        <a:rPr lang="id-ID" sz="1400" b="1" dirty="0">
                          <a:solidFill>
                            <a:schemeClr val="bg1"/>
                          </a:solidFill>
                          <a:latin typeface="Times New Roman" pitchFamily="18" charset="0"/>
                          <a:cs typeface="Times New Roman" pitchFamily="18" charset="0"/>
                        </a:rPr>
                        <a:t>Protein (%)</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10.01</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10.44</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12.47</a:t>
                      </a:r>
                      <a:endParaRPr lang="id-ID" sz="1400" b="1" dirty="0">
                        <a:solidFill>
                          <a:srgbClr val="000000"/>
                        </a:solidFill>
                        <a:latin typeface="Calibri"/>
                        <a:ea typeface="Calibri"/>
                        <a:cs typeface="Times New Roman"/>
                      </a:endParaRPr>
                    </a:p>
                  </a:txBody>
                  <a:tcPr marL="68580" marR="68580" marT="0" marB="0"/>
                </a:tc>
              </a:tr>
              <a:tr h="21713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Fat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7.04</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7.59</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10.30</a:t>
                      </a:r>
                      <a:endParaRPr lang="id-ID" sz="1400" b="1" dirty="0">
                        <a:solidFill>
                          <a:srgbClr val="000000"/>
                        </a:solidFill>
                        <a:latin typeface="Calibri"/>
                        <a:ea typeface="Calibri"/>
                        <a:cs typeface="Times New Roman"/>
                      </a:endParaRPr>
                    </a:p>
                  </a:txBody>
                  <a:tcPr marL="68580" marR="68580" marT="0" marB="0"/>
                </a:tc>
              </a:tr>
              <a:tr h="21713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Carbohydrat</a:t>
                      </a:r>
                      <a:r>
                        <a:rPr lang="id-ID" sz="1400" b="1" baseline="0" dirty="0" smtClean="0">
                          <a:solidFill>
                            <a:schemeClr val="bg1"/>
                          </a:solidFill>
                          <a:latin typeface="Times New Roman" pitchFamily="18" charset="0"/>
                          <a:cs typeface="Times New Roman" pitchFamily="18" charset="0"/>
                        </a:rPr>
                        <a:t> e</a:t>
                      </a:r>
                      <a:r>
                        <a:rPr lang="id-ID" sz="1400" b="1" dirty="0" smtClean="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18.85</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18.33</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11.50</a:t>
                      </a:r>
                      <a:endParaRPr lang="id-ID" sz="1400" b="1" dirty="0">
                        <a:solidFill>
                          <a:srgbClr val="000000"/>
                        </a:solidFill>
                        <a:latin typeface="Calibri"/>
                        <a:ea typeface="Calibri"/>
                        <a:cs typeface="Times New Roman"/>
                      </a:endParaRPr>
                    </a:p>
                  </a:txBody>
                  <a:tcPr marL="68580" marR="68580" marT="0" marB="0"/>
                </a:tc>
              </a:tr>
              <a:tr h="217137">
                <a:tc>
                  <a:txBody>
                    <a:bodyPr/>
                    <a:lstStyle/>
                    <a:p>
                      <a:pPr marL="457200">
                        <a:lnSpc>
                          <a:spcPct val="115000"/>
                        </a:lnSpc>
                        <a:spcAft>
                          <a:spcPts val="0"/>
                        </a:spcAft>
                      </a:pPr>
                      <a:r>
                        <a:rPr lang="id-ID" sz="1400" b="1" dirty="0" smtClean="0">
                          <a:solidFill>
                            <a:schemeClr val="bg1"/>
                          </a:solidFill>
                          <a:latin typeface="Times New Roman" pitchFamily="18" charset="0"/>
                          <a:cs typeface="Times New Roman" pitchFamily="18" charset="0"/>
                        </a:rPr>
                        <a:t>Crude Fibre </a:t>
                      </a:r>
                      <a:r>
                        <a:rPr lang="id-ID" sz="1400" b="1" dirty="0">
                          <a:solidFill>
                            <a:schemeClr val="bg1"/>
                          </a:solidFill>
                          <a:latin typeface="Times New Roman" pitchFamily="18" charset="0"/>
                          <a:cs typeface="Times New Roman" pitchFamily="18" charset="0"/>
                        </a:rPr>
                        <a:t>(%)</a:t>
                      </a:r>
                      <a:endParaRPr lang="id-ID" sz="1400" b="1" dirty="0">
                        <a:solidFill>
                          <a:schemeClr val="bg1"/>
                        </a:solidFill>
                        <a:latin typeface="Times New Roman" pitchFamily="18" charset="0"/>
                        <a:ea typeface="Calibri"/>
                        <a:cs typeface="Times New Roman" pitchFamily="18" charset="0"/>
                      </a:endParaRPr>
                    </a:p>
                  </a:txBody>
                  <a:tcPr marL="68580" marR="68580" marT="0" marB="0"/>
                </a:tc>
                <a:tc>
                  <a:txBody>
                    <a:bodyPr/>
                    <a:lstStyle/>
                    <a:p>
                      <a:pPr marL="457200" algn="ctr">
                        <a:lnSpc>
                          <a:spcPct val="115000"/>
                        </a:lnSpc>
                        <a:spcAft>
                          <a:spcPts val="0"/>
                        </a:spcAft>
                      </a:pPr>
                      <a:r>
                        <a:rPr lang="id-ID" sz="1400" b="1" dirty="0" smtClean="0"/>
                        <a:t>1.54</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3.87</a:t>
                      </a:r>
                      <a:endParaRPr lang="id-ID" sz="1400" b="1" dirty="0">
                        <a:solidFill>
                          <a:srgbClr val="00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id-ID" sz="1400" b="1" dirty="0" smtClean="0"/>
                        <a:t>2.33</a:t>
                      </a:r>
                      <a:endParaRPr lang="id-ID" sz="1400" b="1" dirty="0">
                        <a:solidFill>
                          <a:srgbClr val="000000"/>
                        </a:solidFill>
                        <a:latin typeface="Calibri"/>
                        <a:ea typeface="Calibri"/>
                        <a:cs typeface="Times New Roman"/>
                      </a:endParaRPr>
                    </a:p>
                  </a:txBody>
                  <a:tcPr marL="68580" marR="68580" marT="0" marB="0"/>
                </a:tc>
              </a:tr>
            </a:tbl>
          </a:graphicData>
        </a:graphic>
      </p:graphicFrame>
      <p:sp>
        <p:nvSpPr>
          <p:cNvPr id="10" name="TextBox 1"/>
          <p:cNvSpPr txBox="1"/>
          <p:nvPr/>
        </p:nvSpPr>
        <p:spPr>
          <a:xfrm>
            <a:off x="714375" y="4857750"/>
            <a:ext cx="1643063" cy="428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2400" b="1" dirty="0" smtClean="0">
                <a:latin typeface="Times New Roman" pitchFamily="18" charset="0"/>
                <a:cs typeface="Times New Roman" pitchFamily="18" charset="0"/>
              </a:rPr>
              <a:t>Fish Nugget</a:t>
            </a:r>
            <a:endParaRPr lang="id-ID"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3757613" cy="785812"/>
          </a:xfrm>
          <a:solidFill>
            <a:schemeClr val="accent1">
              <a:lumMod val="60000"/>
              <a:lumOff val="40000"/>
            </a:schemeClr>
          </a:solidFill>
          <a:ln w="28575"/>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Aft>
                <a:spcPts val="0"/>
              </a:spcAft>
              <a:defRPr/>
            </a:pPr>
            <a:r>
              <a:rPr lang="id-ID" dirty="0" smtClean="0"/>
              <a:t>Physical Analysis </a:t>
            </a:r>
            <a:endParaRPr lang="id-ID" dirty="0"/>
          </a:p>
        </p:txBody>
      </p:sp>
      <p:graphicFrame>
        <p:nvGraphicFramePr>
          <p:cNvPr id="4" name="Content Placeholder 3"/>
          <p:cNvGraphicFramePr>
            <a:graphicFrameLocks noGrp="1"/>
          </p:cNvGraphicFramePr>
          <p:nvPr>
            <p:ph sz="quarter" idx="1"/>
          </p:nvPr>
        </p:nvGraphicFramePr>
        <p:xfrm>
          <a:off x="500035" y="1285860"/>
          <a:ext cx="6500858" cy="3641138"/>
        </p:xfrm>
        <a:graphic>
          <a:graphicData uri="http://schemas.openxmlformats.org/drawingml/2006/table">
            <a:tbl>
              <a:tblPr>
                <a:tableStyleId>{284E427A-3D55-4303-BF80-6455036E1DE7}</a:tableStyleId>
              </a:tblPr>
              <a:tblGrid>
                <a:gridCol w="2214577"/>
                <a:gridCol w="1214446"/>
                <a:gridCol w="1500198"/>
                <a:gridCol w="1571637"/>
              </a:tblGrid>
              <a:tr h="988084">
                <a:tc>
                  <a:txBody>
                    <a:bodyPr/>
                    <a:lstStyle/>
                    <a:p>
                      <a:pPr algn="ctr">
                        <a:lnSpc>
                          <a:spcPct val="115000"/>
                        </a:lnSpc>
                        <a:spcAft>
                          <a:spcPts val="0"/>
                        </a:spcAft>
                      </a:pPr>
                      <a:r>
                        <a:rPr lang="id-ID" sz="1900" b="1" dirty="0" smtClean="0">
                          <a:solidFill>
                            <a:srgbClr val="000000"/>
                          </a:solidFill>
                          <a:latin typeface="+mn-lt"/>
                          <a:ea typeface="Calibri"/>
                          <a:cs typeface="Times New Roman"/>
                        </a:rPr>
                        <a:t>Fish-</a:t>
                      </a:r>
                      <a:r>
                        <a:rPr lang="id-ID" sz="1900" b="1" baseline="0" dirty="0" smtClean="0">
                          <a:solidFill>
                            <a:srgbClr val="000000"/>
                          </a:solidFill>
                          <a:latin typeface="+mn-lt"/>
                          <a:ea typeface="Calibri"/>
                          <a:cs typeface="Times New Roman"/>
                        </a:rPr>
                        <a:t>based Product</a:t>
                      </a:r>
                      <a:endParaRPr lang="id-ID" sz="1900" b="1" dirty="0">
                        <a:solidFill>
                          <a:srgbClr val="000000"/>
                        </a:solidFill>
                        <a:latin typeface="+mn-lt"/>
                        <a:ea typeface="Calibri"/>
                        <a:cs typeface="Times New Roman"/>
                      </a:endParaRPr>
                    </a:p>
                  </a:txBody>
                  <a:tcPr marL="68580" marR="68580" marT="0" marB="0" anchor="ctr"/>
                </a:tc>
                <a:tc>
                  <a:txBody>
                    <a:bodyPr/>
                    <a:lstStyle/>
                    <a:p>
                      <a:pPr algn="ctr">
                        <a:lnSpc>
                          <a:spcPct val="115000"/>
                        </a:lnSpc>
                        <a:spcAft>
                          <a:spcPts val="0"/>
                        </a:spcAft>
                      </a:pPr>
                      <a:r>
                        <a:rPr lang="id-ID" sz="1900" dirty="0">
                          <a:latin typeface="+mn-lt"/>
                        </a:rPr>
                        <a:t>C</a:t>
                      </a:r>
                      <a:r>
                        <a:rPr lang="id-ID" sz="1900" dirty="0" smtClean="0">
                          <a:latin typeface="+mn-lt"/>
                        </a:rPr>
                        <a:t>ontrol </a:t>
                      </a:r>
                      <a:r>
                        <a:rPr lang="id-ID" sz="1900" dirty="0">
                          <a:latin typeface="+mn-lt"/>
                        </a:rPr>
                        <a:t>(KgF)</a:t>
                      </a:r>
                      <a:endParaRPr lang="id-ID" sz="1900" dirty="0">
                        <a:solidFill>
                          <a:srgbClr val="000000"/>
                        </a:solidFill>
                        <a:latin typeface="+mn-lt"/>
                        <a:ea typeface="Calibri"/>
                        <a:cs typeface="Times New Roman"/>
                      </a:endParaRPr>
                    </a:p>
                  </a:txBody>
                  <a:tcPr marL="68580" marR="68580" marT="0" marB="0" anchor="ctr"/>
                </a:tc>
                <a:tc>
                  <a:txBody>
                    <a:bodyPr/>
                    <a:lstStyle/>
                    <a:p>
                      <a:pPr algn="ctr">
                        <a:lnSpc>
                          <a:spcPct val="115000"/>
                        </a:lnSpc>
                        <a:spcAft>
                          <a:spcPts val="0"/>
                        </a:spcAft>
                      </a:pPr>
                      <a:r>
                        <a:rPr lang="id-ID" sz="1900" dirty="0" smtClean="0">
                          <a:latin typeface="+mn-lt"/>
                        </a:rPr>
                        <a:t>SSF </a:t>
                      </a:r>
                      <a:r>
                        <a:rPr lang="id-ID" sz="1900" baseline="0" dirty="0" smtClean="0">
                          <a:latin typeface="+mn-lt"/>
                        </a:rPr>
                        <a:t>with Corn flour</a:t>
                      </a:r>
                      <a:r>
                        <a:rPr lang="id-ID" sz="1900" dirty="0" smtClean="0">
                          <a:latin typeface="+mn-lt"/>
                        </a:rPr>
                        <a:t>(KgF</a:t>
                      </a:r>
                      <a:r>
                        <a:rPr lang="id-ID" sz="1900" dirty="0">
                          <a:latin typeface="+mn-lt"/>
                        </a:rPr>
                        <a:t>)</a:t>
                      </a:r>
                      <a:endParaRPr lang="id-ID" sz="1900" dirty="0">
                        <a:solidFill>
                          <a:srgbClr val="000000"/>
                        </a:solidFill>
                        <a:latin typeface="+mn-lt"/>
                        <a:ea typeface="Calibri"/>
                        <a:cs typeface="Times New Roman"/>
                      </a:endParaRPr>
                    </a:p>
                  </a:txBody>
                  <a:tcPr marL="68580" marR="68580" marT="0" marB="0" anchor="ctr"/>
                </a:tc>
                <a:tc>
                  <a:txBody>
                    <a:bodyPr/>
                    <a:lstStyle/>
                    <a:p>
                      <a:pPr algn="ctr">
                        <a:lnSpc>
                          <a:spcPct val="115000"/>
                        </a:lnSpc>
                        <a:spcAft>
                          <a:spcPts val="0"/>
                        </a:spcAft>
                      </a:pPr>
                      <a:r>
                        <a:rPr lang="id-ID" sz="1900" dirty="0" smtClean="0">
                          <a:latin typeface="+mn-lt"/>
                        </a:rPr>
                        <a:t>SSF </a:t>
                      </a:r>
                      <a:r>
                        <a:rPr lang="id-ID" sz="1900" baseline="0" dirty="0" smtClean="0">
                          <a:latin typeface="+mn-lt"/>
                        </a:rPr>
                        <a:t>with Millet flour</a:t>
                      </a:r>
                      <a:r>
                        <a:rPr lang="id-ID" sz="1900" dirty="0" smtClean="0">
                          <a:latin typeface="+mn-lt"/>
                        </a:rPr>
                        <a:t>(KgF</a:t>
                      </a:r>
                      <a:r>
                        <a:rPr lang="id-ID" sz="1900" dirty="0">
                          <a:latin typeface="+mn-lt"/>
                        </a:rPr>
                        <a:t>)</a:t>
                      </a:r>
                      <a:endParaRPr lang="id-ID" sz="1900" dirty="0">
                        <a:solidFill>
                          <a:srgbClr val="000000"/>
                        </a:solidFill>
                        <a:latin typeface="+mn-lt"/>
                        <a:ea typeface="Calibri"/>
                        <a:cs typeface="Times New Roman"/>
                      </a:endParaRPr>
                    </a:p>
                  </a:txBody>
                  <a:tcPr marL="68580" marR="68580" marT="0" marB="0" anchor="ctr"/>
                </a:tc>
              </a:tr>
              <a:tr h="988084">
                <a:tc>
                  <a:txBody>
                    <a:bodyPr/>
                    <a:lstStyle/>
                    <a:p>
                      <a:pPr algn="just">
                        <a:lnSpc>
                          <a:spcPct val="115000"/>
                        </a:lnSpc>
                        <a:spcAft>
                          <a:spcPts val="0"/>
                        </a:spcAft>
                      </a:pPr>
                      <a:r>
                        <a:rPr lang="id-ID" sz="1900" dirty="0">
                          <a:latin typeface="+mn-lt"/>
                        </a:rPr>
                        <a:t>Cookies </a:t>
                      </a:r>
                    </a:p>
                    <a:p>
                      <a:pPr algn="just">
                        <a:lnSpc>
                          <a:spcPct val="115000"/>
                        </a:lnSpc>
                        <a:spcAft>
                          <a:spcPts val="0"/>
                        </a:spcAft>
                      </a:pPr>
                      <a:r>
                        <a:rPr lang="id-ID" sz="1900" dirty="0">
                          <a:latin typeface="+mn-lt"/>
                        </a:rPr>
                        <a:t>(breaking strength)</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0.43±0.07</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0.61±0.13</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0.69±0.42</a:t>
                      </a:r>
                      <a:endParaRPr lang="id-ID" sz="1900" dirty="0">
                        <a:solidFill>
                          <a:srgbClr val="000000"/>
                        </a:solidFill>
                        <a:latin typeface="+mn-lt"/>
                        <a:ea typeface="Calibri"/>
                        <a:cs typeface="Times New Roman"/>
                      </a:endParaRPr>
                    </a:p>
                  </a:txBody>
                  <a:tcPr marL="68580" marR="68580" marT="0" marB="0"/>
                </a:tc>
              </a:tr>
              <a:tr h="988084">
                <a:tc>
                  <a:txBody>
                    <a:bodyPr/>
                    <a:lstStyle/>
                    <a:p>
                      <a:pPr algn="just">
                        <a:lnSpc>
                          <a:spcPct val="115000"/>
                        </a:lnSpc>
                        <a:spcAft>
                          <a:spcPts val="0"/>
                        </a:spcAft>
                      </a:pPr>
                      <a:r>
                        <a:rPr lang="id-ID" sz="1900" dirty="0" smtClean="0">
                          <a:latin typeface="+mn-lt"/>
                        </a:rPr>
                        <a:t>Extrudate</a:t>
                      </a:r>
                      <a:endParaRPr lang="id-ID" sz="1900" dirty="0">
                        <a:latin typeface="+mn-lt"/>
                      </a:endParaRPr>
                    </a:p>
                    <a:p>
                      <a:pPr algn="just">
                        <a:lnSpc>
                          <a:spcPct val="115000"/>
                        </a:lnSpc>
                        <a:spcAft>
                          <a:spcPts val="0"/>
                        </a:spcAft>
                      </a:pPr>
                      <a:r>
                        <a:rPr lang="id-ID" sz="1900" dirty="0">
                          <a:latin typeface="+mn-lt"/>
                        </a:rPr>
                        <a:t>(breaking strength)</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3.12±1.54</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8.81±0.67</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5.32±3.11</a:t>
                      </a:r>
                      <a:endParaRPr lang="id-ID" sz="1900" dirty="0">
                        <a:solidFill>
                          <a:srgbClr val="000000"/>
                        </a:solidFill>
                        <a:latin typeface="+mn-lt"/>
                        <a:ea typeface="Calibri"/>
                        <a:cs typeface="Times New Roman"/>
                      </a:endParaRPr>
                    </a:p>
                  </a:txBody>
                  <a:tcPr marL="68580" marR="68580" marT="0" marB="0"/>
                </a:tc>
              </a:tr>
              <a:tr h="658723">
                <a:tc>
                  <a:txBody>
                    <a:bodyPr/>
                    <a:lstStyle/>
                    <a:p>
                      <a:pPr algn="just">
                        <a:lnSpc>
                          <a:spcPct val="115000"/>
                        </a:lnSpc>
                        <a:spcAft>
                          <a:spcPts val="0"/>
                        </a:spcAft>
                      </a:pPr>
                      <a:r>
                        <a:rPr lang="id-ID" sz="1900" dirty="0" smtClean="0">
                          <a:latin typeface="+mn-lt"/>
                        </a:rPr>
                        <a:t>Fish</a:t>
                      </a:r>
                      <a:r>
                        <a:rPr lang="id-ID" sz="1900" baseline="0" dirty="0" smtClean="0">
                          <a:latin typeface="+mn-lt"/>
                        </a:rPr>
                        <a:t> Nugget</a:t>
                      </a:r>
                      <a:endParaRPr lang="id-ID" sz="1900" dirty="0">
                        <a:latin typeface="+mn-lt"/>
                      </a:endParaRPr>
                    </a:p>
                    <a:p>
                      <a:pPr algn="just">
                        <a:lnSpc>
                          <a:spcPct val="115000"/>
                        </a:lnSpc>
                        <a:spcAft>
                          <a:spcPts val="0"/>
                        </a:spcAft>
                      </a:pPr>
                      <a:r>
                        <a:rPr lang="id-ID" sz="1900" dirty="0">
                          <a:latin typeface="+mn-lt"/>
                        </a:rPr>
                        <a:t>(gel strength)</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14.48±4.8</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14.00±4.67</a:t>
                      </a:r>
                      <a:endParaRPr lang="id-ID" sz="1900" dirty="0">
                        <a:solidFill>
                          <a:srgbClr val="000000"/>
                        </a:solidFill>
                        <a:latin typeface="+mn-lt"/>
                        <a:ea typeface="Calibri"/>
                        <a:cs typeface="Times New Roman"/>
                      </a:endParaRPr>
                    </a:p>
                  </a:txBody>
                  <a:tcPr marL="68580" marR="68580" marT="0" marB="0"/>
                </a:tc>
                <a:tc>
                  <a:txBody>
                    <a:bodyPr/>
                    <a:lstStyle/>
                    <a:p>
                      <a:pPr algn="ctr">
                        <a:lnSpc>
                          <a:spcPct val="115000"/>
                        </a:lnSpc>
                        <a:spcAft>
                          <a:spcPts val="0"/>
                        </a:spcAft>
                      </a:pPr>
                      <a:r>
                        <a:rPr lang="id-ID" sz="1900" dirty="0" smtClean="0">
                          <a:latin typeface="+mn-lt"/>
                        </a:rPr>
                        <a:t>27.77±9.26</a:t>
                      </a:r>
                      <a:endParaRPr lang="id-ID" sz="1900" dirty="0">
                        <a:solidFill>
                          <a:srgbClr val="000000"/>
                        </a:solidFill>
                        <a:latin typeface="+mn-lt"/>
                        <a:ea typeface="Calibri"/>
                        <a:cs typeface="Times New Roman"/>
                      </a:endParaRPr>
                    </a:p>
                  </a:txBody>
                  <a:tcPr marL="68580" marR="68580" marT="0" marB="0"/>
                </a:tc>
              </a:tr>
            </a:tbl>
          </a:graphicData>
        </a:graphic>
      </p:graphicFrame>
      <p:pic>
        <p:nvPicPr>
          <p:cNvPr id="5" name="Picture 4"/>
          <p:cNvPicPr/>
          <p:nvPr/>
        </p:nvPicPr>
        <p:blipFill>
          <a:blip r:embed="rId3" cstate="print"/>
          <a:srcRect/>
          <a:stretch>
            <a:fillRect/>
          </a:stretch>
        </p:blipFill>
        <p:spPr bwMode="auto">
          <a:xfrm>
            <a:off x="8001024" y="285728"/>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 descr="E:\poto\pendahuluan\DSC02806.JPG"/>
          <p:cNvPicPr>
            <a:picLocks noChangeAspect="1" noChangeArrowheads="1"/>
          </p:cNvPicPr>
          <p:nvPr/>
        </p:nvPicPr>
        <p:blipFill>
          <a:blip r:embed="rId4" cstate="print"/>
          <a:srcRect/>
          <a:stretch>
            <a:fillRect/>
          </a:stretch>
        </p:blipFill>
        <p:spPr bwMode="auto">
          <a:xfrm>
            <a:off x="5572132" y="4857760"/>
            <a:ext cx="3300268" cy="180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5750"/>
            <a:ext cx="5072062" cy="642938"/>
          </a:xfrm>
        </p:spPr>
        <p:style>
          <a:lnRef idx="2">
            <a:schemeClr val="accent4"/>
          </a:lnRef>
          <a:fillRef idx="1">
            <a:schemeClr val="lt1"/>
          </a:fillRef>
          <a:effectRef idx="0">
            <a:schemeClr val="accent4"/>
          </a:effectRef>
          <a:fontRef idx="minor">
            <a:schemeClr val="dk1"/>
          </a:fontRef>
        </p:style>
        <p:txBody>
          <a:bodyPr>
            <a:normAutofit/>
          </a:bodyPr>
          <a:lstStyle/>
          <a:p>
            <a:pPr eaLnBrk="1" fontAlgn="auto" hangingPunct="1">
              <a:spcAft>
                <a:spcPts val="0"/>
              </a:spcAft>
              <a:defRPr/>
            </a:pPr>
            <a:r>
              <a:rPr lang="id-ID" b="1" dirty="0" smtClean="0">
                <a:solidFill>
                  <a:schemeClr val="accent4"/>
                </a:solidFill>
              </a:rPr>
              <a:t>Ca : P Ratio in Products</a:t>
            </a:r>
            <a:endParaRPr lang="id-ID" b="1" dirty="0">
              <a:solidFill>
                <a:schemeClr val="accent4"/>
              </a:solidFill>
            </a:endParaRPr>
          </a:p>
        </p:txBody>
      </p:sp>
      <p:graphicFrame>
        <p:nvGraphicFramePr>
          <p:cNvPr id="4" name="Content Placeholder 3"/>
          <p:cNvGraphicFramePr>
            <a:graphicFrameLocks noGrp="1"/>
          </p:cNvGraphicFramePr>
          <p:nvPr>
            <p:ph sz="quarter" idx="1"/>
          </p:nvPr>
        </p:nvGraphicFramePr>
        <p:xfrm>
          <a:off x="285720" y="1481334"/>
          <a:ext cx="8143931" cy="2817350"/>
        </p:xfrm>
        <a:graphic>
          <a:graphicData uri="http://schemas.openxmlformats.org/drawingml/2006/table">
            <a:tbl>
              <a:tblPr>
                <a:tableStyleId>{E269D01E-BC32-4049-B463-5C60D7B0CCD2}</a:tableStyleId>
              </a:tblPr>
              <a:tblGrid>
                <a:gridCol w="2035304"/>
                <a:gridCol w="2036209"/>
                <a:gridCol w="2036209"/>
                <a:gridCol w="2036209"/>
              </a:tblGrid>
              <a:tr h="1126940">
                <a:tc>
                  <a:txBody>
                    <a:bodyPr/>
                    <a:lstStyle/>
                    <a:p>
                      <a:pPr algn="ctr">
                        <a:lnSpc>
                          <a:spcPct val="115000"/>
                        </a:lnSpc>
                        <a:spcAft>
                          <a:spcPts val="0"/>
                        </a:spcAft>
                      </a:pPr>
                      <a:r>
                        <a:rPr lang="id-ID" sz="1800" b="1" dirty="0" smtClean="0">
                          <a:solidFill>
                            <a:schemeClr val="bg1"/>
                          </a:solidFill>
                          <a:latin typeface="Calibri"/>
                          <a:ea typeface="Calibri"/>
                          <a:cs typeface="Times New Roman"/>
                        </a:rPr>
                        <a:t>Product</a:t>
                      </a:r>
                      <a:endParaRPr lang="id-ID" sz="1800" b="1" dirty="0">
                        <a:solidFill>
                          <a:schemeClr val="bg1"/>
                        </a:solidFill>
                        <a:latin typeface="Calibri"/>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a:t>C</a:t>
                      </a:r>
                      <a:r>
                        <a:rPr lang="id-ID" sz="1800" dirty="0" smtClean="0"/>
                        <a:t>ontrol </a:t>
                      </a:r>
                      <a:r>
                        <a:rPr lang="id-ID" sz="1800" dirty="0"/>
                        <a:t>(0%)</a:t>
                      </a:r>
                      <a:endParaRPr lang="id-ID" sz="1800" dirty="0">
                        <a:solidFill>
                          <a:srgbClr val="000000"/>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800" dirty="0" smtClean="0"/>
                        <a:t>SSF </a:t>
                      </a:r>
                      <a:r>
                        <a:rPr lang="id-ID" sz="1800" baseline="0" dirty="0" smtClean="0"/>
                        <a:t>with Corn flour</a:t>
                      </a:r>
                      <a:r>
                        <a:rPr lang="id-ID" sz="1800" dirty="0" smtClean="0"/>
                        <a:t>(KgF)</a:t>
                      </a:r>
                      <a:endParaRPr lang="id-ID" sz="1800" dirty="0">
                        <a:solidFill>
                          <a:srgbClr val="000000"/>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800" dirty="0" smtClean="0"/>
                        <a:t>SSF </a:t>
                      </a:r>
                      <a:r>
                        <a:rPr lang="id-ID" sz="1800" baseline="0" dirty="0" smtClean="0"/>
                        <a:t>with Millet flour</a:t>
                      </a:r>
                      <a:r>
                        <a:rPr lang="id-ID" sz="1800" dirty="0" smtClean="0"/>
                        <a:t>(KgF)</a:t>
                      </a:r>
                      <a:endParaRPr lang="id-ID" sz="1800" dirty="0" smtClean="0">
                        <a:solidFill>
                          <a:srgbClr val="000000"/>
                        </a:solidFill>
                        <a:latin typeface="Calibri"/>
                        <a:ea typeface="Calibri"/>
                        <a:cs typeface="Times New Roman"/>
                      </a:endParaRPr>
                    </a:p>
                    <a:p>
                      <a:pPr algn="ctr">
                        <a:lnSpc>
                          <a:spcPct val="115000"/>
                        </a:lnSpc>
                        <a:spcAft>
                          <a:spcPts val="0"/>
                        </a:spcAft>
                      </a:pPr>
                      <a:endParaRPr lang="id-ID" sz="1800" dirty="0">
                        <a:solidFill>
                          <a:srgbClr val="000000"/>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563470">
                <a:tc>
                  <a:txBody>
                    <a:bodyPr/>
                    <a:lstStyle/>
                    <a:p>
                      <a:pPr algn="just">
                        <a:lnSpc>
                          <a:spcPct val="115000"/>
                        </a:lnSpc>
                        <a:spcAft>
                          <a:spcPts val="0"/>
                        </a:spcAft>
                      </a:pPr>
                      <a:r>
                        <a:rPr lang="id-ID" sz="1800" dirty="0"/>
                        <a:t>Cookies</a:t>
                      </a:r>
                      <a:endParaRPr lang="id-ID" sz="1800" dirty="0">
                        <a:solidFill>
                          <a:srgbClr val="000000"/>
                        </a:solidFill>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a:t>1 : </a:t>
                      </a:r>
                      <a:r>
                        <a:rPr lang="id-ID" sz="1800" dirty="0" smtClean="0"/>
                        <a:t>4.71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smtClean="0"/>
                        <a:t>3.5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smtClean="0"/>
                        <a:t>12.3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3470">
                <a:tc>
                  <a:txBody>
                    <a:bodyPr/>
                    <a:lstStyle/>
                    <a:p>
                      <a:pPr algn="just">
                        <a:lnSpc>
                          <a:spcPct val="115000"/>
                        </a:lnSpc>
                        <a:spcAft>
                          <a:spcPts val="0"/>
                        </a:spcAft>
                      </a:pPr>
                      <a:r>
                        <a:rPr lang="id-ID" sz="1800" dirty="0" smtClean="0"/>
                        <a:t>extrudate</a:t>
                      </a:r>
                      <a:endParaRPr lang="id-ID" sz="1800" dirty="0">
                        <a:solidFill>
                          <a:srgbClr val="000000"/>
                        </a:solidFill>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a:t>1 : </a:t>
                      </a:r>
                      <a:r>
                        <a:rPr lang="id-ID" sz="1800" dirty="0" smtClean="0"/>
                        <a:t>7.9</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smtClean="0"/>
                        <a:t>3.2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id-ID" sz="1800" dirty="0" smtClean="0"/>
                        <a:t>3.39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3470">
                <a:tc>
                  <a:txBody>
                    <a:bodyPr/>
                    <a:lstStyle/>
                    <a:p>
                      <a:pPr algn="just">
                        <a:lnSpc>
                          <a:spcPct val="115000"/>
                        </a:lnSpc>
                        <a:spcAft>
                          <a:spcPts val="0"/>
                        </a:spcAft>
                      </a:pPr>
                      <a:r>
                        <a:rPr lang="id-ID" sz="1800" b="0" dirty="0" smtClean="0"/>
                        <a:t>Fish Nugget</a:t>
                      </a:r>
                      <a:endParaRPr lang="id-ID" sz="1800" b="0" dirty="0">
                        <a:solidFill>
                          <a:srgbClr val="000000"/>
                        </a:solidFill>
                        <a:latin typeface="Calibri"/>
                        <a:ea typeface="Calibri"/>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id-ID" sz="1800" dirty="0"/>
                        <a:t>1 : </a:t>
                      </a:r>
                      <a:r>
                        <a:rPr lang="id-ID" sz="1800" dirty="0" smtClean="0"/>
                        <a:t>2.78</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id-ID" sz="1800" dirty="0" smtClean="0"/>
                        <a:t>3.9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id-ID" sz="1800" dirty="0" smtClean="0"/>
                        <a:t>3.4 </a:t>
                      </a:r>
                      <a:r>
                        <a:rPr lang="id-ID" sz="1800" dirty="0"/>
                        <a:t>: 1</a:t>
                      </a:r>
                      <a:endParaRPr lang="id-ID" sz="1800" dirty="0">
                        <a:solidFill>
                          <a:srgbClr val="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5" name="Oval 4"/>
          <p:cNvSpPr/>
          <p:nvPr/>
        </p:nvSpPr>
        <p:spPr>
          <a:xfrm>
            <a:off x="4786313" y="2500313"/>
            <a:ext cx="1214437" cy="642937"/>
          </a:xfrm>
          <a:prstGeom prst="ellipse">
            <a:avLst/>
          </a:prstGeom>
          <a:noFill/>
          <a:ln w="2222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pic>
        <p:nvPicPr>
          <p:cNvPr id="10" name="Picture 9"/>
          <p:cNvPicPr/>
          <p:nvPr/>
        </p:nvPicPr>
        <p:blipFill>
          <a:blip r:embed="rId3" cstate="print"/>
          <a:srcRect/>
          <a:stretch>
            <a:fillRect/>
          </a:stretch>
        </p:blipFill>
        <p:spPr bwMode="auto">
          <a:xfrm>
            <a:off x="8143900"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471988" cy="77628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eaLnBrk="1" fontAlgn="auto" hangingPunct="1">
              <a:spcAft>
                <a:spcPts val="0"/>
              </a:spcAft>
              <a:defRPr/>
            </a:pPr>
            <a:r>
              <a:rPr lang="id-ID" sz="4000" dirty="0" smtClean="0"/>
              <a:t>Conclusion </a:t>
            </a:r>
            <a:endParaRPr lang="id-ID" sz="4000" dirty="0"/>
          </a:p>
        </p:txBody>
      </p:sp>
      <p:sp>
        <p:nvSpPr>
          <p:cNvPr id="3" name="Content Placeholder 2"/>
          <p:cNvSpPr>
            <a:spLocks noGrp="1"/>
          </p:cNvSpPr>
          <p:nvPr>
            <p:ph sz="quarter" idx="1"/>
          </p:nvPr>
        </p:nvSpPr>
        <p:spPr>
          <a:xfrm>
            <a:off x="500063" y="1000125"/>
            <a:ext cx="8501062" cy="4286250"/>
          </a:xfrm>
          <a:prstGeom prst="round1Rect">
            <a:avLst/>
          </a:prstGeom>
          <a:ln w="38100">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marL="274320" indent="-274320" eaLnBrk="1" fontAlgn="auto" hangingPunct="1">
              <a:spcAft>
                <a:spcPts val="0"/>
              </a:spcAft>
              <a:buFont typeface="Wingdings 3" pitchFamily="18" charset="2"/>
              <a:buNone/>
              <a:defRPr/>
            </a:pPr>
            <a:endParaRPr lang="id-ID" sz="1800" b="1" dirty="0" smtClean="0"/>
          </a:p>
          <a:p>
            <a:pPr marL="274320" indent="-274320" eaLnBrk="1" fontAlgn="auto" hangingPunct="1">
              <a:spcAft>
                <a:spcPts val="0"/>
              </a:spcAft>
              <a:defRPr/>
            </a:pPr>
            <a:r>
              <a:rPr lang="id-ID" sz="1800" b="1" dirty="0" smtClean="0"/>
              <a:t>The best feed formulation using scallop shell flour, corn and millet flours to Ca-absorption of blood serum in mice was performed at ratio Ca:P of 3:1 with range of 2.53±0.11 – 2.67±0.16 mmol/L </a:t>
            </a:r>
          </a:p>
          <a:p>
            <a:pPr marL="274320" indent="-274320" eaLnBrk="1" fontAlgn="auto" hangingPunct="1">
              <a:spcAft>
                <a:spcPts val="0"/>
              </a:spcAft>
              <a:buFont typeface="Wingdings 3"/>
              <a:buNone/>
              <a:defRPr/>
            </a:pPr>
            <a:endParaRPr lang="id-ID" sz="1800" b="1" dirty="0" smtClean="0"/>
          </a:p>
          <a:p>
            <a:pPr marL="274320" indent="-274320" eaLnBrk="1" fontAlgn="auto" hangingPunct="1">
              <a:spcAft>
                <a:spcPts val="0"/>
              </a:spcAft>
              <a:buFont typeface="Wingdings 3"/>
              <a:buChar char=""/>
              <a:defRPr/>
            </a:pPr>
            <a:r>
              <a:rPr lang="id-ID" sz="1800" b="1" dirty="0" smtClean="0"/>
              <a:t> There is positive corelation between calcium value with breaking strength (cookies = 0.96 dan extrudates = 0.49) or gel strength (fish nuggets = 0.94)</a:t>
            </a:r>
          </a:p>
          <a:p>
            <a:pPr marL="274320" indent="-274320" eaLnBrk="1" fontAlgn="auto" hangingPunct="1">
              <a:spcAft>
                <a:spcPts val="0"/>
              </a:spcAft>
              <a:buFont typeface="Wingdings 3"/>
              <a:buNone/>
              <a:defRPr/>
            </a:pPr>
            <a:endParaRPr lang="id-ID" sz="1800" b="1" dirty="0" smtClean="0"/>
          </a:p>
          <a:p>
            <a:pPr marL="274320" indent="-274320" eaLnBrk="1" fontAlgn="auto" hangingPunct="1">
              <a:spcAft>
                <a:spcPts val="0"/>
              </a:spcAft>
              <a:buFont typeface="Wingdings 3" pitchFamily="18" charset="2"/>
              <a:buNone/>
              <a:defRPr/>
            </a:pPr>
            <a:endParaRPr lang="id-ID" sz="1800" b="1" dirty="0" smtClean="0"/>
          </a:p>
          <a:p>
            <a:pPr marL="274320" indent="-274320" eaLnBrk="1" fontAlgn="auto" hangingPunct="1">
              <a:spcAft>
                <a:spcPts val="0"/>
              </a:spcAft>
              <a:buFont typeface="Wingdings 3"/>
              <a:buChar char=""/>
              <a:defRPr/>
            </a:pPr>
            <a:endParaRPr lang="id-ID" sz="1800" b="1" dirty="0"/>
          </a:p>
        </p:txBody>
      </p:sp>
      <p:pic>
        <p:nvPicPr>
          <p:cNvPr id="4" name="Picture 3"/>
          <p:cNvPicPr/>
          <p:nvPr/>
        </p:nvPicPr>
        <p:blipFill>
          <a:blip r:embed="rId3" cstate="print"/>
          <a:srcRect/>
          <a:stretch>
            <a:fillRect/>
          </a:stretch>
        </p:blipFill>
        <p:spPr bwMode="auto">
          <a:xfrm>
            <a:off x="8429620"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4900613" cy="714375"/>
          </a:xfrm>
          <a:solidFill>
            <a:schemeClr val="accent1">
              <a:lumMod val="60000"/>
              <a:lumOff val="40000"/>
            </a:schemeClr>
          </a:solidFill>
        </p:spPr>
        <p:txBody>
          <a:bodyPr/>
          <a:lstStyle/>
          <a:p>
            <a:pPr algn="ctr">
              <a:defRPr/>
            </a:pPr>
            <a:r>
              <a:rPr lang="id-ID" dirty="0" smtClean="0">
                <a:latin typeface="Algerian" pitchFamily="82" charset="0"/>
              </a:rPr>
              <a:t>ACKNOWLEDGEMENT</a:t>
            </a:r>
            <a:endParaRPr lang="id-ID" dirty="0">
              <a:latin typeface="Algerian" pitchFamily="82" charset="0"/>
            </a:endParaRPr>
          </a:p>
        </p:txBody>
      </p:sp>
      <p:sp>
        <p:nvSpPr>
          <p:cNvPr id="31747" name="Content Placeholder 2"/>
          <p:cNvSpPr>
            <a:spLocks noGrp="1"/>
          </p:cNvSpPr>
          <p:nvPr>
            <p:ph sz="quarter" idx="1"/>
          </p:nvPr>
        </p:nvSpPr>
        <p:spPr>
          <a:xfrm>
            <a:off x="457200" y="1571625"/>
            <a:ext cx="8229600" cy="4584700"/>
          </a:xfrm>
        </p:spPr>
        <p:txBody>
          <a:bodyPr/>
          <a:lstStyle/>
          <a:p>
            <a:r>
              <a:rPr lang="id-ID" smtClean="0"/>
              <a:t>Directorate General of Higher Education for research funding through National Strategy Grant in 2010 </a:t>
            </a:r>
          </a:p>
          <a:p>
            <a:r>
              <a:rPr lang="id-ID" smtClean="0"/>
              <a:t>Laboratory of Clinical Phatology,  Medical Faculty Diponegoro University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786058"/>
            <a:ext cx="5124224" cy="1323439"/>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fontAlgn="auto">
              <a:spcBef>
                <a:spcPts val="0"/>
              </a:spcBef>
              <a:spcAft>
                <a:spcPts val="0"/>
              </a:spcAft>
              <a:defRPr/>
            </a:pPr>
            <a:r>
              <a:rPr lang="id-ID" sz="8000" b="1" dirty="0">
                <a:ln w="10541" cmpd="sng">
                  <a:solidFill>
                    <a:schemeClr val="accent1">
                      <a:shade val="88000"/>
                      <a:satMod val="110000"/>
                    </a:schemeClr>
                  </a:solidFill>
                  <a:prstDash val="solid"/>
                </a:ln>
                <a:solidFill>
                  <a:schemeClr val="tx1"/>
                </a:solidFill>
              </a:rPr>
              <a:t>Thank You</a:t>
            </a:r>
            <a:endParaRPr lang="en-US" sz="8000" b="1" dirty="0">
              <a:ln w="10541" cmpd="sng">
                <a:solidFill>
                  <a:schemeClr val="accent1">
                    <a:shade val="88000"/>
                    <a:satMod val="110000"/>
                  </a:schemeClr>
                </a:solidFill>
                <a:prstDash val="solid"/>
              </a:ln>
              <a:solidFill>
                <a:schemeClr val="tx1"/>
              </a:solidFill>
            </a:endParaRPr>
          </a:p>
        </p:txBody>
      </p:sp>
      <p:pic>
        <p:nvPicPr>
          <p:cNvPr id="5" name="Picture 4"/>
          <p:cNvPicPr/>
          <p:nvPr/>
        </p:nvPicPr>
        <p:blipFill>
          <a:blip r:embed="rId2" cstate="print"/>
          <a:srcRect/>
          <a:stretch>
            <a:fillRect/>
          </a:stretch>
        </p:blipFill>
        <p:spPr bwMode="auto">
          <a:xfrm>
            <a:off x="214282" y="14285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29" name="Picture 1" descr="E:\poto\pendahuluan\DSC02806.JPG"/>
          <p:cNvPicPr>
            <a:picLocks noChangeAspect="1" noChangeArrowheads="1"/>
          </p:cNvPicPr>
          <p:nvPr/>
        </p:nvPicPr>
        <p:blipFill>
          <a:blip r:embed="rId3" cstate="print"/>
          <a:srcRect/>
          <a:stretch>
            <a:fillRect/>
          </a:stretch>
        </p:blipFill>
        <p:spPr bwMode="auto">
          <a:xfrm>
            <a:off x="5429256" y="4643446"/>
            <a:ext cx="3300268"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E:\poto\pendahuluan\kerangnya susan\kerang kerang 2.JPG"/>
          <p:cNvPicPr>
            <a:picLocks noGrp="1" noChangeAspect="1" noChangeArrowheads="1"/>
          </p:cNvPicPr>
          <p:nvPr>
            <p:ph sz="quarter" idx="1"/>
          </p:nvPr>
        </p:nvPicPr>
        <p:blipFill>
          <a:blip r:embed="rId4" cstate="print"/>
          <a:srcRect/>
          <a:stretch>
            <a:fillRect/>
          </a:stretch>
        </p:blipFill>
        <p:spPr>
          <a:xfrm>
            <a:off x="7143768" y="428604"/>
            <a:ext cx="1561788" cy="14400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 name="Picture 34" descr="PIC_0414"/>
          <p:cNvPicPr>
            <a:picLocks noChangeAspect="1" noChangeArrowheads="1"/>
          </p:cNvPicPr>
          <p:nvPr/>
        </p:nvPicPr>
        <p:blipFill>
          <a:blip r:embed="rId5" cstate="print"/>
          <a:srcRect/>
          <a:stretch>
            <a:fillRect/>
          </a:stretch>
        </p:blipFill>
        <p:spPr bwMode="auto">
          <a:xfrm>
            <a:off x="6500826" y="2285992"/>
            <a:ext cx="228598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0" y="0"/>
            <a:ext cx="9144000" cy="6858000"/>
          </a:xfrm>
          <a:solidFill>
            <a:schemeClr val="bg1"/>
          </a:solidFill>
        </p:spPr>
        <p:txBody>
          <a:bodyPr/>
          <a:lstStyle/>
          <a:p>
            <a:pPr algn="ctr" eaLnBrk="1" hangingPunct="1">
              <a:buFont typeface="Wingdings 3" pitchFamily="18" charset="2"/>
              <a:buNone/>
            </a:pPr>
            <a:r>
              <a:rPr lang="id-ID" sz="2800" b="1" smtClean="0">
                <a:solidFill>
                  <a:schemeClr val="accent1"/>
                </a:solidFill>
              </a:rPr>
              <a:t>References</a:t>
            </a:r>
            <a:endParaRPr lang="id-ID" sz="2800" smtClean="0">
              <a:solidFill>
                <a:schemeClr val="accent1"/>
              </a:solidFill>
            </a:endParaRPr>
          </a:p>
          <a:p>
            <a:pPr eaLnBrk="1" hangingPunct="1">
              <a:buFont typeface="Wingdings 3" pitchFamily="18" charset="2"/>
              <a:buNone/>
            </a:pPr>
            <a:r>
              <a:rPr lang="id-ID" sz="1200" b="1" smtClean="0"/>
              <a:t> </a:t>
            </a:r>
            <a:endParaRPr lang="id-ID" sz="1200" smtClean="0"/>
          </a:p>
          <a:p>
            <a:pPr eaLnBrk="1" hangingPunct="1">
              <a:buFont typeface="Wingdings 3" pitchFamily="18" charset="2"/>
              <a:buNone/>
            </a:pPr>
            <a:r>
              <a:rPr lang="id-ID" sz="1200" smtClean="0"/>
              <a:t>Agustini, T. W., Akhmad S. F., dan Ulfa A., 2006. </a:t>
            </a:r>
            <a:r>
              <a:rPr lang="id-ID" sz="1200" i="1" smtClean="0"/>
              <a:t>Modul Diversifikasi Produk Perikanan.</a:t>
            </a:r>
            <a:r>
              <a:rPr lang="id-ID" sz="1200" smtClean="0"/>
              <a:t> Program Studi Teknologi Hasil Perikanan, Universitas Diponegoro. 74 hlm. </a:t>
            </a:r>
          </a:p>
          <a:p>
            <a:pPr eaLnBrk="1" hangingPunct="1">
              <a:buFont typeface="Wingdings 3" pitchFamily="18" charset="2"/>
              <a:buNone/>
            </a:pPr>
            <a:r>
              <a:rPr lang="id-ID" sz="1200" smtClean="0"/>
              <a:t>Agustini, T. W., 2008. </a:t>
            </a:r>
            <a:r>
              <a:rPr lang="id-ID" sz="1200" i="1" smtClean="0"/>
              <a:t>Peningkatan Mutu, Penanganan dan Pengolahan Kerang Simping di Kabupaten Brebes.</a:t>
            </a:r>
            <a:r>
              <a:rPr lang="id-ID" sz="1200" smtClean="0"/>
              <a:t> Laporan Hasil Penelitian, Universitas Diponegoro.  </a:t>
            </a:r>
          </a:p>
          <a:p>
            <a:pPr eaLnBrk="1" hangingPunct="1">
              <a:buFont typeface="Wingdings 3" pitchFamily="18" charset="2"/>
              <a:buNone/>
            </a:pPr>
            <a:r>
              <a:rPr lang="id-ID" sz="1200" smtClean="0"/>
              <a:t>Association of Official Agriculture Chemist (AOAC)., 1984.</a:t>
            </a:r>
            <a:r>
              <a:rPr lang="id-ID" sz="1200" i="1" smtClean="0"/>
              <a:t> Official Methods of Analysis on the Association of Official Agriculture Chemist. </a:t>
            </a:r>
            <a:r>
              <a:rPr lang="id-ID" sz="1200" smtClean="0"/>
              <a:t>Washington  DC. </a:t>
            </a:r>
          </a:p>
          <a:p>
            <a:pPr eaLnBrk="1" hangingPunct="1">
              <a:buFont typeface="Wingdings 3" pitchFamily="18" charset="2"/>
              <a:buNone/>
            </a:pPr>
            <a:r>
              <a:rPr lang="id-ID" sz="1200" smtClean="0"/>
              <a:t>Astuti, E. M., 2010. </a:t>
            </a:r>
            <a:r>
              <a:rPr lang="id-ID" sz="1200" i="1" smtClean="0"/>
              <a:t>Perbandingan Kandungan Asam Lemak pada Kerang Kipas-kipas (Amusium pleuronectes) dari Perairan Kendal dan Perairan Pemalang.</a:t>
            </a:r>
            <a:r>
              <a:rPr lang="id-ID" sz="1200" smtClean="0"/>
              <a:t> Pdf (Diakses tanggal 29 Desember 2010)</a:t>
            </a:r>
          </a:p>
          <a:p>
            <a:pPr eaLnBrk="1" hangingPunct="1">
              <a:buFont typeface="Wingdings 3" pitchFamily="18" charset="2"/>
              <a:buNone/>
            </a:pPr>
            <a:r>
              <a:rPr lang="id-ID" sz="1200" smtClean="0"/>
              <a:t>Badan Standardisasi Nasional., 1992. SNI 01-2973-1992. </a:t>
            </a:r>
            <a:r>
              <a:rPr lang="id-ID" sz="1200" i="1" smtClean="0"/>
              <a:t>Mutu dan Cara Uji Biskuit.</a:t>
            </a:r>
            <a:r>
              <a:rPr lang="id-ID" sz="1200" smtClean="0"/>
              <a:t> Jakarta.  </a:t>
            </a:r>
          </a:p>
          <a:p>
            <a:pPr eaLnBrk="1" hangingPunct="1">
              <a:buFont typeface="Wingdings 3" pitchFamily="18" charset="2"/>
              <a:buNone/>
            </a:pPr>
            <a:r>
              <a:rPr lang="id-ID" sz="1200" smtClean="0"/>
              <a:t>_______________________., 2000. SNI 01-2886-2000. </a:t>
            </a:r>
            <a:r>
              <a:rPr lang="id-ID" sz="1200" i="1" smtClean="0"/>
              <a:t>Tentang Makanan Ringan Ekstrusi. </a:t>
            </a:r>
            <a:r>
              <a:rPr lang="id-ID" sz="1200" smtClean="0"/>
              <a:t>Jakarta.  </a:t>
            </a:r>
          </a:p>
          <a:p>
            <a:pPr eaLnBrk="1" hangingPunct="1">
              <a:buFont typeface="Wingdings 3" pitchFamily="18" charset="2"/>
              <a:buNone/>
            </a:pPr>
            <a:r>
              <a:rPr lang="id-ID" sz="1200" smtClean="0"/>
              <a:t>________________________., 2002. SNI 01-6683-2002.</a:t>
            </a:r>
            <a:r>
              <a:rPr lang="id-ID" sz="1200" i="1" smtClean="0"/>
              <a:t> Nugget Ayam (Chicken Nugget).</a:t>
            </a:r>
            <a:r>
              <a:rPr lang="id-ID" sz="1200" smtClean="0"/>
              <a:t> Jakarta.  </a:t>
            </a:r>
          </a:p>
          <a:p>
            <a:pPr eaLnBrk="1" hangingPunct="1">
              <a:buFont typeface="Wingdings 3" pitchFamily="18" charset="2"/>
              <a:buNone/>
            </a:pPr>
            <a:r>
              <a:rPr lang="id-ID" sz="1200" smtClean="0"/>
              <a:t>________________________., 2009. </a:t>
            </a:r>
            <a:r>
              <a:rPr lang="id-ID" sz="1200" i="1" smtClean="0"/>
              <a:t>SNI 2372.6:2009. Tentang Cara Uji Fisika-Bagian 6: Penentuan Mutu Pasta Pada Poduk Perikanan.</a:t>
            </a:r>
            <a:r>
              <a:rPr lang="id-ID" sz="1200" smtClean="0"/>
              <a:t> Jakarta.</a:t>
            </a:r>
          </a:p>
          <a:p>
            <a:pPr eaLnBrk="1" hangingPunct="1">
              <a:buFont typeface="Wingdings 3" pitchFamily="18" charset="2"/>
              <a:buNone/>
            </a:pPr>
            <a:r>
              <a:rPr lang="id-ID" sz="1200" smtClean="0"/>
              <a:t>Departemen Kesehatan Republik Indonesia. 2005. </a:t>
            </a:r>
            <a:r>
              <a:rPr lang="id-ID" sz="1200" i="1" smtClean="0"/>
              <a:t>Daftar Komposisi Bahan Makanan.</a:t>
            </a:r>
            <a:r>
              <a:rPr lang="id-ID" sz="1200" smtClean="0"/>
              <a:t> Bhratara Karya Aksara, Jakarta. </a:t>
            </a:r>
          </a:p>
          <a:p>
            <a:pPr eaLnBrk="1" hangingPunct="1">
              <a:buFont typeface="Wingdings 3" pitchFamily="18" charset="2"/>
              <a:buNone/>
            </a:pPr>
            <a:r>
              <a:rPr lang="id-ID" sz="1200" smtClean="0"/>
              <a:t>Ditjen Pengolahan dan Pemasaran Hasil Perikanan. 2008. </a:t>
            </a:r>
            <a:r>
              <a:rPr lang="id-ID" sz="1200" i="1" smtClean="0"/>
              <a:t>Scallop Dalam Perdagangan: </a:t>
            </a:r>
            <a:r>
              <a:rPr lang="id-ID" sz="1200" smtClean="0"/>
              <a:t>Warta Pasar Ikan Edisi Juli 2008 No. 59 (hal: 1). Departemen Kelautan dan Perikanan, Jakarta </a:t>
            </a:r>
          </a:p>
          <a:p>
            <a:pPr eaLnBrk="1" hangingPunct="1">
              <a:buFont typeface="Wingdings 3" pitchFamily="18" charset="2"/>
              <a:buNone/>
            </a:pPr>
            <a:r>
              <a:rPr lang="id-ID" sz="1200" smtClean="0"/>
              <a:t>Fuadiyati, N., 1999. </a:t>
            </a:r>
            <a:r>
              <a:rPr lang="id-ID" sz="1200" i="1" smtClean="0"/>
              <a:t>Pola Konsumsi Makanan Jajanan dan Status Gizi Remaja di dalam dan Pinggiran Kota Semarang (Studi Kasus pada Siswa SMU Kesatrian 2 dan SMU 2 Ungaran</a:t>
            </a:r>
            <a:r>
              <a:rPr lang="id-ID" sz="1200" smtClean="0"/>
              <a:t>). Fakultas Ilmu Gizi, Universitas Diponegoro. (Skripsi). </a:t>
            </a:r>
          </a:p>
          <a:p>
            <a:pPr eaLnBrk="1" hangingPunct="1">
              <a:buFont typeface="Wingdings 3" pitchFamily="18" charset="2"/>
              <a:buNone/>
            </a:pPr>
            <a:r>
              <a:rPr lang="id-ID" sz="1200" smtClean="0"/>
              <a:t>Hermanianto, J., Syarief, R., dan Ernawati, E., 2000. </a:t>
            </a:r>
            <a:r>
              <a:rPr lang="id-ID" sz="1200" i="1" smtClean="0"/>
              <a:t>Analisis Sifat Fisiokimia Produk Ekstrusi Hasil Samping Penggilingan Padi (Menir dan Bekatul).</a:t>
            </a:r>
            <a:r>
              <a:rPr lang="id-ID" sz="1200" smtClean="0"/>
              <a:t> Buletin Teknologi dan Industri Pangan. Vol 11 (1) hlm 5-10.</a:t>
            </a:r>
          </a:p>
          <a:p>
            <a:pPr eaLnBrk="1" hangingPunct="1">
              <a:buFont typeface="Wingdings 3" pitchFamily="18" charset="2"/>
              <a:buNone/>
            </a:pPr>
            <a:r>
              <a:rPr lang="id-ID" sz="1200" smtClean="0"/>
              <a:t> Ibrahim, Y., 2003. </a:t>
            </a:r>
            <a:r>
              <a:rPr lang="id-ID" sz="1200" i="1" smtClean="0"/>
              <a:t>Studi Kelayakan Bisnis.</a:t>
            </a:r>
            <a:r>
              <a:rPr lang="id-ID" sz="1200" smtClean="0"/>
              <a:t> Rineka Cipta, Jakarta. </a:t>
            </a:r>
          </a:p>
          <a:p>
            <a:pPr eaLnBrk="1" hangingPunct="1">
              <a:buFont typeface="Wingdings 3" pitchFamily="18" charset="2"/>
              <a:buNone/>
            </a:pPr>
            <a:r>
              <a:rPr lang="id-ID" sz="1200" smtClean="0"/>
              <a:t>Khomsan, A., 2004. </a:t>
            </a:r>
            <a:r>
              <a:rPr lang="id-ID" sz="1200" i="1" smtClean="0"/>
              <a:t>Pangan dan Gizi untuk Kesehatan.</a:t>
            </a:r>
            <a:r>
              <a:rPr lang="id-ID" sz="1200" smtClean="0"/>
              <a:t> PT. Raja Grafindo Persada, Jakarta. 210 hlm.</a:t>
            </a:r>
          </a:p>
          <a:p>
            <a:pPr eaLnBrk="1" hangingPunct="1">
              <a:buFont typeface="Wingdings 3" pitchFamily="18" charset="2"/>
              <a:buNone/>
            </a:pPr>
            <a:r>
              <a:rPr lang="id-ID" sz="1200" smtClean="0"/>
              <a:t> Manson, R. D., and Lind, D. A., 1996. </a:t>
            </a:r>
            <a:r>
              <a:rPr lang="id-ID" sz="1200" i="1" smtClean="0"/>
              <a:t>Statistical Technuques in Business and Economic. Teknik Statistik untuk Bisnis dan Ekonomi.</a:t>
            </a:r>
            <a:r>
              <a:rPr lang="id-ID" sz="1200" smtClean="0"/>
              <a:t> Erlangga, Jakarta.</a:t>
            </a:r>
          </a:p>
          <a:p>
            <a:pPr eaLnBrk="1" hangingPunct="1">
              <a:buFont typeface="Wingdings 3" pitchFamily="18" charset="2"/>
              <a:buNone/>
            </a:pPr>
            <a:r>
              <a:rPr lang="id-ID" sz="1200" smtClean="0"/>
              <a:t> Nasution, R., 2003. </a:t>
            </a:r>
            <a:r>
              <a:rPr lang="id-ID" sz="1200" i="1" smtClean="0"/>
              <a:t>Teknik Sampling</a:t>
            </a:r>
            <a:r>
              <a:rPr lang="id-ID" sz="1200" smtClean="0"/>
              <a:t>. Fakultas Kesehatan Masyarakat. Universitas Sumatera Utara. </a:t>
            </a:r>
          </a:p>
          <a:p>
            <a:pPr eaLnBrk="1" hangingPunct="1">
              <a:buFont typeface="Wingdings 3" pitchFamily="18" charset="2"/>
              <a:buNone/>
            </a:pPr>
            <a:r>
              <a:rPr lang="id-ID" sz="12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642938"/>
            <a:ext cx="9144000" cy="6215062"/>
          </a:xfrm>
          <a:solidFill>
            <a:schemeClr val="bg1"/>
          </a:solidFill>
        </p:spPr>
        <p:txBody>
          <a:bodyPr>
            <a:normAutofit fontScale="40000" lnSpcReduction="20000"/>
          </a:bodyPr>
          <a:lstStyle/>
          <a:p>
            <a:pPr marL="274320" indent="-274320" eaLnBrk="1" fontAlgn="auto" hangingPunct="1">
              <a:spcAft>
                <a:spcPts val="0"/>
              </a:spcAft>
              <a:buFont typeface="Wingdings 3"/>
              <a:buNone/>
              <a:defRPr/>
            </a:pPr>
            <a:r>
              <a:rPr lang="id-ID" sz="2800" dirty="0" smtClean="0"/>
              <a:t>Oemarjati, B. S. dan Wardhana, W., 1990. </a:t>
            </a:r>
            <a:r>
              <a:rPr lang="id-ID" sz="2800" i="1" dirty="0" smtClean="0"/>
              <a:t>Taksonomi Avertebrata: Pengantar Praktikum Laboratorium.</a:t>
            </a:r>
            <a:r>
              <a:rPr lang="id-ID" sz="2800" dirty="0" smtClean="0"/>
              <a:t> Jakarta: UI Press. 177 hlm.</a:t>
            </a:r>
          </a:p>
          <a:p>
            <a:pPr marL="274320" indent="-274320" eaLnBrk="1" fontAlgn="auto" hangingPunct="1">
              <a:spcAft>
                <a:spcPts val="0"/>
              </a:spcAft>
              <a:buFont typeface="Wingdings 3"/>
              <a:buNone/>
              <a:defRPr/>
            </a:pPr>
            <a:r>
              <a:rPr lang="id-ID" sz="2800" dirty="0" smtClean="0"/>
              <a:t> Oregon Departement of Human Service (ODHS)., 1998. </a:t>
            </a:r>
            <a:r>
              <a:rPr lang="id-ID" sz="2800" i="1" dirty="0" smtClean="0"/>
              <a:t>Calsium Carbonat, lime, limewater.</a:t>
            </a:r>
            <a:r>
              <a:rPr lang="id-ID" sz="2800" dirty="0" smtClean="0"/>
              <a:t> Technical Buletin, Health Effect Informations. Pp 1-4.</a:t>
            </a:r>
          </a:p>
          <a:p>
            <a:pPr marL="274320" indent="-274320" eaLnBrk="1" fontAlgn="auto" hangingPunct="1">
              <a:spcAft>
                <a:spcPts val="0"/>
              </a:spcAft>
              <a:buFont typeface="Wingdings 3"/>
              <a:buNone/>
              <a:defRPr/>
            </a:pPr>
            <a:r>
              <a:rPr lang="id-ID" sz="2800" dirty="0" smtClean="0"/>
              <a:t> Perry and Larsen., 2004. </a:t>
            </a:r>
            <a:r>
              <a:rPr lang="id-ID" sz="2800" i="1" dirty="0" smtClean="0"/>
              <a:t>Amusium papyraceum (Gabb, 1873) Paper Scallop</a:t>
            </a:r>
            <a:r>
              <a:rPr lang="id-ID" sz="2800" dirty="0" smtClean="0"/>
              <a:t>. Guide to Shelf Invertebrates. Mexico.</a:t>
            </a:r>
          </a:p>
          <a:p>
            <a:pPr marL="274320" indent="-274320" eaLnBrk="1" fontAlgn="auto" hangingPunct="1">
              <a:spcAft>
                <a:spcPts val="0"/>
              </a:spcAft>
              <a:buFont typeface="Wingdings 3"/>
              <a:buNone/>
              <a:defRPr/>
            </a:pPr>
            <a:r>
              <a:rPr lang="id-ID" sz="2800" dirty="0" smtClean="0"/>
              <a:t> Purwadi, B., 2000. </a:t>
            </a:r>
            <a:r>
              <a:rPr lang="id-ID" sz="2800" i="1" dirty="0" smtClean="0"/>
              <a:t>Riset Pemasaran, Implementasi dalam Bauran Masyarakat. </a:t>
            </a:r>
            <a:r>
              <a:rPr lang="id-ID" sz="2800" dirty="0" smtClean="0"/>
              <a:t>Grasindo, Jakarta. 361 hlm.</a:t>
            </a:r>
          </a:p>
          <a:p>
            <a:pPr marL="274320" indent="-274320" eaLnBrk="1" fontAlgn="auto" hangingPunct="1">
              <a:spcAft>
                <a:spcPts val="0"/>
              </a:spcAft>
              <a:buFont typeface="Wingdings 3"/>
              <a:buNone/>
              <a:defRPr/>
            </a:pPr>
            <a:r>
              <a:rPr lang="id-ID" sz="2800" dirty="0" smtClean="0"/>
              <a:t> Riverina., 2009. </a:t>
            </a:r>
            <a:r>
              <a:rPr lang="id-ID" sz="2800" i="1" dirty="0" smtClean="0"/>
              <a:t>Calsium and Phosphorus Source.</a:t>
            </a:r>
            <a:r>
              <a:rPr lang="id-ID" sz="2800" dirty="0" smtClean="0"/>
              <a:t> Feed manufacturer.</a:t>
            </a:r>
          </a:p>
          <a:p>
            <a:pPr marL="274320" indent="-274320" eaLnBrk="1" fontAlgn="auto" hangingPunct="1">
              <a:spcAft>
                <a:spcPts val="0"/>
              </a:spcAft>
              <a:buFont typeface="Wingdings 3"/>
              <a:buNone/>
              <a:defRPr/>
            </a:pPr>
            <a:r>
              <a:rPr lang="id-ID" sz="2800" dirty="0" smtClean="0"/>
              <a:t> Sarwono, A., 2009. </a:t>
            </a:r>
            <a:r>
              <a:rPr lang="id-ID" sz="2800" i="1" dirty="0" smtClean="0"/>
              <a:t>Pemanfaatan Tepung Cangkang Kerang Simping  (Amusium </a:t>
            </a:r>
            <a:r>
              <a:rPr lang="id-ID" sz="2800" dirty="0" smtClean="0"/>
              <a:t>sp</a:t>
            </a:r>
            <a:r>
              <a:rPr lang="id-ID" sz="2800" i="1" dirty="0" smtClean="0"/>
              <a:t>.) dalam Upaya Fortifikasi Kalsium pada Produk Kue Kering (Cookies).</a:t>
            </a:r>
            <a:r>
              <a:rPr lang="id-ID" sz="2800" dirty="0" smtClean="0"/>
              <a:t> Fakultas Perikanan dan Ilmu Kelautan, Universitas Diponegoro. (Skripsi).</a:t>
            </a:r>
          </a:p>
          <a:p>
            <a:pPr marL="274320" indent="-274320" eaLnBrk="1" fontAlgn="auto" hangingPunct="1">
              <a:spcAft>
                <a:spcPts val="0"/>
              </a:spcAft>
              <a:buFont typeface="Wingdings 3"/>
              <a:buNone/>
              <a:defRPr/>
            </a:pPr>
            <a:r>
              <a:rPr lang="id-ID" sz="2800" dirty="0" smtClean="0"/>
              <a:t> Sediaoetama, A.D., 1989. </a:t>
            </a:r>
            <a:r>
              <a:rPr lang="id-ID" sz="2800" i="1" dirty="0" smtClean="0"/>
              <a:t>Ilmu Gizi untuk Mahasiswa dan Profesi.</a:t>
            </a:r>
            <a:r>
              <a:rPr lang="id-ID" sz="2800" dirty="0" smtClean="0"/>
              <a:t> Dian Rakyat, Jakarta. 252 hlm.</a:t>
            </a:r>
          </a:p>
          <a:p>
            <a:pPr marL="274320" indent="-274320" eaLnBrk="1" fontAlgn="auto" hangingPunct="1">
              <a:spcAft>
                <a:spcPts val="0"/>
              </a:spcAft>
              <a:buFont typeface="Wingdings 3"/>
              <a:buNone/>
              <a:defRPr/>
            </a:pPr>
            <a:r>
              <a:rPr lang="id-ID" sz="2800" dirty="0" smtClean="0"/>
              <a:t> Srigandono, B.,</a:t>
            </a:r>
            <a:r>
              <a:rPr lang="id-ID" sz="2800" i="1" dirty="0" smtClean="0"/>
              <a:t> 1989. Rancangan Percobaan.</a:t>
            </a:r>
            <a:r>
              <a:rPr lang="id-ID" sz="2800" dirty="0" smtClean="0"/>
              <a:t> Universitas Dipnegoro, Semarang.</a:t>
            </a:r>
          </a:p>
          <a:p>
            <a:pPr marL="274320" indent="-274320" eaLnBrk="1" fontAlgn="auto" hangingPunct="1">
              <a:spcAft>
                <a:spcPts val="0"/>
              </a:spcAft>
              <a:buFont typeface="Wingdings 3"/>
              <a:buNone/>
              <a:defRPr/>
            </a:pPr>
            <a:r>
              <a:rPr lang="id-ID" sz="2800" dirty="0" smtClean="0"/>
              <a:t> Steel, G.D. and Torrie, J.H., 1991. </a:t>
            </a:r>
            <a:r>
              <a:rPr lang="id-ID" sz="2800" i="1" dirty="0" smtClean="0"/>
              <a:t>Prinsip dan Prosedur Statistika Suatu Pendekatn Biometrik. Edisi II.</a:t>
            </a:r>
            <a:r>
              <a:rPr lang="id-ID" sz="2800" dirty="0" smtClean="0"/>
              <a:t> PT. Gramedia Pustaka Utama, Jakarta. 356 hlm. (Diterjemahkan oleh Bambang Sumantri).</a:t>
            </a:r>
          </a:p>
          <a:p>
            <a:pPr marL="274320" indent="-274320" eaLnBrk="1" fontAlgn="auto" hangingPunct="1">
              <a:spcAft>
                <a:spcPts val="0"/>
              </a:spcAft>
              <a:buFont typeface="Wingdings 3"/>
              <a:buNone/>
              <a:defRPr/>
            </a:pPr>
            <a:r>
              <a:rPr lang="id-ID" sz="2800" dirty="0" smtClean="0"/>
              <a:t> Susilowati, I., 2008. </a:t>
            </a:r>
            <a:r>
              <a:rPr lang="id-ID" sz="2800" i="1" dirty="0" smtClean="0"/>
              <a:t>Upaya Mempertemukan Aspirasi Produsen dan Konsumen dalam Rangka Komersialisasi Usaha Kerang di Brebes.</a:t>
            </a:r>
            <a:r>
              <a:rPr lang="id-ID" sz="2800" dirty="0" smtClean="0"/>
              <a:t> Laporan Hasil Penelitian, Universitas Diponegoro. </a:t>
            </a:r>
          </a:p>
          <a:p>
            <a:pPr marL="274320" indent="-274320" eaLnBrk="1" fontAlgn="auto" hangingPunct="1">
              <a:spcAft>
                <a:spcPts val="0"/>
              </a:spcAft>
              <a:buFont typeface="Wingdings 3"/>
              <a:buNone/>
              <a:defRPr/>
            </a:pPr>
            <a:r>
              <a:rPr lang="id-ID" sz="2800" dirty="0" smtClean="0"/>
              <a:t> Thomas, R., J. C. Oliveira., H. Akdogan and K. L. McCarthy., 1994. </a:t>
            </a:r>
            <a:r>
              <a:rPr lang="id-ID" sz="2800" i="1" dirty="0" smtClean="0"/>
              <a:t>Effect of Operating Conditions on Physical Caracteristics on Extruded Rice Starch. </a:t>
            </a:r>
            <a:r>
              <a:rPr lang="id-ID" sz="2800" dirty="0" smtClean="0"/>
              <a:t>International Journal of Food Science and Technology 29: 503-514hm</a:t>
            </a:r>
          </a:p>
          <a:p>
            <a:pPr marL="274320" indent="-274320" eaLnBrk="1" fontAlgn="auto" hangingPunct="1">
              <a:spcAft>
                <a:spcPts val="0"/>
              </a:spcAft>
              <a:buFont typeface="Wingdings 3"/>
              <a:buNone/>
              <a:defRPr/>
            </a:pPr>
            <a:r>
              <a:rPr lang="id-ID" sz="2800" dirty="0" smtClean="0"/>
              <a:t> Trilaksani, W. dan Nurjanah., 2004. </a:t>
            </a:r>
            <a:r>
              <a:rPr lang="id-ID" sz="2800" i="1" dirty="0" smtClean="0"/>
              <a:t>Teknologi Pengolahan Kerang-kerangan.</a:t>
            </a:r>
            <a:r>
              <a:rPr lang="id-ID" sz="2800" dirty="0" smtClean="0"/>
              <a:t> Makalah Disampaikan pada Program Retooling TPSDP Kerjasama DIKTI-PKSPL. Bogor.</a:t>
            </a:r>
          </a:p>
          <a:p>
            <a:pPr marL="274320" indent="-274320" eaLnBrk="1" fontAlgn="auto" hangingPunct="1">
              <a:spcAft>
                <a:spcPts val="0"/>
              </a:spcAft>
              <a:buFont typeface="Wingdings 3"/>
              <a:buNone/>
              <a:defRPr/>
            </a:pPr>
            <a:r>
              <a:rPr lang="id-ID" sz="2800" dirty="0" smtClean="0"/>
              <a:t> Widowati, I., 2008. </a:t>
            </a:r>
            <a:r>
              <a:rPr lang="id-ID" sz="2800" i="1" dirty="0" smtClean="0"/>
              <a:t>Identifikasi Sumberdaya dan Peningkatan Kesadaran Masyarakat pada Kerang Simping sebagai Hasil Laut Unggulan Masa Depan</a:t>
            </a:r>
            <a:r>
              <a:rPr lang="id-ID" sz="2800" dirty="0" smtClean="0"/>
              <a:t>. Laporan Penelitian Universitas Diponegoro.</a:t>
            </a:r>
          </a:p>
          <a:p>
            <a:pPr marL="274320" indent="-274320" eaLnBrk="1" fontAlgn="auto" hangingPunct="1">
              <a:spcAft>
                <a:spcPts val="0"/>
              </a:spcAft>
              <a:buFont typeface="Wingdings 3"/>
              <a:buNone/>
              <a:defRPr/>
            </a:pPr>
            <a:r>
              <a:rPr lang="id-ID" sz="2800" dirty="0" smtClean="0"/>
              <a:t> Widowati, I., Jusup S., Indah  S., Tri W. A., and Amin B. R., 2008. </a:t>
            </a:r>
            <a:r>
              <a:rPr lang="id-ID" sz="2800" i="1" dirty="0" smtClean="0"/>
              <a:t>Small-Scale Fisheries of the Asian Moon Scallop Amusium pleuronectes in the Brebes Coast , Central Java, Indonesia.</a:t>
            </a:r>
            <a:r>
              <a:rPr lang="id-ID" sz="2800" dirty="0" smtClean="0"/>
              <a:t> ICES CM 2008/ K:08.</a:t>
            </a:r>
          </a:p>
          <a:p>
            <a:pPr marL="274320" indent="-274320" eaLnBrk="1" fontAlgn="auto" hangingPunct="1">
              <a:spcAft>
                <a:spcPts val="0"/>
              </a:spcAft>
              <a:buFont typeface="Wingdings 3"/>
              <a:buNone/>
              <a:defRPr/>
            </a:pPr>
            <a:r>
              <a:rPr lang="id-ID" sz="2800" dirty="0" smtClean="0"/>
              <a:t> Yudiati, E., 2002. </a:t>
            </a:r>
            <a:r>
              <a:rPr lang="id-ID" sz="2800" i="1" dirty="0" smtClean="0"/>
              <a:t>Variasi dan Distribusi Komposisi Biokimia Pada Kerang Amusium </a:t>
            </a:r>
            <a:r>
              <a:rPr lang="id-ID" sz="2800" dirty="0" smtClean="0"/>
              <a:t>sp. Laporan Penelitian Dikrutin, Fakultas Perikanan dan Ilmu Kelautan, Universitas Diponegoro.</a:t>
            </a:r>
          </a:p>
          <a:p>
            <a:pPr marL="274320" indent="-274320" eaLnBrk="1" fontAlgn="auto" hangingPunct="1">
              <a:spcAft>
                <a:spcPts val="0"/>
              </a:spcAft>
              <a:buFont typeface="Wingdings 3"/>
              <a:buNone/>
              <a:defRPr/>
            </a:pPr>
            <a:r>
              <a:rPr lang="id-ID" sz="2800" dirty="0" smtClean="0"/>
              <a:t>Yuwono, T., Tri W. A. dan Jusup S., 2010. </a:t>
            </a:r>
            <a:r>
              <a:rPr lang="id-ID" sz="2800" i="1" dirty="0" smtClean="0"/>
              <a:t>Pemanfaatan Limbah Kerang simping (Amusium pleuronectes) Sebagai Bahan Pakan Itik Melalui Metode Silase. </a:t>
            </a:r>
            <a:r>
              <a:rPr lang="id-ID" sz="2800" dirty="0" smtClean="0"/>
              <a:t>Pascasarjana, Universitas Diponegoro.</a:t>
            </a:r>
          </a:p>
          <a:p>
            <a:pPr marL="274320" indent="-274320" eaLnBrk="1" fontAlgn="auto" hangingPunct="1">
              <a:spcAft>
                <a:spcPts val="0"/>
              </a:spcAft>
              <a:buFont typeface="Wingdings 3"/>
              <a:buNone/>
              <a:defRPr/>
            </a:pPr>
            <a:r>
              <a:rPr lang="id-ID" sz="2800" dirty="0" smtClean="0"/>
              <a:t> </a:t>
            </a:r>
          </a:p>
          <a:p>
            <a:pPr marL="274320" indent="-274320" eaLnBrk="1" fontAlgn="auto" hangingPunct="1">
              <a:spcAft>
                <a:spcPts val="0"/>
              </a:spcAft>
              <a:buFont typeface="Wingdings 3"/>
              <a:buNone/>
              <a:defRPr/>
            </a:pPr>
            <a:r>
              <a:rPr lang="id-ID" sz="2800" dirty="0" smtClean="0"/>
              <a:t> </a:t>
            </a:r>
          </a:p>
          <a:p>
            <a:pPr marL="274320" indent="-274320" eaLnBrk="1" fontAlgn="auto" hangingPunct="1">
              <a:spcAft>
                <a:spcPts val="0"/>
              </a:spcAft>
              <a:buFont typeface="Wingdings 3"/>
              <a:buNone/>
              <a:defRPr/>
            </a:pPr>
            <a:r>
              <a:rPr lang="id-ID" sz="2800" dirty="0" smtClean="0"/>
              <a:t> </a:t>
            </a:r>
          </a:p>
          <a:p>
            <a:pPr marL="274320" indent="-274320" eaLnBrk="1" fontAlgn="auto" hangingPunct="1">
              <a:spcAft>
                <a:spcPts val="0"/>
              </a:spcAft>
              <a:buFont typeface="Wingdings 3"/>
              <a:buNone/>
              <a:defRPr/>
            </a:pPr>
            <a:endParaRPr lang="id-ID" sz="2800" dirty="0" smtClean="0"/>
          </a:p>
          <a:p>
            <a:pPr marL="274320" indent="-274320" eaLnBrk="1" fontAlgn="auto" hangingPunct="1">
              <a:spcAft>
                <a:spcPts val="0"/>
              </a:spcAft>
              <a:buFont typeface="Wingdings 3"/>
              <a:buChar char=""/>
              <a:defRPr/>
            </a:pP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57159" y="857232"/>
          <a:ext cx="3857652" cy="2619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214282" y="4071918"/>
          <a:ext cx="3929090" cy="2786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4214810" y="2000240"/>
          <a:ext cx="3643338" cy="2714644"/>
        </p:xfrm>
        <a:graphic>
          <a:graphicData uri="http://schemas.openxmlformats.org/drawingml/2006/chart">
            <c:chart xmlns:c="http://schemas.openxmlformats.org/drawingml/2006/chart" xmlns:r="http://schemas.openxmlformats.org/officeDocument/2006/relationships" r:id="rId5"/>
          </a:graphicData>
        </a:graphic>
      </p:graphicFrame>
      <p:sp>
        <p:nvSpPr>
          <p:cNvPr id="35845" name="TextBox 5"/>
          <p:cNvSpPr txBox="1">
            <a:spLocks noChangeArrowheads="1"/>
          </p:cNvSpPr>
          <p:nvPr/>
        </p:nvSpPr>
        <p:spPr bwMode="auto">
          <a:xfrm>
            <a:off x="3286125" y="2000250"/>
            <a:ext cx="854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600">
                <a:latin typeface="Gill Sans MT" pitchFamily="34" charset="0"/>
              </a:rPr>
              <a:t>r = 0.96</a:t>
            </a:r>
          </a:p>
        </p:txBody>
      </p:sp>
      <p:sp>
        <p:nvSpPr>
          <p:cNvPr id="8" name="TextBox 7"/>
          <p:cNvSpPr txBox="1"/>
          <p:nvPr/>
        </p:nvSpPr>
        <p:spPr>
          <a:xfrm>
            <a:off x="1143000" y="214313"/>
            <a:ext cx="7500938"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id-ID" b="1" dirty="0"/>
              <a:t>Corellation between Calcium and Physical Caracteristic of Product</a:t>
            </a:r>
          </a:p>
        </p:txBody>
      </p:sp>
      <p:sp>
        <p:nvSpPr>
          <p:cNvPr id="9" name="TextBox 8"/>
          <p:cNvSpPr txBox="1"/>
          <p:nvPr/>
        </p:nvSpPr>
        <p:spPr>
          <a:xfrm>
            <a:off x="4214813" y="857250"/>
            <a:ext cx="114617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id-ID" sz="2000" b="1" dirty="0"/>
              <a:t>Cookies</a:t>
            </a:r>
          </a:p>
        </p:txBody>
      </p:sp>
      <p:sp>
        <p:nvSpPr>
          <p:cNvPr id="10" name="TextBox 1"/>
          <p:cNvSpPr txBox="1"/>
          <p:nvPr/>
        </p:nvSpPr>
        <p:spPr>
          <a:xfrm>
            <a:off x="3857625" y="5786438"/>
            <a:ext cx="164306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id-ID" sz="2400" b="1" dirty="0" smtClean="0">
                <a:latin typeface="Times New Roman" pitchFamily="18" charset="0"/>
                <a:cs typeface="Times New Roman" pitchFamily="18" charset="0"/>
              </a:rPr>
              <a:t>extrudate </a:t>
            </a:r>
            <a:endParaRPr lang="id-ID" sz="2400" b="1" dirty="0">
              <a:latin typeface="Times New Roman" pitchFamily="18" charset="0"/>
              <a:cs typeface="Times New Roman" pitchFamily="18" charset="0"/>
            </a:endParaRPr>
          </a:p>
        </p:txBody>
      </p:sp>
      <p:sp>
        <p:nvSpPr>
          <p:cNvPr id="11" name="TextBox 1"/>
          <p:cNvSpPr txBox="1"/>
          <p:nvPr/>
        </p:nvSpPr>
        <p:spPr>
          <a:xfrm>
            <a:off x="7500938" y="2000250"/>
            <a:ext cx="1643062" cy="428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id-ID" sz="2000" b="1" dirty="0" smtClean="0">
                <a:latin typeface="Times New Roman" pitchFamily="18" charset="0"/>
                <a:cs typeface="Times New Roman" pitchFamily="18" charset="0"/>
              </a:rPr>
              <a:t>Fish Nugget</a:t>
            </a:r>
            <a:endParaRPr lang="id-ID" sz="2000" b="1" dirty="0">
              <a:latin typeface="Times New Roman" pitchFamily="18" charset="0"/>
              <a:cs typeface="Times New Roman" pitchFamily="18" charset="0"/>
            </a:endParaRPr>
          </a:p>
        </p:txBody>
      </p:sp>
      <p:pic>
        <p:nvPicPr>
          <p:cNvPr id="12" name="Picture 11"/>
          <p:cNvPicPr/>
          <p:nvPr/>
        </p:nvPicPr>
        <p:blipFill>
          <a:blip r:embed="rId6" cstate="print"/>
          <a:srcRect/>
          <a:stretch>
            <a:fillRect/>
          </a:stretch>
        </p:blipFill>
        <p:spPr bwMode="auto">
          <a:xfrm>
            <a:off x="214282"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2714625"/>
            <a:ext cx="8229600" cy="990600"/>
          </a:xfrm>
          <a:solidFill>
            <a:srgbClr val="FFC000"/>
          </a:solidFill>
        </p:spPr>
        <p:txBody>
          <a:bodyPr/>
          <a:lstStyle/>
          <a:p>
            <a:pPr algn="ctr" eaLnBrk="1" hangingPunct="1"/>
            <a:r>
              <a:rPr lang="id-ID" sz="4400" smtClean="0">
                <a:solidFill>
                  <a:schemeClr val="tx1"/>
                </a:solidFill>
              </a:rPr>
              <a:t>TAMBAHAN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14313"/>
            <a:ext cx="4000500" cy="704850"/>
          </a:xfrm>
        </p:spPr>
        <p:style>
          <a:lnRef idx="3">
            <a:schemeClr val="lt1"/>
          </a:lnRef>
          <a:fillRef idx="1">
            <a:schemeClr val="accent4"/>
          </a:fillRef>
          <a:effectRef idx="1">
            <a:schemeClr val="accent4"/>
          </a:effectRef>
          <a:fontRef idx="minor">
            <a:schemeClr val="lt1"/>
          </a:fontRef>
        </p:style>
        <p:txBody>
          <a:bodyPr>
            <a:noAutofit/>
          </a:bodyPr>
          <a:lstStyle/>
          <a:p>
            <a:pPr eaLnBrk="1" fontAlgn="auto" hangingPunct="1">
              <a:spcAft>
                <a:spcPts val="0"/>
              </a:spcAft>
              <a:defRPr/>
            </a:pPr>
            <a:r>
              <a:rPr lang="id-ID" sz="2800" b="1" dirty="0" smtClean="0"/>
              <a:t>Statistical Analyzed</a:t>
            </a:r>
            <a:endParaRPr lang="id-ID" sz="2800" b="1" dirty="0"/>
          </a:p>
        </p:txBody>
      </p:sp>
      <p:sp>
        <p:nvSpPr>
          <p:cNvPr id="3" name="Content Placeholder 2"/>
          <p:cNvSpPr>
            <a:spLocks noGrp="1"/>
          </p:cNvSpPr>
          <p:nvPr>
            <p:ph sz="quarter" idx="1"/>
          </p:nvPr>
        </p:nvSpPr>
        <p:spPr>
          <a:xfrm>
            <a:off x="301625" y="1357313"/>
            <a:ext cx="8504238" cy="2857500"/>
          </a:xfrm>
          <a:ln w="38100"/>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514350" indent="-514350" eaLnBrk="1" fontAlgn="auto" hangingPunct="1">
              <a:spcAft>
                <a:spcPts val="0"/>
              </a:spcAft>
              <a:buFont typeface="Wingdings 3"/>
              <a:buAutoNum type="arabicPeriod"/>
              <a:defRPr/>
            </a:pPr>
            <a:r>
              <a:rPr lang="id-ID" sz="2800" b="1" dirty="0" smtClean="0"/>
              <a:t>Normality test and homogenity test (Srigandono, 1989).</a:t>
            </a:r>
          </a:p>
          <a:p>
            <a:pPr marL="514350" indent="-514350" eaLnBrk="1" fontAlgn="auto" hangingPunct="1">
              <a:spcAft>
                <a:spcPts val="0"/>
              </a:spcAft>
              <a:buFont typeface="Wingdings 3"/>
              <a:buAutoNum type="arabicPeriod"/>
              <a:defRPr/>
            </a:pPr>
            <a:r>
              <a:rPr lang="id-ID" sz="2800" b="1" dirty="0" smtClean="0"/>
              <a:t>ANOVA one’s way (Srigandono, 1989)</a:t>
            </a:r>
          </a:p>
          <a:p>
            <a:pPr marL="514350" indent="-514350" eaLnBrk="1" fontAlgn="auto" hangingPunct="1">
              <a:spcAft>
                <a:spcPts val="0"/>
              </a:spcAft>
              <a:buFont typeface="Wingdings 3"/>
              <a:buAutoNum type="arabicPeriod"/>
              <a:defRPr/>
            </a:pPr>
            <a:r>
              <a:rPr lang="id-ID" sz="2800" b="1" dirty="0" smtClean="0"/>
              <a:t>Honestly </a:t>
            </a:r>
            <a:r>
              <a:rPr lang="id-ID" sz="2800" b="1" dirty="0"/>
              <a:t>Significant Difference (HSD</a:t>
            </a:r>
            <a:r>
              <a:rPr lang="id-ID" sz="2800" b="1" dirty="0" smtClean="0"/>
              <a:t>)</a:t>
            </a:r>
          </a:p>
          <a:p>
            <a:pPr marL="514350" indent="-514350" eaLnBrk="1" fontAlgn="auto" hangingPunct="1">
              <a:spcAft>
                <a:spcPts val="0"/>
              </a:spcAft>
              <a:buFont typeface="Wingdings 3"/>
              <a:buAutoNum type="arabicPeriod"/>
              <a:defRPr/>
            </a:pPr>
            <a:r>
              <a:rPr lang="id-ID" sz="2800" b="1" dirty="0" smtClean="0"/>
              <a:t>Duncan’s test for calcium in blood</a:t>
            </a:r>
          </a:p>
          <a:p>
            <a:pPr marL="514350" indent="-514350" eaLnBrk="1" fontAlgn="auto" hangingPunct="1">
              <a:spcAft>
                <a:spcPts val="0"/>
              </a:spcAft>
              <a:buFont typeface="Wingdings 3"/>
              <a:buAutoNum type="arabicPeriod"/>
              <a:defRPr/>
            </a:pPr>
            <a:r>
              <a:rPr lang="id-ID" sz="2800" b="1" dirty="0" smtClean="0"/>
              <a:t>Corelation test  </a:t>
            </a:r>
            <a:r>
              <a:rPr lang="es-ES" sz="2800" b="1" dirty="0" smtClean="0"/>
              <a:t>(</a:t>
            </a:r>
            <a:r>
              <a:rPr lang="es-ES" sz="2800" b="1" dirty="0" err="1" smtClean="0"/>
              <a:t>Steel</a:t>
            </a:r>
            <a:r>
              <a:rPr lang="es-ES" sz="2800" b="1" dirty="0" smtClean="0"/>
              <a:t> and </a:t>
            </a:r>
            <a:r>
              <a:rPr lang="es-ES" sz="2800" b="1" dirty="0" err="1" smtClean="0"/>
              <a:t>Torrie</a:t>
            </a:r>
            <a:r>
              <a:rPr lang="es-ES" sz="2800" b="1" dirty="0" smtClean="0"/>
              <a:t>, 1991)</a:t>
            </a:r>
            <a:r>
              <a:rPr lang="id-ID" sz="2800" b="1" dirty="0" smtClean="0"/>
              <a:t> for calcium, phosphorus and physical caracteristics in fish-based products.</a:t>
            </a:r>
          </a:p>
          <a:p>
            <a:pPr marL="274320" indent="-274320" eaLnBrk="1" fontAlgn="auto" hangingPunct="1">
              <a:spcAft>
                <a:spcPts val="0"/>
              </a:spcAft>
              <a:buFont typeface="Wingdings 3"/>
              <a:buNone/>
              <a:defRPr/>
            </a:pPr>
            <a:endParaRPr lang="id-ID" sz="2800" b="1" dirty="0" smtClean="0"/>
          </a:p>
        </p:txBody>
      </p:sp>
      <p:pic>
        <p:nvPicPr>
          <p:cNvPr id="4" name="Picture 3"/>
          <p:cNvPicPr/>
          <p:nvPr/>
        </p:nvPicPr>
        <p:blipFill>
          <a:blip r:embed="rId2" cstate="print"/>
          <a:srcRect/>
          <a:stretch>
            <a:fillRect/>
          </a:stretch>
        </p:blipFill>
        <p:spPr bwMode="auto">
          <a:xfrm>
            <a:off x="214282" y="14285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985" name="Picture 1" descr="E:\poto\pendahuluan\DSC02806.JPG"/>
          <p:cNvPicPr>
            <a:picLocks noChangeAspect="1" noChangeArrowheads="1"/>
          </p:cNvPicPr>
          <p:nvPr/>
        </p:nvPicPr>
        <p:blipFill>
          <a:blip r:embed="rId3" cstate="print"/>
          <a:srcRect/>
          <a:stretch>
            <a:fillRect/>
          </a:stretch>
        </p:blipFill>
        <p:spPr bwMode="auto">
          <a:xfrm>
            <a:off x="4929190" y="4429132"/>
            <a:ext cx="3960322" cy="2160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oto\pendahuluan\kerangnya susan\kerang kerang 2 - Copy.JPG"/>
          <p:cNvPicPr>
            <a:picLocks noChangeAspect="1" noChangeArrowheads="1"/>
          </p:cNvPicPr>
          <p:nvPr/>
        </p:nvPicPr>
        <p:blipFill>
          <a:blip r:embed="rId3" cstate="print"/>
          <a:srcRect l="30971" r="37844"/>
          <a:stretch>
            <a:fillRect/>
          </a:stretch>
        </p:blipFill>
        <p:spPr bwMode="auto">
          <a:xfrm rot="5400000">
            <a:off x="178592" y="4750606"/>
            <a:ext cx="1928802" cy="2285986"/>
          </a:xfrm>
          <a:prstGeom prst="rect">
            <a:avLst/>
          </a:prstGeom>
          <a:ln>
            <a:noFill/>
          </a:ln>
          <a:effectLst>
            <a:softEdge rad="112500"/>
          </a:effectLst>
        </p:spPr>
      </p:pic>
      <p:sp>
        <p:nvSpPr>
          <p:cNvPr id="2" name="Title 1"/>
          <p:cNvSpPr>
            <a:spLocks noGrp="1"/>
          </p:cNvSpPr>
          <p:nvPr>
            <p:ph type="ctrTitle"/>
          </p:nvPr>
        </p:nvSpPr>
        <p:spPr>
          <a:xfrm>
            <a:off x="0" y="214290"/>
            <a:ext cx="9144000" cy="1357322"/>
          </a:xfrm>
          <a:ln>
            <a:miter lim="800000"/>
            <a:headEnd/>
            <a:tailEnd/>
          </a:ln>
        </p:spPr>
        <p:style>
          <a:lnRef idx="1">
            <a:schemeClr val="accent1"/>
          </a:lnRef>
          <a:fillRef idx="3">
            <a:schemeClr val="accent1"/>
          </a:fillRef>
          <a:effectRef idx="2">
            <a:schemeClr val="accent1"/>
          </a:effectRef>
          <a:fontRef idx="minor">
            <a:schemeClr val="lt1"/>
          </a:fontRef>
        </p:style>
        <p:txBody>
          <a:bodyPr>
            <a:noAutofit/>
          </a:bodyPr>
          <a:lstStyle/>
          <a:p>
            <a:pPr marL="571500" indent="-571500" eaLnBrk="1" fontAlgn="auto" hangingPunct="1">
              <a:spcAft>
                <a:spcPts val="0"/>
              </a:spcAft>
              <a:defRPr/>
            </a:pPr>
            <a:r>
              <a:rPr lang="id-ID" sz="2400" b="1" dirty="0"/>
              <a:t>Utilization of Asian Moon Scallop (</a:t>
            </a:r>
            <a:r>
              <a:rPr lang="id-ID" sz="2400" b="1" i="1" dirty="0"/>
              <a:t>Amusium pleuronectes</a:t>
            </a:r>
            <a:r>
              <a:rPr lang="id-ID" sz="2400" b="1" dirty="0"/>
              <a:t>) Shell for Calcium Resource Formulation (In vivo) and Its Application on Fish-based Product   </a:t>
            </a:r>
            <a:r>
              <a:rPr lang="id-ID" sz="2400" dirty="0"/>
              <a:t/>
            </a:r>
            <a:br>
              <a:rPr lang="id-ID" sz="2400" dirty="0"/>
            </a:br>
            <a:endParaRPr lang="id-ID" sz="2400" dirty="0">
              <a:solidFill>
                <a:srgbClr val="808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000250"/>
            <a:ext cx="6953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PIC_0414"/>
          <p:cNvPicPr>
            <a:picLocks noChangeAspect="1" noChangeArrowheads="1"/>
          </p:cNvPicPr>
          <p:nvPr/>
        </p:nvPicPr>
        <p:blipFill>
          <a:blip r:embed="rId5" cstate="print"/>
          <a:srcRect/>
          <a:stretch>
            <a:fillRect/>
          </a:stretch>
        </p:blipFill>
        <p:spPr bwMode="auto">
          <a:xfrm>
            <a:off x="0" y="3000372"/>
            <a:ext cx="2285984" cy="2000264"/>
          </a:xfrm>
          <a:prstGeom prst="rect">
            <a:avLst/>
          </a:prstGeom>
          <a:ln>
            <a:noFill/>
          </a:ln>
          <a:effectLst>
            <a:softEdge rad="112500"/>
          </a:effectLst>
        </p:spPr>
      </p:pic>
      <p:pic>
        <p:nvPicPr>
          <p:cNvPr id="10" name="Picture 1" descr="E:\poto\pendahuluan\DSC02806.JPG"/>
          <p:cNvPicPr>
            <a:picLocks noChangeAspect="1" noChangeArrowheads="1"/>
          </p:cNvPicPr>
          <p:nvPr/>
        </p:nvPicPr>
        <p:blipFill>
          <a:blip r:embed="rId6" cstate="print"/>
          <a:srcRect/>
          <a:stretch>
            <a:fillRect/>
          </a:stretch>
        </p:blipFill>
        <p:spPr bwMode="auto">
          <a:xfrm>
            <a:off x="0" y="2000240"/>
            <a:ext cx="2285984" cy="1080000"/>
          </a:xfrm>
          <a:prstGeom prst="rect">
            <a:avLst/>
          </a:prstGeom>
          <a:ln>
            <a:noFill/>
          </a:ln>
          <a:effectLst>
            <a:softEdge rad="112500"/>
          </a:effectLst>
        </p:spPr>
      </p:pic>
      <p:sp>
        <p:nvSpPr>
          <p:cNvPr id="11273" name="TextBox 10"/>
          <p:cNvSpPr txBox="1">
            <a:spLocks noChangeArrowheads="1"/>
          </p:cNvSpPr>
          <p:nvPr/>
        </p:nvSpPr>
        <p:spPr bwMode="auto">
          <a:xfrm>
            <a:off x="2214563" y="4857750"/>
            <a:ext cx="6643687"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id-ID" sz="1600" b="1" baseline="30000">
                <a:latin typeface="Gill Sans MT" pitchFamily="34" charset="0"/>
              </a:rPr>
              <a:t>1</a:t>
            </a:r>
            <a:r>
              <a:rPr lang="id-ID" sz="1600" b="1">
                <a:latin typeface="Gill Sans MT" pitchFamily="34" charset="0"/>
              </a:rPr>
              <a:t> Faculty of Fisheries and Marine Science, Diponegoro University, Semarang – Indonesia</a:t>
            </a:r>
          </a:p>
          <a:p>
            <a:pPr algn="r" eaLnBrk="1" hangingPunct="1"/>
            <a:endParaRPr lang="id-ID" sz="2000" b="1">
              <a:latin typeface="Gill Sans MT" pitchFamily="34" charset="0"/>
            </a:endParaRPr>
          </a:p>
        </p:txBody>
      </p:sp>
      <p:sp>
        <p:nvSpPr>
          <p:cNvPr id="12" name="Subtitle 2"/>
          <p:cNvSpPr txBox="1">
            <a:spLocks/>
          </p:cNvSpPr>
          <p:nvPr/>
        </p:nvSpPr>
        <p:spPr bwMode="auto">
          <a:xfrm>
            <a:off x="2214563" y="3429000"/>
            <a:ext cx="6572250" cy="1428750"/>
          </a:xfrm>
          <a:prstGeom prst="rect">
            <a:avLst/>
          </a:prstGeom>
          <a:solidFill>
            <a:schemeClr val="bg1"/>
          </a:solidFill>
          <a:ln w="9525">
            <a:noFill/>
            <a:miter lim="800000"/>
            <a:headEnd/>
            <a:tailEnd/>
          </a:ln>
        </p:spPr>
        <p:txBody>
          <a:bodyPr/>
          <a:lstStyle/>
          <a:p>
            <a:pPr algn="r" eaLnBrk="0" hangingPunct="0">
              <a:spcBef>
                <a:spcPts val="600"/>
              </a:spcBef>
              <a:buClr>
                <a:schemeClr val="accent1"/>
              </a:buClr>
              <a:buSzPct val="76000"/>
              <a:buFont typeface="Wingdings 3" pitchFamily="18" charset="2"/>
              <a:buNone/>
              <a:defRPr/>
            </a:pPr>
            <a:r>
              <a:rPr lang="id-ID" sz="2000" b="1" dirty="0">
                <a:latin typeface="+mj-lt"/>
                <a:ea typeface="+mj-ea"/>
                <a:cs typeface="+mj-cs"/>
              </a:rPr>
              <a:t>Tri W.Agustini</a:t>
            </a:r>
            <a:endParaRPr lang="id-ID" sz="2000" b="1" baseline="30000" dirty="0">
              <a:latin typeface="+mj-lt"/>
              <a:ea typeface="+mj-ea"/>
              <a:cs typeface="+mj-cs"/>
            </a:endParaRPr>
          </a:p>
          <a:p>
            <a:pPr algn="r" eaLnBrk="0" hangingPunct="0">
              <a:spcBef>
                <a:spcPts val="600"/>
              </a:spcBef>
              <a:buClr>
                <a:schemeClr val="accent1"/>
              </a:buClr>
              <a:buSzPct val="76000"/>
              <a:buFont typeface="Wingdings 3" pitchFamily="18" charset="2"/>
              <a:buNone/>
              <a:defRPr/>
            </a:pPr>
            <a:endParaRPr lang="id-ID" sz="2000" b="1" dirty="0">
              <a:latin typeface="+mj-lt"/>
              <a:ea typeface="+mj-ea"/>
              <a:cs typeface="+mj-cs"/>
            </a:endParaRPr>
          </a:p>
          <a:p>
            <a:pPr algn="r" eaLnBrk="0" hangingPunct="0">
              <a:spcBef>
                <a:spcPts val="600"/>
              </a:spcBef>
              <a:buClr>
                <a:schemeClr val="accent1"/>
              </a:buClr>
              <a:buSzPct val="76000"/>
              <a:buFont typeface="Wingdings 3" pitchFamily="18" charset="2"/>
              <a:buNone/>
              <a:defRPr/>
            </a:pPr>
            <a:endParaRPr lang="id-ID" sz="2000" b="1" dirty="0">
              <a:latin typeface="+mj-lt"/>
              <a:ea typeface="Batang" pitchFamily="18" charset="-127"/>
              <a:cs typeface="+mj-cs"/>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4563" y="214313"/>
            <a:ext cx="4329112" cy="714375"/>
          </a:xfrm>
          <a:prstGeom prst="round2DiagRect">
            <a:avLst/>
          </a:prstGeom>
          <a:ln w="28575">
            <a:miter lim="800000"/>
            <a:headEnd/>
            <a:tailEnd/>
          </a:ln>
        </p:spPr>
        <p:style>
          <a:lnRef idx="2">
            <a:schemeClr val="accent1"/>
          </a:lnRef>
          <a:fillRef idx="1">
            <a:schemeClr val="lt1"/>
          </a:fillRef>
          <a:effectRef idx="0">
            <a:schemeClr val="accent1"/>
          </a:effectRef>
          <a:fontRef idx="minor">
            <a:schemeClr val="dk1"/>
          </a:fontRef>
        </p:style>
        <p:txBody>
          <a:bodyPr>
            <a:normAutofit/>
          </a:bodyPr>
          <a:lstStyle/>
          <a:p>
            <a:pPr algn="ctr" eaLnBrk="1" fontAlgn="auto" hangingPunct="1">
              <a:spcAft>
                <a:spcPts val="0"/>
              </a:spcAft>
              <a:defRPr/>
            </a:pPr>
            <a:r>
              <a:rPr lang="id-ID" dirty="0" smtClean="0"/>
              <a:t>Statistical Analysis</a:t>
            </a:r>
            <a:endParaRPr lang="id-ID" dirty="0"/>
          </a:p>
        </p:txBody>
      </p:sp>
      <p:graphicFrame>
        <p:nvGraphicFramePr>
          <p:cNvPr id="6" name="Content Placeholder 5"/>
          <p:cNvGraphicFramePr>
            <a:graphicFrameLocks noGrp="1"/>
          </p:cNvGraphicFramePr>
          <p:nvPr>
            <p:ph sz="quarter" idx="1"/>
          </p:nvPr>
        </p:nvGraphicFramePr>
        <p:xfrm>
          <a:off x="428625" y="1428750"/>
          <a:ext cx="8229600" cy="1655763"/>
        </p:xfrm>
        <a:graphic>
          <a:graphicData uri="http://schemas.openxmlformats.org/drawingml/2006/table">
            <a:tbl>
              <a:tblPr firstRow="1" bandRow="1">
                <a:tableStyleId>{5C22544A-7EE6-4342-B048-85BDC9FD1C3A}</a:tableStyleId>
              </a:tblPr>
              <a:tblGrid>
                <a:gridCol w="2743200"/>
                <a:gridCol w="2743200"/>
                <a:gridCol w="2743200"/>
              </a:tblGrid>
              <a:tr h="318920">
                <a:tc>
                  <a:txBody>
                    <a:bodyPr/>
                    <a:lstStyle/>
                    <a:p>
                      <a:r>
                        <a:rPr lang="id-ID" sz="1500" dirty="0" smtClean="0"/>
                        <a:t>Test</a:t>
                      </a:r>
                      <a:endParaRPr lang="id-ID" sz="1500" dirty="0"/>
                    </a:p>
                  </a:txBody>
                  <a:tcPr marT="39319" marB="39319"/>
                </a:tc>
                <a:tc>
                  <a:txBody>
                    <a:bodyPr/>
                    <a:lstStyle/>
                    <a:p>
                      <a:r>
                        <a:rPr lang="id-ID" sz="1500" dirty="0" smtClean="0"/>
                        <a:t>CALCIUM</a:t>
                      </a:r>
                      <a:endParaRPr lang="id-ID" sz="1500" dirty="0"/>
                    </a:p>
                  </a:txBody>
                  <a:tcPr marT="39319" marB="39319"/>
                </a:tc>
                <a:tc>
                  <a:txBody>
                    <a:bodyPr/>
                    <a:lstStyle/>
                    <a:p>
                      <a:r>
                        <a:rPr lang="id-ID" sz="1500" dirty="0" smtClean="0"/>
                        <a:t>PHOSPORUS</a:t>
                      </a:r>
                      <a:endParaRPr lang="id-ID" sz="1500" dirty="0"/>
                    </a:p>
                  </a:txBody>
                  <a:tcPr marT="39319" marB="39319"/>
                </a:tc>
              </a:tr>
              <a:tr h="550465">
                <a:tc>
                  <a:txBody>
                    <a:bodyPr/>
                    <a:lstStyle/>
                    <a:p>
                      <a:r>
                        <a:rPr lang="id-ID" sz="1500" dirty="0" smtClean="0"/>
                        <a:t>ANOVA</a:t>
                      </a:r>
                      <a:endParaRPr lang="id-ID" sz="1500" dirty="0"/>
                    </a:p>
                  </a:txBody>
                  <a:tcPr marT="39319" marB="39319"/>
                </a:tc>
                <a:tc>
                  <a:txBody>
                    <a:bodyPr/>
                    <a:lstStyle/>
                    <a:p>
                      <a:r>
                        <a:rPr lang="id-ID" sz="1500" baseline="0" dirty="0" smtClean="0"/>
                        <a:t>Highly significant different</a:t>
                      </a:r>
                      <a:endParaRPr lang="id-ID" sz="1500" dirty="0"/>
                    </a:p>
                  </a:txBody>
                  <a:tcPr marT="39319" marB="39319"/>
                </a:tc>
                <a:tc>
                  <a:txBody>
                    <a:bodyPr/>
                    <a:lstStyle/>
                    <a:p>
                      <a:r>
                        <a:rPr lang="id-ID" sz="1500" baseline="0" dirty="0" smtClean="0"/>
                        <a:t>Highly significant different</a:t>
                      </a:r>
                      <a:endParaRPr lang="id-ID" sz="1500" dirty="0"/>
                    </a:p>
                  </a:txBody>
                  <a:tcPr marT="39319" marB="39319"/>
                </a:tc>
              </a:tr>
              <a:tr h="786378">
                <a:tc>
                  <a:txBody>
                    <a:bodyPr/>
                    <a:lstStyle/>
                    <a:p>
                      <a:r>
                        <a:rPr lang="id-ID" sz="1500" dirty="0" smtClean="0"/>
                        <a:t>HSD</a:t>
                      </a:r>
                      <a:endParaRPr lang="id-ID" sz="1500" dirty="0"/>
                    </a:p>
                  </a:txBody>
                  <a:tcPr marT="39319" marB="39319"/>
                </a:tc>
                <a:tc>
                  <a:txBody>
                    <a:bodyPr/>
                    <a:lstStyle/>
                    <a:p>
                      <a:r>
                        <a:rPr lang="id-ID" sz="1500" baseline="0" dirty="0" smtClean="0"/>
                        <a:t>Highly significant different</a:t>
                      </a:r>
                      <a:endParaRPr lang="id-ID" sz="1500" dirty="0"/>
                    </a:p>
                  </a:txBody>
                  <a:tcPr marT="39319" marB="39319"/>
                </a:tc>
                <a:tc>
                  <a:txBody>
                    <a:bodyPr/>
                    <a:lstStyle/>
                    <a:p>
                      <a:r>
                        <a:rPr lang="id-ID" sz="1500" baseline="0" dirty="0" smtClean="0"/>
                        <a:t>Significant different</a:t>
                      </a:r>
                    </a:p>
                    <a:p>
                      <a:r>
                        <a:rPr lang="id-ID" sz="1500" baseline="0" dirty="0" smtClean="0"/>
                        <a:t>(Control Treatment with SSF+ Corn flour)</a:t>
                      </a:r>
                      <a:endParaRPr lang="id-ID" sz="1500" dirty="0"/>
                    </a:p>
                  </a:txBody>
                  <a:tcPr marT="39319" marB="39319"/>
                </a:tc>
              </a:tr>
            </a:tbl>
          </a:graphicData>
        </a:graphic>
      </p:graphicFrame>
      <p:graphicFrame>
        <p:nvGraphicFramePr>
          <p:cNvPr id="4" name="Content Placeholder 5"/>
          <p:cNvGraphicFramePr>
            <a:graphicFrameLocks/>
          </p:cNvGraphicFramePr>
          <p:nvPr/>
        </p:nvGraphicFramePr>
        <p:xfrm>
          <a:off x="428625" y="3500438"/>
          <a:ext cx="8229600" cy="1112837"/>
        </p:xfrm>
        <a:graphic>
          <a:graphicData uri="http://schemas.openxmlformats.org/drawingml/2006/table">
            <a:tbl>
              <a:tblPr firstRow="1" bandRow="1">
                <a:tableStyleId>{5C22544A-7EE6-4342-B048-85BDC9FD1C3A}</a:tableStyleId>
              </a:tblPr>
              <a:tblGrid>
                <a:gridCol w="2743200"/>
                <a:gridCol w="2743200"/>
                <a:gridCol w="2743200"/>
              </a:tblGrid>
              <a:tr h="249960">
                <a:tc>
                  <a:txBody>
                    <a:bodyPr/>
                    <a:lstStyle/>
                    <a:p>
                      <a:r>
                        <a:rPr lang="id-ID" sz="1200" dirty="0" smtClean="0"/>
                        <a:t>Test</a:t>
                      </a:r>
                      <a:endParaRPr lang="id-ID" sz="1200" dirty="0"/>
                    </a:p>
                  </a:txBody>
                  <a:tcPr marT="30817" marB="30817"/>
                </a:tc>
                <a:tc>
                  <a:txBody>
                    <a:bodyPr/>
                    <a:lstStyle/>
                    <a:p>
                      <a:r>
                        <a:rPr lang="id-ID" sz="1200" dirty="0" smtClean="0"/>
                        <a:t>CALSIUM</a:t>
                      </a:r>
                      <a:endParaRPr lang="id-ID" sz="1200" dirty="0"/>
                    </a:p>
                  </a:txBody>
                  <a:tcPr marT="30817" marB="30817"/>
                </a:tc>
                <a:tc>
                  <a:txBody>
                    <a:bodyPr/>
                    <a:lstStyle/>
                    <a:p>
                      <a:r>
                        <a:rPr lang="id-ID" sz="1200" dirty="0" smtClean="0"/>
                        <a:t>PHOSPHORUS</a:t>
                      </a:r>
                      <a:endParaRPr lang="id-ID" sz="1200" dirty="0"/>
                    </a:p>
                  </a:txBody>
                  <a:tcPr marT="30817" marB="30817"/>
                </a:tc>
              </a:tr>
              <a:tr h="431438">
                <a:tc>
                  <a:txBody>
                    <a:bodyPr/>
                    <a:lstStyle/>
                    <a:p>
                      <a:r>
                        <a:rPr lang="id-ID" sz="1200" dirty="0" smtClean="0"/>
                        <a:t>ANOVA</a:t>
                      </a:r>
                      <a:endParaRPr lang="id-ID" sz="1200" dirty="0"/>
                    </a:p>
                  </a:txBody>
                  <a:tcPr marT="30817" marB="30817"/>
                </a:tc>
                <a:tc>
                  <a:txBody>
                    <a:bodyPr/>
                    <a:lstStyle/>
                    <a:p>
                      <a:r>
                        <a:rPr lang="id-ID" sz="1200" baseline="0" dirty="0" smtClean="0"/>
                        <a:t>Highly significant different</a:t>
                      </a:r>
                      <a:endParaRPr lang="id-ID" sz="1200" dirty="0"/>
                    </a:p>
                  </a:txBody>
                  <a:tcPr marT="30817" marB="30817"/>
                </a:tc>
                <a:tc>
                  <a:txBody>
                    <a:bodyPr/>
                    <a:lstStyle/>
                    <a:p>
                      <a:r>
                        <a:rPr lang="id-ID" sz="1200" baseline="0" dirty="0" smtClean="0"/>
                        <a:t>Highly significant different</a:t>
                      </a:r>
                      <a:endParaRPr lang="id-ID" sz="1200" dirty="0"/>
                    </a:p>
                  </a:txBody>
                  <a:tcPr marT="30817" marB="30817"/>
                </a:tc>
              </a:tr>
              <a:tr h="431438">
                <a:tc>
                  <a:txBody>
                    <a:bodyPr/>
                    <a:lstStyle/>
                    <a:p>
                      <a:r>
                        <a:rPr lang="id-ID" sz="1200" dirty="0" smtClean="0"/>
                        <a:t>HSD</a:t>
                      </a:r>
                      <a:endParaRPr lang="id-ID" sz="1200" dirty="0"/>
                    </a:p>
                  </a:txBody>
                  <a:tcPr marT="30817" marB="30817"/>
                </a:tc>
                <a:tc>
                  <a:txBody>
                    <a:bodyPr/>
                    <a:lstStyle/>
                    <a:p>
                      <a:r>
                        <a:rPr lang="id-ID" sz="1200" baseline="0" dirty="0" smtClean="0"/>
                        <a:t>Highly significant different</a:t>
                      </a:r>
                      <a:endParaRPr lang="id-ID" sz="1200" dirty="0"/>
                    </a:p>
                  </a:txBody>
                  <a:tcPr marT="30817" marB="30817"/>
                </a:tc>
                <a:tc>
                  <a:txBody>
                    <a:bodyPr/>
                    <a:lstStyle/>
                    <a:p>
                      <a:r>
                        <a:rPr lang="id-ID" sz="1200" baseline="0" dirty="0" smtClean="0"/>
                        <a:t>Highly significant different</a:t>
                      </a:r>
                    </a:p>
                  </a:txBody>
                  <a:tcPr marT="30817" marB="30817"/>
                </a:tc>
              </a:tr>
            </a:tbl>
          </a:graphicData>
        </a:graphic>
      </p:graphicFrame>
      <p:graphicFrame>
        <p:nvGraphicFramePr>
          <p:cNvPr id="5" name="Content Placeholder 5"/>
          <p:cNvGraphicFramePr>
            <a:graphicFrameLocks/>
          </p:cNvGraphicFramePr>
          <p:nvPr/>
        </p:nvGraphicFramePr>
        <p:xfrm>
          <a:off x="428625" y="5072063"/>
          <a:ext cx="8229600" cy="1657350"/>
        </p:xfrm>
        <a:graphic>
          <a:graphicData uri="http://schemas.openxmlformats.org/drawingml/2006/table">
            <a:tbl>
              <a:tblPr firstRow="1" bandRow="1">
                <a:tableStyleId>{5C22544A-7EE6-4342-B048-85BDC9FD1C3A}</a:tableStyleId>
              </a:tblPr>
              <a:tblGrid>
                <a:gridCol w="2743200"/>
                <a:gridCol w="2743200"/>
                <a:gridCol w="2743200"/>
              </a:tblGrid>
              <a:tr h="282112">
                <a:tc>
                  <a:txBody>
                    <a:bodyPr/>
                    <a:lstStyle/>
                    <a:p>
                      <a:r>
                        <a:rPr lang="id-ID" sz="1400" dirty="0" smtClean="0"/>
                        <a:t>Test</a:t>
                      </a:r>
                      <a:endParaRPr lang="id-ID" sz="1400" dirty="0"/>
                    </a:p>
                  </a:txBody>
                  <a:tcPr marT="34381" marB="34381"/>
                </a:tc>
                <a:tc>
                  <a:txBody>
                    <a:bodyPr/>
                    <a:lstStyle/>
                    <a:p>
                      <a:r>
                        <a:rPr lang="id-ID" sz="1400" dirty="0" smtClean="0"/>
                        <a:t>KALSIUM</a:t>
                      </a:r>
                      <a:endParaRPr lang="id-ID" sz="1400" dirty="0"/>
                    </a:p>
                  </a:txBody>
                  <a:tcPr marT="34381" marB="34381"/>
                </a:tc>
                <a:tc>
                  <a:txBody>
                    <a:bodyPr/>
                    <a:lstStyle/>
                    <a:p>
                      <a:r>
                        <a:rPr lang="id-ID" sz="1400" dirty="0" smtClean="0"/>
                        <a:t>PHOSPHORUS</a:t>
                      </a:r>
                      <a:endParaRPr lang="id-ID" sz="1400" dirty="0"/>
                    </a:p>
                  </a:txBody>
                  <a:tcPr marT="34381" marB="34381"/>
                </a:tc>
              </a:tr>
              <a:tr h="481333">
                <a:tc>
                  <a:txBody>
                    <a:bodyPr/>
                    <a:lstStyle/>
                    <a:p>
                      <a:r>
                        <a:rPr lang="id-ID" sz="1400" dirty="0" smtClean="0"/>
                        <a:t>ANOVA</a:t>
                      </a:r>
                      <a:endParaRPr lang="id-ID" sz="1400" dirty="0"/>
                    </a:p>
                  </a:txBody>
                  <a:tcPr marT="34381" marB="34381"/>
                </a:tc>
                <a:tc>
                  <a:txBody>
                    <a:bodyPr/>
                    <a:lstStyle/>
                    <a:p>
                      <a:r>
                        <a:rPr lang="id-ID" sz="1400" baseline="0" dirty="0" smtClean="0"/>
                        <a:t>Highly significant different</a:t>
                      </a:r>
                      <a:endParaRPr lang="id-ID" sz="1400" dirty="0"/>
                    </a:p>
                  </a:txBody>
                  <a:tcPr marT="34381" marB="34381"/>
                </a:tc>
                <a:tc>
                  <a:txBody>
                    <a:bodyPr/>
                    <a:lstStyle/>
                    <a:p>
                      <a:r>
                        <a:rPr lang="id-ID" sz="1400" baseline="0" dirty="0" smtClean="0"/>
                        <a:t>Highly significant different</a:t>
                      </a:r>
                      <a:endParaRPr lang="id-ID" sz="1400" dirty="0"/>
                    </a:p>
                  </a:txBody>
                  <a:tcPr marT="34381" marB="34381"/>
                </a:tc>
              </a:tr>
              <a:tr h="893905">
                <a:tc>
                  <a:txBody>
                    <a:bodyPr/>
                    <a:lstStyle/>
                    <a:p>
                      <a:r>
                        <a:rPr lang="id-ID" sz="1400" dirty="0" smtClean="0"/>
                        <a:t>HSD</a:t>
                      </a:r>
                      <a:endParaRPr lang="id-ID" sz="1400" dirty="0"/>
                    </a:p>
                  </a:txBody>
                  <a:tcPr marT="34381" marB="34381"/>
                </a:tc>
                <a:tc>
                  <a:txBody>
                    <a:bodyPr/>
                    <a:lstStyle/>
                    <a:p>
                      <a:r>
                        <a:rPr lang="id-ID" sz="1400" baseline="0" dirty="0" smtClean="0"/>
                        <a:t>Highly significant different</a:t>
                      </a:r>
                      <a:endParaRPr lang="id-ID" sz="1400" dirty="0"/>
                    </a:p>
                  </a:txBody>
                  <a:tcPr marT="34381" marB="34381"/>
                </a:tc>
                <a:tc>
                  <a:txBody>
                    <a:bodyPr/>
                    <a:lstStyle/>
                    <a:p>
                      <a:r>
                        <a:rPr lang="id-ID" sz="1400" baseline="0" dirty="0" smtClean="0"/>
                        <a:t>Highly significant different</a:t>
                      </a:r>
                    </a:p>
                    <a:p>
                      <a:r>
                        <a:rPr lang="id-ID" sz="1400" baseline="0" dirty="0" smtClean="0"/>
                        <a:t>(SSF+ Corn flour with SSF+ Millet flour)</a:t>
                      </a:r>
                      <a:endParaRPr lang="id-ID" sz="1400" dirty="0"/>
                    </a:p>
                  </a:txBody>
                  <a:tcPr marT="34381" marB="34381"/>
                </a:tc>
              </a:tr>
            </a:tbl>
          </a:graphicData>
        </a:graphic>
      </p:graphicFrame>
      <p:sp>
        <p:nvSpPr>
          <p:cNvPr id="8" name="TextBox 7"/>
          <p:cNvSpPr txBox="1"/>
          <p:nvPr/>
        </p:nvSpPr>
        <p:spPr>
          <a:xfrm>
            <a:off x="428625" y="1000125"/>
            <a:ext cx="1143000"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id-ID" sz="2400" b="1" dirty="0"/>
              <a:t>cookies</a:t>
            </a:r>
          </a:p>
        </p:txBody>
      </p:sp>
      <p:sp>
        <p:nvSpPr>
          <p:cNvPr id="9" name="TextBox 8"/>
          <p:cNvSpPr txBox="1"/>
          <p:nvPr/>
        </p:nvSpPr>
        <p:spPr>
          <a:xfrm>
            <a:off x="428625" y="3071813"/>
            <a:ext cx="1808163" cy="46196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fontAlgn="auto">
              <a:spcBef>
                <a:spcPts val="0"/>
              </a:spcBef>
              <a:spcAft>
                <a:spcPts val="0"/>
              </a:spcAft>
              <a:defRPr/>
            </a:pPr>
            <a:r>
              <a:rPr lang="id-ID" sz="2400" b="1" dirty="0"/>
              <a:t>extrudate</a:t>
            </a:r>
          </a:p>
        </p:txBody>
      </p:sp>
      <p:sp>
        <p:nvSpPr>
          <p:cNvPr id="10" name="TextBox 9"/>
          <p:cNvSpPr txBox="1"/>
          <p:nvPr/>
        </p:nvSpPr>
        <p:spPr>
          <a:xfrm>
            <a:off x="428625" y="4643438"/>
            <a:ext cx="1912938" cy="4619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id-ID" sz="2400" b="1" dirty="0"/>
              <a:t>Fish Nugget</a:t>
            </a:r>
          </a:p>
        </p:txBody>
      </p:sp>
      <p:pic>
        <p:nvPicPr>
          <p:cNvPr id="11" name="Picture 10"/>
          <p:cNvPicPr/>
          <p:nvPr/>
        </p:nvPicPr>
        <p:blipFill>
          <a:blip r:embed="rId3" cstate="print"/>
          <a:srcRect/>
          <a:stretch>
            <a:fillRect/>
          </a:stretch>
        </p:blipFill>
        <p:spPr bwMode="auto">
          <a:xfrm>
            <a:off x="8143900"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3" name="Text Box 13"/>
          <p:cNvSpPr txBox="1">
            <a:spLocks noChangeArrowheads="1"/>
          </p:cNvSpPr>
          <p:nvPr/>
        </p:nvSpPr>
        <p:spPr bwMode="auto">
          <a:xfrm>
            <a:off x="500063" y="1143000"/>
            <a:ext cx="2500312" cy="16589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id-ID" sz="2000" b="1" dirty="0">
                <a:solidFill>
                  <a:schemeClr val="tx1"/>
                </a:solidFill>
                <a:latin typeface="Times New Roman" pitchFamily="18" charset="0"/>
                <a:cs typeface="Arial" pitchFamily="34" charset="0"/>
              </a:rPr>
              <a:t>Production Asian moon scallop in Brebes &gt; 41 ton</a:t>
            </a:r>
          </a:p>
          <a:p>
            <a:pPr algn="ctr">
              <a:defRPr/>
            </a:pPr>
            <a:r>
              <a:rPr lang="id-ID" sz="2000" b="1" dirty="0">
                <a:solidFill>
                  <a:schemeClr val="tx1"/>
                </a:solidFill>
                <a:latin typeface="Times New Roman" pitchFamily="18" charset="0"/>
                <a:cs typeface="Arial" pitchFamily="34" charset="0"/>
              </a:rPr>
              <a:t>(Widowati et al., 2008)</a:t>
            </a:r>
            <a:endParaRPr lang="id-ID" sz="2000" b="1" dirty="0">
              <a:solidFill>
                <a:schemeClr val="tx1"/>
              </a:solidFill>
              <a:latin typeface="Arial" pitchFamily="34" charset="0"/>
              <a:cs typeface="Arial" pitchFamily="34" charset="0"/>
            </a:endParaRPr>
          </a:p>
        </p:txBody>
      </p:sp>
      <p:sp>
        <p:nvSpPr>
          <p:cNvPr id="97294" name="Text Box 14"/>
          <p:cNvSpPr txBox="1">
            <a:spLocks noChangeArrowheads="1"/>
          </p:cNvSpPr>
          <p:nvPr/>
        </p:nvSpPr>
        <p:spPr bwMode="auto">
          <a:xfrm>
            <a:off x="500063" y="2786063"/>
            <a:ext cx="2500312" cy="857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id-ID" sz="2000" b="1" dirty="0">
                <a:solidFill>
                  <a:schemeClr val="tx1"/>
                </a:solidFill>
                <a:latin typeface="Times New Roman" pitchFamily="18" charset="0"/>
                <a:cs typeface="Arial" pitchFamily="34" charset="0"/>
              </a:rPr>
              <a:t>Shell waste minimal 21.73 ton</a:t>
            </a:r>
            <a:endParaRPr lang="id-ID" sz="2000" b="1" dirty="0">
              <a:solidFill>
                <a:schemeClr val="tx1"/>
              </a:solidFill>
              <a:latin typeface="Arial" pitchFamily="34" charset="0"/>
              <a:cs typeface="Arial" pitchFamily="34" charset="0"/>
            </a:endParaRPr>
          </a:p>
        </p:txBody>
      </p:sp>
      <p:sp>
        <p:nvSpPr>
          <p:cNvPr id="97295" name="Text Box 15"/>
          <p:cNvSpPr txBox="1">
            <a:spLocks noChangeArrowheads="1"/>
          </p:cNvSpPr>
          <p:nvPr/>
        </p:nvSpPr>
        <p:spPr bwMode="auto">
          <a:xfrm>
            <a:off x="3571875" y="1785938"/>
            <a:ext cx="2286000" cy="1285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id-ID" sz="2000" b="1" dirty="0">
                <a:solidFill>
                  <a:schemeClr val="tx1"/>
                </a:solidFill>
                <a:latin typeface="Times New Roman" pitchFamily="18" charset="0"/>
                <a:cs typeface="Arial" pitchFamily="34" charset="0"/>
              </a:rPr>
              <a:t>Rendemen of Scallop Shell Flour 53.9%</a:t>
            </a:r>
          </a:p>
          <a:p>
            <a:pPr algn="ctr">
              <a:defRPr/>
            </a:pPr>
            <a:r>
              <a:rPr lang="id-ID" sz="2000" b="1" dirty="0">
                <a:solidFill>
                  <a:schemeClr val="tx1"/>
                </a:solidFill>
                <a:latin typeface="Times New Roman" pitchFamily="18" charset="0"/>
                <a:cs typeface="Arial" pitchFamily="34" charset="0"/>
              </a:rPr>
              <a:t> (Sarwono, 2009)</a:t>
            </a:r>
            <a:endParaRPr lang="id-ID" sz="2000" b="1" dirty="0">
              <a:solidFill>
                <a:schemeClr val="tx1"/>
              </a:solidFill>
              <a:latin typeface="Arial" pitchFamily="34" charset="0"/>
              <a:cs typeface="Arial" pitchFamily="34" charset="0"/>
            </a:endParaRPr>
          </a:p>
        </p:txBody>
      </p:sp>
      <p:sp>
        <p:nvSpPr>
          <p:cNvPr id="97296" name="Text Box 16"/>
          <p:cNvSpPr txBox="1">
            <a:spLocks noChangeArrowheads="1"/>
          </p:cNvSpPr>
          <p:nvPr/>
        </p:nvSpPr>
        <p:spPr bwMode="auto">
          <a:xfrm>
            <a:off x="6572250" y="1643063"/>
            <a:ext cx="2014538" cy="15001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id-ID" sz="2000" b="1" dirty="0">
                <a:solidFill>
                  <a:schemeClr val="tx1"/>
                </a:solidFill>
                <a:latin typeface="Times New Roman" pitchFamily="18" charset="0"/>
                <a:cs typeface="Arial" pitchFamily="34" charset="0"/>
              </a:rPr>
              <a:t>Shell waste production as Ca Flour was 11.7 ton</a:t>
            </a:r>
            <a:endParaRPr lang="id-ID" sz="2000" b="1" dirty="0">
              <a:solidFill>
                <a:schemeClr val="tx1"/>
              </a:solidFill>
              <a:latin typeface="Arial" pitchFamily="34" charset="0"/>
              <a:cs typeface="Arial" pitchFamily="34" charset="0"/>
            </a:endParaRPr>
          </a:p>
        </p:txBody>
      </p:sp>
      <p:sp>
        <p:nvSpPr>
          <p:cNvPr id="97297" name="AutoShape 17"/>
          <p:cNvSpPr>
            <a:spLocks noChangeArrowheads="1"/>
          </p:cNvSpPr>
          <p:nvPr/>
        </p:nvSpPr>
        <p:spPr bwMode="auto">
          <a:xfrm>
            <a:off x="3071813" y="2143125"/>
            <a:ext cx="428625" cy="571500"/>
          </a:xfrm>
          <a:prstGeom prst="rightArrow">
            <a:avLst>
              <a:gd name="adj1" fmla="val 54324"/>
              <a:gd name="adj2" fmla="val 5323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id-ID"/>
          </a:p>
        </p:txBody>
      </p:sp>
      <p:sp>
        <p:nvSpPr>
          <p:cNvPr id="97298" name="AutoShape 18"/>
          <p:cNvSpPr>
            <a:spLocks noChangeArrowheads="1"/>
          </p:cNvSpPr>
          <p:nvPr/>
        </p:nvSpPr>
        <p:spPr bwMode="auto">
          <a:xfrm>
            <a:off x="6000750" y="2214563"/>
            <a:ext cx="357188" cy="571500"/>
          </a:xfrm>
          <a:prstGeom prst="rightArrow">
            <a:avLst>
              <a:gd name="adj1" fmla="val 54324"/>
              <a:gd name="adj2" fmla="val 5323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id-ID"/>
          </a:p>
        </p:txBody>
      </p:sp>
      <p:sp>
        <p:nvSpPr>
          <p:cNvPr id="39944" name="Text Box 19"/>
          <p:cNvSpPr txBox="1">
            <a:spLocks noChangeArrowheads="1"/>
          </p:cNvSpPr>
          <p:nvPr/>
        </p:nvSpPr>
        <p:spPr bwMode="auto">
          <a:xfrm>
            <a:off x="571500" y="4643438"/>
            <a:ext cx="2428875" cy="928687"/>
          </a:xfrm>
          <a:prstGeom prst="rect">
            <a:avLst/>
          </a:prstGeom>
          <a:solidFill>
            <a:srgbClr val="FFC0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b="1">
                <a:latin typeface="Times New Roman" pitchFamily="18" charset="0"/>
                <a:cs typeface="Times New Roman" pitchFamily="18" charset="0"/>
              </a:rPr>
              <a:t>SHELL WASTE</a:t>
            </a:r>
          </a:p>
        </p:txBody>
      </p:sp>
      <p:sp>
        <p:nvSpPr>
          <p:cNvPr id="39945" name="Text Box 20"/>
          <p:cNvSpPr txBox="1">
            <a:spLocks noChangeArrowheads="1"/>
          </p:cNvSpPr>
          <p:nvPr/>
        </p:nvSpPr>
        <p:spPr bwMode="auto">
          <a:xfrm>
            <a:off x="571500" y="5572125"/>
            <a:ext cx="2428875" cy="50006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a:latin typeface="Times New Roman" pitchFamily="18" charset="0"/>
                <a:cs typeface="Arial" pitchFamily="34" charset="0"/>
              </a:rPr>
              <a:t>Rp. 2.000,- / Kg</a:t>
            </a:r>
            <a:endParaRPr lang="id-ID" sz="2000">
              <a:cs typeface="Arial" pitchFamily="34" charset="0"/>
            </a:endParaRPr>
          </a:p>
        </p:txBody>
      </p:sp>
      <p:sp>
        <p:nvSpPr>
          <p:cNvPr id="39946" name="Text Box 21"/>
          <p:cNvSpPr txBox="1">
            <a:spLocks noChangeArrowheads="1"/>
          </p:cNvSpPr>
          <p:nvPr/>
        </p:nvSpPr>
        <p:spPr bwMode="auto">
          <a:xfrm>
            <a:off x="571500" y="6072188"/>
            <a:ext cx="2428875" cy="4286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a:latin typeface="Times New Roman" pitchFamily="18" charset="0"/>
                <a:cs typeface="Arial" pitchFamily="34" charset="0"/>
              </a:rPr>
              <a:t>Added Value 0 points </a:t>
            </a:r>
            <a:endParaRPr lang="id-ID">
              <a:cs typeface="Arial" pitchFamily="34" charset="0"/>
            </a:endParaRPr>
          </a:p>
        </p:txBody>
      </p:sp>
      <p:sp>
        <p:nvSpPr>
          <p:cNvPr id="39947" name="AutoShape 22"/>
          <p:cNvSpPr>
            <a:spLocks noChangeArrowheads="1"/>
          </p:cNvSpPr>
          <p:nvPr/>
        </p:nvSpPr>
        <p:spPr bwMode="auto">
          <a:xfrm>
            <a:off x="3071813" y="5429250"/>
            <a:ext cx="357187" cy="571500"/>
          </a:xfrm>
          <a:prstGeom prst="rightArrow">
            <a:avLst>
              <a:gd name="adj1" fmla="val 54324"/>
              <a:gd name="adj2" fmla="val 5323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ill Sans MT" pitchFamily="34" charset="0"/>
            </a:endParaRPr>
          </a:p>
        </p:txBody>
      </p:sp>
      <p:sp>
        <p:nvSpPr>
          <p:cNvPr id="39948" name="Text Box 23"/>
          <p:cNvSpPr txBox="1">
            <a:spLocks noChangeArrowheads="1"/>
          </p:cNvSpPr>
          <p:nvPr/>
        </p:nvSpPr>
        <p:spPr bwMode="auto">
          <a:xfrm>
            <a:off x="3500438" y="4500563"/>
            <a:ext cx="2143125" cy="714375"/>
          </a:xfrm>
          <a:prstGeom prst="rect">
            <a:avLst/>
          </a:prstGeom>
          <a:solidFill>
            <a:srgbClr val="FFC0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b="1">
                <a:latin typeface="Times New Roman" pitchFamily="18" charset="0"/>
                <a:cs typeface="Arial" pitchFamily="34" charset="0"/>
              </a:rPr>
              <a:t>BENEFITS OF </a:t>
            </a:r>
          </a:p>
          <a:p>
            <a:pPr algn="ctr" eaLnBrk="1" hangingPunct="1"/>
            <a:r>
              <a:rPr lang="id-ID" sz="2000" b="1">
                <a:latin typeface="Times New Roman" pitchFamily="18" charset="0"/>
                <a:cs typeface="Arial" pitchFamily="34" charset="0"/>
              </a:rPr>
              <a:t>AMSM</a:t>
            </a:r>
            <a:endParaRPr lang="id-ID" sz="2000">
              <a:cs typeface="Arial" pitchFamily="34" charset="0"/>
            </a:endParaRPr>
          </a:p>
        </p:txBody>
      </p:sp>
      <p:sp>
        <p:nvSpPr>
          <p:cNvPr id="39949" name="Text Box 24"/>
          <p:cNvSpPr txBox="1">
            <a:spLocks noChangeArrowheads="1"/>
          </p:cNvSpPr>
          <p:nvPr/>
        </p:nvSpPr>
        <p:spPr bwMode="auto">
          <a:xfrm>
            <a:off x="3500438" y="5214938"/>
            <a:ext cx="2143125" cy="35718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a:latin typeface="Times New Roman" pitchFamily="18" charset="0"/>
                <a:cs typeface="Arial" pitchFamily="34" charset="0"/>
              </a:rPr>
              <a:t>Rp. 4.350,- / Kg</a:t>
            </a:r>
            <a:endParaRPr lang="id-ID" sz="2000">
              <a:cs typeface="Arial" pitchFamily="34" charset="0"/>
            </a:endParaRPr>
          </a:p>
        </p:txBody>
      </p:sp>
      <p:sp>
        <p:nvSpPr>
          <p:cNvPr id="39950" name="Text Box 25"/>
          <p:cNvSpPr txBox="1">
            <a:spLocks noChangeArrowheads="1"/>
          </p:cNvSpPr>
          <p:nvPr/>
        </p:nvSpPr>
        <p:spPr bwMode="auto">
          <a:xfrm>
            <a:off x="3500438" y="5572125"/>
            <a:ext cx="2143125" cy="7143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a:latin typeface="Times New Roman" pitchFamily="18" charset="0"/>
                <a:cs typeface="Arial" pitchFamily="34" charset="0"/>
              </a:rPr>
              <a:t>Added Value  2.175 points</a:t>
            </a:r>
            <a:endParaRPr lang="id-ID" sz="2000">
              <a:cs typeface="Arial" pitchFamily="34" charset="0"/>
            </a:endParaRPr>
          </a:p>
        </p:txBody>
      </p:sp>
      <p:sp>
        <p:nvSpPr>
          <p:cNvPr id="39951" name="AutoShape 22"/>
          <p:cNvSpPr>
            <a:spLocks noChangeArrowheads="1"/>
          </p:cNvSpPr>
          <p:nvPr/>
        </p:nvSpPr>
        <p:spPr bwMode="auto">
          <a:xfrm>
            <a:off x="5786438" y="5357813"/>
            <a:ext cx="357187" cy="571500"/>
          </a:xfrm>
          <a:prstGeom prst="rightArrow">
            <a:avLst>
              <a:gd name="adj1" fmla="val 54324"/>
              <a:gd name="adj2" fmla="val 5323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ill Sans MT" pitchFamily="34" charset="0"/>
            </a:endParaRPr>
          </a:p>
        </p:txBody>
      </p:sp>
      <p:sp>
        <p:nvSpPr>
          <p:cNvPr id="39952" name="Text Box 26"/>
          <p:cNvSpPr txBox="1">
            <a:spLocks noChangeArrowheads="1"/>
          </p:cNvSpPr>
          <p:nvPr/>
        </p:nvSpPr>
        <p:spPr bwMode="auto">
          <a:xfrm>
            <a:off x="6215063" y="4429125"/>
            <a:ext cx="2714625" cy="928688"/>
          </a:xfrm>
          <a:prstGeom prst="rect">
            <a:avLst/>
          </a:prstGeom>
          <a:solidFill>
            <a:srgbClr val="FFC0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b="1">
                <a:latin typeface="Times New Roman" pitchFamily="18" charset="0"/>
                <a:cs typeface="Arial" pitchFamily="34" charset="0"/>
              </a:rPr>
              <a:t>BENEFITS OF </a:t>
            </a:r>
          </a:p>
          <a:p>
            <a:pPr algn="ctr" eaLnBrk="1" hangingPunct="1"/>
            <a:r>
              <a:rPr lang="id-ID" sz="2000" b="1">
                <a:latin typeface="Times New Roman" pitchFamily="18" charset="0"/>
                <a:cs typeface="Arial" pitchFamily="34" charset="0"/>
              </a:rPr>
              <a:t>Ca- Ekxtrusion Snack</a:t>
            </a:r>
            <a:endParaRPr lang="id-ID" sz="2000">
              <a:cs typeface="Arial" pitchFamily="34" charset="0"/>
            </a:endParaRPr>
          </a:p>
        </p:txBody>
      </p:sp>
      <p:sp>
        <p:nvSpPr>
          <p:cNvPr id="39953" name="Text Box 27"/>
          <p:cNvSpPr txBox="1">
            <a:spLocks noChangeArrowheads="1"/>
          </p:cNvSpPr>
          <p:nvPr/>
        </p:nvSpPr>
        <p:spPr bwMode="auto">
          <a:xfrm>
            <a:off x="6215063" y="5357813"/>
            <a:ext cx="2714625" cy="5000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000">
                <a:latin typeface="Times New Roman" pitchFamily="18" charset="0"/>
                <a:cs typeface="Arial" pitchFamily="34" charset="0"/>
              </a:rPr>
              <a:t>Rp. 60.000,- / Kg</a:t>
            </a:r>
            <a:endParaRPr lang="id-ID" sz="2000">
              <a:cs typeface="Arial" pitchFamily="34" charset="0"/>
            </a:endParaRPr>
          </a:p>
        </p:txBody>
      </p:sp>
      <p:sp>
        <p:nvSpPr>
          <p:cNvPr id="39954" name="Text Box 28"/>
          <p:cNvSpPr txBox="1">
            <a:spLocks noChangeArrowheads="1"/>
          </p:cNvSpPr>
          <p:nvPr/>
        </p:nvSpPr>
        <p:spPr bwMode="auto">
          <a:xfrm>
            <a:off x="6215063" y="5786438"/>
            <a:ext cx="2714625" cy="571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a:latin typeface="Times New Roman" pitchFamily="18" charset="0"/>
                <a:cs typeface="Arial" pitchFamily="34" charset="0"/>
              </a:rPr>
              <a:t>Added Value 30 points</a:t>
            </a:r>
            <a:endParaRPr lang="id-ID">
              <a:cs typeface="Arial" pitchFamily="34" charset="0"/>
            </a:endParaRPr>
          </a:p>
        </p:txBody>
      </p:sp>
      <p:sp>
        <p:nvSpPr>
          <p:cNvPr id="39955" name="Text Box 29"/>
          <p:cNvSpPr txBox="1">
            <a:spLocks noChangeArrowheads="1"/>
          </p:cNvSpPr>
          <p:nvPr/>
        </p:nvSpPr>
        <p:spPr bwMode="auto">
          <a:xfrm>
            <a:off x="4000500" y="214313"/>
            <a:ext cx="4857750" cy="78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id-ID" sz="2400" b="1">
                <a:cs typeface="Arial" pitchFamily="34" charset="0"/>
              </a:rPr>
              <a:t>Added value of Ca Flour from Asian Moon Scallop Shell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633413"/>
          </a:xfrm>
        </p:spPr>
        <p:txBody>
          <a:bodyPr/>
          <a:lstStyle/>
          <a:p>
            <a:pPr eaLnBrk="1" hangingPunct="1"/>
            <a:r>
              <a:rPr lang="id-ID" smtClean="0">
                <a:solidFill>
                  <a:srgbClr val="808000"/>
                </a:solidFill>
              </a:rPr>
              <a:t>Calcium Daily Consumption</a:t>
            </a:r>
          </a:p>
        </p:txBody>
      </p:sp>
      <p:sp>
        <p:nvSpPr>
          <p:cNvPr id="40963" name="Content Placeholder 3"/>
          <p:cNvSpPr>
            <a:spLocks noGrp="1"/>
          </p:cNvSpPr>
          <p:nvPr>
            <p:ph sz="quarter" idx="1"/>
          </p:nvPr>
        </p:nvSpPr>
        <p:spPr>
          <a:xfrm>
            <a:off x="457200" y="1219200"/>
            <a:ext cx="8229600" cy="4937125"/>
          </a:xfrm>
        </p:spPr>
        <p:txBody>
          <a:bodyPr/>
          <a:lstStyle/>
          <a:p>
            <a:pPr eaLnBrk="1" hangingPunct="1"/>
            <a:endParaRPr lang="en-US" smtClean="0"/>
          </a:p>
        </p:txBody>
      </p:sp>
      <p:graphicFrame>
        <p:nvGraphicFramePr>
          <p:cNvPr id="5" name="Table 4"/>
          <p:cNvGraphicFramePr>
            <a:graphicFrameLocks noGrp="1"/>
          </p:cNvGraphicFramePr>
          <p:nvPr/>
        </p:nvGraphicFramePr>
        <p:xfrm>
          <a:off x="428596" y="1214422"/>
          <a:ext cx="8358245" cy="5154121"/>
        </p:xfrm>
        <a:graphic>
          <a:graphicData uri="http://schemas.openxmlformats.org/drawingml/2006/table">
            <a:tbl>
              <a:tblPr>
                <a:tableStyleId>{775DCB02-9BB8-47FD-8907-85C794F793BA}</a:tableStyleId>
              </a:tblPr>
              <a:tblGrid>
                <a:gridCol w="1367170"/>
                <a:gridCol w="2347606"/>
                <a:gridCol w="1357322"/>
                <a:gridCol w="1857388"/>
                <a:gridCol w="1428759"/>
              </a:tblGrid>
              <a:tr h="1063787">
                <a:tc>
                  <a:txBody>
                    <a:bodyPr/>
                    <a:lstStyle/>
                    <a:p>
                      <a:pPr algn="ctr">
                        <a:lnSpc>
                          <a:spcPct val="115000"/>
                        </a:lnSpc>
                        <a:spcAft>
                          <a:spcPts val="0"/>
                        </a:spcAft>
                      </a:pPr>
                      <a:r>
                        <a:rPr lang="id-ID" sz="1500" dirty="0" smtClean="0">
                          <a:latin typeface="Calibri"/>
                          <a:ea typeface="Calibri"/>
                          <a:cs typeface="Times New Roman"/>
                        </a:rPr>
                        <a:t>Time</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latin typeface="Calibri"/>
                          <a:ea typeface="Calibri"/>
                          <a:cs typeface="Times New Roman"/>
                        </a:rPr>
                        <a:t>Daily Menu</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baseline="0" dirty="0" smtClean="0"/>
                        <a:t>Calcium Consumption (mg / 100 gram)</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Consumption per serving</a:t>
                      </a:r>
                    </a:p>
                    <a:p>
                      <a:pPr algn="ctr">
                        <a:lnSpc>
                          <a:spcPct val="115000"/>
                        </a:lnSpc>
                        <a:spcAft>
                          <a:spcPts val="0"/>
                        </a:spcAft>
                      </a:pPr>
                      <a:r>
                        <a:rPr lang="id-ID" sz="1500" dirty="0" smtClean="0"/>
                        <a:t>(mg/ 100 g)</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TOTAL</a:t>
                      </a:r>
                      <a:endParaRPr lang="id-ID" sz="1500" dirty="0">
                        <a:latin typeface="Calibri"/>
                        <a:ea typeface="Calibri"/>
                        <a:cs typeface="Times New Roman"/>
                      </a:endParaRPr>
                    </a:p>
                  </a:txBody>
                  <a:tcPr marL="63106" marR="63106" marT="0" marB="0"/>
                </a:tc>
              </a:tr>
              <a:tr h="1063787">
                <a:tc>
                  <a:txBody>
                    <a:bodyPr/>
                    <a:lstStyle/>
                    <a:p>
                      <a:pPr algn="ctr">
                        <a:lnSpc>
                          <a:spcPct val="115000"/>
                        </a:lnSpc>
                        <a:spcAft>
                          <a:spcPts val="0"/>
                        </a:spcAft>
                      </a:pPr>
                      <a:r>
                        <a:rPr lang="id-ID" sz="1500" dirty="0" smtClean="0">
                          <a:latin typeface="Calibri"/>
                          <a:ea typeface="Calibri"/>
                          <a:cs typeface="Times New Roman"/>
                        </a:rPr>
                        <a:t>Morning</a:t>
                      </a:r>
                      <a:endParaRPr lang="id-ID" sz="1500" dirty="0">
                        <a:latin typeface="Calibri"/>
                        <a:ea typeface="Calibri"/>
                        <a:cs typeface="Times New Roman"/>
                      </a:endParaRPr>
                    </a:p>
                  </a:txBody>
                  <a:tcPr marL="63106" marR="63106" marT="0" marB="0"/>
                </a:tc>
                <a:tc>
                  <a:txBody>
                    <a:bodyPr/>
                    <a:lstStyle/>
                    <a:p>
                      <a:pPr marL="342900" indent="-342900" algn="just">
                        <a:lnSpc>
                          <a:spcPct val="115000"/>
                        </a:lnSpc>
                        <a:spcAft>
                          <a:spcPts val="0"/>
                        </a:spcAft>
                        <a:buAutoNum type="arabicPeriod"/>
                      </a:pPr>
                      <a:r>
                        <a:rPr lang="id-ID" sz="1500" baseline="0" dirty="0" smtClean="0"/>
                        <a:t>Milk 250 mL</a:t>
                      </a:r>
                    </a:p>
                    <a:p>
                      <a:pPr marL="342900" indent="-342900" algn="just">
                        <a:lnSpc>
                          <a:spcPct val="115000"/>
                        </a:lnSpc>
                        <a:spcAft>
                          <a:spcPts val="0"/>
                        </a:spcAft>
                        <a:buAutoNum type="arabicPeriod"/>
                      </a:pPr>
                      <a:r>
                        <a:rPr lang="id-ID" sz="1500" baseline="0" dirty="0" smtClean="0"/>
                        <a:t>Bread 200 g</a:t>
                      </a:r>
                    </a:p>
                    <a:p>
                      <a:pPr marL="342900" indent="-342900" algn="just">
                        <a:lnSpc>
                          <a:spcPct val="115000"/>
                        </a:lnSpc>
                        <a:spcAft>
                          <a:spcPts val="0"/>
                        </a:spcAft>
                        <a:buAutoNum type="arabicPeriod"/>
                      </a:pPr>
                      <a:r>
                        <a:rPr lang="id-ID" sz="1500" baseline="0" dirty="0" smtClean="0"/>
                        <a:t>Butter 0,5 g</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143</a:t>
                      </a:r>
                    </a:p>
                    <a:p>
                      <a:pPr algn="ctr">
                        <a:lnSpc>
                          <a:spcPct val="115000"/>
                        </a:lnSpc>
                        <a:spcAft>
                          <a:spcPts val="0"/>
                        </a:spcAft>
                      </a:pPr>
                      <a:endParaRPr lang="id-ID" sz="1500" dirty="0" smtClean="0"/>
                    </a:p>
                    <a:p>
                      <a:pPr algn="ctr">
                        <a:lnSpc>
                          <a:spcPct val="115000"/>
                        </a:lnSpc>
                        <a:spcAft>
                          <a:spcPts val="0"/>
                        </a:spcAft>
                      </a:pPr>
                      <a:r>
                        <a:rPr lang="id-ID" sz="1500" dirty="0" smtClean="0"/>
                        <a:t>10</a:t>
                      </a:r>
                    </a:p>
                    <a:p>
                      <a:pPr algn="ctr">
                        <a:lnSpc>
                          <a:spcPct val="115000"/>
                        </a:lnSpc>
                        <a:spcAft>
                          <a:spcPts val="0"/>
                        </a:spcAft>
                      </a:pPr>
                      <a:r>
                        <a:rPr lang="id-ID" sz="1500" dirty="0" smtClean="0"/>
                        <a:t>15</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357.5</a:t>
                      </a:r>
                    </a:p>
                    <a:p>
                      <a:pPr algn="ctr">
                        <a:lnSpc>
                          <a:spcPct val="115000"/>
                        </a:lnSpc>
                        <a:spcAft>
                          <a:spcPts val="0"/>
                        </a:spcAft>
                      </a:pPr>
                      <a:endParaRPr lang="id-ID" sz="1500" dirty="0" smtClean="0"/>
                    </a:p>
                    <a:p>
                      <a:pPr algn="ctr">
                        <a:lnSpc>
                          <a:spcPct val="115000"/>
                        </a:lnSpc>
                        <a:spcAft>
                          <a:spcPts val="0"/>
                        </a:spcAft>
                      </a:pPr>
                      <a:r>
                        <a:rPr lang="id-ID" sz="1500" dirty="0" smtClean="0"/>
                        <a:t>20</a:t>
                      </a:r>
                    </a:p>
                    <a:p>
                      <a:pPr algn="ctr">
                        <a:lnSpc>
                          <a:spcPct val="115000"/>
                        </a:lnSpc>
                        <a:spcAft>
                          <a:spcPts val="0"/>
                        </a:spcAft>
                      </a:pPr>
                      <a:r>
                        <a:rPr lang="id-ID" sz="1500" dirty="0" smtClean="0"/>
                        <a:t>7.5</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endParaRPr lang="id-ID" sz="1500" dirty="0">
                        <a:latin typeface="Calibri"/>
                        <a:ea typeface="Calibri"/>
                        <a:cs typeface="Times New Roman"/>
                      </a:endParaRPr>
                    </a:p>
                  </a:txBody>
                  <a:tcPr marL="63106" marR="63106" marT="0" marB="0"/>
                </a:tc>
              </a:tr>
              <a:tr h="797841">
                <a:tc>
                  <a:txBody>
                    <a:bodyPr/>
                    <a:lstStyle/>
                    <a:p>
                      <a:pPr algn="ctr">
                        <a:lnSpc>
                          <a:spcPct val="115000"/>
                        </a:lnSpc>
                        <a:spcAft>
                          <a:spcPts val="0"/>
                        </a:spcAft>
                      </a:pPr>
                      <a:r>
                        <a:rPr lang="id-ID" sz="1500" dirty="0" smtClean="0">
                          <a:latin typeface="Calibri"/>
                          <a:ea typeface="Calibri"/>
                          <a:cs typeface="Times New Roman"/>
                        </a:rPr>
                        <a:t>Day</a:t>
                      </a:r>
                      <a:endParaRPr lang="id-ID" sz="1500" dirty="0">
                        <a:latin typeface="Calibri"/>
                        <a:ea typeface="Calibri"/>
                        <a:cs typeface="Times New Roman"/>
                      </a:endParaRPr>
                    </a:p>
                  </a:txBody>
                  <a:tcPr marL="63106" marR="63106" marT="0" marB="0"/>
                </a:tc>
                <a:tc>
                  <a:txBody>
                    <a:bodyPr/>
                    <a:lstStyle/>
                    <a:p>
                      <a:pPr marL="342900" indent="-342900" algn="just">
                        <a:lnSpc>
                          <a:spcPct val="115000"/>
                        </a:lnSpc>
                        <a:spcAft>
                          <a:spcPts val="0"/>
                        </a:spcAft>
                        <a:buAutoNum type="arabicPeriod"/>
                      </a:pPr>
                      <a:r>
                        <a:rPr lang="id-ID" sz="1500" dirty="0" smtClean="0"/>
                        <a:t>Rice 200 g</a:t>
                      </a:r>
                    </a:p>
                    <a:p>
                      <a:pPr marL="342900" indent="-342900" algn="just">
                        <a:lnSpc>
                          <a:spcPct val="115000"/>
                        </a:lnSpc>
                        <a:spcAft>
                          <a:spcPts val="0"/>
                        </a:spcAft>
                        <a:buAutoNum type="arabicPeriod"/>
                      </a:pPr>
                      <a:r>
                        <a:rPr lang="id-ID" sz="1500" dirty="0" smtClean="0"/>
                        <a:t>Vegetables 100 g</a:t>
                      </a:r>
                    </a:p>
                    <a:p>
                      <a:pPr marL="342900" indent="-342900" algn="just">
                        <a:lnSpc>
                          <a:spcPct val="115000"/>
                        </a:lnSpc>
                        <a:spcAft>
                          <a:spcPts val="0"/>
                        </a:spcAft>
                        <a:buAutoNum type="arabicPeriod"/>
                      </a:pPr>
                      <a:r>
                        <a:rPr lang="id-ID" sz="1500" dirty="0" smtClean="0"/>
                        <a:t>Chicken 100 g</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5</a:t>
                      </a:r>
                    </a:p>
                    <a:p>
                      <a:pPr algn="ctr">
                        <a:lnSpc>
                          <a:spcPct val="115000"/>
                        </a:lnSpc>
                        <a:spcAft>
                          <a:spcPts val="0"/>
                        </a:spcAft>
                      </a:pPr>
                      <a:r>
                        <a:rPr lang="id-ID" sz="1500" dirty="0" smtClean="0"/>
                        <a:t>220</a:t>
                      </a:r>
                    </a:p>
                    <a:p>
                      <a:pPr algn="ctr">
                        <a:lnSpc>
                          <a:spcPct val="115000"/>
                        </a:lnSpc>
                        <a:spcAft>
                          <a:spcPts val="0"/>
                        </a:spcAft>
                      </a:pPr>
                      <a:r>
                        <a:rPr lang="id-ID" sz="1500" dirty="0" smtClean="0"/>
                        <a:t>14</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10</a:t>
                      </a:r>
                    </a:p>
                    <a:p>
                      <a:pPr algn="ctr">
                        <a:lnSpc>
                          <a:spcPct val="115000"/>
                        </a:lnSpc>
                        <a:spcAft>
                          <a:spcPts val="0"/>
                        </a:spcAft>
                      </a:pPr>
                      <a:r>
                        <a:rPr lang="id-ID" sz="1500" dirty="0" smtClean="0"/>
                        <a:t>220</a:t>
                      </a:r>
                    </a:p>
                    <a:p>
                      <a:pPr algn="ctr">
                        <a:lnSpc>
                          <a:spcPct val="115000"/>
                        </a:lnSpc>
                        <a:spcAft>
                          <a:spcPts val="0"/>
                        </a:spcAft>
                      </a:pPr>
                      <a:r>
                        <a:rPr lang="id-ID" sz="1500" dirty="0" smtClean="0"/>
                        <a:t>14</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endParaRPr lang="id-ID" sz="1500" dirty="0">
                        <a:latin typeface="Calibri"/>
                        <a:ea typeface="Calibri"/>
                        <a:cs typeface="Times New Roman"/>
                      </a:endParaRPr>
                    </a:p>
                  </a:txBody>
                  <a:tcPr marL="63106" marR="63106" marT="0" marB="0"/>
                </a:tc>
              </a:tr>
              <a:tr h="797841">
                <a:tc rowSpan="4">
                  <a:txBody>
                    <a:bodyPr/>
                    <a:lstStyle/>
                    <a:p>
                      <a:pPr algn="ctr">
                        <a:lnSpc>
                          <a:spcPct val="115000"/>
                        </a:lnSpc>
                        <a:spcAft>
                          <a:spcPts val="0"/>
                        </a:spcAft>
                      </a:pPr>
                      <a:r>
                        <a:rPr lang="id-ID" sz="1500" dirty="0" smtClean="0">
                          <a:latin typeface="Calibri"/>
                          <a:ea typeface="Calibri"/>
                          <a:cs typeface="Times New Roman"/>
                        </a:rPr>
                        <a:t>Evening</a:t>
                      </a:r>
                      <a:endParaRPr lang="id-ID" sz="1500" dirty="0">
                        <a:latin typeface="Calibri"/>
                        <a:ea typeface="Calibri"/>
                        <a:cs typeface="Times New Roman"/>
                      </a:endParaRPr>
                    </a:p>
                  </a:txBody>
                  <a:tcPr marL="63106" marR="63106" marT="0" marB="0"/>
                </a:tc>
                <a:tc>
                  <a:txBody>
                    <a:bodyPr/>
                    <a:lstStyle/>
                    <a:p>
                      <a:pPr marL="342900" indent="-342900" algn="just">
                        <a:lnSpc>
                          <a:spcPct val="115000"/>
                        </a:lnSpc>
                        <a:spcAft>
                          <a:spcPts val="0"/>
                        </a:spcAft>
                        <a:buAutoNum type="arabicPeriod"/>
                      </a:pPr>
                      <a:r>
                        <a:rPr lang="id-ID" sz="1500" dirty="0" smtClean="0"/>
                        <a:t>Rice 200 g</a:t>
                      </a:r>
                    </a:p>
                    <a:p>
                      <a:pPr marL="342900" indent="-342900" algn="just">
                        <a:lnSpc>
                          <a:spcPct val="115000"/>
                        </a:lnSpc>
                        <a:spcAft>
                          <a:spcPts val="0"/>
                        </a:spcAft>
                        <a:buAutoNum type="arabicPeriod"/>
                      </a:pPr>
                      <a:r>
                        <a:rPr lang="id-ID" sz="1500" dirty="0" smtClean="0"/>
                        <a:t>Vegetables 100 g</a:t>
                      </a:r>
                    </a:p>
                    <a:p>
                      <a:pPr marL="342900" indent="-342900" algn="just">
                        <a:lnSpc>
                          <a:spcPct val="115000"/>
                        </a:lnSpc>
                        <a:spcAft>
                          <a:spcPts val="0"/>
                        </a:spcAft>
                        <a:buAutoNum type="arabicPeriod"/>
                      </a:pPr>
                      <a:r>
                        <a:rPr lang="id-ID" sz="1500" dirty="0" smtClean="0"/>
                        <a:t>Beef 100 g</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5</a:t>
                      </a:r>
                    </a:p>
                    <a:p>
                      <a:pPr algn="ctr">
                        <a:lnSpc>
                          <a:spcPct val="115000"/>
                        </a:lnSpc>
                        <a:spcAft>
                          <a:spcPts val="0"/>
                        </a:spcAft>
                      </a:pPr>
                      <a:r>
                        <a:rPr lang="id-ID" sz="1500" dirty="0" smtClean="0"/>
                        <a:t>220</a:t>
                      </a:r>
                    </a:p>
                    <a:p>
                      <a:pPr algn="ctr">
                        <a:lnSpc>
                          <a:spcPct val="115000"/>
                        </a:lnSpc>
                        <a:spcAft>
                          <a:spcPts val="0"/>
                        </a:spcAft>
                      </a:pPr>
                      <a:r>
                        <a:rPr lang="id-ID" sz="1500" dirty="0" smtClean="0"/>
                        <a:t>11</a:t>
                      </a:r>
                      <a:endParaRPr lang="id-ID" sz="1500" dirty="0">
                        <a:latin typeface="Times New Roman"/>
                        <a:ea typeface="Calibri"/>
                        <a:cs typeface="Times New Roman"/>
                      </a:endParaRPr>
                    </a:p>
                  </a:txBody>
                  <a:tcPr marL="63106" marR="63106" marT="0" marB="0"/>
                </a:tc>
                <a:tc>
                  <a:txBody>
                    <a:bodyPr/>
                    <a:lstStyle/>
                    <a:p>
                      <a:pPr algn="ctr">
                        <a:lnSpc>
                          <a:spcPct val="115000"/>
                        </a:lnSpc>
                        <a:spcAft>
                          <a:spcPts val="0"/>
                        </a:spcAft>
                      </a:pPr>
                      <a:r>
                        <a:rPr lang="id-ID" sz="1500" dirty="0" smtClean="0"/>
                        <a:t>10</a:t>
                      </a:r>
                    </a:p>
                    <a:p>
                      <a:pPr algn="ctr">
                        <a:lnSpc>
                          <a:spcPct val="115000"/>
                        </a:lnSpc>
                        <a:spcAft>
                          <a:spcPts val="0"/>
                        </a:spcAft>
                      </a:pPr>
                      <a:r>
                        <a:rPr lang="id-ID" sz="1500" dirty="0" smtClean="0"/>
                        <a:t>220</a:t>
                      </a:r>
                    </a:p>
                    <a:p>
                      <a:pPr algn="ctr">
                        <a:lnSpc>
                          <a:spcPct val="115000"/>
                        </a:lnSpc>
                        <a:spcAft>
                          <a:spcPts val="0"/>
                        </a:spcAft>
                      </a:pPr>
                      <a:r>
                        <a:rPr lang="id-ID" sz="1500" dirty="0" smtClean="0"/>
                        <a:t>11</a:t>
                      </a:r>
                      <a:endParaRPr lang="id-ID" sz="15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500" dirty="0">
                        <a:latin typeface="Times New Roman"/>
                        <a:ea typeface="Calibri"/>
                        <a:cs typeface="Times New Roman"/>
                      </a:endParaRPr>
                    </a:p>
                  </a:txBody>
                  <a:tcPr marL="63106" marR="63106" marT="0" marB="0"/>
                </a:tc>
              </a:tr>
              <a:tr h="367077">
                <a:tc vMerge="1">
                  <a:txBody>
                    <a:bodyPr/>
                    <a:lstStyle/>
                    <a:p>
                      <a:endParaRPr lang="id-ID"/>
                    </a:p>
                  </a:txBody>
                  <a:tcPr/>
                </a:tc>
                <a:tc>
                  <a:txBody>
                    <a:bodyPr/>
                    <a:lstStyle/>
                    <a:p>
                      <a:pPr algn="just">
                        <a:lnSpc>
                          <a:spcPct val="115000"/>
                        </a:lnSpc>
                        <a:spcAft>
                          <a:spcPts val="0"/>
                        </a:spcAft>
                      </a:pPr>
                      <a:r>
                        <a:rPr lang="id-ID" sz="1500" dirty="0" smtClean="0"/>
                        <a:t>Total </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endParaRPr lang="id-ID" sz="150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870 mg Ca</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endParaRPr lang="id-ID" sz="1500" dirty="0">
                        <a:latin typeface="Calibri"/>
                        <a:ea typeface="Calibri"/>
                        <a:cs typeface="Times New Roman"/>
                      </a:endParaRPr>
                    </a:p>
                  </a:txBody>
                  <a:tcPr marL="63106" marR="63106" marT="0" marB="0"/>
                </a:tc>
              </a:tr>
              <a:tr h="797841">
                <a:tc vMerge="1">
                  <a:txBody>
                    <a:bodyPr/>
                    <a:lstStyle/>
                    <a:p>
                      <a:endParaRPr lang="id-ID"/>
                    </a:p>
                  </a:txBody>
                  <a:tcPr/>
                </a:tc>
                <a:tc>
                  <a:txBody>
                    <a:bodyPr/>
                    <a:lstStyle/>
                    <a:p>
                      <a:r>
                        <a:rPr lang="id-ID" sz="1500" baseline="0" dirty="0" smtClean="0"/>
                        <a:t>Ca- extrudate interlude  2 x 50 gram</a:t>
                      </a:r>
                      <a:endParaRPr lang="id-ID" sz="1500" dirty="0"/>
                    </a:p>
                  </a:txBody>
                  <a:tcPr marL="63106" marR="63106" marT="0" marB="0"/>
                </a:tc>
                <a:tc>
                  <a:txBody>
                    <a:bodyPr/>
                    <a:lstStyle/>
                    <a:p>
                      <a:pPr algn="ctr"/>
                      <a:r>
                        <a:rPr lang="id-ID" sz="1500" dirty="0" smtClean="0"/>
                        <a:t> 291.33</a:t>
                      </a:r>
                      <a:endParaRPr lang="id-ID" sz="1500" dirty="0"/>
                    </a:p>
                  </a:txBody>
                  <a:tcPr marL="63106" marR="63106" marT="0" marB="0"/>
                </a:tc>
                <a:tc>
                  <a:txBody>
                    <a:bodyPr/>
                    <a:lstStyle/>
                    <a:p>
                      <a:pPr algn="ctr"/>
                      <a:r>
                        <a:rPr lang="id-ID" sz="1500" dirty="0" smtClean="0"/>
                        <a:t>582.66</a:t>
                      </a:r>
                      <a:endParaRPr lang="id-ID" sz="1500" dirty="0"/>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500" dirty="0" smtClean="0">
                          <a:solidFill>
                            <a:srgbClr val="CC3300"/>
                          </a:solidFill>
                        </a:rPr>
                        <a:t>1452.66 mg Ca</a:t>
                      </a:r>
                    </a:p>
                    <a:p>
                      <a:pPr marL="0" marR="0" indent="0" algn="ctr" defTabSz="914400" rtl="0" eaLnBrk="1" fontAlgn="auto" latinLnBrk="0" hangingPunct="1">
                        <a:lnSpc>
                          <a:spcPct val="115000"/>
                        </a:lnSpc>
                        <a:spcBef>
                          <a:spcPts val="0"/>
                        </a:spcBef>
                        <a:spcAft>
                          <a:spcPts val="0"/>
                        </a:spcAft>
                        <a:buClrTx/>
                        <a:buSzTx/>
                        <a:buFontTx/>
                        <a:buNone/>
                        <a:tabLst/>
                        <a:defRPr/>
                      </a:pPr>
                      <a:endParaRPr lang="id-ID" sz="1500" dirty="0">
                        <a:solidFill>
                          <a:srgbClr val="CC3300"/>
                        </a:solidFill>
                        <a:latin typeface="Calibri"/>
                        <a:ea typeface="Calibri"/>
                        <a:cs typeface="Times New Roman"/>
                      </a:endParaRPr>
                    </a:p>
                  </a:txBody>
                  <a:tcPr marL="63106" marR="63106" marT="0" marB="0"/>
                </a:tc>
              </a:tr>
              <a:tr h="265947">
                <a:tc vMerge="1">
                  <a:txBody>
                    <a:bodyPr/>
                    <a:lstStyle/>
                    <a:p>
                      <a:endParaRPr lang="id-ID"/>
                    </a:p>
                  </a:txBody>
                  <a:tcPr/>
                </a:tc>
                <a:tc>
                  <a:txBody>
                    <a:bodyPr/>
                    <a:lstStyle/>
                    <a:p>
                      <a:pPr algn="just">
                        <a:lnSpc>
                          <a:spcPct val="115000"/>
                        </a:lnSpc>
                        <a:spcAft>
                          <a:spcPts val="0"/>
                        </a:spcAft>
                      </a:pPr>
                      <a:r>
                        <a:rPr lang="id-ID" sz="1500" dirty="0" smtClean="0"/>
                        <a:t>Absorbtion</a:t>
                      </a:r>
                      <a:r>
                        <a:rPr lang="id-ID" sz="1500" baseline="0" dirty="0" smtClean="0"/>
                        <a:t> </a:t>
                      </a:r>
                      <a:r>
                        <a:rPr lang="id-ID" sz="1500" dirty="0" smtClean="0"/>
                        <a:t>Ca 30-75%</a:t>
                      </a: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t>50% Ca</a:t>
                      </a:r>
                      <a:endParaRPr lang="id-ID" sz="15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d-ID" sz="1500" dirty="0">
                        <a:latin typeface="Calibri"/>
                        <a:ea typeface="Calibri"/>
                        <a:cs typeface="Times New Roman"/>
                      </a:endParaRPr>
                    </a:p>
                  </a:txBody>
                  <a:tcPr marL="63106" marR="63106" marT="0" marB="0"/>
                </a:tc>
                <a:tc>
                  <a:txBody>
                    <a:bodyPr/>
                    <a:lstStyle/>
                    <a:p>
                      <a:pPr algn="ctr">
                        <a:lnSpc>
                          <a:spcPct val="115000"/>
                        </a:lnSpc>
                        <a:spcAft>
                          <a:spcPts val="0"/>
                        </a:spcAft>
                      </a:pPr>
                      <a:r>
                        <a:rPr lang="id-ID" sz="1500" dirty="0" smtClean="0">
                          <a:solidFill>
                            <a:srgbClr val="CC3300"/>
                          </a:solidFill>
                        </a:rPr>
                        <a:t>726.33 mg Ca</a:t>
                      </a:r>
                      <a:endParaRPr lang="id-ID" sz="1500" dirty="0">
                        <a:solidFill>
                          <a:srgbClr val="CC3300"/>
                        </a:solidFill>
                        <a:latin typeface="Times New Roman"/>
                        <a:ea typeface="Calibri"/>
                        <a:cs typeface="Times New Roman"/>
                      </a:endParaRPr>
                    </a:p>
                  </a:txBody>
                  <a:tcPr marL="63106" marR="63106" marT="0" marB="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571500"/>
          </a:xfrm>
          <a:solidFill>
            <a:schemeClr val="accent1"/>
          </a:solidFill>
        </p:spPr>
        <p:txBody>
          <a:bodyPr>
            <a:normAutofit fontScale="90000"/>
          </a:bodyPr>
          <a:lstStyle/>
          <a:p>
            <a:pPr eaLnBrk="1" fontAlgn="auto" hangingPunct="1">
              <a:spcAft>
                <a:spcPts val="0"/>
              </a:spcAft>
              <a:defRPr/>
            </a:pPr>
            <a:r>
              <a:rPr lang="id-ID" sz="2800" b="1" dirty="0" smtClean="0">
                <a:solidFill>
                  <a:schemeClr val="bg1"/>
                </a:solidFill>
              </a:rPr>
              <a:t>Alur Proses Pembuatan Cookies (Sarwono, 2009)</a:t>
            </a:r>
            <a:endParaRPr lang="id-ID" sz="2800" b="1" dirty="0">
              <a:solidFill>
                <a:schemeClr val="bg1"/>
              </a:solidFill>
            </a:endParaRPr>
          </a:p>
        </p:txBody>
      </p:sp>
      <p:pic>
        <p:nvPicPr>
          <p:cNvPr id="41987" name="Picture 6" descr="C:\Users\acer\Pictures\cook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214438"/>
            <a:ext cx="43815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85750"/>
            <a:ext cx="6543675" cy="990600"/>
          </a:xfrm>
          <a:solidFill>
            <a:schemeClr val="accent1"/>
          </a:solidFill>
        </p:spPr>
        <p:txBody>
          <a:bodyPr>
            <a:normAutofit fontScale="90000"/>
          </a:bodyPr>
          <a:lstStyle/>
          <a:p>
            <a:pPr algn="ctr" eaLnBrk="1" fontAlgn="auto" hangingPunct="1">
              <a:spcAft>
                <a:spcPts val="0"/>
              </a:spcAft>
              <a:defRPr/>
            </a:pPr>
            <a:r>
              <a:rPr lang="id-ID" dirty="0" smtClean="0">
                <a:solidFill>
                  <a:schemeClr val="bg1"/>
                </a:solidFill>
              </a:rPr>
              <a:t>Alur Proses Pembuatan extrudate  (Hermanianto et al., 2000)</a:t>
            </a:r>
            <a:endParaRPr lang="id-ID" dirty="0">
              <a:solidFill>
                <a:schemeClr val="bg1"/>
              </a:solidFill>
            </a:endParaRPr>
          </a:p>
        </p:txBody>
      </p:sp>
      <p:pic>
        <p:nvPicPr>
          <p:cNvPr id="43011" name="Picture 2" descr="C:\Users\acer\Pictures\cook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785938"/>
            <a:ext cx="4714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71563" y="0"/>
            <a:ext cx="6972300" cy="928688"/>
          </a:xfrm>
          <a:solidFill>
            <a:schemeClr val="accent1"/>
          </a:solidFill>
        </p:spPr>
        <p:txBody>
          <a:bodyPr/>
          <a:lstStyle/>
          <a:p>
            <a:pPr algn="ctr" eaLnBrk="1" hangingPunct="1"/>
            <a:r>
              <a:rPr lang="id-ID" sz="2800" smtClean="0">
                <a:solidFill>
                  <a:schemeClr val="bg1"/>
                </a:solidFill>
              </a:rPr>
              <a:t>Alur Proses Pembuatan Fish nugget (Modifikasi Agustini </a:t>
            </a:r>
            <a:r>
              <a:rPr lang="id-ID" sz="2800" i="1" smtClean="0">
                <a:solidFill>
                  <a:schemeClr val="bg1"/>
                </a:solidFill>
              </a:rPr>
              <a:t>et al.</a:t>
            </a:r>
            <a:r>
              <a:rPr lang="id-ID" sz="2800" smtClean="0">
                <a:solidFill>
                  <a:schemeClr val="bg1"/>
                </a:solidFill>
              </a:rPr>
              <a:t>, 2006)</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942975"/>
            <a:ext cx="485775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tx1"/>
                </a:solidFill>
              </a:rPr>
              <a:t>Bahan dalam Pembuatan Cangkang Kerang Simping</a:t>
            </a:r>
            <a:endParaRPr lang="id-ID" dirty="0">
              <a:solidFill>
                <a:schemeClr val="tx1"/>
              </a:solidFill>
            </a:endParaRPr>
          </a:p>
        </p:txBody>
      </p:sp>
      <p:graphicFrame>
        <p:nvGraphicFramePr>
          <p:cNvPr id="4" name="Table 3"/>
          <p:cNvGraphicFramePr>
            <a:graphicFrameLocks noGrp="1"/>
          </p:cNvGraphicFramePr>
          <p:nvPr/>
        </p:nvGraphicFramePr>
        <p:xfrm>
          <a:off x="285750" y="1508125"/>
          <a:ext cx="8429625" cy="4114800"/>
        </p:xfrm>
        <a:graphic>
          <a:graphicData uri="http://schemas.openxmlformats.org/drawingml/2006/table">
            <a:tbl>
              <a:tblPr>
                <a:tableStyleId>{93296810-A885-4BE3-A3E7-6D5BEEA58F35}</a:tableStyleId>
              </a:tblPr>
              <a:tblGrid>
                <a:gridCol w="2857500"/>
                <a:gridCol w="5572125"/>
              </a:tblGrid>
              <a:tr h="411480">
                <a:tc>
                  <a:txBody>
                    <a:bodyPr/>
                    <a:lstStyle/>
                    <a:p>
                      <a:pPr marL="457200" algn="ctr">
                        <a:lnSpc>
                          <a:spcPct val="150000"/>
                        </a:lnSpc>
                        <a:spcAft>
                          <a:spcPts val="0"/>
                        </a:spcAft>
                      </a:pPr>
                      <a:r>
                        <a:rPr lang="id-ID" sz="1800" dirty="0"/>
                        <a:t>Nama Bahan</a:t>
                      </a:r>
                      <a:endParaRPr lang="id-ID" sz="1800" b="1"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dirty="0"/>
                        <a:t>Kegunaan</a:t>
                      </a:r>
                      <a:endParaRPr lang="id-ID" sz="1800" b="1" dirty="0">
                        <a:latin typeface="Times New Roman" pitchFamily="18" charset="0"/>
                        <a:ea typeface="Calibri"/>
                        <a:cs typeface="Times New Roman" pitchFamily="18" charset="0"/>
                      </a:endParaRPr>
                    </a:p>
                  </a:txBody>
                  <a:tcPr marL="68580" marR="68580" marT="0" marB="0"/>
                </a:tc>
              </a:tr>
              <a:tr h="822960">
                <a:tc>
                  <a:txBody>
                    <a:bodyPr/>
                    <a:lstStyle/>
                    <a:p>
                      <a:pPr marL="457200" algn="just">
                        <a:lnSpc>
                          <a:spcPct val="150000"/>
                        </a:lnSpc>
                        <a:spcAft>
                          <a:spcPts val="0"/>
                        </a:spcAft>
                      </a:pPr>
                      <a:r>
                        <a:rPr lang="id-ID" sz="1800" dirty="0"/>
                        <a:t>Cangkang kerang simping</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just">
                        <a:lnSpc>
                          <a:spcPct val="150000"/>
                        </a:lnSpc>
                        <a:spcAft>
                          <a:spcPts val="0"/>
                        </a:spcAft>
                      </a:pPr>
                      <a:r>
                        <a:rPr lang="id-ID" sz="1800" dirty="0"/>
                        <a:t>Sebagai bahan baku tepung kalsium</a:t>
                      </a:r>
                      <a:endParaRPr lang="id-ID" sz="1800" dirty="0">
                        <a:latin typeface="Times New Roman" pitchFamily="18" charset="0"/>
                        <a:ea typeface="Calibri"/>
                        <a:cs typeface="Times New Roman" pitchFamily="18" charset="0"/>
                      </a:endParaRPr>
                    </a:p>
                  </a:txBody>
                  <a:tcPr marL="68580" marR="68580" marT="0" marB="0"/>
                </a:tc>
              </a:tr>
              <a:tr h="822960">
                <a:tc>
                  <a:txBody>
                    <a:bodyPr/>
                    <a:lstStyle/>
                    <a:p>
                      <a:pPr marL="457200" algn="just">
                        <a:lnSpc>
                          <a:spcPct val="150000"/>
                        </a:lnSpc>
                        <a:spcAft>
                          <a:spcPts val="0"/>
                        </a:spcAft>
                      </a:pPr>
                      <a:r>
                        <a:rPr lang="id-ID" sz="1800" dirty="0"/>
                        <a:t>HCl</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just">
                        <a:lnSpc>
                          <a:spcPct val="150000"/>
                        </a:lnSpc>
                        <a:spcAft>
                          <a:spcPts val="0"/>
                        </a:spcAft>
                      </a:pPr>
                      <a:r>
                        <a:rPr lang="id-ID" sz="1800" dirty="0"/>
                        <a:t>Sebagai larutan pengekstrak kalsium cangkang</a:t>
                      </a:r>
                      <a:endParaRPr lang="id-ID" sz="1800" dirty="0">
                        <a:latin typeface="Times New Roman" pitchFamily="18" charset="0"/>
                        <a:ea typeface="Calibri"/>
                        <a:cs typeface="Times New Roman" pitchFamily="18" charset="0"/>
                      </a:endParaRPr>
                    </a:p>
                  </a:txBody>
                  <a:tcPr marL="68580" marR="68580" marT="0" marB="0"/>
                </a:tc>
              </a:tr>
              <a:tr h="411480">
                <a:tc>
                  <a:txBody>
                    <a:bodyPr/>
                    <a:lstStyle/>
                    <a:p>
                      <a:pPr marL="457200" algn="just">
                        <a:lnSpc>
                          <a:spcPct val="150000"/>
                        </a:lnSpc>
                        <a:spcAft>
                          <a:spcPts val="0"/>
                        </a:spcAft>
                      </a:pPr>
                      <a:r>
                        <a:rPr lang="id-ID" sz="1800"/>
                        <a:t>Aquadest</a:t>
                      </a:r>
                      <a:endParaRPr lang="id-ID" sz="1800">
                        <a:latin typeface="Times New Roman" pitchFamily="18" charset="0"/>
                        <a:ea typeface="Calibri"/>
                        <a:cs typeface="Times New Roman" pitchFamily="18" charset="0"/>
                      </a:endParaRPr>
                    </a:p>
                  </a:txBody>
                  <a:tcPr marL="68580" marR="68580" marT="0" marB="0"/>
                </a:tc>
                <a:tc>
                  <a:txBody>
                    <a:bodyPr/>
                    <a:lstStyle/>
                    <a:p>
                      <a:pPr marL="457200" algn="just">
                        <a:lnSpc>
                          <a:spcPct val="150000"/>
                        </a:lnSpc>
                        <a:spcAft>
                          <a:spcPts val="0"/>
                        </a:spcAft>
                      </a:pPr>
                      <a:r>
                        <a:rPr lang="id-ID" sz="1800" dirty="0"/>
                        <a:t>Sebagai larutan Pengental</a:t>
                      </a:r>
                      <a:endParaRPr lang="id-ID" sz="1800" dirty="0">
                        <a:latin typeface="Times New Roman" pitchFamily="18" charset="0"/>
                        <a:ea typeface="Calibri"/>
                        <a:cs typeface="Times New Roman" pitchFamily="18" charset="0"/>
                      </a:endParaRPr>
                    </a:p>
                  </a:txBody>
                  <a:tcPr marL="68580" marR="68580" marT="0" marB="0"/>
                </a:tc>
              </a:tr>
              <a:tr h="822960">
                <a:tc>
                  <a:txBody>
                    <a:bodyPr/>
                    <a:lstStyle/>
                    <a:p>
                      <a:pPr marL="457200" algn="just">
                        <a:lnSpc>
                          <a:spcPct val="150000"/>
                        </a:lnSpc>
                        <a:spcAft>
                          <a:spcPts val="0"/>
                        </a:spcAft>
                      </a:pPr>
                      <a:r>
                        <a:rPr lang="id-ID" sz="1800"/>
                        <a:t>Tepung jagung</a:t>
                      </a:r>
                      <a:endParaRPr lang="id-ID" sz="1800">
                        <a:latin typeface="Times New Roman" pitchFamily="18" charset="0"/>
                        <a:ea typeface="Calibri"/>
                        <a:cs typeface="Times New Roman" pitchFamily="18" charset="0"/>
                      </a:endParaRPr>
                    </a:p>
                  </a:txBody>
                  <a:tcPr marL="68580" marR="68580" marT="0" marB="0"/>
                </a:tc>
                <a:tc>
                  <a:txBody>
                    <a:bodyPr/>
                    <a:lstStyle/>
                    <a:p>
                      <a:pPr marL="457200" algn="just">
                        <a:lnSpc>
                          <a:spcPct val="150000"/>
                        </a:lnSpc>
                        <a:spcAft>
                          <a:spcPts val="0"/>
                        </a:spcAft>
                      </a:pPr>
                      <a:r>
                        <a:rPr lang="id-ID" sz="1800" dirty="0"/>
                        <a:t>Sebagai Bahan Pencampur formula tepung kalsium</a:t>
                      </a:r>
                      <a:endParaRPr lang="id-ID" sz="1800" dirty="0">
                        <a:latin typeface="Times New Roman" pitchFamily="18" charset="0"/>
                        <a:ea typeface="Calibri"/>
                        <a:cs typeface="Times New Roman" pitchFamily="18" charset="0"/>
                      </a:endParaRPr>
                    </a:p>
                  </a:txBody>
                  <a:tcPr marL="68580" marR="68580" marT="0" marB="0"/>
                </a:tc>
              </a:tr>
              <a:tr h="822960">
                <a:tc>
                  <a:txBody>
                    <a:bodyPr/>
                    <a:lstStyle/>
                    <a:p>
                      <a:pPr marL="457200" algn="just">
                        <a:lnSpc>
                          <a:spcPct val="150000"/>
                        </a:lnSpc>
                        <a:spcAft>
                          <a:spcPts val="0"/>
                        </a:spcAft>
                      </a:pPr>
                      <a:r>
                        <a:rPr lang="id-ID" sz="1800" dirty="0"/>
                        <a:t>Tepung Jawawut</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just">
                        <a:lnSpc>
                          <a:spcPct val="150000"/>
                        </a:lnSpc>
                        <a:spcAft>
                          <a:spcPts val="0"/>
                        </a:spcAft>
                      </a:pPr>
                      <a:r>
                        <a:rPr lang="id-ID" sz="1800" dirty="0"/>
                        <a:t>Sebagai Bahan Pencampur formula tepung kalsium</a:t>
                      </a:r>
                      <a:endParaRPr lang="id-ID" sz="18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1975"/>
          </a:xfrm>
        </p:spPr>
        <p:txBody>
          <a:bodyPr>
            <a:normAutofit fontScale="90000"/>
          </a:bodyPr>
          <a:lstStyle/>
          <a:p>
            <a:pPr eaLnBrk="1" fontAlgn="auto" hangingPunct="1">
              <a:spcAft>
                <a:spcPts val="0"/>
              </a:spcAft>
              <a:defRPr/>
            </a:pPr>
            <a:r>
              <a:rPr lang="id-ID" dirty="0" smtClean="0">
                <a:solidFill>
                  <a:schemeClr val="tx1"/>
                </a:solidFill>
              </a:rPr>
              <a:t>Bahan dalam pembuatan Fish Nugget</a:t>
            </a:r>
            <a:endParaRPr lang="id-ID" dirty="0">
              <a:solidFill>
                <a:schemeClr val="tx1"/>
              </a:solidFill>
            </a:endParaRPr>
          </a:p>
        </p:txBody>
      </p:sp>
      <p:graphicFrame>
        <p:nvGraphicFramePr>
          <p:cNvPr id="4" name="Table 3"/>
          <p:cNvGraphicFramePr>
            <a:graphicFrameLocks noGrp="1"/>
          </p:cNvGraphicFramePr>
          <p:nvPr/>
        </p:nvGraphicFramePr>
        <p:xfrm>
          <a:off x="357158" y="785794"/>
          <a:ext cx="7072362" cy="6172200"/>
        </p:xfrm>
        <a:graphic>
          <a:graphicData uri="http://schemas.openxmlformats.org/drawingml/2006/table">
            <a:tbl>
              <a:tblPr>
                <a:tableStyleId>{D113A9D2-9D6B-4929-AA2D-F23B5EE8CBE7}</a:tableStyleId>
              </a:tblPr>
              <a:tblGrid>
                <a:gridCol w="3786214"/>
                <a:gridCol w="3286148"/>
              </a:tblGrid>
              <a:tr h="371478">
                <a:tc>
                  <a:txBody>
                    <a:bodyPr/>
                    <a:lstStyle/>
                    <a:p>
                      <a:pPr marL="457200" algn="ctr">
                        <a:lnSpc>
                          <a:spcPct val="150000"/>
                        </a:lnSpc>
                        <a:spcAft>
                          <a:spcPts val="0"/>
                        </a:spcAft>
                      </a:pPr>
                      <a:r>
                        <a:rPr lang="id-ID" sz="1800" dirty="0"/>
                        <a:t>Nama Bahan</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Berat</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a:t>Daging Ikan Giling</a:t>
                      </a:r>
                      <a:endParaRPr lang="id-ID" sz="180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300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a:t>Air es</a:t>
                      </a:r>
                      <a:endParaRPr lang="id-ID" sz="180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150  mL</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Garam</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10,8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Minyak</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10,8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a:t>Maizena</a:t>
                      </a:r>
                      <a:endParaRPr lang="id-ID" sz="180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29,1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Gula halus</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3,6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Bawang merah</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4,8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Bawang putih </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1,2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Lada </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4,2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Tepung terigu</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21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Tepung beras</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1,5 gram</a:t>
                      </a:r>
                      <a:endParaRPr lang="id-ID" sz="1800" dirty="0">
                        <a:latin typeface="Calibri"/>
                        <a:ea typeface="Calibri"/>
                        <a:cs typeface="Times New Roman"/>
                      </a:endParaRPr>
                    </a:p>
                  </a:txBody>
                  <a:tcPr marL="28222" marR="28222" marT="0" marB="0"/>
                </a:tc>
              </a:tr>
              <a:tr h="371478">
                <a:tc>
                  <a:txBody>
                    <a:bodyPr/>
                    <a:lstStyle/>
                    <a:p>
                      <a:pPr marL="457200">
                        <a:lnSpc>
                          <a:spcPct val="150000"/>
                        </a:lnSpc>
                        <a:spcAft>
                          <a:spcPts val="0"/>
                        </a:spcAft>
                      </a:pPr>
                      <a:r>
                        <a:rPr lang="id-ID" sz="1800"/>
                        <a:t>Baking powder</a:t>
                      </a:r>
                      <a:endParaRPr lang="id-ID" sz="180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2,4 gram</a:t>
                      </a:r>
                      <a:endParaRPr lang="id-ID" sz="1800" dirty="0">
                        <a:latin typeface="Calibri"/>
                        <a:ea typeface="Calibri"/>
                        <a:cs typeface="Times New Roman"/>
                      </a:endParaRPr>
                    </a:p>
                  </a:txBody>
                  <a:tcPr marL="28222" marR="28222" marT="0" marB="0"/>
                </a:tc>
              </a:tr>
              <a:tr h="371478">
                <a:tc>
                  <a:txBody>
                    <a:bodyPr/>
                    <a:lstStyle/>
                    <a:p>
                      <a:pPr marL="457200">
                        <a:lnSpc>
                          <a:spcPct val="150000"/>
                        </a:lnSpc>
                        <a:spcAft>
                          <a:spcPts val="0"/>
                        </a:spcAft>
                      </a:pPr>
                      <a:r>
                        <a:rPr lang="id-ID" sz="1800"/>
                        <a:t>Tepung Roti</a:t>
                      </a:r>
                      <a:endParaRPr lang="id-ID" sz="180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a:t>120 gram</a:t>
                      </a:r>
                      <a:endParaRPr lang="id-ID" sz="1800" dirty="0">
                        <a:latin typeface="Calibri"/>
                        <a:ea typeface="Calibri"/>
                        <a:cs typeface="Times New Roman"/>
                      </a:endParaRPr>
                    </a:p>
                  </a:txBody>
                  <a:tcPr marL="28222" marR="28222" marT="0" marB="0"/>
                </a:tc>
              </a:tr>
              <a:tr h="371478">
                <a:tc>
                  <a:txBody>
                    <a:bodyPr/>
                    <a:lstStyle/>
                    <a:p>
                      <a:pPr marL="457200" algn="just">
                        <a:lnSpc>
                          <a:spcPct val="150000"/>
                        </a:lnSpc>
                        <a:spcAft>
                          <a:spcPts val="0"/>
                        </a:spcAft>
                      </a:pPr>
                      <a:r>
                        <a:rPr lang="id-ID" sz="1800" dirty="0"/>
                        <a:t>Formula tepung </a:t>
                      </a:r>
                      <a:r>
                        <a:rPr lang="id-ID" sz="1800" dirty="0" smtClean="0"/>
                        <a:t>cangkang</a:t>
                      </a:r>
                      <a:endParaRPr lang="id-ID" sz="1800" dirty="0">
                        <a:latin typeface="Calibri"/>
                        <a:ea typeface="Calibri"/>
                        <a:cs typeface="Times New Roman"/>
                      </a:endParaRPr>
                    </a:p>
                  </a:txBody>
                  <a:tcPr marL="28222" marR="28222" marT="0" marB="0"/>
                </a:tc>
                <a:tc>
                  <a:txBody>
                    <a:bodyPr/>
                    <a:lstStyle/>
                    <a:p>
                      <a:pPr marL="457200" algn="ctr">
                        <a:lnSpc>
                          <a:spcPct val="150000"/>
                        </a:lnSpc>
                        <a:spcAft>
                          <a:spcPts val="0"/>
                        </a:spcAft>
                      </a:pPr>
                      <a:r>
                        <a:rPr lang="id-ID" sz="1800" dirty="0" smtClean="0"/>
                        <a:t>X</a:t>
                      </a:r>
                      <a:endParaRPr lang="id-ID" sz="1800" dirty="0">
                        <a:latin typeface="Calibri"/>
                        <a:ea typeface="Calibri"/>
                        <a:cs typeface="Times New Roman"/>
                      </a:endParaRPr>
                    </a:p>
                  </a:txBody>
                  <a:tcPr marL="28222" marR="28222" marT="0" marB="0"/>
                </a:tc>
              </a:tr>
            </a:tbl>
          </a:graphicData>
        </a:graphic>
      </p:graphicFrame>
      <p:sp>
        <p:nvSpPr>
          <p:cNvPr id="46084" name="TextBox 4"/>
          <p:cNvSpPr txBox="1">
            <a:spLocks noChangeArrowheads="1"/>
          </p:cNvSpPr>
          <p:nvPr/>
        </p:nvSpPr>
        <p:spPr bwMode="auto">
          <a:xfrm>
            <a:off x="642938" y="6488113"/>
            <a:ext cx="735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b="1">
                <a:solidFill>
                  <a:schemeClr val="accent1"/>
                </a:solidFill>
                <a:latin typeface="Gill Sans MT" pitchFamily="34" charset="0"/>
              </a:rPr>
              <a:t>TOTAL BAHAN 			       = 650,4 gram + X</a:t>
            </a:r>
          </a:p>
        </p:txBody>
      </p:sp>
      <p:graphicFrame>
        <p:nvGraphicFramePr>
          <p:cNvPr id="6" name="Table 5"/>
          <p:cNvGraphicFramePr>
            <a:graphicFrameLocks noGrp="1"/>
          </p:cNvGraphicFramePr>
          <p:nvPr/>
        </p:nvGraphicFramePr>
        <p:xfrm>
          <a:off x="6858016" y="785794"/>
          <a:ext cx="2285984" cy="6172200"/>
        </p:xfrm>
        <a:graphic>
          <a:graphicData uri="http://schemas.openxmlformats.org/drawingml/2006/table">
            <a:tbl>
              <a:tblPr>
                <a:tableStyleId>{D113A9D2-9D6B-4929-AA2D-F23B5EE8CBE7}</a:tableStyleId>
              </a:tblPr>
              <a:tblGrid>
                <a:gridCol w="2285984"/>
              </a:tblGrid>
              <a:tr h="371478">
                <a:tc>
                  <a:txBody>
                    <a:bodyPr/>
                    <a:lstStyle/>
                    <a:p>
                      <a:pPr marL="457200" algn="ctr">
                        <a:lnSpc>
                          <a:spcPct val="150000"/>
                        </a:lnSpc>
                        <a:spcAft>
                          <a:spcPts val="0"/>
                        </a:spcAft>
                      </a:pPr>
                      <a:r>
                        <a:rPr lang="id-ID" sz="1800" baseline="0" dirty="0" smtClean="0">
                          <a:latin typeface="Calibri"/>
                          <a:ea typeface="Calibri"/>
                          <a:cs typeface="Times New Roman"/>
                        </a:rPr>
                        <a:t>Produk 100 g (%)</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46,13</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3,23</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1,38</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1,66</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2,45</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0,55</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0,74</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0,18</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0,09</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3,23</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0,23</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0,37</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18,45</a:t>
                      </a:r>
                      <a:endParaRPr lang="id-ID" sz="1800" dirty="0">
                        <a:latin typeface="Calibri"/>
                        <a:ea typeface="Calibri"/>
                        <a:cs typeface="Times New Roman"/>
                      </a:endParaRPr>
                    </a:p>
                  </a:txBody>
                  <a:tcPr marL="28222" marR="28222" marT="0" marB="0"/>
                </a:tc>
              </a:tr>
              <a:tr h="371478">
                <a:tc>
                  <a:txBody>
                    <a:bodyPr/>
                    <a:lstStyle/>
                    <a:p>
                      <a:pPr marL="457200" algn="ctr">
                        <a:lnSpc>
                          <a:spcPct val="150000"/>
                        </a:lnSpc>
                        <a:spcAft>
                          <a:spcPts val="0"/>
                        </a:spcAft>
                      </a:pPr>
                      <a:r>
                        <a:rPr lang="id-ID" sz="1800" dirty="0" smtClean="0">
                          <a:latin typeface="Calibri"/>
                          <a:ea typeface="Calibri"/>
                          <a:cs typeface="Times New Roman"/>
                        </a:rPr>
                        <a:t>X</a:t>
                      </a:r>
                      <a:endParaRPr lang="id-ID" sz="1800" dirty="0">
                        <a:latin typeface="Calibri"/>
                        <a:ea typeface="Calibri"/>
                        <a:cs typeface="Times New Roman"/>
                      </a:endParaRPr>
                    </a:p>
                  </a:txBody>
                  <a:tcPr marL="28222" marR="28222" marT="0" marB="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90538"/>
          </a:xfrm>
        </p:spPr>
        <p:txBody>
          <a:bodyPr>
            <a:normAutofit fontScale="90000"/>
          </a:bodyPr>
          <a:lstStyle/>
          <a:p>
            <a:pPr eaLnBrk="1" fontAlgn="auto" hangingPunct="1">
              <a:spcAft>
                <a:spcPts val="0"/>
              </a:spcAft>
              <a:defRPr/>
            </a:pPr>
            <a:r>
              <a:rPr lang="id-ID" dirty="0" smtClean="0">
                <a:solidFill>
                  <a:schemeClr val="tx1"/>
                </a:solidFill>
              </a:rPr>
              <a:t>Bahan dalam Pembuatan Cookies</a:t>
            </a:r>
            <a:endParaRPr lang="id-ID" dirty="0">
              <a:solidFill>
                <a:schemeClr val="tx1"/>
              </a:solidFill>
            </a:endParaRPr>
          </a:p>
        </p:txBody>
      </p:sp>
      <p:graphicFrame>
        <p:nvGraphicFramePr>
          <p:cNvPr id="4" name="Table 3"/>
          <p:cNvGraphicFramePr>
            <a:graphicFrameLocks noGrp="1"/>
          </p:cNvGraphicFramePr>
          <p:nvPr/>
        </p:nvGraphicFramePr>
        <p:xfrm>
          <a:off x="500034" y="1142984"/>
          <a:ext cx="5643602" cy="5130800"/>
        </p:xfrm>
        <a:graphic>
          <a:graphicData uri="http://schemas.openxmlformats.org/drawingml/2006/table">
            <a:tbl>
              <a:tblPr>
                <a:tableStyleId>{E269D01E-BC32-4049-B463-5C60D7B0CCD2}</a:tableStyleId>
              </a:tblPr>
              <a:tblGrid>
                <a:gridCol w="3571900"/>
                <a:gridCol w="2071702"/>
              </a:tblGrid>
              <a:tr h="508000">
                <a:tc>
                  <a:txBody>
                    <a:bodyPr/>
                    <a:lstStyle/>
                    <a:p>
                      <a:pPr marL="457200" algn="ctr">
                        <a:lnSpc>
                          <a:spcPct val="150000"/>
                        </a:lnSpc>
                        <a:spcAft>
                          <a:spcPts val="0"/>
                        </a:spcAft>
                      </a:pPr>
                      <a:r>
                        <a:rPr lang="id-ID" sz="2000" b="0" dirty="0"/>
                        <a:t>Nama Bahan</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a:t>Berat</a:t>
                      </a:r>
                      <a:endParaRPr lang="id-ID" sz="2000" b="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dirty="0"/>
                        <a:t>Mentega</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a:t>100</a:t>
                      </a:r>
                      <a:endParaRPr lang="id-ID" sz="2000" b="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dirty="0"/>
                        <a:t>Gula halus</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a:t>100</a:t>
                      </a:r>
                      <a:endParaRPr lang="id-ID" sz="2000" b="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dirty="0"/>
                        <a:t>Vanili</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a:t>0,2</a:t>
                      </a:r>
                      <a:endParaRPr lang="id-ID" sz="2000" b="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dirty="0"/>
                        <a:t>Tepung terigu</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200</a:t>
                      </a:r>
                      <a:endParaRPr lang="id-ID" sz="2000" b="0" dirty="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a:t>Maizena</a:t>
                      </a:r>
                      <a:endParaRPr lang="id-ID" sz="2000" b="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20</a:t>
                      </a:r>
                      <a:endParaRPr lang="id-ID" sz="2000" b="0" dirty="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a:t>Baking powder</a:t>
                      </a:r>
                      <a:endParaRPr lang="id-ID" sz="2000" b="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0,5</a:t>
                      </a:r>
                      <a:endParaRPr lang="id-ID" sz="2000" b="0" dirty="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a:t>Telur</a:t>
                      </a:r>
                      <a:endParaRPr lang="id-ID" sz="2000" b="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50</a:t>
                      </a:r>
                      <a:endParaRPr lang="id-ID" sz="2000" b="0" dirty="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dirty="0"/>
                        <a:t>Kismis</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50</a:t>
                      </a:r>
                      <a:endParaRPr lang="id-ID" sz="2000" b="0" dirty="0">
                        <a:latin typeface="Calibri"/>
                        <a:ea typeface="Calibri"/>
                        <a:cs typeface="Times New Roman"/>
                      </a:endParaRPr>
                    </a:p>
                  </a:txBody>
                  <a:tcPr marL="42333" marR="42333" marT="0" marB="0"/>
                </a:tc>
              </a:tr>
              <a:tr h="338667">
                <a:tc>
                  <a:txBody>
                    <a:bodyPr/>
                    <a:lstStyle/>
                    <a:p>
                      <a:pPr marL="457200" algn="just">
                        <a:lnSpc>
                          <a:spcPct val="150000"/>
                        </a:lnSpc>
                        <a:spcAft>
                          <a:spcPts val="0"/>
                        </a:spcAft>
                      </a:pPr>
                      <a:r>
                        <a:rPr lang="id-ID" sz="2000" b="0"/>
                        <a:t>Essens susu</a:t>
                      </a:r>
                      <a:endParaRPr lang="id-ID" sz="2000" b="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0,5</a:t>
                      </a:r>
                      <a:endParaRPr lang="id-ID" sz="2000" b="0" dirty="0">
                        <a:latin typeface="Calibri"/>
                        <a:ea typeface="Calibri"/>
                        <a:cs typeface="Times New Roman"/>
                      </a:endParaRPr>
                    </a:p>
                  </a:txBody>
                  <a:tcPr marL="42333" marR="42333" marT="0" marB="0"/>
                </a:tc>
              </a:tr>
              <a:tr h="508000">
                <a:tc>
                  <a:txBody>
                    <a:bodyPr/>
                    <a:lstStyle/>
                    <a:p>
                      <a:pPr marL="457200" algn="just">
                        <a:lnSpc>
                          <a:spcPct val="150000"/>
                        </a:lnSpc>
                        <a:spcAft>
                          <a:spcPts val="0"/>
                        </a:spcAft>
                      </a:pPr>
                      <a:r>
                        <a:rPr lang="id-ID" sz="2000" b="0" dirty="0"/>
                        <a:t>Formula tepung </a:t>
                      </a:r>
                      <a:r>
                        <a:rPr lang="id-ID" sz="2000" b="0" dirty="0" smtClean="0"/>
                        <a:t>cangkang</a:t>
                      </a:r>
                      <a:endParaRPr lang="id-ID" sz="2000" b="0" dirty="0">
                        <a:latin typeface="Calibri"/>
                        <a:ea typeface="Calibri"/>
                        <a:cs typeface="Times New Roman"/>
                      </a:endParaRPr>
                    </a:p>
                  </a:txBody>
                  <a:tcPr marL="42333" marR="42333" marT="0" marB="0"/>
                </a:tc>
                <a:tc>
                  <a:txBody>
                    <a:bodyPr/>
                    <a:lstStyle/>
                    <a:p>
                      <a:pPr marL="457200" algn="ctr">
                        <a:lnSpc>
                          <a:spcPct val="150000"/>
                        </a:lnSpc>
                        <a:spcAft>
                          <a:spcPts val="0"/>
                        </a:spcAft>
                      </a:pPr>
                      <a:r>
                        <a:rPr lang="id-ID" sz="2000" b="0" dirty="0"/>
                        <a:t>X</a:t>
                      </a:r>
                      <a:endParaRPr lang="id-ID" sz="2000" b="0" dirty="0">
                        <a:latin typeface="Calibri"/>
                        <a:ea typeface="Calibri"/>
                        <a:cs typeface="Times New Roman"/>
                      </a:endParaRPr>
                    </a:p>
                  </a:txBody>
                  <a:tcPr marL="42333" marR="42333" marT="0" marB="0"/>
                </a:tc>
              </a:tr>
            </a:tbl>
          </a:graphicData>
        </a:graphic>
      </p:graphicFrame>
      <p:sp>
        <p:nvSpPr>
          <p:cNvPr id="47108" name="TextBox 4"/>
          <p:cNvSpPr txBox="1">
            <a:spLocks noChangeArrowheads="1"/>
          </p:cNvSpPr>
          <p:nvPr/>
        </p:nvSpPr>
        <p:spPr bwMode="auto">
          <a:xfrm>
            <a:off x="500063" y="5929313"/>
            <a:ext cx="573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b="1">
                <a:solidFill>
                  <a:srgbClr val="00B050"/>
                </a:solidFill>
                <a:latin typeface="Gill Sans MT" pitchFamily="34" charset="0"/>
              </a:rPr>
              <a:t>TOTAL BAHAN 			= 521,2 gram + X</a:t>
            </a:r>
          </a:p>
        </p:txBody>
      </p:sp>
      <p:graphicFrame>
        <p:nvGraphicFramePr>
          <p:cNvPr id="6" name="Table 5"/>
          <p:cNvGraphicFramePr>
            <a:graphicFrameLocks noGrp="1"/>
          </p:cNvGraphicFramePr>
          <p:nvPr/>
        </p:nvGraphicFramePr>
        <p:xfrm>
          <a:off x="6143636" y="1142984"/>
          <a:ext cx="2571768" cy="5029200"/>
        </p:xfrm>
        <a:graphic>
          <a:graphicData uri="http://schemas.openxmlformats.org/drawingml/2006/table">
            <a:tbl>
              <a:tblPr>
                <a:tableStyleId>{E269D01E-BC32-4049-B463-5C60D7B0CCD2}</a:tableStyleId>
              </a:tblPr>
              <a:tblGrid>
                <a:gridCol w="2571768"/>
              </a:tblGrid>
              <a:tr h="435981">
                <a:tc>
                  <a:txBody>
                    <a:bodyPr/>
                    <a:lstStyle/>
                    <a:p>
                      <a:pPr marL="457200" algn="ctr">
                        <a:lnSpc>
                          <a:spcPct val="150000"/>
                        </a:lnSpc>
                        <a:spcAft>
                          <a:spcPts val="0"/>
                        </a:spcAft>
                      </a:pPr>
                      <a:r>
                        <a:rPr lang="id-ID" sz="2000" dirty="0" smtClean="0">
                          <a:latin typeface="Calibri"/>
                          <a:ea typeface="Calibri"/>
                          <a:cs typeface="Times New Roman"/>
                        </a:rPr>
                        <a:t>Produk</a:t>
                      </a:r>
                      <a:r>
                        <a:rPr lang="id-ID" sz="2000" baseline="0" dirty="0" smtClean="0">
                          <a:latin typeface="Calibri"/>
                          <a:ea typeface="Calibri"/>
                          <a:cs typeface="Times New Roman"/>
                        </a:rPr>
                        <a:t> 100 g (%)</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19,19</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19,19</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0,04</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38,37</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3,84</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0,10</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9,59</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9,59</a:t>
                      </a:r>
                      <a:endParaRPr lang="id-ID" sz="2000" dirty="0">
                        <a:latin typeface="Calibri"/>
                        <a:ea typeface="Calibri"/>
                        <a:cs typeface="Times New Roman"/>
                      </a:endParaRPr>
                    </a:p>
                  </a:txBody>
                  <a:tcPr marL="42333" marR="42333" marT="0" marB="0"/>
                </a:tc>
              </a:tr>
              <a:tr h="426994">
                <a:tc>
                  <a:txBody>
                    <a:bodyPr/>
                    <a:lstStyle/>
                    <a:p>
                      <a:pPr marL="457200" algn="ctr">
                        <a:lnSpc>
                          <a:spcPct val="150000"/>
                        </a:lnSpc>
                        <a:spcAft>
                          <a:spcPts val="0"/>
                        </a:spcAft>
                      </a:pPr>
                      <a:r>
                        <a:rPr lang="id-ID" sz="2000" dirty="0" smtClean="0">
                          <a:latin typeface="Calibri"/>
                          <a:ea typeface="Calibri"/>
                          <a:cs typeface="Times New Roman"/>
                        </a:rPr>
                        <a:t>0,09</a:t>
                      </a:r>
                      <a:endParaRPr lang="id-ID" sz="2000" dirty="0">
                        <a:latin typeface="Calibri"/>
                        <a:ea typeface="Calibri"/>
                        <a:cs typeface="Times New Roman"/>
                      </a:endParaRPr>
                    </a:p>
                  </a:txBody>
                  <a:tcPr marL="42333" marR="42333" marT="0" marB="0"/>
                </a:tc>
              </a:tr>
              <a:tr h="435981">
                <a:tc>
                  <a:txBody>
                    <a:bodyPr/>
                    <a:lstStyle/>
                    <a:p>
                      <a:pPr marL="457200" algn="ctr">
                        <a:lnSpc>
                          <a:spcPct val="150000"/>
                        </a:lnSpc>
                        <a:spcAft>
                          <a:spcPts val="0"/>
                        </a:spcAft>
                      </a:pPr>
                      <a:r>
                        <a:rPr lang="id-ID" sz="2000" dirty="0" smtClean="0">
                          <a:latin typeface="Calibri"/>
                          <a:ea typeface="Calibri"/>
                          <a:cs typeface="Times New Roman"/>
                        </a:rPr>
                        <a:t>X</a:t>
                      </a:r>
                      <a:endParaRPr lang="id-ID" sz="2000" dirty="0">
                        <a:latin typeface="Calibri"/>
                        <a:ea typeface="Calibri"/>
                        <a:cs typeface="Times New Roman"/>
                      </a:endParaRPr>
                    </a:p>
                  </a:txBody>
                  <a:tcPr marL="42333" marR="42333"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52400"/>
            <a:ext cx="8229600" cy="633413"/>
          </a:xfrm>
        </p:spPr>
        <p:txBody>
          <a:bodyPr/>
          <a:lstStyle/>
          <a:p>
            <a:pPr eaLnBrk="1" hangingPunct="1"/>
            <a:r>
              <a:rPr lang="id-ID" smtClean="0">
                <a:solidFill>
                  <a:schemeClr val="tx1"/>
                </a:solidFill>
              </a:rPr>
              <a:t>Bahan dalam Pembuatan extrudate </a:t>
            </a:r>
          </a:p>
        </p:txBody>
      </p:sp>
      <p:graphicFrame>
        <p:nvGraphicFramePr>
          <p:cNvPr id="4" name="Table 3"/>
          <p:cNvGraphicFramePr>
            <a:graphicFrameLocks noGrp="1"/>
          </p:cNvGraphicFramePr>
          <p:nvPr/>
        </p:nvGraphicFramePr>
        <p:xfrm>
          <a:off x="500035" y="1783080"/>
          <a:ext cx="6143668" cy="2468880"/>
        </p:xfrm>
        <a:graphic>
          <a:graphicData uri="http://schemas.openxmlformats.org/drawingml/2006/table">
            <a:tbl>
              <a:tblPr>
                <a:tableStyleId>{327F97BB-C833-4FB7-BDE5-3F7075034690}</a:tableStyleId>
              </a:tblPr>
              <a:tblGrid>
                <a:gridCol w="3832189"/>
                <a:gridCol w="2311479"/>
              </a:tblGrid>
              <a:tr h="0">
                <a:tc>
                  <a:txBody>
                    <a:bodyPr/>
                    <a:lstStyle/>
                    <a:p>
                      <a:pPr marL="457200" algn="ctr">
                        <a:lnSpc>
                          <a:spcPct val="150000"/>
                        </a:lnSpc>
                        <a:spcAft>
                          <a:spcPts val="0"/>
                        </a:spcAft>
                      </a:pPr>
                      <a:r>
                        <a:rPr lang="id-ID" sz="1800" dirty="0">
                          <a:latin typeface="Times New Roman" pitchFamily="18" charset="0"/>
                          <a:cs typeface="Times New Roman" pitchFamily="18" charset="0"/>
                        </a:rPr>
                        <a:t>Nama Bahan</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a:latin typeface="Times New Roman" pitchFamily="18" charset="0"/>
                          <a:cs typeface="Times New Roman" pitchFamily="18" charset="0"/>
                        </a:rPr>
                        <a:t>Berat</a:t>
                      </a:r>
                      <a:endParaRPr lang="id-ID" sz="1800">
                        <a:latin typeface="Times New Roman" pitchFamily="18" charset="0"/>
                        <a:ea typeface="Calibri"/>
                        <a:cs typeface="Times New Roman" pitchFamily="18" charset="0"/>
                      </a:endParaRPr>
                    </a:p>
                  </a:txBody>
                  <a:tcPr marL="68580" marR="68580" marT="0" marB="0"/>
                </a:tc>
              </a:tr>
              <a:tr h="0">
                <a:tc>
                  <a:txBody>
                    <a:bodyPr/>
                    <a:lstStyle/>
                    <a:p>
                      <a:pPr marL="457200" algn="just">
                        <a:lnSpc>
                          <a:spcPct val="150000"/>
                        </a:lnSpc>
                        <a:spcAft>
                          <a:spcPts val="0"/>
                        </a:spcAft>
                      </a:pPr>
                      <a:r>
                        <a:rPr lang="id-ID" sz="1800" dirty="0">
                          <a:latin typeface="Times New Roman" pitchFamily="18" charset="0"/>
                          <a:cs typeface="Times New Roman" pitchFamily="18" charset="0"/>
                        </a:rPr>
                        <a:t>Beras</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a:latin typeface="Times New Roman" pitchFamily="18" charset="0"/>
                          <a:cs typeface="Times New Roman" pitchFamily="18" charset="0"/>
                        </a:rPr>
                        <a:t>250 gram</a:t>
                      </a:r>
                      <a:endParaRPr lang="id-ID" sz="1800">
                        <a:latin typeface="Times New Roman" pitchFamily="18" charset="0"/>
                        <a:ea typeface="Calibri"/>
                        <a:cs typeface="Times New Roman" pitchFamily="18" charset="0"/>
                      </a:endParaRPr>
                    </a:p>
                  </a:txBody>
                  <a:tcPr marL="68580" marR="68580" marT="0" marB="0"/>
                </a:tc>
              </a:tr>
              <a:tr h="0">
                <a:tc>
                  <a:txBody>
                    <a:bodyPr/>
                    <a:lstStyle/>
                    <a:p>
                      <a:pPr marL="457200" algn="just">
                        <a:lnSpc>
                          <a:spcPct val="150000"/>
                        </a:lnSpc>
                        <a:spcAft>
                          <a:spcPts val="0"/>
                        </a:spcAft>
                      </a:pPr>
                      <a:r>
                        <a:rPr lang="id-ID" sz="1800" dirty="0">
                          <a:latin typeface="Times New Roman" pitchFamily="18" charset="0"/>
                          <a:cs typeface="Times New Roman" pitchFamily="18" charset="0"/>
                        </a:rPr>
                        <a:t>Formula tepung </a:t>
                      </a:r>
                      <a:r>
                        <a:rPr lang="id-ID" sz="1800" dirty="0" smtClean="0">
                          <a:latin typeface="Times New Roman" pitchFamily="18" charset="0"/>
                          <a:cs typeface="Times New Roman" pitchFamily="18" charset="0"/>
                        </a:rPr>
                        <a:t>cangkang</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dirty="0">
                          <a:latin typeface="Times New Roman" pitchFamily="18" charset="0"/>
                          <a:cs typeface="Times New Roman" pitchFamily="18" charset="0"/>
                        </a:rPr>
                        <a:t>X</a:t>
                      </a:r>
                      <a:endParaRPr lang="id-ID" sz="1800" dirty="0">
                        <a:latin typeface="Times New Roman" pitchFamily="18" charset="0"/>
                        <a:ea typeface="Calibri"/>
                        <a:cs typeface="Times New Roman" pitchFamily="18" charset="0"/>
                      </a:endParaRPr>
                    </a:p>
                  </a:txBody>
                  <a:tcPr marL="68580" marR="68580" marT="0" marB="0"/>
                </a:tc>
              </a:tr>
              <a:tr h="0">
                <a:tc>
                  <a:txBody>
                    <a:bodyPr/>
                    <a:lstStyle/>
                    <a:p>
                      <a:pPr marL="457200" algn="just">
                        <a:lnSpc>
                          <a:spcPct val="150000"/>
                        </a:lnSpc>
                        <a:spcAft>
                          <a:spcPts val="0"/>
                        </a:spcAft>
                      </a:pPr>
                      <a:r>
                        <a:rPr lang="id-ID" sz="1800" dirty="0">
                          <a:latin typeface="Times New Roman" pitchFamily="18" charset="0"/>
                          <a:cs typeface="Times New Roman" pitchFamily="18" charset="0"/>
                        </a:rPr>
                        <a:t>Minyak goreng</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dirty="0">
                          <a:latin typeface="Times New Roman" pitchFamily="18" charset="0"/>
                          <a:cs typeface="Times New Roman" pitchFamily="18" charset="0"/>
                        </a:rPr>
                        <a:t>250 mL</a:t>
                      </a:r>
                      <a:endParaRPr lang="id-ID" sz="1800" dirty="0">
                        <a:latin typeface="Times New Roman" pitchFamily="18" charset="0"/>
                        <a:ea typeface="Calibri"/>
                        <a:cs typeface="Times New Roman" pitchFamily="18" charset="0"/>
                      </a:endParaRPr>
                    </a:p>
                  </a:txBody>
                  <a:tcPr marL="68580" marR="68580" marT="0" marB="0"/>
                </a:tc>
              </a:tr>
              <a:tr h="0">
                <a:tc>
                  <a:txBody>
                    <a:bodyPr/>
                    <a:lstStyle/>
                    <a:p>
                      <a:pPr marL="457200" algn="just">
                        <a:lnSpc>
                          <a:spcPct val="150000"/>
                        </a:lnSpc>
                        <a:spcAft>
                          <a:spcPts val="0"/>
                        </a:spcAft>
                      </a:pPr>
                      <a:r>
                        <a:rPr lang="id-ID" sz="1800" dirty="0">
                          <a:latin typeface="Times New Roman" pitchFamily="18" charset="0"/>
                          <a:cs typeface="Times New Roman" pitchFamily="18" charset="0"/>
                        </a:rPr>
                        <a:t>Margarine</a:t>
                      </a:r>
                      <a:endParaRPr lang="id-ID" sz="1800" dirty="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dirty="0">
                          <a:latin typeface="Times New Roman" pitchFamily="18" charset="0"/>
                          <a:cs typeface="Times New Roman" pitchFamily="18" charset="0"/>
                        </a:rPr>
                        <a:t>100 gram</a:t>
                      </a:r>
                      <a:endParaRPr lang="id-ID" sz="1800" dirty="0">
                        <a:latin typeface="Times New Roman" pitchFamily="18" charset="0"/>
                        <a:ea typeface="Calibri"/>
                        <a:cs typeface="Times New Roman" pitchFamily="18" charset="0"/>
                      </a:endParaRPr>
                    </a:p>
                  </a:txBody>
                  <a:tcPr marL="68580" marR="68580" marT="0" marB="0"/>
                </a:tc>
              </a:tr>
              <a:tr h="0">
                <a:tc>
                  <a:txBody>
                    <a:bodyPr/>
                    <a:lstStyle/>
                    <a:p>
                      <a:pPr marL="457200" algn="just">
                        <a:lnSpc>
                          <a:spcPct val="150000"/>
                        </a:lnSpc>
                        <a:spcAft>
                          <a:spcPts val="0"/>
                        </a:spcAft>
                      </a:pPr>
                      <a:r>
                        <a:rPr lang="id-ID" sz="1800">
                          <a:latin typeface="Times New Roman" pitchFamily="18" charset="0"/>
                          <a:cs typeface="Times New Roman" pitchFamily="18" charset="0"/>
                        </a:rPr>
                        <a:t>Perisa Makanan</a:t>
                      </a:r>
                      <a:endParaRPr lang="id-ID" sz="1800">
                        <a:latin typeface="Times New Roman" pitchFamily="18" charset="0"/>
                        <a:ea typeface="Calibri"/>
                        <a:cs typeface="Times New Roman" pitchFamily="18" charset="0"/>
                      </a:endParaRPr>
                    </a:p>
                  </a:txBody>
                  <a:tcPr marL="68580" marR="68580" marT="0" marB="0"/>
                </a:tc>
                <a:tc>
                  <a:txBody>
                    <a:bodyPr/>
                    <a:lstStyle/>
                    <a:p>
                      <a:pPr marL="457200" algn="ctr">
                        <a:lnSpc>
                          <a:spcPct val="150000"/>
                        </a:lnSpc>
                        <a:spcAft>
                          <a:spcPts val="0"/>
                        </a:spcAft>
                      </a:pPr>
                      <a:r>
                        <a:rPr lang="id-ID" sz="1800" dirty="0">
                          <a:latin typeface="Times New Roman" pitchFamily="18" charset="0"/>
                          <a:cs typeface="Times New Roman" pitchFamily="18" charset="0"/>
                        </a:rPr>
                        <a:t>20 gram</a:t>
                      </a:r>
                      <a:endParaRPr lang="id-ID" sz="1800" dirty="0">
                        <a:latin typeface="Times New Roman" pitchFamily="18" charset="0"/>
                        <a:ea typeface="Calibri"/>
                        <a:cs typeface="Times New Roman" pitchFamily="18" charset="0"/>
                      </a:endParaRPr>
                    </a:p>
                  </a:txBody>
                  <a:tcPr marL="68580" marR="68580" marT="0" marB="0"/>
                </a:tc>
              </a:tr>
            </a:tbl>
          </a:graphicData>
        </a:graphic>
      </p:graphicFrame>
      <p:sp>
        <p:nvSpPr>
          <p:cNvPr id="5" name="TextBox 4"/>
          <p:cNvSpPr txBox="1"/>
          <p:nvPr/>
        </p:nvSpPr>
        <p:spPr>
          <a:xfrm>
            <a:off x="642938" y="4572000"/>
            <a:ext cx="7389812" cy="369888"/>
          </a:xfrm>
          <a:prstGeom prst="rect">
            <a:avLst/>
          </a:prstGeom>
          <a:noFill/>
        </p:spPr>
        <p:txBody>
          <a:bodyPr wrap="none">
            <a:spAutoFit/>
          </a:bodyPr>
          <a:lstStyle/>
          <a:p>
            <a:pPr fontAlgn="auto">
              <a:spcBef>
                <a:spcPts val="0"/>
              </a:spcBef>
              <a:spcAft>
                <a:spcPts val="0"/>
              </a:spcAft>
              <a:defRPr/>
            </a:pPr>
            <a:r>
              <a:rPr lang="id-ID" b="1" dirty="0">
                <a:solidFill>
                  <a:schemeClr val="accent5">
                    <a:lumMod val="60000"/>
                    <a:lumOff val="40000"/>
                  </a:schemeClr>
                </a:solidFill>
                <a:latin typeface="+mn-lt"/>
              </a:rPr>
              <a:t>TOTAL BAHAN					= 620 gram + X </a:t>
            </a:r>
          </a:p>
        </p:txBody>
      </p:sp>
      <p:graphicFrame>
        <p:nvGraphicFramePr>
          <p:cNvPr id="6" name="Table 5"/>
          <p:cNvGraphicFramePr>
            <a:graphicFrameLocks noGrp="1"/>
          </p:cNvGraphicFramePr>
          <p:nvPr/>
        </p:nvGraphicFramePr>
        <p:xfrm>
          <a:off x="6572264" y="1785926"/>
          <a:ext cx="2357454" cy="2500332"/>
        </p:xfrm>
        <a:graphic>
          <a:graphicData uri="http://schemas.openxmlformats.org/drawingml/2006/table">
            <a:tbl>
              <a:tblPr>
                <a:tableStyleId>{327F97BB-C833-4FB7-BDE5-3F7075034690}</a:tableStyleId>
              </a:tblPr>
              <a:tblGrid>
                <a:gridCol w="2357454"/>
              </a:tblGrid>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Produk 100 g (%)</a:t>
                      </a:r>
                      <a:endParaRPr lang="id-ID" sz="1800" dirty="0">
                        <a:latin typeface="Times New Roman" pitchFamily="18" charset="0"/>
                        <a:ea typeface="Calibri"/>
                        <a:cs typeface="Times New Roman" pitchFamily="18" charset="0"/>
                      </a:endParaRPr>
                    </a:p>
                  </a:txBody>
                  <a:tcPr marL="68580" marR="68580" marT="0" marB="0"/>
                </a:tc>
              </a:tr>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40,32</a:t>
                      </a:r>
                      <a:endParaRPr lang="id-ID" sz="1800" dirty="0">
                        <a:latin typeface="Times New Roman" pitchFamily="18" charset="0"/>
                        <a:ea typeface="Calibri"/>
                        <a:cs typeface="Times New Roman" pitchFamily="18" charset="0"/>
                      </a:endParaRPr>
                    </a:p>
                  </a:txBody>
                  <a:tcPr marL="68580" marR="68580" marT="0" marB="0"/>
                </a:tc>
              </a:tr>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X</a:t>
                      </a:r>
                      <a:endParaRPr lang="id-ID" sz="1800" dirty="0">
                        <a:latin typeface="Times New Roman" pitchFamily="18" charset="0"/>
                        <a:ea typeface="Calibri"/>
                        <a:cs typeface="Times New Roman" pitchFamily="18" charset="0"/>
                      </a:endParaRPr>
                    </a:p>
                  </a:txBody>
                  <a:tcPr marL="68580" marR="68580" marT="0" marB="0"/>
                </a:tc>
              </a:tr>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40,32</a:t>
                      </a:r>
                      <a:endParaRPr lang="id-ID" sz="1800" dirty="0">
                        <a:latin typeface="Times New Roman" pitchFamily="18" charset="0"/>
                        <a:ea typeface="Calibri"/>
                        <a:cs typeface="Times New Roman" pitchFamily="18" charset="0"/>
                      </a:endParaRPr>
                    </a:p>
                  </a:txBody>
                  <a:tcPr marL="68580" marR="68580" marT="0" marB="0"/>
                </a:tc>
              </a:tr>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16,13</a:t>
                      </a:r>
                      <a:endParaRPr lang="id-ID" sz="1800" dirty="0">
                        <a:latin typeface="Times New Roman" pitchFamily="18" charset="0"/>
                        <a:ea typeface="Calibri"/>
                        <a:cs typeface="Times New Roman" pitchFamily="18" charset="0"/>
                      </a:endParaRPr>
                    </a:p>
                  </a:txBody>
                  <a:tcPr marL="68580" marR="68580" marT="0" marB="0"/>
                </a:tc>
              </a:tr>
              <a:tr h="416722">
                <a:tc>
                  <a:txBody>
                    <a:bodyPr/>
                    <a:lstStyle/>
                    <a:p>
                      <a:pPr marL="457200" algn="ctr">
                        <a:lnSpc>
                          <a:spcPct val="150000"/>
                        </a:lnSpc>
                        <a:spcAft>
                          <a:spcPts val="0"/>
                        </a:spcAft>
                      </a:pPr>
                      <a:r>
                        <a:rPr lang="id-ID" sz="1800" dirty="0" smtClean="0">
                          <a:latin typeface="Times New Roman" pitchFamily="18" charset="0"/>
                          <a:ea typeface="Calibri"/>
                          <a:cs typeface="Times New Roman" pitchFamily="18" charset="0"/>
                        </a:rPr>
                        <a:t>3,23</a:t>
                      </a:r>
                      <a:endParaRPr lang="id-ID" sz="18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00125" y="0"/>
            <a:ext cx="4214813" cy="714375"/>
          </a:xfrm>
        </p:spPr>
        <p:txBody>
          <a:bodyPr/>
          <a:lstStyle/>
          <a:p>
            <a:pPr eaLnBrk="1" hangingPunct="1"/>
            <a:r>
              <a:rPr lang="id-ID" b="1" smtClean="0"/>
              <a:t> Introduction</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2085975"/>
            <a:ext cx="51069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300" y="1568450"/>
            <a:ext cx="3500438" cy="1630363"/>
          </a:xfrm>
          <a:prstGeom prst="rect">
            <a:avLst/>
          </a:prstGeom>
          <a:solidFill>
            <a:schemeClr val="accent4">
              <a:lumMod val="75000"/>
            </a:schemeClr>
          </a:solidFill>
        </p:spPr>
        <p:txBody>
          <a:bodyPr>
            <a:spAutoFit/>
          </a:bodyPr>
          <a:lstStyle/>
          <a:p>
            <a:pPr fontAlgn="auto">
              <a:spcBef>
                <a:spcPts val="0"/>
              </a:spcBef>
              <a:spcAft>
                <a:spcPts val="0"/>
              </a:spcAft>
              <a:defRPr/>
            </a:pPr>
            <a:r>
              <a:rPr lang="id-ID" sz="2000" b="1" dirty="0">
                <a:solidFill>
                  <a:schemeClr val="bg1"/>
                </a:solidFill>
                <a:latin typeface="+mn-lt"/>
              </a:rPr>
              <a:t>Asian Moon Scallop Production in Indonesian : 419 ton – 2.004 ton </a:t>
            </a:r>
          </a:p>
          <a:p>
            <a:pPr fontAlgn="auto">
              <a:spcBef>
                <a:spcPts val="0"/>
              </a:spcBef>
              <a:spcAft>
                <a:spcPts val="0"/>
              </a:spcAft>
              <a:defRPr/>
            </a:pPr>
            <a:r>
              <a:rPr lang="id-ID" sz="2000" b="1" dirty="0">
                <a:solidFill>
                  <a:schemeClr val="bg1"/>
                </a:solidFill>
                <a:latin typeface="+mn-lt"/>
              </a:rPr>
              <a:t> (DPPHP, 2008  and   Statindex, 2009).</a:t>
            </a:r>
          </a:p>
        </p:txBody>
      </p:sp>
      <p:sp>
        <p:nvSpPr>
          <p:cNvPr id="7" name="Right Arrow 6"/>
          <p:cNvSpPr/>
          <p:nvPr/>
        </p:nvSpPr>
        <p:spPr>
          <a:xfrm rot="7556763" flipV="1">
            <a:off x="5033963" y="3354388"/>
            <a:ext cx="2720975" cy="346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TextBox 7"/>
          <p:cNvSpPr txBox="1"/>
          <p:nvPr/>
        </p:nvSpPr>
        <p:spPr>
          <a:xfrm>
            <a:off x="6046788" y="1146175"/>
            <a:ext cx="2786062" cy="923925"/>
          </a:xfrm>
          <a:prstGeom prst="rect">
            <a:avLst/>
          </a:prstGeom>
          <a:solidFill>
            <a:schemeClr val="accent4">
              <a:lumMod val="75000"/>
            </a:schemeClr>
          </a:solidFill>
        </p:spPr>
        <p:txBody>
          <a:bodyPr>
            <a:spAutoFit/>
          </a:bodyPr>
          <a:lstStyle/>
          <a:p>
            <a:pPr fontAlgn="auto">
              <a:spcBef>
                <a:spcPts val="0"/>
              </a:spcBef>
              <a:spcAft>
                <a:spcPts val="0"/>
              </a:spcAft>
              <a:defRPr/>
            </a:pPr>
            <a:r>
              <a:rPr lang="id-ID" b="1" dirty="0">
                <a:solidFill>
                  <a:schemeClr val="bg1"/>
                </a:solidFill>
                <a:latin typeface="+mn-lt"/>
              </a:rPr>
              <a:t>Central Java  –</a:t>
            </a:r>
          </a:p>
          <a:p>
            <a:pPr fontAlgn="auto">
              <a:spcBef>
                <a:spcPts val="0"/>
              </a:spcBef>
              <a:spcAft>
                <a:spcPts val="0"/>
              </a:spcAft>
              <a:defRPr/>
            </a:pPr>
            <a:r>
              <a:rPr lang="id-ID" b="1" dirty="0">
                <a:solidFill>
                  <a:schemeClr val="bg1"/>
                </a:solidFill>
                <a:latin typeface="+mn-lt"/>
              </a:rPr>
              <a:t> Brebes = &gt; 41 ton</a:t>
            </a:r>
          </a:p>
          <a:p>
            <a:pPr fontAlgn="auto">
              <a:spcBef>
                <a:spcPts val="0"/>
              </a:spcBef>
              <a:spcAft>
                <a:spcPts val="0"/>
              </a:spcAft>
              <a:defRPr/>
            </a:pPr>
            <a:r>
              <a:rPr lang="id-ID" b="1" dirty="0">
                <a:solidFill>
                  <a:schemeClr val="bg1"/>
                </a:solidFill>
                <a:latin typeface="+mn-lt"/>
              </a:rPr>
              <a:t> (Widowati et al., 2008)</a:t>
            </a:r>
            <a:endParaRPr lang="id-ID" dirty="0">
              <a:latin typeface="+mn-lt"/>
            </a:endParaRPr>
          </a:p>
        </p:txBody>
      </p:sp>
      <p:pic>
        <p:nvPicPr>
          <p:cNvPr id="9" name="Picture 8"/>
          <p:cNvPicPr/>
          <p:nvPr/>
        </p:nvPicPr>
        <p:blipFill>
          <a:blip r:embed="rId4" cstate="print"/>
          <a:srcRect/>
          <a:stretch>
            <a:fillRect/>
          </a:stretch>
        </p:blipFill>
        <p:spPr bwMode="auto">
          <a:xfrm>
            <a:off x="214282" y="14285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14300" y="3517900"/>
            <a:ext cx="3500438" cy="2586038"/>
          </a:xfrm>
          <a:prstGeom prst="rect">
            <a:avLst/>
          </a:prstGeom>
          <a:solidFill>
            <a:srgbClr val="002060"/>
          </a:solidFill>
        </p:spPr>
        <p:txBody>
          <a:bodyPr>
            <a:spAutoFit/>
          </a:bodyPr>
          <a:lstStyle/>
          <a:p>
            <a:pPr>
              <a:defRPr/>
            </a:pPr>
            <a:r>
              <a:rPr lang="id-ID" b="1" dirty="0">
                <a:solidFill>
                  <a:schemeClr val="bg1"/>
                </a:solidFill>
              </a:rPr>
              <a:t>Study on Asian moon scallop:</a:t>
            </a:r>
          </a:p>
          <a:p>
            <a:pPr marL="342900" indent="-342900">
              <a:buFontTx/>
              <a:buAutoNum type="arabicPeriod"/>
              <a:defRPr/>
            </a:pPr>
            <a:r>
              <a:rPr lang="id-ID" b="1" dirty="0">
                <a:solidFill>
                  <a:schemeClr val="bg1"/>
                </a:solidFill>
              </a:rPr>
              <a:t>Distribution of Asian moon scallop along Java sea</a:t>
            </a:r>
          </a:p>
          <a:p>
            <a:pPr marL="342900" indent="-342900">
              <a:buFontTx/>
              <a:buAutoNum type="arabicPeriod"/>
              <a:defRPr/>
            </a:pPr>
            <a:r>
              <a:rPr lang="id-ID" b="1" dirty="0">
                <a:solidFill>
                  <a:schemeClr val="bg1"/>
                </a:solidFill>
              </a:rPr>
              <a:t>Diversification of Asian moon scallop-based product </a:t>
            </a:r>
          </a:p>
          <a:p>
            <a:pPr marL="342900" indent="-342900">
              <a:buFontTx/>
              <a:buAutoNum type="arabicPeriod"/>
              <a:defRPr/>
            </a:pPr>
            <a:r>
              <a:rPr lang="id-ID" b="1" dirty="0">
                <a:solidFill>
                  <a:schemeClr val="bg1"/>
                </a:solidFill>
              </a:rPr>
              <a:t>Shelf life of Asian moon scallop in different handling treatment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3471863" cy="642937"/>
          </a:xfrm>
          <a:prstGeom prst="roundRect">
            <a:avLst/>
          </a:prstGeom>
        </p:spPr>
        <p:style>
          <a:lnRef idx="3">
            <a:schemeClr val="lt1"/>
          </a:lnRef>
          <a:fillRef idx="1">
            <a:schemeClr val="accent2"/>
          </a:fillRef>
          <a:effectRef idx="1">
            <a:schemeClr val="accent2"/>
          </a:effectRef>
          <a:fontRef idx="minor">
            <a:schemeClr val="lt1"/>
          </a:fontRef>
        </p:style>
        <p:txBody>
          <a:bodyPr>
            <a:normAutofit/>
          </a:bodyPr>
          <a:lstStyle/>
          <a:p>
            <a:pPr eaLnBrk="1" fontAlgn="auto" hangingPunct="1">
              <a:spcAft>
                <a:spcPts val="0"/>
              </a:spcAft>
              <a:defRPr/>
            </a:pPr>
            <a:r>
              <a:rPr lang="id-ID" dirty="0" smtClean="0"/>
              <a:t>Cara Formulasi</a:t>
            </a:r>
            <a:endParaRPr lang="id-ID" dirty="0"/>
          </a:p>
        </p:txBody>
      </p:sp>
      <p:sp>
        <p:nvSpPr>
          <p:cNvPr id="3" name="Content Placeholder 2"/>
          <p:cNvSpPr>
            <a:spLocks noGrp="1"/>
          </p:cNvSpPr>
          <p:nvPr>
            <p:ph sz="quarter" idx="1"/>
          </p:nvPr>
        </p:nvSpPr>
        <p:spPr>
          <a:xfrm>
            <a:off x="457200" y="1219200"/>
            <a:ext cx="8229600" cy="4937125"/>
          </a:xfrm>
        </p:spPr>
        <p:txBody>
          <a:bodyPr>
            <a:normAutofit fontScale="85000" lnSpcReduction="20000"/>
          </a:bodyPr>
          <a:lstStyle/>
          <a:p>
            <a:pPr marL="274320" indent="-274320" eaLnBrk="1" fontAlgn="auto" hangingPunct="1">
              <a:spcAft>
                <a:spcPts val="0"/>
              </a:spcAft>
              <a:buSzPct val="95000"/>
              <a:buFont typeface="Wingdings 3"/>
              <a:buBlip>
                <a:blip r:embed="rId2"/>
              </a:buBlip>
              <a:defRPr/>
            </a:pPr>
            <a:r>
              <a:rPr lang="id-ID" dirty="0" smtClean="0">
                <a:solidFill>
                  <a:srgbClr val="C00000"/>
                </a:solidFill>
              </a:rPr>
              <a:t>Formulasi Fish Nugget = </a:t>
            </a:r>
          </a:p>
          <a:p>
            <a:pPr marL="274320" indent="-274320" eaLnBrk="1" fontAlgn="auto" hangingPunct="1">
              <a:spcAft>
                <a:spcPts val="0"/>
              </a:spcAft>
              <a:buFont typeface="Wingdings 3"/>
              <a:buChar char=""/>
              <a:defRPr/>
            </a:pPr>
            <a:r>
              <a:rPr lang="id-ID" dirty="0" smtClean="0"/>
              <a:t>Ca Bahan dasar + Ca Jawawut + Ca AMSM</a:t>
            </a:r>
          </a:p>
          <a:p>
            <a:pPr marL="274320" indent="-274320" eaLnBrk="1" fontAlgn="auto" hangingPunct="1">
              <a:spcAft>
                <a:spcPts val="0"/>
              </a:spcAft>
              <a:buFont typeface="Wingdings 3"/>
              <a:buNone/>
              <a:defRPr/>
            </a:pPr>
            <a:r>
              <a:rPr lang="id-ID" dirty="0" smtClean="0"/>
              <a:t>	96 + 1,74 + (100 - 96 – 1,74) = 96 x 47,33 + 1,74 x 6,41 + 2,26 x 17.230</a:t>
            </a:r>
          </a:p>
          <a:p>
            <a:pPr marL="274320" indent="-274320" eaLnBrk="1" fontAlgn="auto" hangingPunct="1">
              <a:spcAft>
                <a:spcPts val="0"/>
              </a:spcAft>
              <a:buFont typeface="Wingdings 3"/>
              <a:buNone/>
              <a:defRPr/>
            </a:pPr>
            <a:r>
              <a:rPr lang="id-ID" dirty="0" smtClean="0"/>
              <a:t>	100 = 4543,68 + 11,1534 + 38939,8</a:t>
            </a:r>
          </a:p>
          <a:p>
            <a:pPr marL="274320" indent="-274320" eaLnBrk="1" fontAlgn="auto" hangingPunct="1">
              <a:spcAft>
                <a:spcPts val="0"/>
              </a:spcAft>
              <a:buFont typeface="Wingdings 3"/>
              <a:buNone/>
              <a:defRPr/>
            </a:pPr>
            <a:r>
              <a:rPr lang="id-ID" dirty="0" smtClean="0"/>
              <a:t>	Ca = 43.540,7 / 100</a:t>
            </a:r>
          </a:p>
          <a:p>
            <a:pPr marL="274320" indent="-274320" eaLnBrk="1" fontAlgn="auto" hangingPunct="1">
              <a:spcAft>
                <a:spcPts val="0"/>
              </a:spcAft>
              <a:buFont typeface="Wingdings 3"/>
              <a:buNone/>
              <a:defRPr/>
            </a:pPr>
            <a:r>
              <a:rPr lang="id-ID" dirty="0" smtClean="0"/>
              <a:t>	Ca = 435,40 mg</a:t>
            </a:r>
          </a:p>
          <a:p>
            <a:pPr marL="274320" indent="-274320" eaLnBrk="1" fontAlgn="auto" hangingPunct="1">
              <a:spcAft>
                <a:spcPts val="0"/>
              </a:spcAft>
              <a:buFont typeface="Wingdings 3"/>
              <a:buNone/>
              <a:defRPr/>
            </a:pPr>
            <a:endParaRPr lang="id-ID" dirty="0" smtClean="0"/>
          </a:p>
          <a:p>
            <a:pPr marL="274320" indent="-274320" eaLnBrk="1" fontAlgn="auto" hangingPunct="1">
              <a:spcAft>
                <a:spcPts val="0"/>
              </a:spcAft>
              <a:buFont typeface="Wingdings 3"/>
              <a:buChar char=""/>
              <a:defRPr/>
            </a:pPr>
            <a:r>
              <a:rPr lang="id-ID" dirty="0" smtClean="0"/>
              <a:t>P Bahan dasar + P Jawawut + P AMSM </a:t>
            </a:r>
          </a:p>
          <a:p>
            <a:pPr marL="274320" indent="-274320" eaLnBrk="1" fontAlgn="auto" hangingPunct="1">
              <a:spcAft>
                <a:spcPts val="0"/>
              </a:spcAft>
              <a:buFont typeface="Wingdings 3"/>
              <a:buNone/>
              <a:defRPr/>
            </a:pPr>
            <a:r>
              <a:rPr lang="id-ID" dirty="0" smtClean="0"/>
              <a:t>	96 + 1,74 + (100 - 96 – 1,74) = 96 x 121,39 + 1,74 x 622,6 + 2,26 x 790</a:t>
            </a:r>
          </a:p>
          <a:p>
            <a:pPr marL="274320" indent="-274320" eaLnBrk="1" fontAlgn="auto" hangingPunct="1">
              <a:spcAft>
                <a:spcPts val="0"/>
              </a:spcAft>
              <a:buFont typeface="Wingdings 3"/>
              <a:buNone/>
              <a:defRPr/>
            </a:pPr>
            <a:r>
              <a:rPr lang="id-ID" dirty="0" smtClean="0"/>
              <a:t>	100 = 11653,44 + 1083,324 + 1785,4</a:t>
            </a:r>
          </a:p>
          <a:p>
            <a:pPr marL="274320" indent="-274320" eaLnBrk="1" fontAlgn="auto" hangingPunct="1">
              <a:spcAft>
                <a:spcPts val="0"/>
              </a:spcAft>
              <a:buFont typeface="Wingdings 3"/>
              <a:buNone/>
              <a:defRPr/>
            </a:pPr>
            <a:r>
              <a:rPr lang="id-ID" dirty="0" smtClean="0"/>
              <a:t>	P = 14522,164 / 100</a:t>
            </a:r>
          </a:p>
          <a:p>
            <a:pPr marL="274320" indent="-274320" eaLnBrk="1" fontAlgn="auto" hangingPunct="1">
              <a:spcAft>
                <a:spcPts val="0"/>
              </a:spcAft>
              <a:buFont typeface="Wingdings 3"/>
              <a:buNone/>
              <a:defRPr/>
            </a:pPr>
            <a:r>
              <a:rPr lang="id-ID" dirty="0" smtClean="0"/>
              <a:t>	P = 145,22 mg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57250" y="214313"/>
            <a:ext cx="5786438" cy="928687"/>
          </a:xfrm>
        </p:spPr>
        <p:txBody>
          <a:bodyPr/>
          <a:lstStyle/>
          <a:p>
            <a:pPr eaLnBrk="1" hangingPunct="1"/>
            <a:r>
              <a:rPr lang="id-ID" sz="2400" smtClean="0">
                <a:solidFill>
                  <a:schemeClr val="tx1"/>
                </a:solidFill>
              </a:rPr>
              <a:t>Formulasi Makanan Ringan Tanpa</a:t>
            </a:r>
          </a:p>
        </p:txBody>
      </p:sp>
      <p:sp>
        <p:nvSpPr>
          <p:cNvPr id="50179" name="TextBox 6"/>
          <p:cNvSpPr txBox="1">
            <a:spLocks noChangeArrowheads="1"/>
          </p:cNvSpPr>
          <p:nvPr/>
        </p:nvSpPr>
        <p:spPr bwMode="auto">
          <a:xfrm>
            <a:off x="6500813" y="1857375"/>
            <a:ext cx="210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2800">
                <a:latin typeface="Gill Sans MT" pitchFamily="34" charset="0"/>
              </a:rPr>
              <a:t>Fish Nugget</a:t>
            </a:r>
          </a:p>
        </p:txBody>
      </p:sp>
      <p:sp>
        <p:nvSpPr>
          <p:cNvPr id="50180" name="TextBox 7"/>
          <p:cNvSpPr txBox="1">
            <a:spLocks noChangeArrowheads="1"/>
          </p:cNvSpPr>
          <p:nvPr/>
        </p:nvSpPr>
        <p:spPr bwMode="auto">
          <a:xfrm>
            <a:off x="785813" y="3571875"/>
            <a:ext cx="160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Cookies</a:t>
            </a:r>
          </a:p>
        </p:txBody>
      </p:sp>
      <p:sp>
        <p:nvSpPr>
          <p:cNvPr id="50181" name="TextBox 8"/>
          <p:cNvSpPr txBox="1">
            <a:spLocks noChangeArrowheads="1"/>
          </p:cNvSpPr>
          <p:nvPr/>
        </p:nvSpPr>
        <p:spPr bwMode="auto">
          <a:xfrm>
            <a:off x="6572250" y="5214938"/>
            <a:ext cx="192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extrudate </a:t>
            </a:r>
          </a:p>
        </p:txBody>
      </p:sp>
      <p:pic>
        <p:nvPicPr>
          <p:cNvPr id="10" name="Picture 9"/>
          <p:cNvPicPr/>
          <p:nvPr/>
        </p:nvPicPr>
        <p:blipFill>
          <a:blip r:embed="rId3" cstate="print"/>
          <a:srcRect/>
          <a:stretch>
            <a:fillRect/>
          </a:stretch>
        </p:blipFill>
        <p:spPr bwMode="auto">
          <a:xfrm>
            <a:off x="0" y="21429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Table 10"/>
          <p:cNvGraphicFramePr>
            <a:graphicFrameLocks noGrp="1"/>
          </p:cNvGraphicFramePr>
          <p:nvPr/>
        </p:nvGraphicFramePr>
        <p:xfrm>
          <a:off x="428596" y="1285861"/>
          <a:ext cx="4696483" cy="1500199"/>
        </p:xfrm>
        <a:graphic>
          <a:graphicData uri="http://schemas.openxmlformats.org/drawingml/2006/table">
            <a:tbl>
              <a:tblPr>
                <a:tableStyleId>{3C2FFA5D-87B4-456A-9821-1D502468CF0F}</a:tableStyleId>
              </a:tblPr>
              <a:tblGrid>
                <a:gridCol w="1573643"/>
                <a:gridCol w="904513"/>
                <a:gridCol w="887051"/>
                <a:gridCol w="779488"/>
                <a:gridCol w="551788"/>
              </a:tblGrid>
              <a:tr h="600079">
                <a:tc>
                  <a:txBody>
                    <a:bodyPr/>
                    <a:lstStyle/>
                    <a:p>
                      <a:pPr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Tepung Cangkang</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Jumlah</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nSpc>
                          <a:spcPct val="150000"/>
                        </a:lnSpc>
                        <a:spcAft>
                          <a:spcPts val="0"/>
                        </a:spcAft>
                      </a:pPr>
                      <a:r>
                        <a:rPr lang="id-ID" sz="1300" b="1" dirty="0">
                          <a:latin typeface="Times New Roman" pitchFamily="18" charset="0"/>
                          <a:cs typeface="Times New Roman" pitchFamily="18" charset="0"/>
                        </a:rPr>
                        <a:t>Total Komposisi</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a:solidFill>
                            <a:srgbClr val="000000"/>
                          </a:solidFill>
                          <a:latin typeface="Times New Roman" pitchFamily="18" charset="0"/>
                          <a:cs typeface="Times New Roman" pitchFamily="18" charset="0"/>
                        </a:rPr>
                        <a:t>93</a:t>
                      </a: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7</a:t>
                      </a:r>
                    </a:p>
                  </a:txBody>
                  <a:tcPr marL="9525" marR="9525" marT="9525" marB="0" anchor="b"/>
                </a:tc>
                <a:tc>
                  <a:txBody>
                    <a:bodyPr/>
                    <a:lstStyle/>
                    <a:p>
                      <a:pPr algn="r" fontAlgn="b"/>
                      <a:r>
                        <a:rPr lang="id-ID" sz="1400" b="0" i="0" u="none" strike="noStrike">
                          <a:solidFill>
                            <a:srgbClr val="000000"/>
                          </a:solidFill>
                          <a:latin typeface="Times New Roman" pitchFamily="18" charset="0"/>
                          <a:cs typeface="Times New Roman" pitchFamily="18" charset="0"/>
                        </a:rPr>
                        <a:t>100</a:t>
                      </a:r>
                    </a:p>
                  </a:txBody>
                  <a:tcPr marL="9525" marR="9525" marT="9525" marB="0" anchor="b"/>
                </a:tc>
                <a:tc>
                  <a:txBody>
                    <a:bodyPr/>
                    <a:lstStyle/>
                    <a:p>
                      <a:pPr algn="l" fontAlgn="b"/>
                      <a:r>
                        <a:rPr lang="id-ID" sz="1400" b="1" i="0" u="none" strike="noStrike">
                          <a:solidFill>
                            <a:srgbClr val="000000"/>
                          </a:solidFill>
                          <a:latin typeface="Times New Roman" pitchFamily="18" charset="0"/>
                          <a:cs typeface="Times New Roman" pitchFamily="18" charset="0"/>
                        </a:rPr>
                        <a:t> </a:t>
                      </a:r>
                    </a:p>
                  </a:txBody>
                  <a:tcPr marL="9525" marR="9525" marT="9525" marB="0" anchor="b"/>
                </a:tc>
              </a:tr>
              <a:tr h="300040">
                <a:tc>
                  <a:txBody>
                    <a:bodyPr/>
                    <a:lstStyle/>
                    <a:p>
                      <a:pPr>
                        <a:lnSpc>
                          <a:spcPct val="150000"/>
                        </a:lnSpc>
                        <a:spcAft>
                          <a:spcPts val="0"/>
                        </a:spcAft>
                      </a:pPr>
                      <a:r>
                        <a:rPr lang="id-ID" sz="1300" b="1">
                          <a:latin typeface="Times New Roman" pitchFamily="18" charset="0"/>
                          <a:cs typeface="Times New Roman" pitchFamily="18" charset="0"/>
                        </a:rPr>
                        <a:t>Kalsium </a:t>
                      </a:r>
                      <a:endParaRPr lang="id-ID" sz="1300" b="1">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44,46</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a:solidFill>
                            <a:srgbClr val="000000"/>
                          </a:solidFill>
                          <a:latin typeface="Times New Roman" pitchFamily="18" charset="0"/>
                          <a:cs typeface="Times New Roman" pitchFamily="18" charset="0"/>
                        </a:rPr>
                        <a:t>1206,1</a:t>
                      </a: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1250,56</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FF0000"/>
                          </a:solidFill>
                          <a:latin typeface="Times New Roman" pitchFamily="18" charset="0"/>
                          <a:cs typeface="Times New Roman" pitchFamily="18" charset="0"/>
                        </a:rPr>
                        <a:t>7,44</a:t>
                      </a:r>
                    </a:p>
                  </a:txBody>
                  <a:tcPr marL="9525" marR="9525" marT="9525" marB="0" anchor="b"/>
                </a:tc>
              </a:tr>
              <a:tr h="300040">
                <a:tc>
                  <a:txBody>
                    <a:bodyPr/>
                    <a:lstStyle/>
                    <a:p>
                      <a:pPr>
                        <a:lnSpc>
                          <a:spcPct val="150000"/>
                        </a:lnSpc>
                        <a:spcAft>
                          <a:spcPts val="0"/>
                        </a:spcAft>
                      </a:pPr>
                      <a:r>
                        <a:rPr lang="id-ID" sz="1300" b="1">
                          <a:latin typeface="Times New Roman" pitchFamily="18" charset="0"/>
                          <a:cs typeface="Times New Roman" pitchFamily="18" charset="0"/>
                        </a:rPr>
                        <a:t>Fosfor </a:t>
                      </a:r>
                      <a:endParaRPr lang="id-ID" sz="1300" b="1">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112,89</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55,3</a:t>
                      </a: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168,19</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a:solidFill>
                            <a:srgbClr val="FF0000"/>
                          </a:solidFill>
                          <a:latin typeface="Times New Roman" pitchFamily="18" charset="0"/>
                          <a:cs typeface="Times New Roman" pitchFamily="18" charset="0"/>
                        </a:rPr>
                        <a:t>1,0</a:t>
                      </a:r>
                    </a:p>
                  </a:txBody>
                  <a:tcPr marL="9525" marR="9525" marT="9525" marB="0" anchor="b"/>
                </a:tc>
              </a:tr>
            </a:tbl>
          </a:graphicData>
        </a:graphic>
      </p:graphicFrame>
      <p:graphicFrame>
        <p:nvGraphicFramePr>
          <p:cNvPr id="12" name="Table 11"/>
          <p:cNvGraphicFramePr>
            <a:graphicFrameLocks noGrp="1"/>
          </p:cNvGraphicFramePr>
          <p:nvPr/>
        </p:nvGraphicFramePr>
        <p:xfrm>
          <a:off x="2571736" y="2928934"/>
          <a:ext cx="4803833" cy="1500199"/>
        </p:xfrm>
        <a:graphic>
          <a:graphicData uri="http://schemas.openxmlformats.org/drawingml/2006/table">
            <a:tbl>
              <a:tblPr>
                <a:tableStyleId>{775DCB02-9BB8-47FD-8907-85C794F793BA}</a:tableStyleId>
              </a:tblPr>
              <a:tblGrid>
                <a:gridCol w="1596041"/>
                <a:gridCol w="910493"/>
                <a:gridCol w="911207"/>
                <a:gridCol w="821943"/>
                <a:gridCol w="564149"/>
              </a:tblGrid>
              <a:tr h="600079">
                <a:tc>
                  <a:txBody>
                    <a:bodyPr/>
                    <a:lstStyle/>
                    <a:p>
                      <a:pPr marL="90170" indent="-90170"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Tepung Cangkang</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Jumlah</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gn="l">
                        <a:lnSpc>
                          <a:spcPct val="150000"/>
                        </a:lnSpc>
                        <a:spcAft>
                          <a:spcPts val="0"/>
                        </a:spcAft>
                      </a:pPr>
                      <a:r>
                        <a:rPr lang="id-ID" sz="1300" b="1" dirty="0">
                          <a:latin typeface="Times New Roman" pitchFamily="18" charset="0"/>
                          <a:cs typeface="Times New Roman" pitchFamily="18" charset="0"/>
                        </a:rPr>
                        <a:t>Total Komposisi</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dirty="0">
                          <a:solidFill>
                            <a:srgbClr val="000000"/>
                          </a:solidFill>
                          <a:latin typeface="Times New Roman" pitchFamily="18" charset="0"/>
                          <a:cs typeface="Times New Roman" pitchFamily="18" charset="0"/>
                        </a:rPr>
                        <a:t>98</a:t>
                      </a: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2</a:t>
                      </a:r>
                    </a:p>
                  </a:txBody>
                  <a:tcPr marL="9525" marR="9525" marT="9525" marB="0" anchor="b"/>
                </a:tc>
                <a:tc>
                  <a:txBody>
                    <a:bodyPr/>
                    <a:lstStyle/>
                    <a:p>
                      <a:pPr algn="r" fontAlgn="b"/>
                      <a:r>
                        <a:rPr lang="id-ID" sz="1400" b="0" i="0" u="none" strike="noStrike">
                          <a:solidFill>
                            <a:srgbClr val="000000"/>
                          </a:solidFill>
                          <a:latin typeface="Times New Roman" pitchFamily="18" charset="0"/>
                          <a:cs typeface="Times New Roman" pitchFamily="18" charset="0"/>
                        </a:rPr>
                        <a:t>100</a:t>
                      </a:r>
                    </a:p>
                  </a:txBody>
                  <a:tcPr marL="9525" marR="9525" marT="9525" marB="0" anchor="b"/>
                </a:tc>
                <a:tc>
                  <a:txBody>
                    <a:bodyPr/>
                    <a:lstStyle/>
                    <a:p>
                      <a:pPr algn="l" fontAlgn="b"/>
                      <a:r>
                        <a:rPr lang="id-ID" sz="1400" b="1" i="0" u="none" strike="noStrike">
                          <a:solidFill>
                            <a:srgbClr val="000000"/>
                          </a:solidFill>
                          <a:latin typeface="Times New Roman" pitchFamily="18" charset="0"/>
                          <a:cs typeface="Times New Roman" pitchFamily="18" charset="0"/>
                        </a:rPr>
                        <a:t> </a:t>
                      </a:r>
                    </a:p>
                  </a:txBody>
                  <a:tcPr marL="9525" marR="9525" marT="9525" marB="0" anchor="b"/>
                </a:tc>
              </a:tr>
              <a:tr h="300040">
                <a:tc>
                  <a:txBody>
                    <a:bodyPr/>
                    <a:lstStyle/>
                    <a:p>
                      <a:pPr algn="l">
                        <a:lnSpc>
                          <a:spcPct val="150000"/>
                        </a:lnSpc>
                        <a:spcAft>
                          <a:spcPts val="0"/>
                        </a:spcAft>
                      </a:pPr>
                      <a:r>
                        <a:rPr lang="id-ID" sz="1300" b="1" dirty="0">
                          <a:latin typeface="Times New Roman" pitchFamily="18" charset="0"/>
                          <a:cs typeface="Times New Roman" pitchFamily="18" charset="0"/>
                        </a:rPr>
                        <a:t>Kalsium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14,48</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344,6</a:t>
                      </a: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359,08</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FF0000"/>
                          </a:solidFill>
                          <a:latin typeface="Times New Roman" pitchFamily="18" charset="0"/>
                          <a:cs typeface="Times New Roman" pitchFamily="18" charset="0"/>
                        </a:rPr>
                        <a:t>4,27</a:t>
                      </a:r>
                    </a:p>
                  </a:txBody>
                  <a:tcPr marL="9525" marR="9525" marT="9525" marB="0" anchor="b"/>
                </a:tc>
              </a:tr>
              <a:tr h="300040">
                <a:tc>
                  <a:txBody>
                    <a:bodyPr/>
                    <a:lstStyle/>
                    <a:p>
                      <a:pPr algn="l">
                        <a:lnSpc>
                          <a:spcPct val="150000"/>
                        </a:lnSpc>
                        <a:spcAft>
                          <a:spcPts val="0"/>
                        </a:spcAft>
                      </a:pPr>
                      <a:r>
                        <a:rPr lang="id-ID" sz="1300" b="1" dirty="0">
                          <a:latin typeface="Times New Roman" pitchFamily="18" charset="0"/>
                          <a:cs typeface="Times New Roman" pitchFamily="18" charset="0"/>
                        </a:rPr>
                        <a:t>Fosfor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68,24</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a:solidFill>
                            <a:srgbClr val="000000"/>
                          </a:solidFill>
                          <a:latin typeface="Times New Roman" pitchFamily="18" charset="0"/>
                          <a:cs typeface="Times New Roman" pitchFamily="18" charset="0"/>
                        </a:rPr>
                        <a:t>15,8</a:t>
                      </a: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84,04</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a:solidFill>
                            <a:srgbClr val="FF0000"/>
                          </a:solidFill>
                          <a:latin typeface="Times New Roman" pitchFamily="18" charset="0"/>
                          <a:cs typeface="Times New Roman" pitchFamily="18" charset="0"/>
                        </a:rPr>
                        <a:t>1,0</a:t>
                      </a:r>
                    </a:p>
                  </a:txBody>
                  <a:tcPr marL="9525" marR="9525" marT="9525" marB="0" anchor="b"/>
                </a:tc>
              </a:tr>
            </a:tbl>
          </a:graphicData>
        </a:graphic>
      </p:graphicFrame>
      <p:graphicFrame>
        <p:nvGraphicFramePr>
          <p:cNvPr id="13" name="Table 12"/>
          <p:cNvGraphicFramePr>
            <a:graphicFrameLocks noGrp="1"/>
          </p:cNvGraphicFramePr>
          <p:nvPr/>
        </p:nvGraphicFramePr>
        <p:xfrm>
          <a:off x="357158" y="4786322"/>
          <a:ext cx="5130288" cy="1500199"/>
        </p:xfrm>
        <a:graphic>
          <a:graphicData uri="http://schemas.openxmlformats.org/drawingml/2006/table">
            <a:tbl>
              <a:tblPr>
                <a:tableStyleId>{35758FB7-9AC5-4552-8A53-C91805E547FA}</a:tableStyleId>
              </a:tblPr>
              <a:tblGrid>
                <a:gridCol w="1667912"/>
                <a:gridCol w="879045"/>
                <a:gridCol w="962402"/>
                <a:gridCol w="976801"/>
                <a:gridCol w="644128"/>
              </a:tblGrid>
              <a:tr h="600079">
                <a:tc>
                  <a:txBody>
                    <a:bodyPr/>
                    <a:lstStyle/>
                    <a:p>
                      <a:pPr algn="ctr">
                        <a:lnSpc>
                          <a:spcPct val="150000"/>
                        </a:lnSpc>
                        <a:spcAft>
                          <a:spcPts val="0"/>
                        </a:spcAft>
                      </a:pPr>
                      <a:r>
                        <a:rPr lang="id-ID" sz="1300" b="1" dirty="0"/>
                        <a:t>Konsentrasi (%)</a:t>
                      </a:r>
                      <a:endParaRPr lang="id-ID" sz="1300" b="1" dirty="0">
                        <a:latin typeface="Calibri"/>
                        <a:ea typeface="Calibri"/>
                        <a:cs typeface="Times New Roman"/>
                      </a:endParaRPr>
                    </a:p>
                  </a:txBody>
                  <a:tcPr marL="68580" marR="68580" marT="0" marB="0"/>
                </a:tc>
                <a:tc>
                  <a:txBody>
                    <a:bodyPr/>
                    <a:lstStyle/>
                    <a:p>
                      <a:pPr algn="ctr">
                        <a:lnSpc>
                          <a:spcPct val="150000"/>
                        </a:lnSpc>
                        <a:spcAft>
                          <a:spcPts val="0"/>
                        </a:spcAft>
                      </a:pPr>
                      <a:r>
                        <a:rPr lang="id-ID" sz="1300" b="1"/>
                        <a:t>Bahan dasar</a:t>
                      </a:r>
                      <a:endParaRPr lang="id-ID" sz="1300" b="1">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dirty="0"/>
                        <a:t>Tepung Cangkang</a:t>
                      </a:r>
                      <a:endParaRPr lang="id-ID" sz="1300" b="1" dirty="0">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dirty="0"/>
                        <a:t>Jumlah</a:t>
                      </a:r>
                      <a:endParaRPr lang="id-ID" sz="1300" b="1" dirty="0">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a:t>Rasio Ca/P</a:t>
                      </a:r>
                      <a:endParaRPr lang="id-ID" sz="1300" b="1">
                        <a:latin typeface="Calibri"/>
                        <a:ea typeface="Calibri"/>
                        <a:cs typeface="Times New Roman"/>
                      </a:endParaRPr>
                    </a:p>
                  </a:txBody>
                  <a:tcPr marL="68580" marR="68580" marT="0" marB="0" anchor="b"/>
                </a:tc>
              </a:tr>
              <a:tr h="300040">
                <a:tc>
                  <a:txBody>
                    <a:bodyPr/>
                    <a:lstStyle/>
                    <a:p>
                      <a:pPr>
                        <a:lnSpc>
                          <a:spcPct val="150000"/>
                        </a:lnSpc>
                        <a:spcAft>
                          <a:spcPts val="0"/>
                        </a:spcAft>
                      </a:pPr>
                      <a:r>
                        <a:rPr lang="id-ID" sz="1300" b="1"/>
                        <a:t>Total Komposisi</a:t>
                      </a:r>
                      <a:endParaRPr lang="id-ID" sz="1300" b="1">
                        <a:latin typeface="Calibri"/>
                        <a:ea typeface="Calibri"/>
                        <a:cs typeface="Times New Roman"/>
                      </a:endParaRPr>
                    </a:p>
                  </a:txBody>
                  <a:tcPr marL="68580" marR="68580" marT="0" marB="0" anchor="b"/>
                </a:tc>
                <a:tc>
                  <a:txBody>
                    <a:bodyPr/>
                    <a:lstStyle/>
                    <a:p>
                      <a:pPr algn="r" fontAlgn="b"/>
                      <a:r>
                        <a:rPr lang="id-ID" sz="1400" b="1" i="0" u="none" strike="noStrike" dirty="0">
                          <a:solidFill>
                            <a:srgbClr val="000000"/>
                          </a:solidFill>
                          <a:latin typeface="Times New Roman" pitchFamily="18" charset="0"/>
                          <a:cs typeface="Times New Roman" pitchFamily="18" charset="0"/>
                        </a:rPr>
                        <a:t>99</a:t>
                      </a: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0,77</a:t>
                      </a:r>
                    </a:p>
                  </a:txBody>
                  <a:tcPr marL="9525" marR="9525" marT="9525" marB="0" anchor="b"/>
                </a:tc>
                <a:tc>
                  <a:txBody>
                    <a:bodyPr/>
                    <a:lstStyle/>
                    <a:p>
                      <a:pPr algn="r" fontAlgn="b"/>
                      <a:r>
                        <a:rPr lang="id-ID" sz="1400" b="0" i="0" u="none" strike="noStrike">
                          <a:solidFill>
                            <a:srgbClr val="000000"/>
                          </a:solidFill>
                          <a:latin typeface="Times New Roman" pitchFamily="18" charset="0"/>
                          <a:cs typeface="Times New Roman" pitchFamily="18" charset="0"/>
                        </a:rPr>
                        <a:t>99,77</a:t>
                      </a:r>
                    </a:p>
                  </a:txBody>
                  <a:tcPr marL="9525" marR="9525" marT="9525" marB="0" anchor="b"/>
                </a:tc>
                <a:tc>
                  <a:txBody>
                    <a:bodyPr/>
                    <a:lstStyle/>
                    <a:p>
                      <a:pPr algn="l" fontAlgn="b"/>
                      <a:r>
                        <a:rPr lang="id-ID" sz="1400" b="1" i="0" u="none" strike="noStrike">
                          <a:solidFill>
                            <a:srgbClr val="000000"/>
                          </a:solidFill>
                          <a:latin typeface="Times New Roman" pitchFamily="18" charset="0"/>
                          <a:cs typeface="Times New Roman" pitchFamily="18" charset="0"/>
                        </a:rPr>
                        <a:t> </a:t>
                      </a:r>
                    </a:p>
                  </a:txBody>
                  <a:tcPr marL="9525" marR="9525" marT="9525" marB="0" anchor="b"/>
                </a:tc>
              </a:tr>
              <a:tr h="300040">
                <a:tc>
                  <a:txBody>
                    <a:bodyPr/>
                    <a:lstStyle/>
                    <a:p>
                      <a:pPr>
                        <a:lnSpc>
                          <a:spcPct val="150000"/>
                        </a:lnSpc>
                        <a:spcAft>
                          <a:spcPts val="0"/>
                        </a:spcAft>
                      </a:pPr>
                      <a:r>
                        <a:rPr lang="id-ID" sz="1300" b="1"/>
                        <a:t>Kalsium </a:t>
                      </a:r>
                      <a:endParaRPr lang="id-ID" sz="1300" b="1">
                        <a:latin typeface="Calibri"/>
                        <a:ea typeface="Calibri"/>
                        <a:cs typeface="Times New Roman"/>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3,29</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000000"/>
                          </a:solidFill>
                          <a:latin typeface="Times New Roman" pitchFamily="18" charset="0"/>
                          <a:cs typeface="Times New Roman" pitchFamily="18" charset="0"/>
                        </a:rPr>
                        <a:t>192,5</a:t>
                      </a: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195,79</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a:solidFill>
                            <a:srgbClr val="FF0000"/>
                          </a:solidFill>
                          <a:latin typeface="Times New Roman" pitchFamily="18" charset="0"/>
                          <a:cs typeface="Times New Roman" pitchFamily="18" charset="0"/>
                        </a:rPr>
                        <a:t>3,13</a:t>
                      </a:r>
                    </a:p>
                  </a:txBody>
                  <a:tcPr marL="9525" marR="9525" marT="9525" marB="0" anchor="b"/>
                </a:tc>
              </a:tr>
              <a:tr h="300040">
                <a:tc>
                  <a:txBody>
                    <a:bodyPr/>
                    <a:lstStyle/>
                    <a:p>
                      <a:pPr>
                        <a:lnSpc>
                          <a:spcPct val="150000"/>
                        </a:lnSpc>
                        <a:spcAft>
                          <a:spcPts val="0"/>
                        </a:spcAft>
                      </a:pPr>
                      <a:r>
                        <a:rPr lang="id-ID" sz="1300" b="1"/>
                        <a:t>Fosfor </a:t>
                      </a:r>
                      <a:endParaRPr lang="id-ID" sz="1300" b="1">
                        <a:latin typeface="Calibri"/>
                        <a:ea typeface="Calibri"/>
                        <a:cs typeface="Times New Roman"/>
                      </a:endParaRPr>
                    </a:p>
                  </a:txBody>
                  <a:tcPr marL="68580" marR="68580" marT="0"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62,42</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0,15</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smtClean="0">
                          <a:solidFill>
                            <a:srgbClr val="000000"/>
                          </a:solidFill>
                          <a:latin typeface="Times New Roman" pitchFamily="18" charset="0"/>
                          <a:cs typeface="Times New Roman" pitchFamily="18" charset="0"/>
                        </a:rPr>
                        <a:t>62,58</a:t>
                      </a:r>
                      <a:endParaRPr lang="id-ID" sz="1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r>
                        <a:rPr lang="id-ID" sz="1400" b="1" i="0" u="none" strike="noStrike" dirty="0">
                          <a:solidFill>
                            <a:srgbClr val="FF0000"/>
                          </a:solidFill>
                          <a:latin typeface="Times New Roman" pitchFamily="18" charset="0"/>
                          <a:cs typeface="Times New Roman" pitchFamily="18" charset="0"/>
                        </a:rPr>
                        <a:t>1,0</a:t>
                      </a:r>
                    </a:p>
                  </a:txBody>
                  <a:tcPr marL="9525" marR="9525" marT="9525" marB="0" anchor="b"/>
                </a:tc>
              </a:tr>
            </a:tbl>
          </a:graphicData>
        </a:graphic>
      </p:graphicFrame>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57250" y="214313"/>
            <a:ext cx="5786438" cy="928687"/>
          </a:xfrm>
        </p:spPr>
        <p:txBody>
          <a:bodyPr/>
          <a:lstStyle/>
          <a:p>
            <a:pPr eaLnBrk="1" hangingPunct="1"/>
            <a:r>
              <a:rPr lang="id-ID" sz="2400" smtClean="0">
                <a:solidFill>
                  <a:schemeClr val="tx1"/>
                </a:solidFill>
              </a:rPr>
              <a:t>Formulasi Makanan Ringan dengan Penambahan Scallop flourdengan JG</a:t>
            </a:r>
          </a:p>
        </p:txBody>
      </p:sp>
      <p:sp>
        <p:nvSpPr>
          <p:cNvPr id="51203" name="TextBox 6"/>
          <p:cNvSpPr txBox="1">
            <a:spLocks noChangeArrowheads="1"/>
          </p:cNvSpPr>
          <p:nvPr/>
        </p:nvSpPr>
        <p:spPr bwMode="auto">
          <a:xfrm>
            <a:off x="6500813" y="1857375"/>
            <a:ext cx="210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2800">
                <a:latin typeface="Gill Sans MT" pitchFamily="34" charset="0"/>
              </a:rPr>
              <a:t>Fish Nugget</a:t>
            </a:r>
          </a:p>
        </p:txBody>
      </p:sp>
      <p:sp>
        <p:nvSpPr>
          <p:cNvPr id="51204" name="TextBox 7"/>
          <p:cNvSpPr txBox="1">
            <a:spLocks noChangeArrowheads="1"/>
          </p:cNvSpPr>
          <p:nvPr/>
        </p:nvSpPr>
        <p:spPr bwMode="auto">
          <a:xfrm>
            <a:off x="785813" y="3571875"/>
            <a:ext cx="160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Cookies</a:t>
            </a:r>
          </a:p>
        </p:txBody>
      </p:sp>
      <p:sp>
        <p:nvSpPr>
          <p:cNvPr id="51205" name="TextBox 8"/>
          <p:cNvSpPr txBox="1">
            <a:spLocks noChangeArrowheads="1"/>
          </p:cNvSpPr>
          <p:nvPr/>
        </p:nvSpPr>
        <p:spPr bwMode="auto">
          <a:xfrm>
            <a:off x="6572250" y="5214938"/>
            <a:ext cx="192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extrudate </a:t>
            </a:r>
          </a:p>
        </p:txBody>
      </p:sp>
      <p:pic>
        <p:nvPicPr>
          <p:cNvPr id="10" name="Picture 9"/>
          <p:cNvPicPr/>
          <p:nvPr/>
        </p:nvPicPr>
        <p:blipFill>
          <a:blip r:embed="rId3" cstate="print"/>
          <a:srcRect/>
          <a:stretch>
            <a:fillRect/>
          </a:stretch>
        </p:blipFill>
        <p:spPr bwMode="auto">
          <a:xfrm>
            <a:off x="0" y="21429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Table 10"/>
          <p:cNvGraphicFramePr>
            <a:graphicFrameLocks noGrp="1"/>
          </p:cNvGraphicFramePr>
          <p:nvPr/>
        </p:nvGraphicFramePr>
        <p:xfrm>
          <a:off x="428596" y="1285861"/>
          <a:ext cx="5643602" cy="1500199"/>
        </p:xfrm>
        <a:graphic>
          <a:graphicData uri="http://schemas.openxmlformats.org/drawingml/2006/table">
            <a:tbl>
              <a:tblPr>
                <a:tableStyleId>{3C2FFA5D-87B4-456A-9821-1D502468CF0F}</a:tableStyleId>
              </a:tblPr>
              <a:tblGrid>
                <a:gridCol w="1573643"/>
                <a:gridCol w="904513"/>
                <a:gridCol w="947119"/>
                <a:gridCol w="887051"/>
                <a:gridCol w="779488"/>
                <a:gridCol w="551788"/>
              </a:tblGrid>
              <a:tr h="600079">
                <a:tc>
                  <a:txBody>
                    <a:bodyPr/>
                    <a:lstStyle/>
                    <a:p>
                      <a:pPr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Jagung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Cangkang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Jumlah</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nSpc>
                          <a:spcPct val="150000"/>
                        </a:lnSpc>
                        <a:spcAft>
                          <a:spcPts val="0"/>
                        </a:spcAft>
                      </a:pPr>
                      <a:r>
                        <a:rPr lang="id-ID" sz="1300" b="1" dirty="0">
                          <a:latin typeface="Times New Roman" pitchFamily="18" charset="0"/>
                          <a:cs typeface="Times New Roman" pitchFamily="18" charset="0"/>
                        </a:rPr>
                        <a:t>Total Komposisi</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93</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4,15</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2,85</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100</a:t>
                      </a:r>
                      <a:endParaRPr lang="id-ID" sz="1300" b="1">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1000"/>
                        </a:spcAft>
                      </a:pPr>
                      <a:r>
                        <a:rPr lang="id-ID" sz="1300" b="1">
                          <a:latin typeface="Times New Roman" pitchFamily="18" charset="0"/>
                          <a:cs typeface="Times New Roman" pitchFamily="18" charset="0"/>
                        </a:rPr>
                        <a:t> </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nSpc>
                          <a:spcPct val="150000"/>
                        </a:lnSpc>
                        <a:spcAft>
                          <a:spcPts val="0"/>
                        </a:spcAft>
                      </a:pPr>
                      <a:r>
                        <a:rPr lang="id-ID" sz="1300" b="1">
                          <a:latin typeface="Times New Roman" pitchFamily="18" charset="0"/>
                          <a:cs typeface="Times New Roman" pitchFamily="18" charset="0"/>
                        </a:rPr>
                        <a:t>Kalsium </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44,46</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0,08</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491,05</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535,60</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3,00</a:t>
                      </a:r>
                      <a:endParaRPr lang="id-ID" sz="1300" b="1" dirty="0">
                        <a:latin typeface="Times New Roman" pitchFamily="18" charset="0"/>
                        <a:ea typeface="Calibri"/>
                        <a:cs typeface="Times New Roman" pitchFamily="18" charset="0"/>
                      </a:endParaRPr>
                    </a:p>
                  </a:txBody>
                  <a:tcPr marL="68580" marR="68580" marT="0" marB="0" anchor="b"/>
                </a:tc>
              </a:tr>
              <a:tr h="300040">
                <a:tc>
                  <a:txBody>
                    <a:bodyPr/>
                    <a:lstStyle/>
                    <a:p>
                      <a:pPr>
                        <a:lnSpc>
                          <a:spcPct val="150000"/>
                        </a:lnSpc>
                        <a:spcAft>
                          <a:spcPts val="0"/>
                        </a:spcAft>
                      </a:pPr>
                      <a:r>
                        <a:rPr lang="id-ID" sz="1300" b="1">
                          <a:latin typeface="Times New Roman" pitchFamily="18" charset="0"/>
                          <a:cs typeface="Times New Roman" pitchFamily="18" charset="0"/>
                        </a:rPr>
                        <a:t>Fosfor </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112,89</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43,31</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22,51</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178,72</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a:t>
                      </a:r>
                      <a:endParaRPr lang="id-ID" sz="1300" b="1" dirty="0">
                        <a:latin typeface="Times New Roman" pitchFamily="18" charset="0"/>
                        <a:ea typeface="Calibri"/>
                        <a:cs typeface="Times New Roman" pitchFamily="18" charset="0"/>
                      </a:endParaRPr>
                    </a:p>
                  </a:txBody>
                  <a:tcPr marL="68580" marR="68580" marT="0" marB="0" anchor="b"/>
                </a:tc>
              </a:tr>
            </a:tbl>
          </a:graphicData>
        </a:graphic>
      </p:graphicFrame>
      <p:graphicFrame>
        <p:nvGraphicFramePr>
          <p:cNvPr id="12" name="Table 11"/>
          <p:cNvGraphicFramePr>
            <a:graphicFrameLocks noGrp="1"/>
          </p:cNvGraphicFramePr>
          <p:nvPr/>
        </p:nvGraphicFramePr>
        <p:xfrm>
          <a:off x="2571736" y="2928934"/>
          <a:ext cx="5715040" cy="1500199"/>
        </p:xfrm>
        <a:graphic>
          <a:graphicData uri="http://schemas.openxmlformats.org/drawingml/2006/table">
            <a:tbl>
              <a:tblPr>
                <a:tableStyleId>{775DCB02-9BB8-47FD-8907-85C794F793BA}</a:tableStyleId>
              </a:tblPr>
              <a:tblGrid>
                <a:gridCol w="1596041"/>
                <a:gridCol w="910493"/>
                <a:gridCol w="911207"/>
                <a:gridCol w="911207"/>
                <a:gridCol w="821943"/>
                <a:gridCol w="564149"/>
              </a:tblGrid>
              <a:tr h="600079">
                <a:tc>
                  <a:txBody>
                    <a:bodyPr/>
                    <a:lstStyle/>
                    <a:p>
                      <a:pPr marL="90170" indent="-90170"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Jagung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Cangkang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Jumlah</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gn="l">
                        <a:lnSpc>
                          <a:spcPct val="150000"/>
                        </a:lnSpc>
                        <a:spcAft>
                          <a:spcPts val="0"/>
                        </a:spcAft>
                      </a:pPr>
                      <a:r>
                        <a:rPr lang="id-ID" sz="1300" b="1" dirty="0">
                          <a:latin typeface="Times New Roman" pitchFamily="18" charset="0"/>
                          <a:cs typeface="Times New Roman" pitchFamily="18" charset="0"/>
                        </a:rPr>
                        <a:t>Total Komposisi</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98</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0,59</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1,41</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100</a:t>
                      </a:r>
                      <a:endParaRPr lang="id-ID" sz="1300" b="1">
                        <a:latin typeface="Times New Roman" pitchFamily="18" charset="0"/>
                        <a:ea typeface="Calibri"/>
                        <a:cs typeface="Times New Roman" pitchFamily="18" charset="0"/>
                      </a:endParaRPr>
                    </a:p>
                  </a:txBody>
                  <a:tcPr marL="68580" marR="68580" marT="0" marB="0" anchor="b"/>
                </a:tc>
                <a:tc>
                  <a:txBody>
                    <a:bodyPr/>
                    <a:lstStyle/>
                    <a:p>
                      <a:pPr algn="l">
                        <a:lnSpc>
                          <a:spcPct val="115000"/>
                        </a:lnSpc>
                        <a:spcAft>
                          <a:spcPts val="1000"/>
                        </a:spcAft>
                      </a:pPr>
                      <a:r>
                        <a:rPr lang="id-ID" sz="1300" b="1">
                          <a:latin typeface="Times New Roman" pitchFamily="18" charset="0"/>
                          <a:cs typeface="Times New Roman" pitchFamily="18" charset="0"/>
                        </a:rPr>
                        <a:t> </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gn="l">
                        <a:lnSpc>
                          <a:spcPct val="150000"/>
                        </a:lnSpc>
                        <a:spcAft>
                          <a:spcPts val="0"/>
                        </a:spcAft>
                      </a:pPr>
                      <a:r>
                        <a:rPr lang="id-ID" sz="1300" b="1" dirty="0">
                          <a:latin typeface="Times New Roman" pitchFamily="18" charset="0"/>
                          <a:cs typeface="Times New Roman" pitchFamily="18" charset="0"/>
                        </a:rPr>
                        <a:t>Kalsium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14,48</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0,01</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242,94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257,43</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3,01</a:t>
                      </a:r>
                      <a:endParaRPr lang="id-ID" sz="1300" b="1">
                        <a:latin typeface="Times New Roman" pitchFamily="18" charset="0"/>
                        <a:ea typeface="Calibri"/>
                        <a:cs typeface="Times New Roman" pitchFamily="18" charset="0"/>
                      </a:endParaRPr>
                    </a:p>
                  </a:txBody>
                  <a:tcPr marL="68580" marR="68580" marT="0" marB="0" anchor="b"/>
                </a:tc>
              </a:tr>
              <a:tr h="300040">
                <a:tc>
                  <a:txBody>
                    <a:bodyPr/>
                    <a:lstStyle/>
                    <a:p>
                      <a:pPr algn="l">
                        <a:lnSpc>
                          <a:spcPct val="150000"/>
                        </a:lnSpc>
                        <a:spcAft>
                          <a:spcPts val="0"/>
                        </a:spcAft>
                      </a:pPr>
                      <a:r>
                        <a:rPr lang="id-ID" sz="1300" b="1">
                          <a:latin typeface="Times New Roman" pitchFamily="18" charset="0"/>
                          <a:cs typeface="Times New Roman" pitchFamily="18" charset="0"/>
                        </a:rPr>
                        <a:t>Fosfor </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68,24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6,15</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11,13</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85,54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a:t>
                      </a:r>
                      <a:endParaRPr lang="id-ID" sz="1300" b="1" dirty="0">
                        <a:latin typeface="Times New Roman" pitchFamily="18" charset="0"/>
                        <a:ea typeface="Calibri"/>
                        <a:cs typeface="Times New Roman" pitchFamily="18" charset="0"/>
                      </a:endParaRPr>
                    </a:p>
                  </a:txBody>
                  <a:tcPr marL="68580" marR="68580" marT="0" marB="0" anchor="b"/>
                </a:tc>
              </a:tr>
            </a:tbl>
          </a:graphicData>
        </a:graphic>
      </p:graphicFrame>
      <p:graphicFrame>
        <p:nvGraphicFramePr>
          <p:cNvPr id="13" name="Table 12"/>
          <p:cNvGraphicFramePr>
            <a:graphicFrameLocks noGrp="1"/>
          </p:cNvGraphicFramePr>
          <p:nvPr/>
        </p:nvGraphicFramePr>
        <p:xfrm>
          <a:off x="357158" y="4786322"/>
          <a:ext cx="6072230" cy="1500199"/>
        </p:xfrm>
        <a:graphic>
          <a:graphicData uri="http://schemas.openxmlformats.org/drawingml/2006/table">
            <a:tbl>
              <a:tblPr>
                <a:tableStyleId>{35758FB7-9AC5-4552-8A53-C91805E547FA}</a:tableStyleId>
              </a:tblPr>
              <a:tblGrid>
                <a:gridCol w="1667912"/>
                <a:gridCol w="879045"/>
                <a:gridCol w="941942"/>
                <a:gridCol w="962402"/>
                <a:gridCol w="976801"/>
                <a:gridCol w="644128"/>
              </a:tblGrid>
              <a:tr h="600079">
                <a:tc>
                  <a:txBody>
                    <a:bodyPr/>
                    <a:lstStyle/>
                    <a:p>
                      <a:pPr algn="ctr">
                        <a:lnSpc>
                          <a:spcPct val="150000"/>
                        </a:lnSpc>
                        <a:spcAft>
                          <a:spcPts val="0"/>
                        </a:spcAft>
                      </a:pPr>
                      <a:r>
                        <a:rPr lang="id-ID" sz="1300" b="1" dirty="0"/>
                        <a:t>Konsentrasi (%)</a:t>
                      </a:r>
                      <a:endParaRPr lang="id-ID" sz="1300" b="1" dirty="0">
                        <a:latin typeface="Calibri"/>
                        <a:ea typeface="Calibri"/>
                        <a:cs typeface="Times New Roman"/>
                      </a:endParaRPr>
                    </a:p>
                  </a:txBody>
                  <a:tcPr marL="68580" marR="68580" marT="0" marB="0"/>
                </a:tc>
                <a:tc>
                  <a:txBody>
                    <a:bodyPr/>
                    <a:lstStyle/>
                    <a:p>
                      <a:pPr algn="ctr">
                        <a:lnSpc>
                          <a:spcPct val="150000"/>
                        </a:lnSpc>
                        <a:spcAft>
                          <a:spcPts val="0"/>
                        </a:spcAft>
                      </a:pPr>
                      <a:r>
                        <a:rPr lang="id-ID" sz="1300" b="1"/>
                        <a:t>Bahan dasar</a:t>
                      </a:r>
                      <a:endParaRPr lang="id-ID" sz="1300" b="1">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dirty="0"/>
                        <a:t>Tepung Jagung</a:t>
                      </a:r>
                      <a:endParaRPr lang="id-ID" sz="1300" b="1" dirty="0">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a:t>Tepung Cangkang</a:t>
                      </a:r>
                      <a:endParaRPr lang="id-ID" sz="1300" b="1">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dirty="0"/>
                        <a:t>Jumlah</a:t>
                      </a:r>
                      <a:endParaRPr lang="id-ID" sz="1300" b="1" dirty="0">
                        <a:latin typeface="Calibri"/>
                        <a:ea typeface="Calibri"/>
                        <a:cs typeface="Times New Roman"/>
                      </a:endParaRPr>
                    </a:p>
                  </a:txBody>
                  <a:tcPr marL="68580" marR="68580" marT="0" marB="0" anchor="b"/>
                </a:tc>
                <a:tc>
                  <a:txBody>
                    <a:bodyPr/>
                    <a:lstStyle/>
                    <a:p>
                      <a:pPr algn="ctr">
                        <a:lnSpc>
                          <a:spcPct val="150000"/>
                        </a:lnSpc>
                        <a:spcAft>
                          <a:spcPts val="0"/>
                        </a:spcAft>
                      </a:pPr>
                      <a:r>
                        <a:rPr lang="id-ID" sz="1300" b="1"/>
                        <a:t>Rasio Ca/P</a:t>
                      </a:r>
                      <a:endParaRPr lang="id-ID" sz="1300" b="1">
                        <a:latin typeface="Calibri"/>
                        <a:ea typeface="Calibri"/>
                        <a:cs typeface="Times New Roman"/>
                      </a:endParaRPr>
                    </a:p>
                  </a:txBody>
                  <a:tcPr marL="68580" marR="68580" marT="0" marB="0" anchor="b"/>
                </a:tc>
              </a:tr>
              <a:tr h="300040">
                <a:tc>
                  <a:txBody>
                    <a:bodyPr/>
                    <a:lstStyle/>
                    <a:p>
                      <a:pPr>
                        <a:lnSpc>
                          <a:spcPct val="150000"/>
                        </a:lnSpc>
                        <a:spcAft>
                          <a:spcPts val="0"/>
                        </a:spcAft>
                      </a:pPr>
                      <a:r>
                        <a:rPr lang="id-ID" sz="1300" b="1"/>
                        <a:t>Total Komposisi</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99</a:t>
                      </a:r>
                      <a:endParaRPr lang="id-ID" sz="1300" b="1" dirty="0">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0,23</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0,77</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100</a:t>
                      </a:r>
                      <a:endParaRPr lang="id-ID" sz="1300" b="1">
                        <a:latin typeface="Calibri"/>
                        <a:ea typeface="Calibri"/>
                        <a:cs typeface="Times New Roman"/>
                      </a:endParaRPr>
                    </a:p>
                  </a:txBody>
                  <a:tcPr marL="68580" marR="68580" marT="0" marB="0" anchor="b"/>
                </a:tc>
                <a:tc>
                  <a:txBody>
                    <a:bodyPr/>
                    <a:lstStyle/>
                    <a:p>
                      <a:pPr>
                        <a:lnSpc>
                          <a:spcPct val="115000"/>
                        </a:lnSpc>
                        <a:spcAft>
                          <a:spcPts val="1000"/>
                        </a:spcAft>
                      </a:pPr>
                      <a:r>
                        <a:rPr lang="id-ID" sz="1300" b="1"/>
                        <a:t> </a:t>
                      </a:r>
                      <a:endParaRPr lang="id-ID" sz="1300" b="1">
                        <a:latin typeface="Calibri"/>
                        <a:ea typeface="Calibri"/>
                        <a:cs typeface="Times New Roman"/>
                      </a:endParaRPr>
                    </a:p>
                  </a:txBody>
                  <a:tcPr marL="68580" marR="68580" marT="0" marB="0" anchor="b"/>
                </a:tc>
              </a:tr>
              <a:tr h="300040">
                <a:tc>
                  <a:txBody>
                    <a:bodyPr/>
                    <a:lstStyle/>
                    <a:p>
                      <a:pPr>
                        <a:lnSpc>
                          <a:spcPct val="150000"/>
                        </a:lnSpc>
                        <a:spcAft>
                          <a:spcPts val="0"/>
                        </a:spcAft>
                      </a:pPr>
                      <a:r>
                        <a:rPr lang="id-ID" sz="1300" b="1"/>
                        <a:t>Kalsium </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3,29</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0,004</a:t>
                      </a:r>
                      <a:endParaRPr lang="id-ID" sz="1300" b="1" dirty="0">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192,5</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195,80</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3,01</a:t>
                      </a:r>
                      <a:endParaRPr lang="id-ID" sz="1300" b="1">
                        <a:latin typeface="Calibri"/>
                        <a:ea typeface="Calibri"/>
                        <a:cs typeface="Times New Roman"/>
                      </a:endParaRPr>
                    </a:p>
                  </a:txBody>
                  <a:tcPr marL="68580" marR="68580" marT="0" marB="0" anchor="b"/>
                </a:tc>
              </a:tr>
              <a:tr h="300040">
                <a:tc>
                  <a:txBody>
                    <a:bodyPr/>
                    <a:lstStyle/>
                    <a:p>
                      <a:pPr>
                        <a:lnSpc>
                          <a:spcPct val="150000"/>
                        </a:lnSpc>
                        <a:spcAft>
                          <a:spcPts val="0"/>
                        </a:spcAft>
                      </a:pPr>
                      <a:r>
                        <a:rPr lang="id-ID" sz="1300" b="1"/>
                        <a:t>Fosfor </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a:t>62,42</a:t>
                      </a:r>
                      <a:endParaRPr lang="id-ID" sz="1300" b="1">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2,40</a:t>
                      </a:r>
                      <a:endParaRPr lang="id-ID" sz="1300" b="1" dirty="0">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0,15</a:t>
                      </a:r>
                      <a:endParaRPr lang="id-ID" sz="1300" b="1" dirty="0">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64,98</a:t>
                      </a:r>
                      <a:endParaRPr lang="id-ID" sz="1300" b="1" dirty="0">
                        <a:latin typeface="Calibri"/>
                        <a:ea typeface="Calibri"/>
                        <a:cs typeface="Times New Roman"/>
                      </a:endParaRPr>
                    </a:p>
                  </a:txBody>
                  <a:tcPr marL="68580" marR="68580" marT="0" marB="0" anchor="b"/>
                </a:tc>
                <a:tc>
                  <a:txBody>
                    <a:bodyPr/>
                    <a:lstStyle/>
                    <a:p>
                      <a:pPr algn="r">
                        <a:lnSpc>
                          <a:spcPct val="115000"/>
                        </a:lnSpc>
                        <a:spcAft>
                          <a:spcPts val="1000"/>
                        </a:spcAft>
                      </a:pPr>
                      <a:r>
                        <a:rPr lang="id-ID" sz="1300" b="1" dirty="0"/>
                        <a:t>1,0</a:t>
                      </a:r>
                      <a:endParaRPr lang="id-ID" sz="1300" b="1" dirty="0">
                        <a:latin typeface="Calibri"/>
                        <a:ea typeface="Calibri"/>
                        <a:cs typeface="Times New Roman"/>
                      </a:endParaRPr>
                    </a:p>
                  </a:txBody>
                  <a:tcPr marL="68580" marR="68580" marT="0" marB="0" anchor="b"/>
                </a:tc>
              </a:tr>
            </a:tbl>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6"/>
          <p:cNvSpPr txBox="1">
            <a:spLocks noChangeArrowheads="1"/>
          </p:cNvSpPr>
          <p:nvPr/>
        </p:nvSpPr>
        <p:spPr bwMode="auto">
          <a:xfrm>
            <a:off x="6572250" y="2071688"/>
            <a:ext cx="237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Fish Nugget</a:t>
            </a:r>
          </a:p>
        </p:txBody>
      </p:sp>
      <p:sp>
        <p:nvSpPr>
          <p:cNvPr id="52227" name="TextBox 7"/>
          <p:cNvSpPr txBox="1">
            <a:spLocks noChangeArrowheads="1"/>
          </p:cNvSpPr>
          <p:nvPr/>
        </p:nvSpPr>
        <p:spPr bwMode="auto">
          <a:xfrm>
            <a:off x="500063" y="3857625"/>
            <a:ext cx="160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Cookies</a:t>
            </a:r>
          </a:p>
        </p:txBody>
      </p:sp>
      <p:sp>
        <p:nvSpPr>
          <p:cNvPr id="52228" name="TextBox 8"/>
          <p:cNvSpPr txBox="1">
            <a:spLocks noChangeArrowheads="1"/>
          </p:cNvSpPr>
          <p:nvPr/>
        </p:nvSpPr>
        <p:spPr bwMode="auto">
          <a:xfrm>
            <a:off x="6858000" y="5572125"/>
            <a:ext cx="192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3200">
                <a:latin typeface="Gill Sans MT" pitchFamily="34" charset="0"/>
              </a:rPr>
              <a:t>extrudate </a:t>
            </a:r>
          </a:p>
        </p:txBody>
      </p:sp>
      <p:pic>
        <p:nvPicPr>
          <p:cNvPr id="10" name="Picture 9"/>
          <p:cNvPicPr/>
          <p:nvPr/>
        </p:nvPicPr>
        <p:blipFill>
          <a:blip r:embed="rId3" cstate="print"/>
          <a:srcRect/>
          <a:stretch>
            <a:fillRect/>
          </a:stretch>
        </p:blipFill>
        <p:spPr bwMode="auto">
          <a:xfrm>
            <a:off x="214282" y="14285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itle 1"/>
          <p:cNvSpPr txBox="1">
            <a:spLocks/>
          </p:cNvSpPr>
          <p:nvPr/>
        </p:nvSpPr>
        <p:spPr>
          <a:xfrm>
            <a:off x="857250" y="214313"/>
            <a:ext cx="5786438" cy="928687"/>
          </a:xfrm>
          <a:prstGeom prst="rect">
            <a:avLst/>
          </a:prstGeom>
        </p:spPr>
        <p:txBody>
          <a:bodyPr anchor="b">
            <a:normAutofit/>
          </a:bodyPr>
          <a:lstStyle/>
          <a:p>
            <a:pPr fontAlgn="auto">
              <a:spcAft>
                <a:spcPts val="0"/>
              </a:spcAft>
              <a:defRPr/>
            </a:pPr>
            <a:r>
              <a:rPr lang="id-ID" sz="2400" dirty="0">
                <a:latin typeface="+mj-lt"/>
                <a:ea typeface="+mj-ea"/>
                <a:cs typeface="+mj-cs"/>
              </a:rPr>
              <a:t>Formulasi Makanan Ringan dengan Penambahan Scallop flourdengan JW</a:t>
            </a:r>
          </a:p>
        </p:txBody>
      </p:sp>
      <p:graphicFrame>
        <p:nvGraphicFramePr>
          <p:cNvPr id="11" name="Table 10"/>
          <p:cNvGraphicFramePr>
            <a:graphicFrameLocks noGrp="1"/>
          </p:cNvGraphicFramePr>
          <p:nvPr/>
        </p:nvGraphicFramePr>
        <p:xfrm>
          <a:off x="500034" y="1214421"/>
          <a:ext cx="5715039" cy="1643074"/>
        </p:xfrm>
        <a:graphic>
          <a:graphicData uri="http://schemas.openxmlformats.org/drawingml/2006/table">
            <a:tbl>
              <a:tblPr>
                <a:tableStyleId>{3C2FFA5D-87B4-456A-9821-1D502468CF0F}</a:tableStyleId>
              </a:tblPr>
              <a:tblGrid>
                <a:gridCol w="1435038"/>
                <a:gridCol w="993046"/>
                <a:gridCol w="815819"/>
                <a:gridCol w="911250"/>
                <a:gridCol w="993046"/>
                <a:gridCol w="566840"/>
              </a:tblGrid>
              <a:tr h="683371">
                <a:tc>
                  <a:txBody>
                    <a:bodyPr/>
                    <a:lstStyle/>
                    <a:p>
                      <a:pPr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Jawawut</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Cangkang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Jumlah</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19901">
                <a:tc>
                  <a:txBody>
                    <a:bodyPr/>
                    <a:lstStyle/>
                    <a:p>
                      <a:pPr>
                        <a:lnSpc>
                          <a:spcPct val="150000"/>
                        </a:lnSpc>
                        <a:spcAft>
                          <a:spcPts val="0"/>
                        </a:spcAft>
                      </a:pPr>
                      <a:r>
                        <a:rPr lang="id-ID" sz="1300" b="1">
                          <a:latin typeface="Times New Roman" pitchFamily="18" charset="0"/>
                          <a:cs typeface="Times New Roman" pitchFamily="18" charset="0"/>
                        </a:rPr>
                        <a:t>Total Komposisi</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96</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1,74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2,26</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100</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1000"/>
                        </a:spcAft>
                      </a:pPr>
                      <a:r>
                        <a:rPr lang="id-ID" sz="1300" b="1">
                          <a:latin typeface="Times New Roman" pitchFamily="18" charset="0"/>
                          <a:cs typeface="Times New Roman" pitchFamily="18" charset="0"/>
                        </a:rPr>
                        <a:t> </a:t>
                      </a:r>
                      <a:endParaRPr lang="id-ID" sz="1300" b="1">
                        <a:latin typeface="Times New Roman" pitchFamily="18" charset="0"/>
                        <a:ea typeface="Calibri"/>
                        <a:cs typeface="Times New Roman" pitchFamily="18" charset="0"/>
                      </a:endParaRPr>
                    </a:p>
                  </a:txBody>
                  <a:tcPr marL="68580" marR="68580" marT="0" marB="0" anchor="b"/>
                </a:tc>
              </a:tr>
              <a:tr h="319901">
                <a:tc>
                  <a:txBody>
                    <a:bodyPr/>
                    <a:lstStyle/>
                    <a:p>
                      <a:pPr>
                        <a:lnSpc>
                          <a:spcPct val="150000"/>
                        </a:lnSpc>
                        <a:spcAft>
                          <a:spcPts val="0"/>
                        </a:spcAft>
                      </a:pPr>
                      <a:r>
                        <a:rPr lang="id-ID" sz="1300" b="1">
                          <a:latin typeface="Times New Roman" pitchFamily="18" charset="0"/>
                          <a:cs typeface="Times New Roman" pitchFamily="18" charset="0"/>
                        </a:rPr>
                        <a:t>Kalsium</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45,89</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0,11</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389,39</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435,40</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3,00</a:t>
                      </a:r>
                      <a:endParaRPr lang="id-ID" sz="1300" b="1" dirty="0">
                        <a:latin typeface="Times New Roman" pitchFamily="18" charset="0"/>
                        <a:ea typeface="Calibri"/>
                        <a:cs typeface="Times New Roman" pitchFamily="18" charset="0"/>
                      </a:endParaRPr>
                    </a:p>
                  </a:txBody>
                  <a:tcPr marL="68580" marR="68580" marT="0" marB="0" anchor="b"/>
                </a:tc>
              </a:tr>
              <a:tr h="319901">
                <a:tc>
                  <a:txBody>
                    <a:bodyPr/>
                    <a:lstStyle/>
                    <a:p>
                      <a:pPr>
                        <a:lnSpc>
                          <a:spcPct val="150000"/>
                        </a:lnSpc>
                        <a:spcAft>
                          <a:spcPts val="0"/>
                        </a:spcAft>
                      </a:pPr>
                      <a:r>
                        <a:rPr lang="id-ID" sz="1300" b="1">
                          <a:latin typeface="Times New Roman" pitchFamily="18" charset="0"/>
                          <a:cs typeface="Times New Roman" pitchFamily="18" charset="0"/>
                        </a:rPr>
                        <a:t>Fosfor</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116,53</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10,83</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17,85</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145,22</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a:t>
                      </a:r>
                      <a:endParaRPr lang="id-ID" sz="1300" b="1" dirty="0">
                        <a:latin typeface="Times New Roman" pitchFamily="18" charset="0"/>
                        <a:ea typeface="Calibri"/>
                        <a:cs typeface="Times New Roman" pitchFamily="18" charset="0"/>
                      </a:endParaRPr>
                    </a:p>
                  </a:txBody>
                  <a:tcPr marL="68580" marR="68580" marT="0" marB="0" anchor="b"/>
                </a:tc>
              </a:tr>
            </a:tbl>
          </a:graphicData>
        </a:graphic>
      </p:graphicFrame>
      <p:graphicFrame>
        <p:nvGraphicFramePr>
          <p:cNvPr id="13" name="Table 12"/>
          <p:cNvGraphicFramePr>
            <a:graphicFrameLocks noGrp="1"/>
          </p:cNvGraphicFramePr>
          <p:nvPr/>
        </p:nvGraphicFramePr>
        <p:xfrm>
          <a:off x="2357423" y="3000372"/>
          <a:ext cx="5857916" cy="1585915"/>
        </p:xfrm>
        <a:graphic>
          <a:graphicData uri="http://schemas.openxmlformats.org/drawingml/2006/table">
            <a:tbl>
              <a:tblPr>
                <a:tableStyleId>{775DCB02-9BB8-47FD-8907-85C794F793BA}</a:tableStyleId>
              </a:tblPr>
              <a:tblGrid>
                <a:gridCol w="1433480"/>
                <a:gridCol w="1015621"/>
                <a:gridCol w="814933"/>
                <a:gridCol w="910260"/>
                <a:gridCol w="1117398"/>
                <a:gridCol w="566224"/>
              </a:tblGrid>
              <a:tr h="634366">
                <a:tc>
                  <a:txBody>
                    <a:bodyPr/>
                    <a:lstStyle/>
                    <a:p>
                      <a:pPr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Jawawut</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Cangkang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Jumlah</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17183">
                <a:tc>
                  <a:txBody>
                    <a:bodyPr/>
                    <a:lstStyle/>
                    <a:p>
                      <a:pPr algn="l">
                        <a:lnSpc>
                          <a:spcPct val="150000"/>
                        </a:lnSpc>
                        <a:spcAft>
                          <a:spcPts val="0"/>
                        </a:spcAft>
                      </a:pPr>
                      <a:r>
                        <a:rPr lang="id-ID" sz="1300" b="1">
                          <a:latin typeface="Times New Roman" pitchFamily="18" charset="0"/>
                          <a:cs typeface="Times New Roman" pitchFamily="18" charset="0"/>
                        </a:rPr>
                        <a:t>Total Komposisi</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98</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0,64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1,36</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100</a:t>
                      </a:r>
                      <a:endParaRPr lang="id-ID" sz="1300" b="1">
                        <a:latin typeface="Times New Roman" pitchFamily="18" charset="0"/>
                        <a:ea typeface="Calibri"/>
                        <a:cs typeface="Times New Roman" pitchFamily="18" charset="0"/>
                      </a:endParaRPr>
                    </a:p>
                  </a:txBody>
                  <a:tcPr marL="68580" marR="68580" marT="0" marB="0" anchor="b"/>
                </a:tc>
                <a:tc>
                  <a:txBody>
                    <a:bodyPr/>
                    <a:lstStyle/>
                    <a:p>
                      <a:pPr algn="l">
                        <a:lnSpc>
                          <a:spcPct val="115000"/>
                        </a:lnSpc>
                        <a:spcAft>
                          <a:spcPts val="1000"/>
                        </a:spcAft>
                      </a:pPr>
                      <a:r>
                        <a:rPr lang="id-ID" sz="1300" b="1">
                          <a:latin typeface="Times New Roman" pitchFamily="18" charset="0"/>
                          <a:cs typeface="Times New Roman" pitchFamily="18" charset="0"/>
                        </a:rPr>
                        <a:t> </a:t>
                      </a:r>
                      <a:endParaRPr lang="id-ID" sz="1300" b="1">
                        <a:latin typeface="Times New Roman" pitchFamily="18" charset="0"/>
                        <a:ea typeface="Calibri"/>
                        <a:cs typeface="Times New Roman" pitchFamily="18" charset="0"/>
                      </a:endParaRPr>
                    </a:p>
                  </a:txBody>
                  <a:tcPr marL="68580" marR="68580" marT="0" marB="0" anchor="b"/>
                </a:tc>
              </a:tr>
              <a:tr h="317183">
                <a:tc>
                  <a:txBody>
                    <a:bodyPr/>
                    <a:lstStyle/>
                    <a:p>
                      <a:pPr algn="l">
                        <a:lnSpc>
                          <a:spcPct val="150000"/>
                        </a:lnSpc>
                        <a:spcAft>
                          <a:spcPts val="0"/>
                        </a:spcAft>
                      </a:pPr>
                      <a:r>
                        <a:rPr lang="id-ID" sz="1300" b="1">
                          <a:latin typeface="Times New Roman" pitchFamily="18" charset="0"/>
                          <a:cs typeface="Times New Roman" pitchFamily="18" charset="0"/>
                        </a:rPr>
                        <a:t>Kalsium</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14,48</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0,041</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234,32</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248,85</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3,00</a:t>
                      </a:r>
                      <a:endParaRPr lang="id-ID" sz="1300" b="1">
                        <a:latin typeface="Times New Roman" pitchFamily="18" charset="0"/>
                        <a:ea typeface="Calibri"/>
                        <a:cs typeface="Times New Roman" pitchFamily="18" charset="0"/>
                      </a:endParaRPr>
                    </a:p>
                  </a:txBody>
                  <a:tcPr marL="68580" marR="68580" marT="0" marB="0" anchor="b"/>
                </a:tc>
              </a:tr>
              <a:tr h="317183">
                <a:tc>
                  <a:txBody>
                    <a:bodyPr/>
                    <a:lstStyle/>
                    <a:p>
                      <a:pPr algn="l">
                        <a:lnSpc>
                          <a:spcPct val="150000"/>
                        </a:lnSpc>
                        <a:spcAft>
                          <a:spcPts val="0"/>
                        </a:spcAft>
                      </a:pPr>
                      <a:r>
                        <a:rPr lang="id-ID" sz="1300" b="1">
                          <a:latin typeface="Times New Roman" pitchFamily="18" charset="0"/>
                          <a:cs typeface="Times New Roman" pitchFamily="18" charset="0"/>
                        </a:rPr>
                        <a:t>Fosfor</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68,24</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3,98</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10,74</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82,97</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a:t>
                      </a:r>
                      <a:endParaRPr lang="id-ID" sz="1300" b="1" dirty="0">
                        <a:latin typeface="Times New Roman" pitchFamily="18" charset="0"/>
                        <a:ea typeface="Calibri"/>
                        <a:cs typeface="Times New Roman" pitchFamily="18" charset="0"/>
                      </a:endParaRPr>
                    </a:p>
                  </a:txBody>
                  <a:tcPr marL="68580" marR="68580" marT="0" marB="0" anchor="b"/>
                </a:tc>
              </a:tr>
            </a:tbl>
          </a:graphicData>
        </a:graphic>
      </p:graphicFrame>
      <p:graphicFrame>
        <p:nvGraphicFramePr>
          <p:cNvPr id="14" name="Table 13"/>
          <p:cNvGraphicFramePr>
            <a:graphicFrameLocks noGrp="1"/>
          </p:cNvGraphicFramePr>
          <p:nvPr/>
        </p:nvGraphicFramePr>
        <p:xfrm>
          <a:off x="428596" y="4714884"/>
          <a:ext cx="5857916" cy="1714511"/>
        </p:xfrm>
        <a:graphic>
          <a:graphicData uri="http://schemas.openxmlformats.org/drawingml/2006/table">
            <a:tbl>
              <a:tblPr>
                <a:tableStyleId>{35758FB7-9AC5-4552-8A53-C91805E547FA}</a:tableStyleId>
              </a:tblPr>
              <a:tblGrid>
                <a:gridCol w="1442659"/>
                <a:gridCol w="981008"/>
                <a:gridCol w="820151"/>
                <a:gridCol w="918974"/>
                <a:gridCol w="1125274"/>
                <a:gridCol w="569850"/>
              </a:tblGrid>
              <a:tr h="685805">
                <a:tc>
                  <a:txBody>
                    <a:bodyPr/>
                    <a:lstStyle/>
                    <a:p>
                      <a:pPr algn="ctr">
                        <a:lnSpc>
                          <a:spcPct val="150000"/>
                        </a:lnSpc>
                        <a:spcAft>
                          <a:spcPts val="0"/>
                        </a:spcAft>
                      </a:pPr>
                      <a:r>
                        <a:rPr lang="id-ID" sz="1300" b="1" dirty="0">
                          <a:latin typeface="Times New Roman" pitchFamily="18" charset="0"/>
                          <a:cs typeface="Times New Roman" pitchFamily="18" charset="0"/>
                        </a:rPr>
                        <a:t>Konsentrasi (%)</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Bahan dasar</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dirty="0">
                          <a:latin typeface="Times New Roman" pitchFamily="18" charset="0"/>
                          <a:cs typeface="Times New Roman" pitchFamily="18" charset="0"/>
                        </a:rPr>
                        <a:t>Tepung Jawawut</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Tepung Cangkang</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Jumlah</a:t>
                      </a:r>
                      <a:endParaRPr lang="id-ID" sz="1300" b="1">
                        <a:latin typeface="Times New Roman" pitchFamily="18" charset="0"/>
                        <a:ea typeface="Calibri"/>
                        <a:cs typeface="Times New Roman" pitchFamily="18" charset="0"/>
                      </a:endParaRPr>
                    </a:p>
                  </a:txBody>
                  <a:tcPr marL="68580" marR="68580" marT="0" marB="0" anchor="b"/>
                </a:tc>
                <a:tc>
                  <a:txBody>
                    <a:bodyPr/>
                    <a:lstStyle/>
                    <a:p>
                      <a:pPr algn="ctr">
                        <a:lnSpc>
                          <a:spcPct val="150000"/>
                        </a:lnSpc>
                        <a:spcAft>
                          <a:spcPts val="0"/>
                        </a:spcAft>
                      </a:pPr>
                      <a:r>
                        <a:rPr lang="id-ID" sz="1300" b="1">
                          <a:latin typeface="Times New Roman" pitchFamily="18" charset="0"/>
                          <a:cs typeface="Times New Roman" pitchFamily="18" charset="0"/>
                        </a:rPr>
                        <a:t>Rasio Ca/P</a:t>
                      </a:r>
                      <a:endParaRPr lang="id-ID" sz="1300" b="1">
                        <a:latin typeface="Times New Roman" pitchFamily="18" charset="0"/>
                        <a:ea typeface="Calibri"/>
                        <a:cs typeface="Times New Roman" pitchFamily="18" charset="0"/>
                      </a:endParaRPr>
                    </a:p>
                  </a:txBody>
                  <a:tcPr marL="68580" marR="68580" marT="0" marB="0" anchor="b"/>
                </a:tc>
              </a:tr>
              <a:tr h="342902">
                <a:tc>
                  <a:txBody>
                    <a:bodyPr/>
                    <a:lstStyle/>
                    <a:p>
                      <a:pPr>
                        <a:lnSpc>
                          <a:spcPct val="150000"/>
                        </a:lnSpc>
                        <a:spcAft>
                          <a:spcPts val="0"/>
                        </a:spcAft>
                      </a:pPr>
                      <a:r>
                        <a:rPr lang="id-ID" sz="1300" b="1">
                          <a:latin typeface="Times New Roman" pitchFamily="18" charset="0"/>
                          <a:cs typeface="Times New Roman" pitchFamily="18" charset="0"/>
                        </a:rPr>
                        <a:t>Total Komposisi</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98</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1,18</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0,82</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100</a:t>
                      </a:r>
                      <a:endParaRPr lang="id-ID" sz="1300" b="1">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1000"/>
                        </a:spcAft>
                      </a:pPr>
                      <a:r>
                        <a:rPr lang="id-ID" sz="1300" b="1" dirty="0">
                          <a:latin typeface="Times New Roman" pitchFamily="18" charset="0"/>
                          <a:cs typeface="Times New Roman" pitchFamily="18" charset="0"/>
                        </a:rPr>
                        <a:t> </a:t>
                      </a:r>
                      <a:endParaRPr lang="id-ID" sz="1300" b="1" dirty="0">
                        <a:latin typeface="Times New Roman" pitchFamily="18" charset="0"/>
                        <a:ea typeface="Calibri"/>
                        <a:cs typeface="Times New Roman" pitchFamily="18" charset="0"/>
                      </a:endParaRPr>
                    </a:p>
                  </a:txBody>
                  <a:tcPr marL="68580" marR="68580" marT="0" marB="0" anchor="b"/>
                </a:tc>
              </a:tr>
              <a:tr h="342902">
                <a:tc>
                  <a:txBody>
                    <a:bodyPr/>
                    <a:lstStyle/>
                    <a:p>
                      <a:pPr>
                        <a:lnSpc>
                          <a:spcPct val="150000"/>
                        </a:lnSpc>
                        <a:spcAft>
                          <a:spcPts val="0"/>
                        </a:spcAft>
                      </a:pPr>
                      <a:r>
                        <a:rPr lang="id-ID" sz="1300" b="1">
                          <a:latin typeface="Times New Roman" pitchFamily="18" charset="0"/>
                          <a:cs typeface="Times New Roman" pitchFamily="18" charset="0"/>
                        </a:rPr>
                        <a:t>Kalsium</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3,26</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0,07</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205</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208,33</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3,01</a:t>
                      </a:r>
                      <a:endParaRPr lang="id-ID" sz="1300" b="1">
                        <a:latin typeface="Times New Roman" pitchFamily="18" charset="0"/>
                        <a:ea typeface="Calibri"/>
                        <a:cs typeface="Times New Roman" pitchFamily="18" charset="0"/>
                      </a:endParaRPr>
                    </a:p>
                  </a:txBody>
                  <a:tcPr marL="68580" marR="68580" marT="0" marB="0" anchor="b"/>
                </a:tc>
              </a:tr>
              <a:tr h="342902">
                <a:tc>
                  <a:txBody>
                    <a:bodyPr/>
                    <a:lstStyle/>
                    <a:p>
                      <a:pPr>
                        <a:lnSpc>
                          <a:spcPct val="150000"/>
                        </a:lnSpc>
                        <a:spcAft>
                          <a:spcPts val="0"/>
                        </a:spcAft>
                      </a:pPr>
                      <a:r>
                        <a:rPr lang="id-ID" sz="1300" b="1">
                          <a:latin typeface="Times New Roman" pitchFamily="18" charset="0"/>
                          <a:cs typeface="Times New Roman" pitchFamily="18" charset="0"/>
                        </a:rPr>
                        <a:t>Fosfor</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61,79</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a:latin typeface="Times New Roman" pitchFamily="18" charset="0"/>
                          <a:cs typeface="Times New Roman" pitchFamily="18" charset="0"/>
                        </a:rPr>
                        <a:t>7,34</a:t>
                      </a:r>
                      <a:endParaRPr lang="id-ID" sz="1300" b="1">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0,16</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69,30</a:t>
                      </a:r>
                      <a:endParaRPr lang="id-ID" sz="1300" b="1" dirty="0">
                        <a:latin typeface="Times New Roman" pitchFamily="18" charset="0"/>
                        <a:ea typeface="Calibri"/>
                        <a:cs typeface="Times New Roman" pitchFamily="18" charset="0"/>
                      </a:endParaRPr>
                    </a:p>
                  </a:txBody>
                  <a:tcPr marL="68580" marR="68580" marT="0" marB="0" anchor="b"/>
                </a:tc>
                <a:tc>
                  <a:txBody>
                    <a:bodyPr/>
                    <a:lstStyle/>
                    <a:p>
                      <a:pPr algn="r">
                        <a:lnSpc>
                          <a:spcPct val="115000"/>
                        </a:lnSpc>
                        <a:spcAft>
                          <a:spcPts val="1000"/>
                        </a:spcAft>
                      </a:pPr>
                      <a:r>
                        <a:rPr lang="id-ID" sz="1300" b="1" dirty="0">
                          <a:latin typeface="Times New Roman" pitchFamily="18" charset="0"/>
                          <a:cs typeface="Times New Roman" pitchFamily="18" charset="0"/>
                        </a:rPr>
                        <a:t>1,0</a:t>
                      </a:r>
                      <a:endParaRPr lang="id-ID" sz="1300" b="1" dirty="0">
                        <a:latin typeface="Times New Roman" pitchFamily="18" charset="0"/>
                        <a:ea typeface="Calibri"/>
                        <a:cs typeface="Times New Roman" pitchFamily="18" charset="0"/>
                      </a:endParaRPr>
                    </a:p>
                  </a:txBody>
                  <a:tcPr marL="68580" marR="68580" marT="0" marB="0" anchor="b"/>
                </a:tc>
              </a:tr>
            </a:tbl>
          </a:graphicData>
        </a:graphic>
      </p:graphicFrame>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smtClean="0"/>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662113"/>
            <a:ext cx="74295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id-ID" smtClean="0"/>
              <a:t>Pembentukan tulang dan gigi</a:t>
            </a:r>
          </a:p>
        </p:txBody>
      </p:sp>
      <p:sp>
        <p:nvSpPr>
          <p:cNvPr id="54275" name="Content Placeholder 2"/>
          <p:cNvSpPr>
            <a:spLocks noGrp="1"/>
          </p:cNvSpPr>
          <p:nvPr>
            <p:ph sz="quarter" idx="1"/>
          </p:nvPr>
        </p:nvSpPr>
        <p:spPr>
          <a:xfrm>
            <a:off x="457200" y="1219200"/>
            <a:ext cx="8229600" cy="4937125"/>
          </a:xfrm>
        </p:spPr>
        <p:txBody>
          <a:bodyPr/>
          <a:lstStyle/>
          <a:p>
            <a:pPr eaLnBrk="1" hangingPunct="1">
              <a:buFont typeface="Wingdings 3" pitchFamily="18" charset="2"/>
              <a:buNone/>
            </a:pPr>
            <a:r>
              <a:rPr lang="id-ID" smtClean="0"/>
              <a:t>CaCO</a:t>
            </a:r>
            <a:r>
              <a:rPr lang="id-ID" sz="1800" smtClean="0"/>
              <a:t>3 + </a:t>
            </a:r>
            <a:r>
              <a:rPr lang="id-ID" sz="2400" smtClean="0"/>
              <a:t>PO</a:t>
            </a:r>
            <a:r>
              <a:rPr lang="id-ID" sz="1800" smtClean="0"/>
              <a:t>4                             </a:t>
            </a:r>
            <a:r>
              <a:rPr lang="id-ID" sz="2400" smtClean="0"/>
              <a:t>CaPO</a:t>
            </a:r>
            <a:r>
              <a:rPr lang="id-ID" sz="1800" smtClean="0"/>
              <a:t>4 + </a:t>
            </a:r>
            <a:r>
              <a:rPr lang="id-ID" sz="2400" smtClean="0"/>
              <a:t>CO</a:t>
            </a:r>
            <a:r>
              <a:rPr lang="id-ID" sz="1800" smtClean="0"/>
              <a:t>3</a:t>
            </a:r>
            <a:endParaRPr lang="id-ID" smtClean="0"/>
          </a:p>
        </p:txBody>
      </p:sp>
      <p:cxnSp>
        <p:nvCxnSpPr>
          <p:cNvPr id="5" name="Straight Arrow Connector 4"/>
          <p:cNvCxnSpPr/>
          <p:nvPr/>
        </p:nvCxnSpPr>
        <p:spPr>
          <a:xfrm>
            <a:off x="2714625" y="1428750"/>
            <a:ext cx="1285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olidFill>
              </a:rPr>
              <a:t>Kebutuhan makanan rinngan formulasi Scallop flourdengan JG</a:t>
            </a:r>
            <a:endParaRPr lang="id-ID" dirty="0">
              <a:solidFill>
                <a:schemeClr val="accent1"/>
              </a:solidFill>
            </a:endParaRPr>
          </a:p>
        </p:txBody>
      </p:sp>
      <p:graphicFrame>
        <p:nvGraphicFramePr>
          <p:cNvPr id="4" name="Table 3"/>
          <p:cNvGraphicFramePr>
            <a:graphicFrameLocks noGrp="1"/>
          </p:cNvGraphicFramePr>
          <p:nvPr/>
        </p:nvGraphicFramePr>
        <p:xfrm>
          <a:off x="142844" y="1396999"/>
          <a:ext cx="8786873" cy="4271362"/>
        </p:xfrm>
        <a:graphic>
          <a:graphicData uri="http://schemas.openxmlformats.org/drawingml/2006/table">
            <a:tbl>
              <a:tblPr>
                <a:tableStyleId>{3C2FFA5D-87B4-456A-9821-1D502468CF0F}</a:tableStyleId>
              </a:tblPr>
              <a:tblGrid>
                <a:gridCol w="1163983"/>
                <a:gridCol w="1163983"/>
                <a:gridCol w="1583685"/>
                <a:gridCol w="1670820"/>
                <a:gridCol w="1670820"/>
                <a:gridCol w="1533582"/>
              </a:tblGrid>
              <a:tr h="649396">
                <a:tc>
                  <a:txBody>
                    <a:bodyPr/>
                    <a:lstStyle/>
                    <a:p>
                      <a:pPr algn="ctr">
                        <a:lnSpc>
                          <a:spcPct val="115000"/>
                        </a:lnSpc>
                        <a:spcAft>
                          <a:spcPts val="0"/>
                        </a:spcAft>
                      </a:pPr>
                      <a:r>
                        <a:rPr lang="id-ID" sz="1200" dirty="0"/>
                        <a:t>No</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Golongan Umur (tahun)</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Kebutuhan Ca (mg / hari)</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 biskuit /hari</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smtClean="0"/>
                        <a:t>extrudate /</a:t>
                      </a:r>
                      <a:r>
                        <a:rPr lang="id-ID" sz="1200" dirty="0"/>
                        <a:t>hari</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smtClean="0"/>
                        <a:t>Fish Nugget/hari</a:t>
                      </a:r>
                      <a:endParaRPr lang="id-ID" sz="1200" dirty="0">
                        <a:latin typeface="Calibri"/>
                        <a:ea typeface="Calibri"/>
                        <a:cs typeface="Times New Roman"/>
                      </a:endParaRPr>
                    </a:p>
                  </a:txBody>
                  <a:tcPr marL="63106" marR="63106" marT="0" marB="0"/>
                </a:tc>
              </a:tr>
              <a:tr h="432930">
                <a:tc>
                  <a:txBody>
                    <a:bodyPr/>
                    <a:lstStyle/>
                    <a:p>
                      <a:pPr algn="ctr">
                        <a:lnSpc>
                          <a:spcPct val="115000"/>
                        </a:lnSpc>
                        <a:spcAft>
                          <a:spcPts val="0"/>
                        </a:spcAft>
                      </a:pPr>
                      <a:r>
                        <a:rPr lang="id-ID" sz="1200"/>
                        <a:t>1</a:t>
                      </a:r>
                      <a:endParaRPr lang="id-ID" sz="1200">
                        <a:latin typeface="Calibri"/>
                        <a:ea typeface="Calibri"/>
                        <a:cs typeface="Times New Roman"/>
                      </a:endParaRPr>
                    </a:p>
                  </a:txBody>
                  <a:tcPr marL="63106" marR="63106" marT="0" marB="0"/>
                </a:tc>
                <a:tc>
                  <a:txBody>
                    <a:bodyPr/>
                    <a:lstStyle/>
                    <a:p>
                      <a:pPr algn="just">
                        <a:lnSpc>
                          <a:spcPct val="115000"/>
                        </a:lnSpc>
                        <a:spcAft>
                          <a:spcPts val="0"/>
                        </a:spcAft>
                      </a:pPr>
                      <a:r>
                        <a:rPr lang="id-ID" sz="1200" dirty="0"/>
                        <a:t>1-9</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500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143 g atau 15-16 kp </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85 g atau 2,8 bks</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170 g atau 14 bh</a:t>
                      </a:r>
                      <a:endParaRPr lang="id-ID" sz="1200" dirty="0">
                        <a:latin typeface="Calibri"/>
                        <a:ea typeface="Calibri"/>
                        <a:cs typeface="Times New Roman"/>
                      </a:endParaRPr>
                    </a:p>
                  </a:txBody>
                  <a:tcPr marL="63106" marR="63106" marT="0" marB="0"/>
                </a:tc>
              </a:tr>
              <a:tr h="432930">
                <a:tc rowSpan="2">
                  <a:txBody>
                    <a:bodyPr/>
                    <a:lstStyle/>
                    <a:p>
                      <a:pPr algn="ctr">
                        <a:lnSpc>
                          <a:spcPct val="115000"/>
                        </a:lnSpc>
                        <a:spcAft>
                          <a:spcPts val="0"/>
                        </a:spcAft>
                      </a:pPr>
                      <a:r>
                        <a:rPr lang="id-ID" sz="1200"/>
                        <a:t>2</a:t>
                      </a:r>
                      <a:endParaRPr lang="id-ID" sz="1200">
                        <a:latin typeface="Calibri"/>
                        <a:ea typeface="Calibri"/>
                        <a:cs typeface="Times New Roman"/>
                      </a:endParaRPr>
                    </a:p>
                  </a:txBody>
                  <a:tcPr marL="63106" marR="63106" marT="0" marB="0"/>
                </a:tc>
                <a:tc>
                  <a:txBody>
                    <a:bodyPr/>
                    <a:lstStyle/>
                    <a:p>
                      <a:pPr algn="just">
                        <a:lnSpc>
                          <a:spcPct val="115000"/>
                        </a:lnSpc>
                        <a:spcAft>
                          <a:spcPts val="0"/>
                        </a:spcAft>
                      </a:pPr>
                      <a:r>
                        <a:rPr lang="id-ID" sz="1200"/>
                        <a:t>10-15</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700</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200 g atau 22,22 kp</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120 g atau 4 bks</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238 g atau 19-20 bh</a:t>
                      </a:r>
                      <a:endParaRPr lang="id-ID" sz="1200">
                        <a:latin typeface="Calibri"/>
                        <a:ea typeface="Calibri"/>
                        <a:cs typeface="Times New Roman"/>
                      </a:endParaRPr>
                    </a:p>
                  </a:txBody>
                  <a:tcPr marL="63106" marR="63106" marT="0" marB="0"/>
                </a:tc>
              </a:tr>
              <a:tr h="341462">
                <a:tc vMerge="1">
                  <a:txBody>
                    <a:bodyPr/>
                    <a:lstStyle/>
                    <a:p>
                      <a:endParaRPr lang="id-ID"/>
                    </a:p>
                  </a:txBody>
                  <a:tcPr/>
                </a:tc>
                <a:tc>
                  <a:txBody>
                    <a:bodyPr/>
                    <a:lstStyle/>
                    <a:p>
                      <a:pPr algn="just">
                        <a:lnSpc>
                          <a:spcPct val="115000"/>
                        </a:lnSpc>
                        <a:spcAft>
                          <a:spcPts val="0"/>
                        </a:spcAft>
                      </a:pPr>
                      <a:r>
                        <a:rPr lang="id-ID" sz="1200"/>
                        <a:t>16-19</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600</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171 g atau 19 kp </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102 g atau 3,4 bks</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204 g atau 17 bh</a:t>
                      </a:r>
                      <a:endParaRPr lang="id-ID" sz="1200" dirty="0">
                        <a:latin typeface="Calibri"/>
                        <a:ea typeface="Calibri"/>
                        <a:cs typeface="Times New Roman"/>
                      </a:endParaRPr>
                    </a:p>
                  </a:txBody>
                  <a:tcPr marL="63106" marR="63106" marT="0" marB="0"/>
                </a:tc>
              </a:tr>
              <a:tr h="216465">
                <a:tc rowSpan="7">
                  <a:txBody>
                    <a:bodyPr/>
                    <a:lstStyle/>
                    <a:p>
                      <a:pPr algn="ctr">
                        <a:lnSpc>
                          <a:spcPct val="115000"/>
                        </a:lnSpc>
                        <a:spcAft>
                          <a:spcPts val="0"/>
                        </a:spcAft>
                      </a:pPr>
                      <a:r>
                        <a:rPr lang="id-ID" sz="1200" dirty="0"/>
                        <a:t>3</a:t>
                      </a:r>
                      <a:endParaRPr lang="id-ID" sz="1200" dirty="0">
                        <a:latin typeface="Calibri"/>
                        <a:ea typeface="Calibri"/>
                        <a:cs typeface="Times New Roman"/>
                      </a:endParaRPr>
                    </a:p>
                  </a:txBody>
                  <a:tcPr marL="63106" marR="63106" marT="0" marB="0"/>
                </a:tc>
                <a:tc>
                  <a:txBody>
                    <a:bodyPr/>
                    <a:lstStyle/>
                    <a:p>
                      <a:pPr algn="just">
                        <a:lnSpc>
                          <a:spcPct val="115000"/>
                        </a:lnSpc>
                        <a:spcAft>
                          <a:spcPts val="0"/>
                        </a:spcAft>
                      </a:pPr>
                      <a:r>
                        <a:rPr lang="id-ID" sz="1200"/>
                        <a:t>Pria</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r>
              <a:tr h="432930">
                <a:tc vMerge="1">
                  <a:txBody>
                    <a:bodyPr/>
                    <a:lstStyle/>
                    <a:p>
                      <a:endParaRPr lang="id-ID"/>
                    </a:p>
                  </a:txBody>
                  <a:tcPr/>
                </a:tc>
                <a:tc>
                  <a:txBody>
                    <a:bodyPr/>
                    <a:lstStyle/>
                    <a:p>
                      <a:pPr algn="just">
                        <a:lnSpc>
                          <a:spcPct val="115000"/>
                        </a:lnSpc>
                        <a:spcAft>
                          <a:spcPts val="0"/>
                        </a:spcAft>
                      </a:pPr>
                      <a:r>
                        <a:rPr lang="id-ID" sz="1200"/>
                        <a:t>20-45</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500</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143 g atau 15-16 kp</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85 g atau 2,8 bks</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170 g atau 14 bh</a:t>
                      </a:r>
                      <a:endParaRPr lang="id-ID" sz="1200" dirty="0">
                        <a:latin typeface="Calibri"/>
                        <a:ea typeface="Calibri"/>
                        <a:cs typeface="Times New Roman"/>
                      </a:endParaRPr>
                    </a:p>
                  </a:txBody>
                  <a:tcPr marL="63106" marR="63106" marT="0" marB="0"/>
                </a:tc>
              </a:tr>
              <a:tr h="341462">
                <a:tc vMerge="1">
                  <a:txBody>
                    <a:bodyPr/>
                    <a:lstStyle/>
                    <a:p>
                      <a:endParaRPr lang="id-ID"/>
                    </a:p>
                  </a:txBody>
                  <a:tcPr/>
                </a:tc>
                <a:tc>
                  <a:txBody>
                    <a:bodyPr/>
                    <a:lstStyle/>
                    <a:p>
                      <a:pPr algn="just">
                        <a:lnSpc>
                          <a:spcPct val="115000"/>
                        </a:lnSpc>
                        <a:spcAft>
                          <a:spcPts val="0"/>
                        </a:spcAft>
                      </a:pPr>
                      <a:r>
                        <a:rPr lang="id-ID" sz="1200"/>
                        <a:t>45-59</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a:t>800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229 g atau 25 kp </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137 g atau 4,5 bks</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272 g atau 22 bh</a:t>
                      </a:r>
                      <a:endParaRPr lang="id-ID" sz="1200" dirty="0">
                        <a:latin typeface="Calibri"/>
                        <a:ea typeface="Calibri"/>
                        <a:cs typeface="Times New Roman"/>
                      </a:endParaRPr>
                    </a:p>
                  </a:txBody>
                  <a:tcPr marL="63106" marR="63106" marT="0" marB="0"/>
                </a:tc>
              </a:tr>
              <a:tr h="432930">
                <a:tc vMerge="1">
                  <a:txBody>
                    <a:bodyPr/>
                    <a:lstStyle/>
                    <a:p>
                      <a:endParaRPr lang="id-ID"/>
                    </a:p>
                  </a:txBody>
                  <a:tcPr/>
                </a:tc>
                <a:tc>
                  <a:txBody>
                    <a:bodyPr/>
                    <a:lstStyle/>
                    <a:p>
                      <a:pPr algn="just">
                        <a:lnSpc>
                          <a:spcPct val="115000"/>
                        </a:lnSpc>
                        <a:spcAft>
                          <a:spcPts val="0"/>
                        </a:spcAft>
                      </a:pPr>
                      <a:r>
                        <a:rPr lang="id-ID" sz="1200"/>
                        <a:t>≥ 60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a:t>500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143 g atau 15-16 kp </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a:t>85 g atau 2,8 bks</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170 g atau 14 bh</a:t>
                      </a:r>
                      <a:endParaRPr lang="id-ID" sz="1200" dirty="0">
                        <a:latin typeface="Calibri"/>
                        <a:ea typeface="Calibri"/>
                        <a:cs typeface="Times New Roman"/>
                      </a:endParaRPr>
                    </a:p>
                  </a:txBody>
                  <a:tcPr marL="63106" marR="63106" marT="0" marB="0"/>
                </a:tc>
              </a:tr>
              <a:tr h="216465">
                <a:tc vMerge="1">
                  <a:txBody>
                    <a:bodyPr/>
                    <a:lstStyle/>
                    <a:p>
                      <a:endParaRPr lang="id-ID"/>
                    </a:p>
                  </a:txBody>
                  <a:tcPr/>
                </a:tc>
                <a:tc>
                  <a:txBody>
                    <a:bodyPr/>
                    <a:lstStyle/>
                    <a:p>
                      <a:pPr algn="just">
                        <a:lnSpc>
                          <a:spcPct val="115000"/>
                        </a:lnSpc>
                        <a:spcAft>
                          <a:spcPts val="0"/>
                        </a:spcAft>
                      </a:pPr>
                      <a:r>
                        <a:rPr lang="id-ID" sz="1200"/>
                        <a:t>Wanita</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endParaRPr lang="id-ID" sz="120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200" dirty="0">
                        <a:latin typeface="Times New Roman"/>
                        <a:ea typeface="Calibri"/>
                        <a:cs typeface="Times New Roman"/>
                      </a:endParaRPr>
                    </a:p>
                  </a:txBody>
                  <a:tcPr marL="63106" marR="63106" marT="0" marB="0"/>
                </a:tc>
              </a:tr>
              <a:tr h="432930">
                <a:tc vMerge="1">
                  <a:txBody>
                    <a:bodyPr/>
                    <a:lstStyle/>
                    <a:p>
                      <a:endParaRPr lang="id-ID"/>
                    </a:p>
                  </a:txBody>
                  <a:tcPr/>
                </a:tc>
                <a:tc>
                  <a:txBody>
                    <a:bodyPr/>
                    <a:lstStyle/>
                    <a:p>
                      <a:pPr algn="just">
                        <a:lnSpc>
                          <a:spcPct val="115000"/>
                        </a:lnSpc>
                        <a:spcAft>
                          <a:spcPts val="0"/>
                        </a:spcAft>
                      </a:pPr>
                      <a:r>
                        <a:rPr lang="id-ID" sz="1200"/>
                        <a:t>20-45</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a:t>500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143 g atau 15-16 kp</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85 g atau 2,8 b bks</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170 g atau 14 bh</a:t>
                      </a:r>
                      <a:endParaRPr lang="id-ID" sz="1200" dirty="0">
                        <a:latin typeface="Calibri"/>
                        <a:ea typeface="Calibri"/>
                        <a:cs typeface="Times New Roman"/>
                      </a:endParaRPr>
                    </a:p>
                  </a:txBody>
                  <a:tcPr marL="63106" marR="63106" marT="0" marB="0"/>
                </a:tc>
              </a:tr>
              <a:tr h="341462">
                <a:tc vMerge="1">
                  <a:txBody>
                    <a:bodyPr/>
                    <a:lstStyle/>
                    <a:p>
                      <a:endParaRPr lang="id-ID"/>
                    </a:p>
                  </a:txBody>
                  <a:tcPr/>
                </a:tc>
                <a:tc>
                  <a:txBody>
                    <a:bodyPr/>
                    <a:lstStyle/>
                    <a:p>
                      <a:pPr algn="just">
                        <a:lnSpc>
                          <a:spcPct val="115000"/>
                        </a:lnSpc>
                        <a:spcAft>
                          <a:spcPts val="0"/>
                        </a:spcAft>
                      </a:pPr>
                      <a:r>
                        <a:rPr lang="id-ID" sz="1200"/>
                        <a:t>45-59</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a:t>600</a:t>
                      </a:r>
                      <a:endParaRPr lang="id-ID" sz="120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171 g atau 19 kp </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102 g atau 3,4 bks</a:t>
                      </a:r>
                      <a:endParaRPr lang="id-ID" sz="1200" dirty="0">
                        <a:latin typeface="Calibri"/>
                        <a:ea typeface="Calibri"/>
                        <a:cs typeface="Times New Roman"/>
                      </a:endParaRPr>
                    </a:p>
                  </a:txBody>
                  <a:tcPr marL="63106" marR="63106" marT="0" marB="0"/>
                </a:tc>
                <a:tc>
                  <a:txBody>
                    <a:bodyPr/>
                    <a:lstStyle/>
                    <a:p>
                      <a:pPr algn="ctr">
                        <a:lnSpc>
                          <a:spcPct val="115000"/>
                        </a:lnSpc>
                        <a:spcAft>
                          <a:spcPts val="0"/>
                        </a:spcAft>
                      </a:pPr>
                      <a:r>
                        <a:rPr lang="id-ID" sz="1200" dirty="0"/>
                        <a:t>204 g atau 17 bh</a:t>
                      </a:r>
                      <a:endParaRPr lang="id-ID" sz="1200" dirty="0">
                        <a:latin typeface="Calibri"/>
                        <a:ea typeface="Calibri"/>
                        <a:cs typeface="Times New Roman"/>
                      </a:endParaRPr>
                    </a:p>
                  </a:txBody>
                  <a:tcPr marL="63106" marR="63106" marT="0" marB="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olidFill>
              </a:rPr>
              <a:t>Kebutuhan makanan ringan formulasi Scallop flour dengan JW</a:t>
            </a:r>
            <a:endParaRPr lang="id-ID" dirty="0">
              <a:solidFill>
                <a:schemeClr val="accent1"/>
              </a:solidFill>
            </a:endParaRPr>
          </a:p>
        </p:txBody>
      </p:sp>
      <p:graphicFrame>
        <p:nvGraphicFramePr>
          <p:cNvPr id="4" name="Table 3"/>
          <p:cNvGraphicFramePr>
            <a:graphicFrameLocks noGrp="1"/>
          </p:cNvGraphicFramePr>
          <p:nvPr/>
        </p:nvGraphicFramePr>
        <p:xfrm>
          <a:off x="142844" y="1396999"/>
          <a:ext cx="8358245" cy="4271363"/>
        </p:xfrm>
        <a:graphic>
          <a:graphicData uri="http://schemas.openxmlformats.org/drawingml/2006/table">
            <a:tbl>
              <a:tblPr>
                <a:tableStyleId>{3C2FFA5D-87B4-456A-9821-1D502468CF0F}</a:tableStyleId>
              </a:tblPr>
              <a:tblGrid>
                <a:gridCol w="1367170"/>
                <a:gridCol w="1367170"/>
                <a:gridCol w="1860136"/>
                <a:gridCol w="1962482"/>
                <a:gridCol w="1801287"/>
              </a:tblGrid>
              <a:tr h="580571">
                <a:tc>
                  <a:txBody>
                    <a:bodyPr/>
                    <a:lstStyle/>
                    <a:p>
                      <a:pPr algn="ctr">
                        <a:lnSpc>
                          <a:spcPct val="115000"/>
                        </a:lnSpc>
                        <a:spcAft>
                          <a:spcPts val="0"/>
                        </a:spcAft>
                      </a:pPr>
                      <a:r>
                        <a:rPr lang="id-ID" sz="1400" dirty="0"/>
                        <a:t>No</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a:t>Golongan Umur (tahun)</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a:t>Kebutuhan Ca (mg / hari)</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extrudate /</a:t>
                      </a:r>
                      <a:r>
                        <a:rPr lang="id-ID" sz="1400" dirty="0"/>
                        <a:t>hari</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Fish Nugget/hari</a:t>
                      </a:r>
                      <a:endParaRPr lang="id-ID" sz="1400" dirty="0">
                        <a:latin typeface="Calibri"/>
                        <a:ea typeface="Calibri"/>
                        <a:cs typeface="Times New Roman"/>
                      </a:endParaRPr>
                    </a:p>
                  </a:txBody>
                  <a:tcPr marL="63106" marR="63106" marT="0" marB="0"/>
                </a:tc>
              </a:tr>
              <a:tr h="387048">
                <a:tc>
                  <a:txBody>
                    <a:bodyPr/>
                    <a:lstStyle/>
                    <a:p>
                      <a:pPr algn="ctr">
                        <a:lnSpc>
                          <a:spcPct val="115000"/>
                        </a:lnSpc>
                        <a:spcAft>
                          <a:spcPts val="0"/>
                        </a:spcAft>
                      </a:pPr>
                      <a:r>
                        <a:rPr lang="id-ID" sz="1400"/>
                        <a:t>1</a:t>
                      </a:r>
                      <a:endParaRPr lang="id-ID" sz="1400">
                        <a:latin typeface="Calibri"/>
                        <a:ea typeface="Calibri"/>
                        <a:cs typeface="Times New Roman"/>
                      </a:endParaRPr>
                    </a:p>
                  </a:txBody>
                  <a:tcPr marL="63106" marR="63106" marT="0" marB="0"/>
                </a:tc>
                <a:tc>
                  <a:txBody>
                    <a:bodyPr/>
                    <a:lstStyle/>
                    <a:p>
                      <a:pPr algn="just">
                        <a:lnSpc>
                          <a:spcPct val="115000"/>
                        </a:lnSpc>
                        <a:spcAft>
                          <a:spcPts val="0"/>
                        </a:spcAft>
                      </a:pPr>
                      <a:r>
                        <a:rPr lang="id-ID" sz="1400" dirty="0"/>
                        <a:t>1-9</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a:t>500</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52 g </a:t>
                      </a:r>
                      <a:r>
                        <a:rPr lang="id-ID" sz="1400" dirty="0"/>
                        <a:t>atau </a:t>
                      </a:r>
                      <a:r>
                        <a:rPr lang="id-ID" sz="1400" dirty="0" smtClean="0"/>
                        <a:t>1,</a:t>
                      </a:r>
                      <a:r>
                        <a:rPr lang="id-ID" sz="1400" baseline="0" dirty="0" smtClean="0"/>
                        <a:t> 7</a:t>
                      </a:r>
                      <a:r>
                        <a:rPr lang="id-ID" sz="1400" dirty="0" smtClean="0"/>
                        <a:t>bks</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54,9</a:t>
                      </a:r>
                      <a:r>
                        <a:rPr lang="id-ID" sz="1400" baseline="0" dirty="0" smtClean="0"/>
                        <a:t> </a:t>
                      </a:r>
                      <a:r>
                        <a:rPr lang="id-ID" sz="1400" dirty="0" smtClean="0"/>
                        <a:t>g </a:t>
                      </a:r>
                      <a:r>
                        <a:rPr lang="id-ID" sz="1400" dirty="0"/>
                        <a:t>atau </a:t>
                      </a:r>
                      <a:r>
                        <a:rPr lang="id-ID" sz="1400" dirty="0" smtClean="0"/>
                        <a:t>4,5</a:t>
                      </a:r>
                      <a:r>
                        <a:rPr lang="id-ID" sz="1400" baseline="0" dirty="0" smtClean="0"/>
                        <a:t> </a:t>
                      </a:r>
                      <a:r>
                        <a:rPr lang="id-ID" sz="1400" dirty="0" smtClean="0"/>
                        <a:t>bh</a:t>
                      </a:r>
                      <a:endParaRPr lang="id-ID" sz="1400" dirty="0">
                        <a:latin typeface="Calibri"/>
                        <a:ea typeface="Calibri"/>
                        <a:cs typeface="Times New Roman"/>
                      </a:endParaRPr>
                    </a:p>
                  </a:txBody>
                  <a:tcPr marL="63106" marR="63106" marT="0" marB="0"/>
                </a:tc>
              </a:tr>
              <a:tr h="387048">
                <a:tc rowSpan="2">
                  <a:txBody>
                    <a:bodyPr/>
                    <a:lstStyle/>
                    <a:p>
                      <a:pPr algn="ctr">
                        <a:lnSpc>
                          <a:spcPct val="115000"/>
                        </a:lnSpc>
                        <a:spcAft>
                          <a:spcPts val="0"/>
                        </a:spcAft>
                      </a:pPr>
                      <a:r>
                        <a:rPr lang="id-ID" sz="1400"/>
                        <a:t>2</a:t>
                      </a:r>
                      <a:endParaRPr lang="id-ID" sz="1400">
                        <a:latin typeface="Calibri"/>
                        <a:ea typeface="Calibri"/>
                        <a:cs typeface="Times New Roman"/>
                      </a:endParaRPr>
                    </a:p>
                  </a:txBody>
                  <a:tcPr marL="63106" marR="63106" marT="0" marB="0"/>
                </a:tc>
                <a:tc>
                  <a:txBody>
                    <a:bodyPr/>
                    <a:lstStyle/>
                    <a:p>
                      <a:pPr algn="just">
                        <a:lnSpc>
                          <a:spcPct val="115000"/>
                        </a:lnSpc>
                        <a:spcAft>
                          <a:spcPts val="0"/>
                        </a:spcAft>
                      </a:pPr>
                      <a:r>
                        <a:rPr lang="id-ID" sz="1400"/>
                        <a:t>10-15</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a:t>700</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73 </a:t>
                      </a:r>
                      <a:r>
                        <a:rPr lang="id-ID" sz="1400" dirty="0"/>
                        <a:t>g atau </a:t>
                      </a:r>
                      <a:r>
                        <a:rPr lang="id-ID" sz="1400" dirty="0" smtClean="0"/>
                        <a:t>2,4 </a:t>
                      </a:r>
                      <a:r>
                        <a:rPr lang="id-ID" sz="1400" dirty="0"/>
                        <a:t>bks</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76,9 </a:t>
                      </a:r>
                      <a:r>
                        <a:rPr lang="id-ID" sz="1400" dirty="0"/>
                        <a:t>g atau </a:t>
                      </a:r>
                      <a:r>
                        <a:rPr lang="id-ID" sz="1400" dirty="0" smtClean="0"/>
                        <a:t>6,4 </a:t>
                      </a:r>
                      <a:r>
                        <a:rPr lang="id-ID" sz="1400" dirty="0"/>
                        <a:t>bh</a:t>
                      </a:r>
                      <a:endParaRPr lang="id-ID" sz="1400" dirty="0">
                        <a:latin typeface="Calibri"/>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16-19</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a:t>600</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63 </a:t>
                      </a:r>
                      <a:r>
                        <a:rPr lang="id-ID" sz="1400" dirty="0"/>
                        <a:t>g atau </a:t>
                      </a:r>
                      <a:r>
                        <a:rPr lang="id-ID" sz="1400" baseline="0" dirty="0" smtClean="0"/>
                        <a:t> 2 </a:t>
                      </a:r>
                      <a:r>
                        <a:rPr lang="id-ID" sz="1400" dirty="0" smtClean="0"/>
                        <a:t>bks</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65 </a:t>
                      </a:r>
                      <a:r>
                        <a:rPr lang="id-ID" sz="1400" dirty="0"/>
                        <a:t>g atau </a:t>
                      </a:r>
                      <a:r>
                        <a:rPr lang="id-ID" sz="1400" dirty="0" smtClean="0"/>
                        <a:t>5,42 </a:t>
                      </a:r>
                      <a:r>
                        <a:rPr lang="id-ID" sz="1400" dirty="0"/>
                        <a:t>bh</a:t>
                      </a:r>
                      <a:endParaRPr lang="id-ID" sz="1400" dirty="0">
                        <a:latin typeface="Calibri"/>
                        <a:ea typeface="Calibri"/>
                        <a:cs typeface="Times New Roman"/>
                      </a:endParaRPr>
                    </a:p>
                  </a:txBody>
                  <a:tcPr marL="63106" marR="63106" marT="0" marB="0"/>
                </a:tc>
              </a:tr>
              <a:tr h="193524">
                <a:tc rowSpan="7">
                  <a:txBody>
                    <a:bodyPr/>
                    <a:lstStyle/>
                    <a:p>
                      <a:pPr algn="ctr">
                        <a:lnSpc>
                          <a:spcPct val="115000"/>
                        </a:lnSpc>
                        <a:spcAft>
                          <a:spcPts val="0"/>
                        </a:spcAft>
                      </a:pPr>
                      <a:r>
                        <a:rPr lang="id-ID" sz="1400" dirty="0"/>
                        <a:t>3</a:t>
                      </a:r>
                      <a:endParaRPr lang="id-ID" sz="1400" dirty="0">
                        <a:latin typeface="Calibri"/>
                        <a:ea typeface="Calibri"/>
                        <a:cs typeface="Times New Roman"/>
                      </a:endParaRPr>
                    </a:p>
                  </a:txBody>
                  <a:tcPr marL="63106" marR="63106" marT="0" marB="0"/>
                </a:tc>
                <a:tc>
                  <a:txBody>
                    <a:bodyPr/>
                    <a:lstStyle/>
                    <a:p>
                      <a:pPr algn="just">
                        <a:lnSpc>
                          <a:spcPct val="115000"/>
                        </a:lnSpc>
                        <a:spcAft>
                          <a:spcPts val="0"/>
                        </a:spcAft>
                      </a:pPr>
                      <a:r>
                        <a:rPr lang="id-ID" sz="1400"/>
                        <a:t>Pria</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endParaRPr lang="id-ID" sz="14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400" dirty="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400" dirty="0">
                        <a:latin typeface="Times New Roman"/>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20-45</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a:t>500</a:t>
                      </a:r>
                      <a:endParaRPr lang="id-ID" sz="14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52 g atau 1,</a:t>
                      </a:r>
                      <a:r>
                        <a:rPr lang="id-ID" sz="1400" baseline="0" dirty="0" smtClean="0"/>
                        <a:t> 7</a:t>
                      </a:r>
                      <a:r>
                        <a:rPr lang="id-ID" sz="1400" dirty="0" smtClean="0"/>
                        <a:t>bks</a:t>
                      </a:r>
                      <a:endParaRPr lang="id-ID" sz="14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54,9</a:t>
                      </a:r>
                      <a:r>
                        <a:rPr lang="id-ID" sz="1400" baseline="0" dirty="0" smtClean="0"/>
                        <a:t> </a:t>
                      </a:r>
                      <a:r>
                        <a:rPr lang="id-ID" sz="1400" dirty="0" smtClean="0"/>
                        <a:t>g atau 4,5</a:t>
                      </a:r>
                      <a:r>
                        <a:rPr lang="id-ID" sz="1400" baseline="0" dirty="0" smtClean="0"/>
                        <a:t> </a:t>
                      </a:r>
                      <a:r>
                        <a:rPr lang="id-ID" sz="1400" dirty="0" smtClean="0"/>
                        <a:t>bh</a:t>
                      </a:r>
                      <a:endParaRPr lang="id-ID" sz="1400" dirty="0">
                        <a:latin typeface="Calibri"/>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45-59</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a:t>800</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t>84 </a:t>
                      </a:r>
                      <a:r>
                        <a:rPr lang="id-ID" sz="1400" dirty="0"/>
                        <a:t>g atau </a:t>
                      </a:r>
                      <a:r>
                        <a:rPr lang="id-ID" sz="1400" dirty="0" smtClean="0"/>
                        <a:t>2,8 </a:t>
                      </a:r>
                      <a:r>
                        <a:rPr lang="id-ID" sz="1400" dirty="0"/>
                        <a:t>bks</a:t>
                      </a:r>
                      <a:endParaRPr lang="id-ID" sz="1400" dirty="0">
                        <a:latin typeface="Calibri"/>
                        <a:ea typeface="Calibri"/>
                        <a:cs typeface="Times New Roman"/>
                      </a:endParaRPr>
                    </a:p>
                  </a:txBody>
                  <a:tcPr marL="63106" marR="63106" marT="0" marB="0"/>
                </a:tc>
                <a:tc>
                  <a:txBody>
                    <a:bodyPr/>
                    <a:lstStyle/>
                    <a:p>
                      <a:pPr algn="ctr">
                        <a:lnSpc>
                          <a:spcPct val="115000"/>
                        </a:lnSpc>
                        <a:spcAft>
                          <a:spcPts val="0"/>
                        </a:spcAft>
                      </a:pPr>
                      <a:r>
                        <a:rPr lang="id-ID" sz="1400" dirty="0" smtClean="0">
                          <a:latin typeface="Calibri"/>
                          <a:ea typeface="Calibri"/>
                          <a:cs typeface="Times New Roman"/>
                        </a:rPr>
                        <a:t>87,9</a:t>
                      </a:r>
                      <a:r>
                        <a:rPr lang="id-ID" sz="1400" baseline="0" dirty="0" smtClean="0">
                          <a:latin typeface="Calibri"/>
                          <a:ea typeface="Calibri"/>
                          <a:cs typeface="Times New Roman"/>
                        </a:rPr>
                        <a:t> g atau 7,3 buah</a:t>
                      </a:r>
                      <a:endParaRPr lang="id-ID" sz="1400" dirty="0">
                        <a:latin typeface="Calibri"/>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 60</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a:t>500</a:t>
                      </a:r>
                      <a:endParaRPr lang="id-ID" sz="140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52 g atau 1,</a:t>
                      </a:r>
                      <a:r>
                        <a:rPr lang="id-ID" sz="1400" baseline="0" dirty="0" smtClean="0"/>
                        <a:t> 7</a:t>
                      </a:r>
                      <a:r>
                        <a:rPr lang="id-ID" sz="1400" dirty="0" smtClean="0"/>
                        <a:t>bks</a:t>
                      </a:r>
                      <a:endParaRPr lang="id-ID" sz="14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54,9</a:t>
                      </a:r>
                      <a:r>
                        <a:rPr lang="id-ID" sz="1400" baseline="0" dirty="0" smtClean="0"/>
                        <a:t> </a:t>
                      </a:r>
                      <a:r>
                        <a:rPr lang="id-ID" sz="1400" dirty="0" smtClean="0"/>
                        <a:t>g atau 4,5</a:t>
                      </a:r>
                      <a:r>
                        <a:rPr lang="id-ID" sz="1400" baseline="0" dirty="0" smtClean="0"/>
                        <a:t> </a:t>
                      </a:r>
                      <a:r>
                        <a:rPr lang="id-ID" sz="1400" dirty="0" smtClean="0"/>
                        <a:t>bh</a:t>
                      </a:r>
                      <a:endParaRPr lang="id-ID" sz="1400" dirty="0">
                        <a:latin typeface="Calibri"/>
                        <a:ea typeface="Calibri"/>
                        <a:cs typeface="Times New Roman"/>
                      </a:endParaRPr>
                    </a:p>
                  </a:txBody>
                  <a:tcPr marL="63106" marR="63106" marT="0" marB="0"/>
                </a:tc>
              </a:tr>
              <a:tr h="193524">
                <a:tc vMerge="1">
                  <a:txBody>
                    <a:bodyPr/>
                    <a:lstStyle/>
                    <a:p>
                      <a:endParaRPr lang="id-ID"/>
                    </a:p>
                  </a:txBody>
                  <a:tcPr/>
                </a:tc>
                <a:tc>
                  <a:txBody>
                    <a:bodyPr/>
                    <a:lstStyle/>
                    <a:p>
                      <a:pPr algn="just">
                        <a:lnSpc>
                          <a:spcPct val="115000"/>
                        </a:lnSpc>
                        <a:spcAft>
                          <a:spcPts val="0"/>
                        </a:spcAft>
                      </a:pPr>
                      <a:r>
                        <a:rPr lang="id-ID" sz="1400"/>
                        <a:t>Wanita</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endParaRPr lang="id-ID" sz="140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400">
                        <a:latin typeface="Times New Roman"/>
                        <a:ea typeface="Calibri"/>
                        <a:cs typeface="Times New Roman"/>
                      </a:endParaRPr>
                    </a:p>
                  </a:txBody>
                  <a:tcPr marL="63106" marR="63106" marT="0" marB="0"/>
                </a:tc>
                <a:tc>
                  <a:txBody>
                    <a:bodyPr/>
                    <a:lstStyle/>
                    <a:p>
                      <a:pPr algn="ctr">
                        <a:lnSpc>
                          <a:spcPct val="115000"/>
                        </a:lnSpc>
                        <a:spcAft>
                          <a:spcPts val="0"/>
                        </a:spcAft>
                      </a:pPr>
                      <a:endParaRPr lang="id-ID" sz="1400" dirty="0">
                        <a:latin typeface="Times New Roman"/>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20-45</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a:t>500</a:t>
                      </a:r>
                      <a:endParaRPr lang="id-ID" sz="140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52 g atau 1,</a:t>
                      </a:r>
                      <a:r>
                        <a:rPr lang="id-ID" sz="1400" baseline="0" dirty="0" smtClean="0"/>
                        <a:t> 7</a:t>
                      </a:r>
                      <a:r>
                        <a:rPr lang="id-ID" sz="1400" dirty="0" smtClean="0"/>
                        <a:t>bks</a:t>
                      </a:r>
                      <a:endParaRPr lang="id-ID" sz="14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54,9</a:t>
                      </a:r>
                      <a:r>
                        <a:rPr lang="id-ID" sz="1400" baseline="0" dirty="0" smtClean="0"/>
                        <a:t> </a:t>
                      </a:r>
                      <a:r>
                        <a:rPr lang="id-ID" sz="1400" dirty="0" smtClean="0"/>
                        <a:t>g atau 4,5</a:t>
                      </a:r>
                      <a:r>
                        <a:rPr lang="id-ID" sz="1400" baseline="0" dirty="0" smtClean="0"/>
                        <a:t> </a:t>
                      </a:r>
                      <a:r>
                        <a:rPr lang="id-ID" sz="1400" dirty="0" smtClean="0"/>
                        <a:t>bh</a:t>
                      </a:r>
                      <a:endParaRPr lang="id-ID" sz="1400" dirty="0">
                        <a:latin typeface="Calibri"/>
                        <a:ea typeface="Calibri"/>
                        <a:cs typeface="Times New Roman"/>
                      </a:endParaRPr>
                    </a:p>
                  </a:txBody>
                  <a:tcPr marL="63106" marR="63106" marT="0" marB="0"/>
                </a:tc>
              </a:tr>
              <a:tr h="387048">
                <a:tc vMerge="1">
                  <a:txBody>
                    <a:bodyPr/>
                    <a:lstStyle/>
                    <a:p>
                      <a:endParaRPr lang="id-ID"/>
                    </a:p>
                  </a:txBody>
                  <a:tcPr/>
                </a:tc>
                <a:tc>
                  <a:txBody>
                    <a:bodyPr/>
                    <a:lstStyle/>
                    <a:p>
                      <a:pPr algn="just">
                        <a:lnSpc>
                          <a:spcPct val="115000"/>
                        </a:lnSpc>
                        <a:spcAft>
                          <a:spcPts val="0"/>
                        </a:spcAft>
                      </a:pPr>
                      <a:r>
                        <a:rPr lang="id-ID" sz="1400"/>
                        <a:t>45-59</a:t>
                      </a:r>
                      <a:endParaRPr lang="id-ID" sz="1400">
                        <a:latin typeface="Calibri"/>
                        <a:ea typeface="Calibri"/>
                        <a:cs typeface="Times New Roman"/>
                      </a:endParaRPr>
                    </a:p>
                  </a:txBody>
                  <a:tcPr marL="63106" marR="63106" marT="0" marB="0"/>
                </a:tc>
                <a:tc>
                  <a:txBody>
                    <a:bodyPr/>
                    <a:lstStyle/>
                    <a:p>
                      <a:pPr algn="ctr">
                        <a:lnSpc>
                          <a:spcPct val="115000"/>
                        </a:lnSpc>
                        <a:spcAft>
                          <a:spcPts val="0"/>
                        </a:spcAft>
                      </a:pPr>
                      <a:r>
                        <a:rPr lang="id-ID" sz="1400"/>
                        <a:t>600</a:t>
                      </a:r>
                      <a:endParaRPr lang="id-ID" sz="140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63 g atau </a:t>
                      </a:r>
                      <a:r>
                        <a:rPr lang="id-ID" sz="1400" baseline="0" dirty="0" smtClean="0"/>
                        <a:t> 2 </a:t>
                      </a:r>
                      <a:r>
                        <a:rPr lang="id-ID" sz="1400" dirty="0" smtClean="0"/>
                        <a:t>bks</a:t>
                      </a:r>
                      <a:endParaRPr lang="id-ID" sz="1400" dirty="0">
                        <a:latin typeface="Calibri"/>
                        <a:ea typeface="Calibri"/>
                        <a:cs typeface="Times New Roman"/>
                      </a:endParaRPr>
                    </a:p>
                  </a:txBody>
                  <a:tcPr marL="63106" marR="63106"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d-ID" sz="1400" dirty="0" smtClean="0"/>
                        <a:t>65 g atau 5,42 bh</a:t>
                      </a:r>
                      <a:endParaRPr lang="id-ID" sz="1400" dirty="0" smtClean="0">
                        <a:latin typeface="Calibri"/>
                        <a:ea typeface="Calibri"/>
                        <a:cs typeface="Times New Roman"/>
                      </a:endParaRPr>
                    </a:p>
                    <a:p>
                      <a:pPr algn="ctr">
                        <a:lnSpc>
                          <a:spcPct val="115000"/>
                        </a:lnSpc>
                        <a:spcAft>
                          <a:spcPts val="0"/>
                        </a:spcAft>
                      </a:pPr>
                      <a:endParaRPr lang="id-ID" sz="1400" dirty="0">
                        <a:latin typeface="Calibri"/>
                        <a:ea typeface="Calibri"/>
                        <a:cs typeface="Times New Roman"/>
                      </a:endParaRPr>
                    </a:p>
                  </a:txBody>
                  <a:tcPr marL="63106" marR="63106" marT="0" marB="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n-US" smtClean="0"/>
          </a:p>
        </p:txBody>
      </p:sp>
      <p:sp>
        <p:nvSpPr>
          <p:cNvPr id="57347" name="Content Placeholder 2"/>
          <p:cNvSpPr>
            <a:spLocks noGrp="1"/>
          </p:cNvSpPr>
          <p:nvPr>
            <p:ph sz="quarter" idx="1"/>
          </p:nvPr>
        </p:nvSpPr>
        <p:spPr>
          <a:xfrm>
            <a:off x="457200" y="1219200"/>
            <a:ext cx="8229600" cy="4937125"/>
          </a:xfrm>
        </p:spPr>
        <p:txBody>
          <a:bodyPr/>
          <a:lstStyle/>
          <a:p>
            <a:pPr eaLnBrk="1" hangingPunct="1">
              <a:buFont typeface="Wingdings 3" pitchFamily="18" charset="2"/>
              <a:buNone/>
            </a:pPr>
            <a:r>
              <a:rPr lang="en-US" smtClean="0"/>
              <a:t>Wahyuni, M. 2007. Kerupuk Tinggi Kalsium: Perbaikan Nilai Tambah Limbah Cangkang Kerang Hijau Melalui Aplikasi Teknologi Tepat Guna. </a:t>
            </a:r>
            <a:r>
              <a:rPr lang="en-US" u="sng" smtClean="0">
                <a:hlinkClick r:id="rId2"/>
              </a:rPr>
              <a:t>http://www</a:t>
            </a:r>
            <a:r>
              <a:rPr lang="en-US" smtClean="0"/>
              <a:t>. dkp.go.id. diakses tanggal </a:t>
            </a:r>
            <a:r>
              <a:rPr lang="es-ES" smtClean="0"/>
              <a:t>3 April 2008.</a:t>
            </a:r>
            <a:endParaRPr lang="id-ID" b="1" i="1" smtClean="0"/>
          </a:p>
          <a:p>
            <a:pPr eaLnBrk="1" hangingPunct="1">
              <a:buFont typeface="Wingdings 3" pitchFamily="18" charset="2"/>
              <a:buNone/>
            </a:pPr>
            <a:r>
              <a:rPr lang="id-ID" smtClean="0"/>
              <a:t>Ca = </a:t>
            </a:r>
            <a:r>
              <a:rPr lang="en-US" smtClean="0"/>
              <a:t>33,56</a:t>
            </a:r>
            <a:endParaRPr lang="id-ID" smtClean="0"/>
          </a:p>
          <a:p>
            <a:pPr eaLnBrk="1" hangingPunct="1">
              <a:buFont typeface="Wingdings 3" pitchFamily="18" charset="2"/>
              <a:buNone/>
            </a:pPr>
            <a:r>
              <a:rPr lang="id-ID" smtClean="0"/>
              <a:t>P = </a:t>
            </a:r>
            <a:r>
              <a:rPr lang="en-US" smtClean="0"/>
              <a:t>0,12</a:t>
            </a:r>
            <a:endParaRPr lang="id-ID" smtClean="0"/>
          </a:p>
          <a:p>
            <a:pPr eaLnBrk="1" hangingPunct="1">
              <a:buFont typeface="Wingdings 3" pitchFamily="18" charset="2"/>
              <a:buNone/>
            </a:pPr>
            <a:endParaRPr lang="id-ID"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42875"/>
            <a:ext cx="5214937" cy="500063"/>
          </a:xfrm>
        </p:spPr>
        <p:txBody>
          <a:bodyPr>
            <a:normAutofit fontScale="90000"/>
          </a:bodyPr>
          <a:lstStyle/>
          <a:p>
            <a:pPr eaLnBrk="1" fontAlgn="auto" hangingPunct="1">
              <a:spcAft>
                <a:spcPts val="0"/>
              </a:spcAft>
              <a:defRPr/>
            </a:pPr>
            <a:r>
              <a:rPr lang="id-ID" dirty="0" smtClean="0">
                <a:solidFill>
                  <a:schemeClr val="accent1"/>
                </a:solidFill>
              </a:rPr>
              <a:t>Biaya Produksi AMSM</a:t>
            </a:r>
            <a:endParaRPr lang="id-ID" dirty="0">
              <a:solidFill>
                <a:schemeClr val="accent1"/>
              </a:solidFill>
            </a:endParaRPr>
          </a:p>
        </p:txBody>
      </p:sp>
      <p:graphicFrame>
        <p:nvGraphicFramePr>
          <p:cNvPr id="4" name="Content Placeholder 3"/>
          <p:cNvGraphicFramePr>
            <a:graphicFrameLocks noGrp="1"/>
          </p:cNvGraphicFramePr>
          <p:nvPr>
            <p:ph sz="quarter" idx="1"/>
          </p:nvPr>
        </p:nvGraphicFramePr>
        <p:xfrm>
          <a:off x="214282" y="714356"/>
          <a:ext cx="8715436" cy="3238402"/>
        </p:xfrm>
        <a:graphic>
          <a:graphicData uri="http://schemas.openxmlformats.org/drawingml/2006/table">
            <a:tbl>
              <a:tblPr>
                <a:tableStyleId>{3C2FFA5D-87B4-456A-9821-1D502468CF0F}</a:tableStyleId>
              </a:tblPr>
              <a:tblGrid>
                <a:gridCol w="857256"/>
                <a:gridCol w="4543290"/>
                <a:gridCol w="1509383"/>
                <a:gridCol w="1805507"/>
              </a:tblGrid>
              <a:tr h="346612">
                <a:tc>
                  <a:txBody>
                    <a:bodyPr/>
                    <a:lstStyle/>
                    <a:p>
                      <a:pPr marL="457200" algn="ctr">
                        <a:lnSpc>
                          <a:spcPct val="115000"/>
                        </a:lnSpc>
                        <a:spcAft>
                          <a:spcPts val="0"/>
                        </a:spcAft>
                      </a:pPr>
                      <a:r>
                        <a:rPr lang="id-ID" sz="1500" dirty="0"/>
                        <a:t>No.</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500" dirty="0"/>
                        <a:t>Jenis Biaya</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500"/>
                        <a:t>Nilai (Rp)</a:t>
                      </a:r>
                      <a:endParaRPr lang="id-ID" sz="150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500"/>
                        <a:t>Total (Rp)</a:t>
                      </a:r>
                      <a:endParaRPr lang="id-ID" sz="1500">
                        <a:latin typeface="Times New Roman" pitchFamily="18" charset="0"/>
                        <a:ea typeface="Calibri"/>
                        <a:cs typeface="Times New Roman" pitchFamily="18" charset="0"/>
                      </a:endParaRPr>
                    </a:p>
                  </a:txBody>
                  <a:tcPr marL="40996" marR="40996" marT="0" marB="0"/>
                </a:tc>
              </a:tr>
              <a:tr h="2319310">
                <a:tc>
                  <a:txBody>
                    <a:bodyPr/>
                    <a:lstStyle/>
                    <a:p>
                      <a:pPr marL="457200" algn="just">
                        <a:lnSpc>
                          <a:spcPct val="115000"/>
                        </a:lnSpc>
                        <a:spcAft>
                          <a:spcPts val="0"/>
                        </a:spcAft>
                      </a:pPr>
                      <a:r>
                        <a:rPr lang="id-ID" sz="1500" dirty="0"/>
                        <a:t>1.</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500" dirty="0"/>
                        <a:t>Bahan baku =</a:t>
                      </a:r>
                    </a:p>
                    <a:p>
                      <a:pPr marL="342900" lvl="0" indent="-342900" algn="just">
                        <a:lnSpc>
                          <a:spcPct val="115000"/>
                        </a:lnSpc>
                        <a:spcAft>
                          <a:spcPts val="0"/>
                        </a:spcAft>
                        <a:buFont typeface="Times New Roman"/>
                        <a:buChar char="-"/>
                      </a:pPr>
                      <a:r>
                        <a:rPr lang="id-ID" sz="1500" dirty="0" smtClean="0"/>
                        <a:t>Cangkang Kerang Simping 5 Kg x Rp. 2.000,- (2)</a:t>
                      </a:r>
                    </a:p>
                    <a:p>
                      <a:pPr marL="342900" lvl="0" indent="-342900" algn="just">
                        <a:lnSpc>
                          <a:spcPct val="115000"/>
                        </a:lnSpc>
                        <a:spcAft>
                          <a:spcPts val="0"/>
                        </a:spcAft>
                        <a:buFont typeface="Times New Roman"/>
                        <a:buChar char="-"/>
                      </a:pPr>
                      <a:r>
                        <a:rPr lang="id-ID" sz="1500" dirty="0" smtClean="0"/>
                        <a:t>HCl</a:t>
                      </a:r>
                      <a:r>
                        <a:rPr lang="id-ID" sz="1500" baseline="0" dirty="0" smtClean="0"/>
                        <a:t> 12,5 liter x Rp. 7.500,- (5)</a:t>
                      </a:r>
                    </a:p>
                    <a:p>
                      <a:pPr marL="342900" lvl="0" indent="-342900" algn="just">
                        <a:lnSpc>
                          <a:spcPct val="115000"/>
                        </a:lnSpc>
                        <a:spcAft>
                          <a:spcPts val="0"/>
                        </a:spcAft>
                        <a:buFont typeface="Times New Roman"/>
                        <a:buChar char="-"/>
                      </a:pPr>
                      <a:r>
                        <a:rPr lang="id-ID" sz="1500" baseline="0" dirty="0" smtClean="0"/>
                        <a:t>Aquadest 25 liter x Rp. 500,-</a:t>
                      </a:r>
                    </a:p>
                    <a:p>
                      <a:pPr marL="342900" lvl="0" indent="-342900" algn="just">
                        <a:lnSpc>
                          <a:spcPct val="115000"/>
                        </a:lnSpc>
                        <a:spcAft>
                          <a:spcPts val="0"/>
                        </a:spcAft>
                        <a:buFont typeface="Times New Roman"/>
                        <a:buChar char="-"/>
                      </a:pPr>
                      <a:r>
                        <a:rPr lang="id-ID" sz="1500" baseline="0" dirty="0" smtClean="0"/>
                        <a:t>Sewa Alat</a:t>
                      </a:r>
                    </a:p>
                    <a:p>
                      <a:pPr marL="342900" lvl="0" indent="-342900" algn="just">
                        <a:lnSpc>
                          <a:spcPct val="115000"/>
                        </a:lnSpc>
                        <a:spcAft>
                          <a:spcPts val="0"/>
                        </a:spcAft>
                        <a:buFont typeface="Times New Roman"/>
                        <a:buChar char="-"/>
                      </a:pPr>
                      <a:r>
                        <a:rPr lang="id-ID" sz="1500" baseline="0" dirty="0" smtClean="0"/>
                        <a:t>Penepungan</a:t>
                      </a:r>
                    </a:p>
                    <a:p>
                      <a:pPr marL="342900" lvl="0" indent="-342900" algn="just">
                        <a:lnSpc>
                          <a:spcPct val="115000"/>
                        </a:lnSpc>
                        <a:spcAft>
                          <a:spcPts val="0"/>
                        </a:spcAft>
                        <a:buFont typeface="Times New Roman"/>
                        <a:buNone/>
                      </a:pPr>
                      <a:r>
                        <a:rPr lang="id-ID" sz="1500" baseline="0" dirty="0" smtClean="0"/>
                        <a:t>        Biaya Transportasi</a:t>
                      </a:r>
                    </a:p>
                    <a:p>
                      <a:pPr marL="342900" lvl="0" indent="-342900" algn="just">
                        <a:lnSpc>
                          <a:spcPct val="115000"/>
                        </a:lnSpc>
                        <a:spcAft>
                          <a:spcPts val="0"/>
                        </a:spcAft>
                        <a:buFont typeface="Times New Roman"/>
                        <a:buNone/>
                      </a:pPr>
                      <a:endParaRPr lang="id-ID" sz="1500" dirty="0" smtClean="0"/>
                    </a:p>
                  </a:txBody>
                  <a:tcPr marL="40996" marR="40996" marT="0" marB="0"/>
                </a:tc>
                <a:tc>
                  <a:txBody>
                    <a:bodyPr/>
                    <a:lstStyle/>
                    <a:p>
                      <a:pPr marL="457200" algn="just">
                        <a:lnSpc>
                          <a:spcPct val="115000"/>
                        </a:lnSpc>
                        <a:spcAft>
                          <a:spcPts val="0"/>
                        </a:spcAft>
                      </a:pPr>
                      <a:endParaRPr lang="id-ID" sz="1500" dirty="0"/>
                    </a:p>
                    <a:p>
                      <a:pPr marL="457200" algn="just">
                        <a:lnSpc>
                          <a:spcPct val="115000"/>
                        </a:lnSpc>
                        <a:spcAft>
                          <a:spcPts val="0"/>
                        </a:spcAft>
                      </a:pPr>
                      <a:r>
                        <a:rPr lang="id-ID" sz="1500" dirty="0" smtClean="0"/>
                        <a:t>10.000</a:t>
                      </a:r>
                      <a:endParaRPr lang="id-ID" sz="1500" dirty="0"/>
                    </a:p>
                    <a:p>
                      <a:pPr marL="457200" algn="just">
                        <a:lnSpc>
                          <a:spcPct val="115000"/>
                        </a:lnSpc>
                        <a:spcAft>
                          <a:spcPts val="0"/>
                        </a:spcAft>
                      </a:pPr>
                      <a:r>
                        <a:rPr lang="id-ID" sz="1500" dirty="0" smtClean="0"/>
                        <a:t>93.750</a:t>
                      </a:r>
                      <a:endParaRPr lang="id-ID" sz="1500" dirty="0"/>
                    </a:p>
                    <a:p>
                      <a:pPr marL="457200" algn="just">
                        <a:lnSpc>
                          <a:spcPct val="115000"/>
                        </a:lnSpc>
                        <a:spcAft>
                          <a:spcPts val="0"/>
                        </a:spcAft>
                      </a:pPr>
                      <a:r>
                        <a:rPr lang="id-ID" sz="1500" dirty="0" smtClean="0"/>
                        <a:t>12.500</a:t>
                      </a:r>
                      <a:endParaRPr lang="id-ID" sz="1500" dirty="0"/>
                    </a:p>
                    <a:p>
                      <a:pPr marL="457200" algn="just">
                        <a:lnSpc>
                          <a:spcPct val="115000"/>
                        </a:lnSpc>
                        <a:spcAft>
                          <a:spcPts val="0"/>
                        </a:spcAft>
                      </a:pPr>
                      <a:r>
                        <a:rPr lang="id-ID" sz="1500" dirty="0" smtClean="0"/>
                        <a:t>100.000</a:t>
                      </a:r>
                      <a:endParaRPr lang="id-ID" sz="1500" dirty="0"/>
                    </a:p>
                    <a:p>
                      <a:pPr marL="457200" algn="just">
                        <a:lnSpc>
                          <a:spcPct val="115000"/>
                        </a:lnSpc>
                        <a:spcAft>
                          <a:spcPts val="0"/>
                        </a:spcAft>
                      </a:pPr>
                      <a:r>
                        <a:rPr lang="id-ID" sz="1500" dirty="0" smtClean="0"/>
                        <a:t>  2.000</a:t>
                      </a:r>
                      <a:endParaRPr lang="id-ID" sz="1500" dirty="0"/>
                    </a:p>
                    <a:p>
                      <a:pPr marL="457200" algn="just">
                        <a:lnSpc>
                          <a:spcPct val="115000"/>
                        </a:lnSpc>
                        <a:spcAft>
                          <a:spcPts val="0"/>
                        </a:spcAft>
                      </a:pPr>
                      <a:r>
                        <a:rPr lang="id-ID" sz="1500" dirty="0"/>
                        <a:t> </a:t>
                      </a:r>
                      <a:r>
                        <a:rPr lang="id-ID" sz="1500" baseline="0" dirty="0" smtClean="0"/>
                        <a:t> </a:t>
                      </a:r>
                      <a:r>
                        <a:rPr lang="id-ID" sz="1500" dirty="0" smtClean="0"/>
                        <a:t>10.000</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500" dirty="0"/>
                    </a:p>
                    <a:p>
                      <a:pPr marL="457200" algn="just">
                        <a:lnSpc>
                          <a:spcPct val="115000"/>
                        </a:lnSpc>
                        <a:spcAft>
                          <a:spcPts val="0"/>
                        </a:spcAft>
                      </a:pPr>
                      <a:r>
                        <a:rPr lang="id-ID" sz="1500" dirty="0" smtClean="0">
                          <a:latin typeface="Times New Roman" pitchFamily="18" charset="0"/>
                          <a:ea typeface="Calibri"/>
                          <a:cs typeface="Times New Roman" pitchFamily="18" charset="0"/>
                        </a:rPr>
                        <a:t>228.250</a:t>
                      </a:r>
                      <a:endParaRPr lang="id-ID" sz="1500" dirty="0">
                        <a:latin typeface="Times New Roman" pitchFamily="18" charset="0"/>
                        <a:ea typeface="Calibri"/>
                        <a:cs typeface="Times New Roman" pitchFamily="18" charset="0"/>
                      </a:endParaRPr>
                    </a:p>
                  </a:txBody>
                  <a:tcPr marL="40996" marR="40996" marT="0" marB="0"/>
                </a:tc>
              </a:tr>
              <a:tr h="257701">
                <a:tc>
                  <a:txBody>
                    <a:bodyPr/>
                    <a:lstStyle/>
                    <a:p>
                      <a:pPr marL="457200" algn="just">
                        <a:lnSpc>
                          <a:spcPct val="115000"/>
                        </a:lnSpc>
                        <a:spcAft>
                          <a:spcPts val="0"/>
                        </a:spcAft>
                      </a:pP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500" dirty="0"/>
                        <a:t>Total Biaya Produksi per Kg</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500" dirty="0" smtClean="0">
                          <a:latin typeface="Times New Roman" pitchFamily="18" charset="0"/>
                          <a:ea typeface="Calibri"/>
                          <a:cs typeface="Times New Roman" pitchFamily="18" charset="0"/>
                        </a:rPr>
                        <a:t>45.650</a:t>
                      </a:r>
                      <a:endParaRPr lang="id-ID" sz="1500" dirty="0">
                        <a:latin typeface="Times New Roman" pitchFamily="18" charset="0"/>
                        <a:ea typeface="Calibri"/>
                        <a:cs typeface="Times New Roman" pitchFamily="18" charset="0"/>
                      </a:endParaRPr>
                    </a:p>
                  </a:txBody>
                  <a:tcPr marL="40996" marR="40996" marT="0" marB="0"/>
                </a:tc>
              </a:tr>
              <a:tr h="257701">
                <a:tc>
                  <a:txBody>
                    <a:bodyPr/>
                    <a:lstStyle/>
                    <a:p>
                      <a:pPr marL="457200" algn="just">
                        <a:lnSpc>
                          <a:spcPct val="115000"/>
                        </a:lnSpc>
                        <a:spcAft>
                          <a:spcPts val="0"/>
                        </a:spcAft>
                      </a:pPr>
                      <a:endParaRPr lang="id-ID" sz="150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500" dirty="0" smtClean="0">
                          <a:latin typeface="Times New Roman" pitchFamily="18" charset="0"/>
                          <a:ea typeface="Calibri"/>
                          <a:cs typeface="Times New Roman" pitchFamily="18" charset="0"/>
                        </a:rPr>
                        <a:t>Keuntungan</a:t>
                      </a:r>
                      <a:endParaRPr lang="id-ID" sz="15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5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500" dirty="0"/>
                        <a:t> </a:t>
                      </a:r>
                      <a:r>
                        <a:rPr lang="id-ID" sz="1500" dirty="0" smtClean="0"/>
                        <a:t>4.350</a:t>
                      </a:r>
                      <a:endParaRPr lang="id-ID" sz="1500" dirty="0">
                        <a:latin typeface="Times New Roman" pitchFamily="18" charset="0"/>
                        <a:ea typeface="Calibri"/>
                        <a:cs typeface="Times New Roman" pitchFamily="18" charset="0"/>
                      </a:endParaRPr>
                    </a:p>
                  </a:txBody>
                  <a:tcPr marL="40996" marR="40996" marT="0" marB="0"/>
                </a:tc>
              </a:tr>
            </a:tbl>
          </a:graphicData>
        </a:graphic>
      </p:graphicFrame>
      <p:pic>
        <p:nvPicPr>
          <p:cNvPr id="5" name="Picture 4"/>
          <p:cNvPicPr/>
          <p:nvPr/>
        </p:nvPicPr>
        <p:blipFill>
          <a:blip r:embed="rId3" cstate="print"/>
          <a:srcRect/>
          <a:stretch>
            <a:fillRect/>
          </a:stretch>
        </p:blipFill>
        <p:spPr bwMode="auto">
          <a:xfrm>
            <a:off x="8215338"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1563" y="214313"/>
            <a:ext cx="4143375" cy="642937"/>
          </a:xfrm>
        </p:spPr>
        <p:txBody>
          <a:bodyPr/>
          <a:lstStyle/>
          <a:p>
            <a:pPr eaLnBrk="1" hangingPunct="1"/>
            <a:r>
              <a:rPr lang="id-ID" b="1" smtClean="0"/>
              <a:t>Introduction</a:t>
            </a:r>
          </a:p>
        </p:txBody>
      </p:sp>
      <p:sp>
        <p:nvSpPr>
          <p:cNvPr id="3" name="Content Placeholder 2"/>
          <p:cNvSpPr>
            <a:spLocks noGrp="1"/>
          </p:cNvSpPr>
          <p:nvPr>
            <p:ph sz="quarter" idx="1"/>
          </p:nvPr>
        </p:nvSpPr>
        <p:spPr>
          <a:xfrm>
            <a:off x="2143108" y="5214950"/>
            <a:ext cx="4071966" cy="1071570"/>
          </a:xfrm>
          <a:prstGeom prst="roundRect">
            <a:avLst/>
          </a:prstGeom>
          <a:ln>
            <a:miter lim="800000"/>
            <a:headEnd/>
            <a:tailEnd/>
          </a:ln>
        </p:spPr>
        <p:style>
          <a:lnRef idx="1">
            <a:schemeClr val="accent4"/>
          </a:lnRef>
          <a:fillRef idx="3">
            <a:schemeClr val="accent4"/>
          </a:fillRef>
          <a:effectRef idx="2">
            <a:schemeClr val="accent4"/>
          </a:effectRef>
          <a:fontRef idx="minor">
            <a:schemeClr val="lt1"/>
          </a:fontRef>
        </p:style>
        <p:txBody>
          <a:bodyPr>
            <a:noAutofit/>
          </a:bodyPr>
          <a:lstStyle/>
          <a:p>
            <a:pPr marL="274320" indent="-274320" eaLnBrk="1" fontAlgn="auto" hangingPunct="1">
              <a:spcAft>
                <a:spcPts val="0"/>
              </a:spcAft>
              <a:buFont typeface="Wingdings 3"/>
              <a:buNone/>
              <a:defRPr/>
            </a:pPr>
            <a:r>
              <a:rPr lang="id-ID" sz="1800" b="1" dirty="0" smtClean="0"/>
              <a:t>Ash 83.6%,  Calcium 17.23% and</a:t>
            </a:r>
          </a:p>
          <a:p>
            <a:pPr marL="274320" indent="-274320" eaLnBrk="1" fontAlgn="auto" hangingPunct="1">
              <a:spcAft>
                <a:spcPts val="0"/>
              </a:spcAft>
              <a:buFont typeface="Wingdings 3"/>
              <a:buNone/>
              <a:defRPr/>
            </a:pPr>
            <a:r>
              <a:rPr lang="id-ID" sz="1800" b="1" dirty="0" smtClean="0"/>
              <a:t> Phosphor 0.79% </a:t>
            </a:r>
          </a:p>
          <a:p>
            <a:pPr marL="274320" indent="-274320" eaLnBrk="1" fontAlgn="auto" hangingPunct="1">
              <a:spcAft>
                <a:spcPts val="0"/>
              </a:spcAft>
              <a:buFont typeface="Wingdings 3"/>
              <a:buNone/>
              <a:defRPr/>
            </a:pPr>
            <a:r>
              <a:rPr lang="id-ID" sz="1800" b="1" dirty="0" smtClean="0"/>
              <a:t>(Sarwono, 2009)</a:t>
            </a:r>
          </a:p>
          <a:p>
            <a:pPr marL="274320" indent="-274320" eaLnBrk="1" fontAlgn="auto" hangingPunct="1">
              <a:spcAft>
                <a:spcPts val="0"/>
              </a:spcAft>
              <a:buFont typeface="Wingdings 3"/>
              <a:buNone/>
              <a:defRPr/>
            </a:pPr>
            <a:r>
              <a:rPr lang="id-ID" sz="1800" b="1" dirty="0" smtClean="0"/>
              <a:t>			</a:t>
            </a:r>
            <a:endParaRPr lang="id-ID" sz="1800" b="1" dirty="0" smtClean="0">
              <a:solidFill>
                <a:srgbClr val="FF0000"/>
              </a:solidFill>
            </a:endParaRPr>
          </a:p>
          <a:p>
            <a:pPr marL="274320" indent="-274320" eaLnBrk="1" fontAlgn="auto" hangingPunct="1">
              <a:spcAft>
                <a:spcPts val="0"/>
              </a:spcAft>
              <a:buFont typeface="Wingdings 3"/>
              <a:buNone/>
              <a:defRPr/>
            </a:pPr>
            <a:endParaRPr lang="id-ID" sz="1800" b="1" dirty="0" smtClean="0"/>
          </a:p>
          <a:p>
            <a:pPr marL="274320" indent="-274320" eaLnBrk="1" fontAlgn="auto" hangingPunct="1">
              <a:spcAft>
                <a:spcPts val="0"/>
              </a:spcAft>
              <a:buFont typeface="Wingdings 3"/>
              <a:buNone/>
              <a:defRPr/>
            </a:pPr>
            <a:endParaRPr lang="id-ID" sz="1800" b="1" dirty="0"/>
          </a:p>
        </p:txBody>
      </p:sp>
      <p:pic>
        <p:nvPicPr>
          <p:cNvPr id="11" name="Picture 10"/>
          <p:cNvPicPr/>
          <p:nvPr/>
        </p:nvPicPr>
        <p:blipFill>
          <a:blip r:embed="rId3" cstate="print"/>
          <a:srcRect/>
          <a:stretch>
            <a:fillRect/>
          </a:stretch>
        </p:blipFill>
        <p:spPr bwMode="auto">
          <a:xfrm>
            <a:off x="214282" y="14285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2214546" y="1357298"/>
            <a:ext cx="6572296" cy="715089"/>
          </a:xfrm>
          <a:prstGeom prst="round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id-ID" b="1" dirty="0"/>
              <a:t>Weight of Asian Moon Scallop : 250-670 gram</a:t>
            </a:r>
          </a:p>
          <a:p>
            <a:pPr fontAlgn="auto">
              <a:spcBef>
                <a:spcPts val="0"/>
              </a:spcBef>
              <a:spcAft>
                <a:spcPts val="0"/>
              </a:spcAft>
              <a:defRPr/>
            </a:pPr>
            <a:r>
              <a:rPr lang="id-ID" b="1" dirty="0"/>
              <a:t>Shell Waste : 53-65% (Trilaksani and  Nurjanah, 2004)</a:t>
            </a:r>
          </a:p>
        </p:txBody>
      </p:sp>
      <p:sp>
        <p:nvSpPr>
          <p:cNvPr id="15" name="TextBox 14"/>
          <p:cNvSpPr txBox="1"/>
          <p:nvPr/>
        </p:nvSpPr>
        <p:spPr>
          <a:xfrm>
            <a:off x="3654718" y="4000504"/>
            <a:ext cx="5143536" cy="1021556"/>
          </a:xfrm>
          <a:prstGeom prst="roundRect">
            <a:avLst/>
          </a:prstGeom>
          <a:ln/>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id-ID" b="1" dirty="0"/>
              <a:t> 95-99% Calcium Carbonat</a:t>
            </a:r>
          </a:p>
          <a:p>
            <a:pPr fontAlgn="auto">
              <a:spcBef>
                <a:spcPts val="0"/>
              </a:spcBef>
              <a:spcAft>
                <a:spcPts val="0"/>
              </a:spcAft>
              <a:defRPr/>
            </a:pPr>
            <a:r>
              <a:rPr lang="id-ID" b="1" dirty="0"/>
              <a:t> (Oregon Department of Human Service, 1998 and Riverina, 2009) </a:t>
            </a:r>
            <a:endParaRPr lang="id-ID" dirty="0"/>
          </a:p>
        </p:txBody>
      </p:sp>
      <p:sp>
        <p:nvSpPr>
          <p:cNvPr id="16" name="TextBox 15"/>
          <p:cNvSpPr txBox="1"/>
          <p:nvPr/>
        </p:nvSpPr>
        <p:spPr>
          <a:xfrm>
            <a:off x="3517574" y="2508880"/>
            <a:ext cx="5500726" cy="1123712"/>
          </a:xfrm>
          <a:prstGeom prst="round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id-ID" sz="2000" b="1" dirty="0"/>
              <a:t>Estimation of  Shell Waste :</a:t>
            </a:r>
          </a:p>
          <a:p>
            <a:pPr fontAlgn="auto">
              <a:spcBef>
                <a:spcPts val="0"/>
              </a:spcBef>
              <a:spcAft>
                <a:spcPts val="0"/>
              </a:spcAft>
              <a:buFont typeface="Arial" pitchFamily="34" charset="0"/>
              <a:buChar char="•"/>
              <a:defRPr/>
            </a:pPr>
            <a:r>
              <a:rPr lang="id-ID" sz="2000" b="1" dirty="0"/>
              <a:t> ± 2,000 tons </a:t>
            </a:r>
            <a:r>
              <a:rPr lang="id-ID" sz="2000" b="1" dirty="0">
                <a:sym typeface="Wingdings" pitchFamily="2" charset="2"/>
              </a:rPr>
              <a:t> </a:t>
            </a:r>
            <a:r>
              <a:rPr lang="id-ID" sz="2000" b="1" dirty="0"/>
              <a:t>Minimal 1,062.12 tons </a:t>
            </a:r>
          </a:p>
          <a:p>
            <a:pPr fontAlgn="auto">
              <a:spcBef>
                <a:spcPts val="0"/>
              </a:spcBef>
              <a:spcAft>
                <a:spcPts val="0"/>
              </a:spcAft>
              <a:buFont typeface="Arial" pitchFamily="34" charset="0"/>
              <a:buChar char="•"/>
              <a:defRPr/>
            </a:pPr>
            <a:r>
              <a:rPr lang="id-ID" sz="2000" b="1" dirty="0"/>
              <a:t> In Brebes ± 21.73 tons</a:t>
            </a:r>
          </a:p>
        </p:txBody>
      </p:sp>
      <p:pic>
        <p:nvPicPr>
          <p:cNvPr id="2052" name="Picture 4" descr="E:\poto\pendahuluan\kerangnya susan\dorsal ventral - Copy.JPG"/>
          <p:cNvPicPr>
            <a:picLocks noChangeAspect="1" noChangeArrowheads="1"/>
          </p:cNvPicPr>
          <p:nvPr/>
        </p:nvPicPr>
        <p:blipFill>
          <a:blip r:embed="rId4" cstate="print"/>
          <a:srcRect/>
          <a:stretch>
            <a:fillRect/>
          </a:stretch>
        </p:blipFill>
        <p:spPr bwMode="auto">
          <a:xfrm>
            <a:off x="160020" y="2540310"/>
            <a:ext cx="3162292" cy="1862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42875"/>
            <a:ext cx="5214937" cy="500063"/>
          </a:xfrm>
        </p:spPr>
        <p:txBody>
          <a:bodyPr>
            <a:normAutofit fontScale="90000"/>
          </a:bodyPr>
          <a:lstStyle/>
          <a:p>
            <a:pPr eaLnBrk="1" fontAlgn="auto" hangingPunct="1">
              <a:spcAft>
                <a:spcPts val="0"/>
              </a:spcAft>
              <a:defRPr/>
            </a:pPr>
            <a:r>
              <a:rPr lang="id-ID" dirty="0" smtClean="0">
                <a:solidFill>
                  <a:schemeClr val="accent1"/>
                </a:solidFill>
              </a:rPr>
              <a:t>Biaya Produksi extrudate </a:t>
            </a:r>
            <a:endParaRPr lang="id-ID" dirty="0">
              <a:solidFill>
                <a:schemeClr val="accent1"/>
              </a:solidFill>
            </a:endParaRPr>
          </a:p>
        </p:txBody>
      </p:sp>
      <p:graphicFrame>
        <p:nvGraphicFramePr>
          <p:cNvPr id="4" name="Content Placeholder 3"/>
          <p:cNvGraphicFramePr>
            <a:graphicFrameLocks noGrp="1"/>
          </p:cNvGraphicFramePr>
          <p:nvPr>
            <p:ph sz="quarter" idx="1"/>
          </p:nvPr>
        </p:nvGraphicFramePr>
        <p:xfrm>
          <a:off x="214282" y="714356"/>
          <a:ext cx="8715436" cy="5898564"/>
        </p:xfrm>
        <a:graphic>
          <a:graphicData uri="http://schemas.openxmlformats.org/drawingml/2006/table">
            <a:tbl>
              <a:tblPr>
                <a:tableStyleId>{3C2FFA5D-87B4-456A-9821-1D502468CF0F}</a:tableStyleId>
              </a:tblPr>
              <a:tblGrid>
                <a:gridCol w="857256"/>
                <a:gridCol w="4543290"/>
                <a:gridCol w="1509383"/>
                <a:gridCol w="1805507"/>
              </a:tblGrid>
              <a:tr h="377164">
                <a:tc>
                  <a:txBody>
                    <a:bodyPr/>
                    <a:lstStyle/>
                    <a:p>
                      <a:pPr marL="457200" algn="ctr">
                        <a:lnSpc>
                          <a:spcPct val="115000"/>
                        </a:lnSpc>
                        <a:spcAft>
                          <a:spcPts val="0"/>
                        </a:spcAft>
                      </a:pPr>
                      <a:r>
                        <a:rPr lang="id-ID" sz="1600" dirty="0"/>
                        <a:t>No.</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dirty="0"/>
                        <a:t>Jenis Biaya</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a:t>Nilai (Rp)</a:t>
                      </a:r>
                      <a:endParaRPr lang="id-ID" sz="160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a:t>Total (Rp)</a:t>
                      </a:r>
                      <a:endParaRPr lang="id-ID" sz="1600">
                        <a:latin typeface="Times New Roman" pitchFamily="18" charset="0"/>
                        <a:ea typeface="Calibri"/>
                        <a:cs typeface="Times New Roman" pitchFamily="18" charset="0"/>
                      </a:endParaRPr>
                    </a:p>
                  </a:txBody>
                  <a:tcPr marL="40996" marR="40996" marT="0" marB="0"/>
                </a:tc>
              </a:tr>
              <a:tr h="1634375">
                <a:tc>
                  <a:txBody>
                    <a:bodyPr/>
                    <a:lstStyle/>
                    <a:p>
                      <a:pPr marL="457200" algn="just">
                        <a:lnSpc>
                          <a:spcPct val="115000"/>
                        </a:lnSpc>
                        <a:spcAft>
                          <a:spcPts val="0"/>
                        </a:spcAft>
                      </a:pPr>
                      <a:r>
                        <a:rPr lang="id-ID" sz="1600" dirty="0"/>
                        <a:t>1.</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Bahan baku =</a:t>
                      </a:r>
                    </a:p>
                    <a:p>
                      <a:pPr marL="342900" lvl="0" indent="-342900" algn="just">
                        <a:lnSpc>
                          <a:spcPct val="115000"/>
                        </a:lnSpc>
                        <a:spcAft>
                          <a:spcPts val="0"/>
                        </a:spcAft>
                        <a:buFont typeface="Times New Roman"/>
                        <a:buChar char="-"/>
                      </a:pPr>
                      <a:r>
                        <a:rPr lang="id-ID" sz="1600"/>
                        <a:t>Beras 3 Kg x Rp. 8000,- </a:t>
                      </a:r>
                    </a:p>
                    <a:p>
                      <a:pPr marL="342900" lvl="0" indent="-342900" algn="just">
                        <a:lnSpc>
                          <a:spcPct val="115000"/>
                        </a:lnSpc>
                        <a:spcAft>
                          <a:spcPts val="0"/>
                        </a:spcAft>
                        <a:buFont typeface="Times New Roman"/>
                        <a:buChar char="-"/>
                      </a:pPr>
                      <a:r>
                        <a:rPr lang="id-ID" sz="1600"/>
                        <a:t>Minyak 2 lt x Rp. 10.000,- </a:t>
                      </a:r>
                    </a:p>
                    <a:p>
                      <a:pPr marL="342900" lvl="0" indent="-342900" algn="just">
                        <a:lnSpc>
                          <a:spcPct val="115000"/>
                        </a:lnSpc>
                        <a:spcAft>
                          <a:spcPts val="0"/>
                        </a:spcAft>
                        <a:buFont typeface="Times New Roman"/>
                        <a:buChar char="-"/>
                      </a:pPr>
                      <a:r>
                        <a:rPr lang="id-ID" sz="1600"/>
                        <a:t>Margarine 5 x Rp.3.000,- </a:t>
                      </a:r>
                    </a:p>
                    <a:p>
                      <a:pPr marL="342900" lvl="0" indent="-342900" algn="just">
                        <a:lnSpc>
                          <a:spcPct val="115000"/>
                        </a:lnSpc>
                        <a:spcAft>
                          <a:spcPts val="0"/>
                        </a:spcAft>
                        <a:buFont typeface="Times New Roman"/>
                        <a:buChar char="-"/>
                      </a:pPr>
                      <a:r>
                        <a:rPr lang="id-ID" sz="1600"/>
                        <a:t>Bumbu Instant 4 x Rp. 2.975,- </a:t>
                      </a:r>
                    </a:p>
                    <a:p>
                      <a:pPr marL="342900" lvl="0" indent="-342900" algn="just">
                        <a:lnSpc>
                          <a:spcPct val="115000"/>
                        </a:lnSpc>
                        <a:spcAft>
                          <a:spcPts val="0"/>
                        </a:spcAft>
                        <a:buFont typeface="Times New Roman"/>
                        <a:buChar char="-"/>
                      </a:pPr>
                      <a:r>
                        <a:rPr lang="id-ID" sz="1600"/>
                        <a:t>Tepung jagung Rp. 12.303,9 </a:t>
                      </a:r>
                    </a:p>
                    <a:p>
                      <a:pPr marL="342900" lvl="0" indent="-342900" algn="just">
                        <a:lnSpc>
                          <a:spcPct val="115000"/>
                        </a:lnSpc>
                        <a:spcAft>
                          <a:spcPts val="0"/>
                        </a:spcAft>
                        <a:buFont typeface="Times New Roman"/>
                        <a:buChar char="-"/>
                      </a:pPr>
                      <a:r>
                        <a:rPr lang="id-ID" sz="1600"/>
                        <a:t>Tepung cangkang Rp. 310,- </a:t>
                      </a:r>
                    </a:p>
                    <a:p>
                      <a:pPr marL="342900" lvl="0" indent="-342900" algn="just">
                        <a:lnSpc>
                          <a:spcPct val="115000"/>
                        </a:lnSpc>
                        <a:spcAft>
                          <a:spcPts val="0"/>
                        </a:spcAft>
                        <a:buFont typeface="Times New Roman"/>
                        <a:buChar char="-"/>
                      </a:pPr>
                      <a:r>
                        <a:rPr lang="id-ID" sz="1600"/>
                        <a:t>Total</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p>
                    <a:p>
                      <a:pPr marL="457200" algn="just">
                        <a:lnSpc>
                          <a:spcPct val="115000"/>
                        </a:lnSpc>
                        <a:spcAft>
                          <a:spcPts val="0"/>
                        </a:spcAft>
                      </a:pPr>
                      <a:r>
                        <a:rPr lang="id-ID" sz="1600"/>
                        <a:t>24.000</a:t>
                      </a:r>
                    </a:p>
                    <a:p>
                      <a:pPr marL="457200" algn="just">
                        <a:lnSpc>
                          <a:spcPct val="115000"/>
                        </a:lnSpc>
                        <a:spcAft>
                          <a:spcPts val="0"/>
                        </a:spcAft>
                      </a:pPr>
                      <a:r>
                        <a:rPr lang="id-ID" sz="1600"/>
                        <a:t>20.000</a:t>
                      </a:r>
                    </a:p>
                    <a:p>
                      <a:pPr marL="457200" algn="just">
                        <a:lnSpc>
                          <a:spcPct val="115000"/>
                        </a:lnSpc>
                        <a:spcAft>
                          <a:spcPts val="0"/>
                        </a:spcAft>
                      </a:pPr>
                      <a:r>
                        <a:rPr lang="id-ID" sz="1600"/>
                        <a:t>15.000</a:t>
                      </a:r>
                    </a:p>
                    <a:p>
                      <a:pPr marL="457200" algn="just">
                        <a:lnSpc>
                          <a:spcPct val="115000"/>
                        </a:lnSpc>
                        <a:spcAft>
                          <a:spcPts val="0"/>
                        </a:spcAft>
                      </a:pPr>
                      <a:r>
                        <a:rPr lang="id-ID" sz="1600"/>
                        <a:t>11.900</a:t>
                      </a:r>
                    </a:p>
                    <a:p>
                      <a:pPr marL="457200" algn="just">
                        <a:lnSpc>
                          <a:spcPct val="115000"/>
                        </a:lnSpc>
                        <a:spcAft>
                          <a:spcPts val="0"/>
                        </a:spcAft>
                      </a:pPr>
                      <a:r>
                        <a:rPr lang="id-ID" sz="1600"/>
                        <a:t>12.303,9</a:t>
                      </a:r>
                    </a:p>
                    <a:p>
                      <a:pPr marL="457200" algn="just">
                        <a:lnSpc>
                          <a:spcPct val="115000"/>
                        </a:lnSpc>
                        <a:spcAft>
                          <a:spcPts val="0"/>
                        </a:spcAft>
                      </a:pPr>
                      <a:r>
                        <a:rPr lang="id-ID" sz="1600"/>
                        <a:t>     310</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p>
                    <a:p>
                      <a:pPr marL="457200" algn="just">
                        <a:lnSpc>
                          <a:spcPct val="115000"/>
                        </a:lnSpc>
                        <a:spcAft>
                          <a:spcPts val="0"/>
                        </a:spcAft>
                      </a:pPr>
                      <a:r>
                        <a:rPr lang="id-ID" sz="1600"/>
                        <a:t>83.203,9</a:t>
                      </a:r>
                      <a:endParaRPr lang="id-ID" sz="1600">
                        <a:latin typeface="Times New Roman" pitchFamily="18" charset="0"/>
                        <a:ea typeface="Calibri"/>
                        <a:cs typeface="Times New Roman" pitchFamily="18" charset="0"/>
                      </a:endParaRPr>
                    </a:p>
                  </a:txBody>
                  <a:tcPr marL="40996" marR="40996" marT="0" marB="0"/>
                </a:tc>
              </a:tr>
              <a:tr h="628606">
                <a:tc>
                  <a:txBody>
                    <a:bodyPr/>
                    <a:lstStyle/>
                    <a:p>
                      <a:pPr marL="457200" algn="just">
                        <a:lnSpc>
                          <a:spcPct val="115000"/>
                        </a:lnSpc>
                        <a:spcAft>
                          <a:spcPts val="0"/>
                        </a:spcAft>
                      </a:pPr>
                      <a:r>
                        <a:rPr lang="id-ID" sz="1600" dirty="0"/>
                        <a:t>2.</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Biaya Kemasan</a:t>
                      </a:r>
                    </a:p>
                    <a:p>
                      <a:pPr marL="342900" lvl="0" indent="-342900" algn="just">
                        <a:lnSpc>
                          <a:spcPct val="115000"/>
                        </a:lnSpc>
                        <a:spcAft>
                          <a:spcPts val="0"/>
                        </a:spcAft>
                        <a:buFont typeface="Times New Roman"/>
                        <a:buChar char="-"/>
                      </a:pPr>
                      <a:r>
                        <a:rPr lang="id-ID" sz="1600"/>
                        <a:t>Kemasan plastik Rp. 8.000,- </a:t>
                      </a:r>
                    </a:p>
                    <a:p>
                      <a:pPr marL="342900" lvl="0" indent="-342900" algn="just">
                        <a:lnSpc>
                          <a:spcPct val="115000"/>
                        </a:lnSpc>
                        <a:spcAft>
                          <a:spcPts val="0"/>
                        </a:spcAft>
                        <a:buFont typeface="Times New Roman"/>
                        <a:buChar char="-"/>
                      </a:pPr>
                      <a:r>
                        <a:rPr lang="id-ID" sz="1600"/>
                        <a:t>Cetak Sablon Rp. 25.000,- </a:t>
                      </a:r>
                    </a:p>
                    <a:p>
                      <a:pPr marL="342900" lvl="0" indent="-342900" algn="just">
                        <a:lnSpc>
                          <a:spcPct val="115000"/>
                        </a:lnSpc>
                        <a:spcAft>
                          <a:spcPts val="0"/>
                        </a:spcAft>
                        <a:buFont typeface="Times New Roman"/>
                        <a:buChar char="-"/>
                      </a:pPr>
                      <a:r>
                        <a:rPr lang="id-ID" sz="1600"/>
                        <a:t>Total</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p>
                    <a:p>
                      <a:pPr marL="457200" algn="just">
                        <a:lnSpc>
                          <a:spcPct val="115000"/>
                        </a:lnSpc>
                        <a:spcAft>
                          <a:spcPts val="0"/>
                        </a:spcAft>
                      </a:pPr>
                      <a:r>
                        <a:rPr lang="id-ID" sz="1600"/>
                        <a:t>8.000</a:t>
                      </a:r>
                    </a:p>
                    <a:p>
                      <a:pPr marL="457200" algn="just">
                        <a:lnSpc>
                          <a:spcPct val="115000"/>
                        </a:lnSpc>
                        <a:spcAft>
                          <a:spcPts val="0"/>
                        </a:spcAft>
                      </a:pPr>
                      <a:r>
                        <a:rPr lang="id-ID" sz="1600"/>
                        <a:t>25.000</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p>
                    <a:p>
                      <a:pPr marL="457200" algn="just">
                        <a:lnSpc>
                          <a:spcPct val="115000"/>
                        </a:lnSpc>
                        <a:spcAft>
                          <a:spcPts val="0"/>
                        </a:spcAft>
                      </a:pPr>
                      <a:r>
                        <a:rPr lang="id-ID" sz="1600"/>
                        <a:t>33.000</a:t>
                      </a:r>
                      <a:endParaRPr lang="id-ID" sz="1600">
                        <a:latin typeface="Times New Roman" pitchFamily="18" charset="0"/>
                        <a:ea typeface="Calibri"/>
                        <a:cs typeface="Times New Roman" pitchFamily="18" charset="0"/>
                      </a:endParaRPr>
                    </a:p>
                  </a:txBody>
                  <a:tcPr marL="40996" marR="40996" marT="0" marB="0"/>
                </a:tc>
              </a:tr>
              <a:tr h="251442">
                <a:tc>
                  <a:txBody>
                    <a:bodyPr/>
                    <a:lstStyle/>
                    <a:p>
                      <a:pPr marL="457200" algn="just">
                        <a:lnSpc>
                          <a:spcPct val="115000"/>
                        </a:lnSpc>
                        <a:spcAft>
                          <a:spcPts val="0"/>
                        </a:spcAft>
                      </a:pPr>
                      <a:r>
                        <a:rPr lang="id-ID" sz="1600" dirty="0"/>
                        <a:t>3.</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dirty="0"/>
                        <a:t>Biaya sewa alat Rp. 200.000,- </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200.000</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200.000</a:t>
                      </a:r>
                      <a:endParaRPr lang="id-ID" sz="1600">
                        <a:latin typeface="Times New Roman" pitchFamily="18" charset="0"/>
                        <a:ea typeface="Calibri"/>
                        <a:cs typeface="Times New Roman" pitchFamily="18" charset="0"/>
                      </a:endParaRPr>
                    </a:p>
                  </a:txBody>
                  <a:tcPr marL="40996" marR="40996" marT="0" marB="0"/>
                </a:tc>
              </a:tr>
              <a:tr h="377164">
                <a:tc>
                  <a:txBody>
                    <a:bodyPr/>
                    <a:lstStyle/>
                    <a:p>
                      <a:pPr marL="457200" algn="just">
                        <a:lnSpc>
                          <a:spcPct val="115000"/>
                        </a:lnSpc>
                        <a:spcAft>
                          <a:spcPts val="0"/>
                        </a:spcAft>
                      </a:pPr>
                      <a:r>
                        <a:rPr lang="id-ID" sz="1600" dirty="0"/>
                        <a:t>4. </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Biaya Transportasi </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10.416,67</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10.416,67</a:t>
                      </a:r>
                      <a:endParaRPr lang="id-ID" sz="1600">
                        <a:latin typeface="Times New Roman" pitchFamily="18" charset="0"/>
                        <a:ea typeface="Calibri"/>
                        <a:cs typeface="Times New Roman" pitchFamily="18" charset="0"/>
                      </a:endParaRPr>
                    </a:p>
                  </a:txBody>
                  <a:tcPr marL="40996" marR="40996" marT="0" marB="0"/>
                </a:tc>
              </a:tr>
              <a:tr h="377164">
                <a:tc>
                  <a:txBody>
                    <a:bodyPr/>
                    <a:lstStyle/>
                    <a:p>
                      <a:pPr marL="457200" algn="just">
                        <a:lnSpc>
                          <a:spcPct val="115000"/>
                        </a:lnSpc>
                        <a:spcAft>
                          <a:spcPts val="0"/>
                        </a:spcAft>
                      </a:pPr>
                      <a:r>
                        <a:rPr lang="id-ID" sz="1600" dirty="0"/>
                        <a:t>5. </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Gaji Pegawai 2 org x Rp. 15.000,</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30.000</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30.000</a:t>
                      </a:r>
                      <a:endParaRPr lang="id-ID" sz="1600">
                        <a:latin typeface="Times New Roman" pitchFamily="18" charset="0"/>
                        <a:ea typeface="Calibri"/>
                        <a:cs typeface="Times New Roman" pitchFamily="18" charset="0"/>
                      </a:endParaRPr>
                    </a:p>
                  </a:txBody>
                  <a:tcPr marL="40996" marR="40996" marT="0" marB="0"/>
                </a:tc>
              </a:tr>
              <a:tr h="251442">
                <a:tc>
                  <a:txBody>
                    <a:bodyPr/>
                    <a:lstStyle/>
                    <a:p>
                      <a:pPr marL="457200" algn="just">
                        <a:lnSpc>
                          <a:spcPct val="115000"/>
                        </a:lnSpc>
                        <a:spcAft>
                          <a:spcPts val="0"/>
                        </a:spcAft>
                      </a:pPr>
                      <a:r>
                        <a:rPr lang="id-ID" sz="1600" dirty="0"/>
                        <a:t>6.</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Biaya Pemeliharaan Rp. 2.739,73 </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2.739,73</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2.739,73</a:t>
                      </a:r>
                      <a:endParaRPr lang="id-ID" sz="1600">
                        <a:latin typeface="Times New Roman" pitchFamily="18" charset="0"/>
                        <a:ea typeface="Calibri"/>
                        <a:cs typeface="Times New Roman" pitchFamily="18" charset="0"/>
                      </a:endParaRPr>
                    </a:p>
                  </a:txBody>
                  <a:tcPr marL="40996" marR="40996" marT="0" marB="0"/>
                </a:tc>
              </a:tr>
              <a:tr h="251442">
                <a:tc>
                  <a:txBody>
                    <a:bodyPr/>
                    <a:lstStyle/>
                    <a:p>
                      <a:pPr marL="457200" algn="just">
                        <a:lnSpc>
                          <a:spcPct val="115000"/>
                        </a:lnSpc>
                        <a:spcAft>
                          <a:spcPts val="0"/>
                        </a:spcAft>
                      </a:pP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a:t>TOTAL</a:t>
                      </a: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a:t>359.670,3</a:t>
                      </a:r>
                      <a:endParaRPr lang="id-ID" sz="1600">
                        <a:latin typeface="Times New Roman" pitchFamily="18" charset="0"/>
                        <a:ea typeface="Calibri"/>
                        <a:cs typeface="Times New Roman" pitchFamily="18" charset="0"/>
                      </a:endParaRPr>
                    </a:p>
                  </a:txBody>
                  <a:tcPr marL="40996" marR="40996" marT="0" marB="0"/>
                </a:tc>
              </a:tr>
              <a:tr h="251442">
                <a:tc>
                  <a:txBody>
                    <a:bodyPr/>
                    <a:lstStyle/>
                    <a:p>
                      <a:pPr marL="457200" algn="just">
                        <a:lnSpc>
                          <a:spcPct val="115000"/>
                        </a:lnSpc>
                        <a:spcAft>
                          <a:spcPts val="0"/>
                        </a:spcAft>
                      </a:pP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dirty="0"/>
                        <a:t>Total Biaya Produksi per Kg</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dirty="0"/>
                        <a:t>59.945,05</a:t>
                      </a:r>
                      <a:endParaRPr lang="id-ID" sz="1600" dirty="0">
                        <a:latin typeface="Times New Roman" pitchFamily="18" charset="0"/>
                        <a:ea typeface="Calibri"/>
                        <a:cs typeface="Times New Roman" pitchFamily="18" charset="0"/>
                      </a:endParaRPr>
                    </a:p>
                  </a:txBody>
                  <a:tcPr marL="40996" marR="40996" marT="0" marB="0"/>
                </a:tc>
              </a:tr>
              <a:tr h="125721">
                <a:tc>
                  <a:txBody>
                    <a:bodyPr/>
                    <a:lstStyle/>
                    <a:p>
                      <a:pPr marL="457200" algn="just">
                        <a:lnSpc>
                          <a:spcPct val="115000"/>
                        </a:lnSpc>
                        <a:spcAft>
                          <a:spcPts val="0"/>
                        </a:spcAft>
                      </a:pPr>
                      <a:endParaRPr lang="id-ID" sz="1600">
                        <a:latin typeface="Times New Roman" pitchFamily="18" charset="0"/>
                        <a:ea typeface="Calibri"/>
                        <a:cs typeface="Times New Roman" pitchFamily="18" charset="0"/>
                      </a:endParaRPr>
                    </a:p>
                  </a:txBody>
                  <a:tcPr marL="40996" marR="40996" marT="0" marB="0"/>
                </a:tc>
                <a:tc>
                  <a:txBody>
                    <a:bodyPr/>
                    <a:lstStyle/>
                    <a:p>
                      <a:pPr marL="457200" algn="ctr">
                        <a:lnSpc>
                          <a:spcPct val="115000"/>
                        </a:lnSpc>
                        <a:spcAft>
                          <a:spcPts val="0"/>
                        </a:spcAft>
                      </a:pPr>
                      <a:r>
                        <a:rPr lang="id-ID" sz="1600" dirty="0"/>
                        <a:t>Dibulatkan</a:t>
                      </a:r>
                      <a:endParaRPr lang="id-ID" sz="1600" dirty="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endParaRPr lang="id-ID" sz="1600">
                        <a:latin typeface="Times New Roman" pitchFamily="18" charset="0"/>
                        <a:ea typeface="Calibri"/>
                        <a:cs typeface="Times New Roman" pitchFamily="18" charset="0"/>
                      </a:endParaRPr>
                    </a:p>
                  </a:txBody>
                  <a:tcPr marL="40996" marR="40996" marT="0" marB="0"/>
                </a:tc>
                <a:tc>
                  <a:txBody>
                    <a:bodyPr/>
                    <a:lstStyle/>
                    <a:p>
                      <a:pPr marL="457200" algn="just">
                        <a:lnSpc>
                          <a:spcPct val="115000"/>
                        </a:lnSpc>
                        <a:spcAft>
                          <a:spcPts val="0"/>
                        </a:spcAft>
                      </a:pPr>
                      <a:r>
                        <a:rPr lang="id-ID" sz="1600" dirty="0"/>
                        <a:t> 60.000</a:t>
                      </a:r>
                      <a:endParaRPr lang="id-ID" sz="1600" dirty="0">
                        <a:latin typeface="Times New Roman" pitchFamily="18" charset="0"/>
                        <a:ea typeface="Calibri"/>
                        <a:cs typeface="Times New Roman" pitchFamily="18" charset="0"/>
                      </a:endParaRPr>
                    </a:p>
                  </a:txBody>
                  <a:tcPr marL="40996" marR="40996" marT="0" marB="0"/>
                </a:tc>
              </a:tr>
            </a:tbl>
          </a:graphicData>
        </a:graphic>
      </p:graphicFrame>
      <p:pic>
        <p:nvPicPr>
          <p:cNvPr id="5" name="Picture 4"/>
          <p:cNvPicPr/>
          <p:nvPr/>
        </p:nvPicPr>
        <p:blipFill>
          <a:blip r:embed="rId3" cstate="print"/>
          <a:srcRect/>
          <a:stretch>
            <a:fillRect/>
          </a:stretch>
        </p:blipFill>
        <p:spPr bwMode="auto">
          <a:xfrm>
            <a:off x="8215338" y="0"/>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1219200"/>
            <a:ext cx="8229600" cy="4937125"/>
          </a:xfrm>
        </p:spPr>
        <p:txBody>
          <a:bodyPr/>
          <a:lstStyle/>
          <a:p>
            <a:endParaRPr lang="en-US" smtClean="0"/>
          </a:p>
        </p:txBody>
      </p:sp>
      <p:sp>
        <p:nvSpPr>
          <p:cNvPr id="60419" name="Title 1"/>
          <p:cNvSpPr>
            <a:spLocks noGrp="1"/>
          </p:cNvSpPr>
          <p:nvPr>
            <p:ph type="title"/>
          </p:nvPr>
        </p:nvSpPr>
        <p:spPr/>
        <p:txBody>
          <a:bodyPr/>
          <a:lstStyle/>
          <a:p>
            <a:endParaRPr lang="en-US" smtClean="0"/>
          </a:p>
        </p:txBody>
      </p:sp>
      <p:pic>
        <p:nvPicPr>
          <p:cNvPr id="60420"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60350"/>
            <a:ext cx="9144000" cy="4383088"/>
          </a:xfrm>
        </p:spPr>
        <p:txBody>
          <a:bodyPr>
            <a:noAutofit/>
          </a:bodyPr>
          <a:lstStyle/>
          <a:p>
            <a:pPr marL="274320" indent="-274320" eaLnBrk="1" fontAlgn="auto" hangingPunct="1">
              <a:spcAft>
                <a:spcPts val="0"/>
              </a:spcAft>
              <a:buFont typeface="Wingdings 3"/>
              <a:buNone/>
              <a:defRPr/>
            </a:pPr>
            <a:r>
              <a:rPr lang="id-ID" sz="2000" dirty="0" smtClean="0"/>
              <a:t>				</a:t>
            </a:r>
          </a:p>
          <a:p>
            <a:pPr marL="274320" indent="-274320" eaLnBrk="1" fontAlgn="auto" hangingPunct="1">
              <a:spcAft>
                <a:spcPts val="0"/>
              </a:spcAft>
              <a:buFont typeface="Wingdings 3"/>
              <a:buNone/>
              <a:defRPr/>
            </a:pPr>
            <a:r>
              <a:rPr lang="id-ID" sz="2000" dirty="0" smtClean="0"/>
              <a:t>	</a:t>
            </a:r>
            <a:r>
              <a:rPr lang="id-ID" sz="2800" b="1" dirty="0" smtClean="0">
                <a:solidFill>
                  <a:schemeClr val="accent3">
                    <a:lumMod val="50000"/>
                  </a:schemeClr>
                </a:solidFill>
              </a:rPr>
              <a:t>PRELIMINARY STUDY :</a:t>
            </a:r>
          </a:p>
          <a:p>
            <a:pPr marL="274320" indent="-274320" eaLnBrk="1" fontAlgn="auto" hangingPunct="1">
              <a:spcAft>
                <a:spcPts val="0"/>
              </a:spcAft>
              <a:buFont typeface="Wingdings 3"/>
              <a:buNone/>
              <a:defRPr/>
            </a:pPr>
            <a:r>
              <a:rPr lang="id-ID" sz="2000" b="1" dirty="0">
                <a:solidFill>
                  <a:srgbClr val="006600"/>
                </a:solidFill>
              </a:rPr>
              <a:t>	</a:t>
            </a:r>
            <a:r>
              <a:rPr lang="id-ID" sz="2000" b="1" dirty="0" smtClean="0">
                <a:solidFill>
                  <a:srgbClr val="006600"/>
                </a:solidFill>
              </a:rPr>
              <a:t>			     Ca-absorption :  Control 1.28%,  treatment 				     15 mg (decrease absorbtion 1.01%) </a:t>
            </a:r>
          </a:p>
          <a:p>
            <a:pPr marL="274320" indent="-274320" eaLnBrk="1" fontAlgn="auto" hangingPunct="1">
              <a:spcAft>
                <a:spcPts val="0"/>
              </a:spcAft>
              <a:buFont typeface="Wingdings 3"/>
              <a:buNone/>
              <a:defRPr/>
            </a:pPr>
            <a:r>
              <a:rPr lang="id-ID" sz="2000" b="1" dirty="0" smtClean="0">
                <a:solidFill>
                  <a:srgbClr val="006600"/>
                </a:solidFill>
              </a:rPr>
              <a:t>				     and 18 mg  (decrease absorbtion 1.04%)</a:t>
            </a:r>
          </a:p>
          <a:p>
            <a:pPr marL="274320" indent="-274320" eaLnBrk="1" fontAlgn="auto" hangingPunct="1">
              <a:spcAft>
                <a:spcPts val="0"/>
              </a:spcAft>
              <a:buFont typeface="Wingdings 3"/>
              <a:buNone/>
              <a:defRPr/>
            </a:pPr>
            <a:r>
              <a:rPr lang="id-ID" sz="2000" b="1" dirty="0" smtClean="0">
                <a:solidFill>
                  <a:srgbClr val="006600"/>
                </a:solidFill>
              </a:rPr>
              <a:t>				     (High Calcium and  low Phosphor = 17.23% :  			      0.79%  (Agustini </a:t>
            </a:r>
            <a:r>
              <a:rPr lang="id-ID" sz="2000" b="1" i="1" dirty="0" smtClean="0">
                <a:solidFill>
                  <a:srgbClr val="006600"/>
                </a:solidFill>
              </a:rPr>
              <a:t>et al., </a:t>
            </a:r>
            <a:r>
              <a:rPr lang="id-ID" sz="2000" b="1" dirty="0" smtClean="0">
                <a:solidFill>
                  <a:srgbClr val="006600"/>
                </a:solidFill>
              </a:rPr>
              <a:t>2009) </a:t>
            </a:r>
          </a:p>
          <a:p>
            <a:pPr marL="274320" indent="-274320" eaLnBrk="1" fontAlgn="auto" hangingPunct="1">
              <a:spcAft>
                <a:spcPts val="0"/>
              </a:spcAft>
              <a:buFont typeface="Wingdings 3"/>
              <a:buNone/>
              <a:defRPr/>
            </a:pPr>
            <a:endParaRPr lang="id-ID" sz="2000" dirty="0" smtClean="0">
              <a:solidFill>
                <a:srgbClr val="006600"/>
              </a:solidFill>
            </a:endParaRPr>
          </a:p>
          <a:p>
            <a:pPr marL="274320" indent="-274320" eaLnBrk="1" fontAlgn="auto" hangingPunct="1">
              <a:spcAft>
                <a:spcPts val="0"/>
              </a:spcAft>
              <a:buFont typeface="Wingdings 3"/>
              <a:buNone/>
              <a:defRPr/>
            </a:pPr>
            <a:endParaRPr lang="id-ID" sz="2000" dirty="0" smtClean="0">
              <a:solidFill>
                <a:srgbClr val="006600"/>
              </a:solidFill>
            </a:endParaRPr>
          </a:p>
          <a:p>
            <a:pPr marL="274320" indent="-274320" eaLnBrk="1" fontAlgn="auto" hangingPunct="1">
              <a:spcAft>
                <a:spcPts val="0"/>
              </a:spcAft>
              <a:buFont typeface="Wingdings 3"/>
              <a:buNone/>
              <a:defRPr/>
            </a:pPr>
            <a:r>
              <a:rPr lang="id-ID" sz="2000" dirty="0" smtClean="0">
                <a:solidFill>
                  <a:srgbClr val="006600"/>
                </a:solidFill>
              </a:rPr>
              <a:t>	</a:t>
            </a:r>
            <a:r>
              <a:rPr lang="id-ID" sz="2000" b="1" dirty="0" smtClean="0">
                <a:solidFill>
                  <a:srgbClr val="006600"/>
                </a:solidFill>
              </a:rPr>
              <a:t>Calcium Phosphor ratio = 3 : 1, 2 : 1, 1 : 1 (Ca/P) </a:t>
            </a:r>
          </a:p>
          <a:p>
            <a:pPr marL="274320" indent="-274320" eaLnBrk="1" fontAlgn="auto" hangingPunct="1">
              <a:spcAft>
                <a:spcPts val="0"/>
              </a:spcAft>
              <a:buFont typeface="Wingdings 3"/>
              <a:buNone/>
              <a:defRPr/>
            </a:pPr>
            <a:r>
              <a:rPr lang="id-ID" sz="2000" b="1" dirty="0" smtClean="0">
                <a:solidFill>
                  <a:srgbClr val="006600"/>
                </a:solidFill>
              </a:rPr>
              <a:t>	(Khomsan, 2004 dan Sediaoetama, 1989)</a:t>
            </a:r>
          </a:p>
          <a:p>
            <a:pPr marL="274320" indent="-274320" eaLnBrk="1" fontAlgn="auto" hangingPunct="1">
              <a:spcAft>
                <a:spcPts val="0"/>
              </a:spcAft>
              <a:buFont typeface="Wingdings 3"/>
              <a:buNone/>
              <a:defRPr/>
            </a:pPr>
            <a:r>
              <a:rPr lang="id-ID" sz="2000" b="1" dirty="0" smtClean="0">
                <a:solidFill>
                  <a:srgbClr val="006600"/>
                </a:solidFill>
              </a:rPr>
              <a:t>	</a:t>
            </a:r>
            <a:endParaRPr lang="id-ID" sz="2000" b="1" dirty="0">
              <a:solidFill>
                <a:srgbClr val="006600"/>
              </a:solidFill>
            </a:endParaRPr>
          </a:p>
        </p:txBody>
      </p:sp>
      <p:sp>
        <p:nvSpPr>
          <p:cNvPr id="7" name="Down Arrow 6"/>
          <p:cNvSpPr/>
          <p:nvPr/>
        </p:nvSpPr>
        <p:spPr>
          <a:xfrm>
            <a:off x="4000500" y="2928938"/>
            <a:ext cx="71437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TextBox 7"/>
          <p:cNvSpPr txBox="1"/>
          <p:nvPr/>
        </p:nvSpPr>
        <p:spPr>
          <a:xfrm>
            <a:off x="357188" y="4738688"/>
            <a:ext cx="8358187" cy="178435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buFont typeface="Arial" pitchFamily="34" charset="0"/>
              <a:buChar char="•"/>
              <a:defRPr/>
            </a:pPr>
            <a:r>
              <a:rPr lang="id-ID" sz="2200" dirty="0"/>
              <a:t>  Ca-Flour can be used in feeding trial </a:t>
            </a:r>
            <a:r>
              <a:rPr lang="id-ID" sz="2200" dirty="0">
                <a:sym typeface="Wingdings" pitchFamily="2" charset="2"/>
              </a:rPr>
              <a:t> apply in food product</a:t>
            </a:r>
            <a:endParaRPr lang="id-ID" sz="2200" dirty="0"/>
          </a:p>
          <a:p>
            <a:pPr fontAlgn="auto">
              <a:spcBef>
                <a:spcPts val="0"/>
              </a:spcBef>
              <a:spcAft>
                <a:spcPts val="0"/>
              </a:spcAft>
              <a:buFont typeface="Arial" pitchFamily="34" charset="0"/>
              <a:buChar char="•"/>
              <a:defRPr/>
            </a:pPr>
            <a:r>
              <a:rPr lang="id-ID" sz="2200" dirty="0"/>
              <a:t>  In its application,  addition of  materials rich in phosphor (millet </a:t>
            </a:r>
          </a:p>
          <a:p>
            <a:pPr fontAlgn="auto">
              <a:spcBef>
                <a:spcPts val="0"/>
              </a:spcBef>
              <a:spcAft>
                <a:spcPts val="0"/>
              </a:spcAft>
              <a:defRPr/>
            </a:pPr>
            <a:r>
              <a:rPr lang="id-ID" sz="2200" dirty="0"/>
              <a:t>   (</a:t>
            </a:r>
            <a:r>
              <a:rPr lang="id-ID" sz="2200" i="1" dirty="0"/>
              <a:t>Setaria italica sp</a:t>
            </a:r>
            <a:r>
              <a:rPr lang="id-ID" sz="2200" dirty="0"/>
              <a:t>.) and  corn (</a:t>
            </a:r>
            <a:r>
              <a:rPr lang="id-ID" sz="2200" i="1" dirty="0"/>
              <a:t>Zea mays L.) </a:t>
            </a:r>
            <a:r>
              <a:rPr lang="id-ID" sz="2200" dirty="0"/>
              <a:t>is necessarily to be done</a:t>
            </a:r>
          </a:p>
          <a:p>
            <a:pPr fontAlgn="auto">
              <a:spcBef>
                <a:spcPts val="0"/>
              </a:spcBef>
              <a:spcAft>
                <a:spcPts val="0"/>
              </a:spcAft>
              <a:buFont typeface="Arial" pitchFamily="34" charset="0"/>
              <a:buChar char="•"/>
              <a:defRPr/>
            </a:pPr>
            <a:r>
              <a:rPr lang="id-ID" sz="2200" dirty="0"/>
              <a:t>  Need to evaluate its effect in chemical and physical  </a:t>
            </a:r>
          </a:p>
          <a:p>
            <a:pPr fontAlgn="auto">
              <a:spcBef>
                <a:spcPts val="0"/>
              </a:spcBef>
              <a:spcAft>
                <a:spcPts val="0"/>
              </a:spcAft>
              <a:defRPr/>
            </a:pPr>
            <a:r>
              <a:rPr lang="id-ID" sz="2200" dirty="0"/>
              <a:t>   characteristic of the products resulted</a:t>
            </a:r>
          </a:p>
        </p:txBody>
      </p:sp>
      <p:pic>
        <p:nvPicPr>
          <p:cNvPr id="9" name="Picture 8"/>
          <p:cNvPicPr/>
          <p:nvPr/>
        </p:nvPicPr>
        <p:blipFill>
          <a:blip r:embed="rId3" cstate="print"/>
          <a:srcRect/>
          <a:stretch>
            <a:fillRect/>
          </a:stretch>
        </p:blipFill>
        <p:spPr bwMode="auto">
          <a:xfrm>
            <a:off x="8429620" y="5857892"/>
            <a:ext cx="714380" cy="7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4" descr="PIC_0414"/>
          <p:cNvPicPr>
            <a:picLocks noChangeAspect="1" noChangeArrowheads="1"/>
          </p:cNvPicPr>
          <p:nvPr/>
        </p:nvPicPr>
        <p:blipFill>
          <a:blip r:embed="rId4" cstate="print"/>
          <a:srcRect/>
          <a:stretch>
            <a:fillRect/>
          </a:stretch>
        </p:blipFill>
        <p:spPr bwMode="auto">
          <a:xfrm>
            <a:off x="428596" y="1500174"/>
            <a:ext cx="2143140"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2757478" cy="714396"/>
          </a:xfrm>
          <a:prstGeom prst="round2DiagRect">
            <a:avLst/>
          </a:prstGeom>
          <a:solidFill>
            <a:srgbClr val="C00000"/>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fontScale="90000"/>
          </a:bodyPr>
          <a:lstStyle/>
          <a:p>
            <a:pPr algn="ctr" eaLnBrk="1" fontAlgn="auto" hangingPunct="1">
              <a:spcAft>
                <a:spcPts val="0"/>
              </a:spcAft>
              <a:defRPr/>
            </a:pPr>
            <a:r>
              <a:rPr lang="id-ID" dirty="0" smtClean="0"/>
              <a:t>OBJECTIVES</a:t>
            </a:r>
            <a:endParaRPr lang="id-ID" dirty="0"/>
          </a:p>
        </p:txBody>
      </p:sp>
      <p:sp>
        <p:nvSpPr>
          <p:cNvPr id="3" name="Content Placeholder 2"/>
          <p:cNvSpPr>
            <a:spLocks noGrp="1"/>
          </p:cNvSpPr>
          <p:nvPr>
            <p:ph sz="quarter" idx="1"/>
          </p:nvPr>
        </p:nvSpPr>
        <p:spPr>
          <a:xfrm>
            <a:off x="457200" y="1219200"/>
            <a:ext cx="8229600" cy="3424238"/>
          </a:xfrm>
          <a:prstGeom prst="round2DiagRect">
            <a:avLst/>
          </a:prstGeom>
          <a:ln w="38100">
            <a:solidFill>
              <a:srgbClr val="C00000"/>
            </a:solidFill>
            <a:miter lim="800000"/>
            <a:headEnd/>
            <a:tailEnd/>
          </a:ln>
        </p:spPr>
        <p:style>
          <a:lnRef idx="2">
            <a:schemeClr val="accent2"/>
          </a:lnRef>
          <a:fillRef idx="1">
            <a:schemeClr val="lt1"/>
          </a:fillRef>
          <a:effectRef idx="0">
            <a:schemeClr val="accent2"/>
          </a:effectRef>
          <a:fontRef idx="minor">
            <a:schemeClr val="dk1"/>
          </a:fontRef>
        </p:style>
        <p:txBody>
          <a:bodyPr>
            <a:normAutofit/>
          </a:bodyPr>
          <a:lstStyle/>
          <a:p>
            <a:pPr marL="274320" indent="-274320" eaLnBrk="1" fontAlgn="auto" hangingPunct="1">
              <a:spcAft>
                <a:spcPts val="0"/>
              </a:spcAft>
              <a:buFont typeface="Wingdings 3"/>
              <a:buNone/>
              <a:defRPr/>
            </a:pPr>
            <a:r>
              <a:rPr lang="id-ID" b="1" dirty="0" smtClean="0"/>
              <a:t>	The objectives of this study : </a:t>
            </a:r>
          </a:p>
          <a:p>
            <a:pPr marL="274320" indent="-274320" eaLnBrk="1" fontAlgn="auto" hangingPunct="1">
              <a:spcAft>
                <a:spcPts val="0"/>
              </a:spcAft>
              <a:buFont typeface="Wingdings 3"/>
              <a:buNone/>
              <a:defRPr/>
            </a:pPr>
            <a:r>
              <a:rPr lang="id-ID" dirty="0" smtClean="0"/>
              <a:t>- to observe the effect of feed formulation using scallop shell flour, corn and millet flours to Ca-absorption of blood serum in mice </a:t>
            </a:r>
          </a:p>
          <a:p>
            <a:pPr marL="274320" indent="-274320" eaLnBrk="1" fontAlgn="auto" hangingPunct="1">
              <a:spcAft>
                <a:spcPts val="0"/>
              </a:spcAft>
              <a:buFont typeface="Wingdings 3"/>
              <a:buNone/>
              <a:defRPr/>
            </a:pPr>
            <a:r>
              <a:rPr lang="id-ID" dirty="0" smtClean="0"/>
              <a:t>- to assess nutritional, chemical, physical and sensory quality of formulated scallop shell flour on food products.</a:t>
            </a:r>
          </a:p>
          <a:p>
            <a:pPr marL="274320" indent="-274320" eaLnBrk="1" fontAlgn="auto" hangingPunct="1">
              <a:spcAft>
                <a:spcPts val="0"/>
              </a:spcAft>
              <a:buFont typeface="Wingdings 3"/>
              <a:buChar char=""/>
              <a:defRPr/>
            </a:pPr>
            <a:endParaRPr lang="id-ID" dirty="0"/>
          </a:p>
        </p:txBody>
      </p:sp>
      <p:pic>
        <p:nvPicPr>
          <p:cNvPr id="15366" name="Picture 2" descr="E:\poto\pendahuluan\kerangnya susan\kerang ker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2063"/>
            <a:ext cx="15001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TEPUNG CANGKANG KE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5072063"/>
            <a:ext cx="1460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tepung jag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5072063"/>
            <a:ext cx="1574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tepung jawaw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5072063"/>
            <a:ext cx="163671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 descr="pemberian formula dengan son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5072063"/>
            <a:ext cx="16430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E:\poto\pendahuluan\DSC02806.JPG"/>
          <p:cNvPicPr>
            <a:picLocks noChangeAspect="1" noChangeArrowheads="1"/>
          </p:cNvPicPr>
          <p:nvPr/>
        </p:nvPicPr>
        <p:blipFill>
          <a:blip r:embed="rId7"/>
          <a:srcRect/>
          <a:stretch>
            <a:fillRect/>
          </a:stretch>
        </p:blipFill>
        <p:spPr bwMode="auto">
          <a:xfrm>
            <a:off x="7215188" y="5072063"/>
            <a:ext cx="1928812" cy="1514475"/>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28625" y="2300288"/>
            <a:ext cx="3786188" cy="1635125"/>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spAutoFit/>
          </a:bodyPr>
          <a:lstStyle/>
          <a:p>
            <a:pPr marL="457200" indent="-457200" fontAlgn="auto">
              <a:spcBef>
                <a:spcPts val="0"/>
              </a:spcBef>
              <a:spcAft>
                <a:spcPts val="0"/>
              </a:spcAft>
              <a:defRPr/>
            </a:pPr>
            <a:r>
              <a:rPr lang="id-ID" b="1" dirty="0">
                <a:solidFill>
                  <a:srgbClr val="C00000"/>
                </a:solidFill>
                <a:latin typeface="Times New Roman" pitchFamily="18" charset="0"/>
                <a:cs typeface="Times New Roman" pitchFamily="18" charset="0"/>
              </a:rPr>
              <a:t>1.  Preparation of Ca-Flour</a:t>
            </a:r>
          </a:p>
          <a:p>
            <a:pPr marL="457200" indent="-457200" fontAlgn="auto">
              <a:spcBef>
                <a:spcPts val="0"/>
              </a:spcBef>
              <a:spcAft>
                <a:spcPts val="0"/>
              </a:spcAft>
              <a:defRPr/>
            </a:pPr>
            <a:r>
              <a:rPr lang="id-ID" b="1" dirty="0">
                <a:solidFill>
                  <a:schemeClr val="tx1"/>
                </a:solidFill>
                <a:latin typeface="Times New Roman" pitchFamily="18" charset="0"/>
                <a:cs typeface="Times New Roman" pitchFamily="18" charset="0"/>
              </a:rPr>
              <a:t>- Mixture of asian moon scallop flour  and corn flour</a:t>
            </a:r>
          </a:p>
          <a:p>
            <a:pPr marL="457200" indent="-457200" fontAlgn="auto">
              <a:spcBef>
                <a:spcPts val="0"/>
              </a:spcBef>
              <a:spcAft>
                <a:spcPts val="0"/>
              </a:spcAft>
              <a:defRPr/>
            </a:pPr>
            <a:r>
              <a:rPr lang="id-ID" b="1" dirty="0">
                <a:solidFill>
                  <a:schemeClr val="tx1"/>
                </a:solidFill>
                <a:latin typeface="Times New Roman" pitchFamily="18" charset="0"/>
                <a:cs typeface="Times New Roman" pitchFamily="18" charset="0"/>
              </a:rPr>
              <a:t>- Mixture of Asian moon Scallop flour  and millet flour      </a:t>
            </a:r>
          </a:p>
        </p:txBody>
      </p:sp>
      <p:sp>
        <p:nvSpPr>
          <p:cNvPr id="5" name="Rounded Rectangle 4"/>
          <p:cNvSpPr/>
          <p:nvPr/>
        </p:nvSpPr>
        <p:spPr>
          <a:xfrm>
            <a:off x="4537075" y="1643063"/>
            <a:ext cx="4286250" cy="132873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id-ID" b="1" dirty="0">
                <a:solidFill>
                  <a:srgbClr val="C00000"/>
                </a:solidFill>
                <a:latin typeface="Times New Roman" pitchFamily="18" charset="0"/>
                <a:cs typeface="Times New Roman" pitchFamily="18" charset="0"/>
              </a:rPr>
              <a:t>1. Formulation  of Fish Based - Product</a:t>
            </a:r>
          </a:p>
          <a:p>
            <a:pPr fontAlgn="auto">
              <a:spcBef>
                <a:spcPts val="0"/>
              </a:spcBef>
              <a:spcAft>
                <a:spcPts val="0"/>
              </a:spcAft>
              <a:defRPr/>
            </a:pPr>
            <a:r>
              <a:rPr lang="id-ID" b="1" i="1" dirty="0">
                <a:solidFill>
                  <a:schemeClr val="tx1"/>
                </a:solidFill>
                <a:latin typeface="Times New Roman" pitchFamily="18" charset="0"/>
                <a:cs typeface="Times New Roman" pitchFamily="18" charset="0"/>
              </a:rPr>
              <a:t>Cookies </a:t>
            </a:r>
            <a:r>
              <a:rPr lang="id-ID" b="1" dirty="0">
                <a:solidFill>
                  <a:schemeClr val="tx1"/>
                </a:solidFill>
                <a:latin typeface="Times New Roman" pitchFamily="18" charset="0"/>
                <a:cs typeface="Times New Roman" pitchFamily="18" charset="0"/>
              </a:rPr>
              <a:t>(Sarwono, 2009), extrudate (Hermanianto et al., 2000), Fish Nugget (Agustini et al., 2006)</a:t>
            </a:r>
            <a:endParaRPr lang="id-ID" b="1" dirty="0"/>
          </a:p>
        </p:txBody>
      </p:sp>
      <p:sp>
        <p:nvSpPr>
          <p:cNvPr id="6" name="Rounded Rectangle 5"/>
          <p:cNvSpPr/>
          <p:nvPr/>
        </p:nvSpPr>
        <p:spPr>
          <a:xfrm>
            <a:off x="4575175" y="3332163"/>
            <a:ext cx="4286250" cy="1020762"/>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id-ID" b="1" dirty="0">
                <a:solidFill>
                  <a:srgbClr val="C00000"/>
                </a:solidFill>
                <a:latin typeface="Times New Roman" pitchFamily="18" charset="0"/>
                <a:cs typeface="Times New Roman" pitchFamily="18" charset="0"/>
              </a:rPr>
              <a:t>2.  Chemical Analysis</a:t>
            </a:r>
          </a:p>
          <a:p>
            <a:pPr fontAlgn="auto">
              <a:spcBef>
                <a:spcPts val="0"/>
              </a:spcBef>
              <a:spcAft>
                <a:spcPts val="0"/>
              </a:spcAft>
              <a:defRPr/>
            </a:pPr>
            <a:r>
              <a:rPr lang="id-ID" b="1" dirty="0">
                <a:latin typeface="Times New Roman" pitchFamily="18" charset="0"/>
                <a:cs typeface="Times New Roman" pitchFamily="18" charset="0"/>
              </a:rPr>
              <a:t>moisture, ash, fat, protein, carbohydrate, crude fibre, calcium, and phosphor</a:t>
            </a:r>
          </a:p>
        </p:txBody>
      </p:sp>
      <p:sp>
        <p:nvSpPr>
          <p:cNvPr id="7" name="Rounded Rectangle 6"/>
          <p:cNvSpPr/>
          <p:nvPr/>
        </p:nvSpPr>
        <p:spPr>
          <a:xfrm>
            <a:off x="4572000" y="4664075"/>
            <a:ext cx="4286250" cy="1328738"/>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marL="109538" indent="-109538" fontAlgn="auto">
              <a:spcBef>
                <a:spcPts val="0"/>
              </a:spcBef>
              <a:spcAft>
                <a:spcPts val="0"/>
              </a:spcAft>
              <a:defRPr/>
            </a:pPr>
            <a:r>
              <a:rPr lang="id-ID" b="1" dirty="0">
                <a:solidFill>
                  <a:srgbClr val="C00000"/>
                </a:solidFill>
                <a:latin typeface="Times New Roman" pitchFamily="18" charset="0"/>
                <a:cs typeface="Times New Roman" pitchFamily="18" charset="0"/>
              </a:rPr>
              <a:t>3. Physical Analysis</a:t>
            </a:r>
          </a:p>
          <a:p>
            <a:pPr marL="109538" indent="-109538" fontAlgn="auto">
              <a:spcBef>
                <a:spcPts val="0"/>
              </a:spcBef>
              <a:spcAft>
                <a:spcPts val="0"/>
              </a:spcAft>
              <a:buFontTx/>
              <a:buChar char="-"/>
              <a:defRPr/>
            </a:pPr>
            <a:r>
              <a:rPr lang="id-ID" b="1" dirty="0">
                <a:solidFill>
                  <a:schemeClr val="tx1"/>
                </a:solidFill>
                <a:latin typeface="Times New Roman" pitchFamily="18" charset="0"/>
                <a:cs typeface="Times New Roman" pitchFamily="18" charset="0"/>
              </a:rPr>
              <a:t>Breaking Strength (Thomas et al., 1994) = cookies and extrudate)</a:t>
            </a:r>
          </a:p>
          <a:p>
            <a:pPr marL="109538" indent="-109538" fontAlgn="auto">
              <a:spcBef>
                <a:spcPts val="0"/>
              </a:spcBef>
              <a:spcAft>
                <a:spcPts val="0"/>
              </a:spcAft>
              <a:buFontTx/>
              <a:buChar char="-"/>
              <a:defRPr/>
            </a:pPr>
            <a:r>
              <a:rPr lang="id-ID" b="1" dirty="0">
                <a:solidFill>
                  <a:schemeClr val="tx1"/>
                </a:solidFill>
                <a:latin typeface="Times New Roman" pitchFamily="18" charset="0"/>
                <a:cs typeface="Times New Roman" pitchFamily="18" charset="0"/>
              </a:rPr>
              <a:t>gel strength (SNI 2372.6:2009) . </a:t>
            </a:r>
          </a:p>
        </p:txBody>
      </p:sp>
      <p:sp>
        <p:nvSpPr>
          <p:cNvPr id="11" name="Round Diagonal Corner Rectangle 10"/>
          <p:cNvSpPr/>
          <p:nvPr/>
        </p:nvSpPr>
        <p:spPr>
          <a:xfrm>
            <a:off x="542896" y="1217276"/>
            <a:ext cx="3500462" cy="510778"/>
          </a:xfrm>
          <a:prstGeom prst="round2DiagRect">
            <a:avLst/>
          </a:prstGeom>
          <a:solidFill>
            <a:srgbClr val="002060"/>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d-ID" sz="2400" b="1" dirty="0"/>
              <a:t>Experimental in vivo </a:t>
            </a:r>
          </a:p>
        </p:txBody>
      </p:sp>
      <p:sp>
        <p:nvSpPr>
          <p:cNvPr id="12" name="Round Diagonal Corner Rectangle 11"/>
          <p:cNvSpPr/>
          <p:nvPr/>
        </p:nvSpPr>
        <p:spPr>
          <a:xfrm>
            <a:off x="4357686" y="285728"/>
            <a:ext cx="4500562" cy="919401"/>
          </a:xfrm>
          <a:prstGeom prst="round2Diag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d-ID" sz="2400" b="1" dirty="0"/>
              <a:t>Applying Ca : P Formulation Treatment in Food</a:t>
            </a:r>
          </a:p>
        </p:txBody>
      </p:sp>
      <p:cxnSp>
        <p:nvCxnSpPr>
          <p:cNvPr id="14" name="Straight Arrow Connector 13"/>
          <p:cNvCxnSpPr/>
          <p:nvPr/>
        </p:nvCxnSpPr>
        <p:spPr>
          <a:xfrm rot="16200000" flipH="1">
            <a:off x="1974850" y="2008188"/>
            <a:ext cx="571500" cy="0"/>
          </a:xfrm>
          <a:prstGeom prst="straightConnector1">
            <a:avLst/>
          </a:prstGeom>
          <a:ln w="7620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rot="5400000">
            <a:off x="3072606" y="4785519"/>
            <a:ext cx="428625" cy="1588"/>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5400000">
            <a:off x="2072481" y="4136232"/>
            <a:ext cx="428625" cy="1588"/>
          </a:xfrm>
          <a:prstGeom prst="straightConnector1">
            <a:avLst/>
          </a:prstGeom>
          <a:ln w="7620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rot="5400000">
            <a:off x="6501606" y="1427957"/>
            <a:ext cx="428625" cy="1588"/>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Flowchart: Alternate Process 19"/>
          <p:cNvSpPr/>
          <p:nvPr/>
        </p:nvSpPr>
        <p:spPr>
          <a:xfrm>
            <a:off x="500063" y="4357688"/>
            <a:ext cx="3786187" cy="1941512"/>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spAutoFit/>
          </a:bodyPr>
          <a:lstStyle/>
          <a:p>
            <a:pPr marL="457200" indent="-457200" fontAlgn="auto">
              <a:spcBef>
                <a:spcPts val="0"/>
              </a:spcBef>
              <a:spcAft>
                <a:spcPts val="0"/>
              </a:spcAft>
              <a:defRPr/>
            </a:pPr>
            <a:r>
              <a:rPr lang="id-ID" b="1" dirty="0">
                <a:solidFill>
                  <a:srgbClr val="C00000"/>
                </a:solidFill>
                <a:latin typeface="Times New Roman" pitchFamily="18" charset="0"/>
                <a:cs typeface="Times New Roman" pitchFamily="18" charset="0"/>
              </a:rPr>
              <a:t>2.  Feeding trial to mice</a:t>
            </a:r>
          </a:p>
          <a:p>
            <a:pPr marL="457200" indent="-457200" fontAlgn="auto">
              <a:spcBef>
                <a:spcPts val="0"/>
              </a:spcBef>
              <a:spcAft>
                <a:spcPts val="0"/>
              </a:spcAft>
              <a:defRPr/>
            </a:pPr>
            <a:r>
              <a:rPr lang="id-ID" b="1" dirty="0">
                <a:solidFill>
                  <a:srgbClr val="C00000"/>
                </a:solidFill>
                <a:latin typeface="Times New Roman" pitchFamily="18" charset="0"/>
                <a:cs typeface="Times New Roman" pitchFamily="18" charset="0"/>
              </a:rPr>
              <a:t>	</a:t>
            </a:r>
            <a:r>
              <a:rPr lang="id-ID" b="1" dirty="0">
                <a:solidFill>
                  <a:schemeClr val="tx1"/>
                </a:solidFill>
                <a:latin typeface="Times New Roman" pitchFamily="18" charset="0"/>
                <a:cs typeface="Times New Roman" pitchFamily="18" charset="0"/>
              </a:rPr>
              <a:t>Formulation  Ca : P  in feed  + Ca-Flour)  with ratio 1:1, 2:1 and 3:1 and evaluate for  Ca-absorption during 0 h, 6 h, 3 days, 6 days and 10 days.</a:t>
            </a:r>
          </a:p>
        </p:txBody>
      </p:sp>
      <p:cxnSp>
        <p:nvCxnSpPr>
          <p:cNvPr id="17" name="Straight Arrow Connector 16"/>
          <p:cNvCxnSpPr/>
          <p:nvPr/>
        </p:nvCxnSpPr>
        <p:spPr>
          <a:xfrm rot="5400000">
            <a:off x="6533356" y="4571207"/>
            <a:ext cx="428625" cy="1588"/>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504781" y="3142457"/>
            <a:ext cx="428625" cy="1588"/>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320040" y="245724"/>
            <a:ext cx="3751894" cy="714396"/>
          </a:xfrm>
          <a:prstGeom prst="round2DiagRect">
            <a:avLst/>
          </a:prstGeom>
          <a:solidFill>
            <a:srgbClr val="C00000"/>
          </a:solidFill>
          <a:ln>
            <a:miter lim="800000"/>
            <a:headEnd/>
            <a:tailEnd/>
          </a:ln>
          <a:extLst/>
        </p:spPr>
        <p:style>
          <a:lnRef idx="0">
            <a:schemeClr val="accent2"/>
          </a:lnRef>
          <a:fillRef idx="3">
            <a:schemeClr val="accent2"/>
          </a:fillRef>
          <a:effectRef idx="3">
            <a:schemeClr val="accent2"/>
          </a:effectRef>
          <a:fontRef idx="minor">
            <a:schemeClr val="lt1"/>
          </a:fontRef>
        </p:style>
        <p:txBody>
          <a:bodyPr>
            <a:normAutofit/>
          </a:bodyPr>
          <a:lstStyle/>
          <a:p>
            <a:pPr algn="ctr" eaLnBrk="1" fontAlgn="auto" hangingPunct="1">
              <a:spcAft>
                <a:spcPts val="0"/>
              </a:spcAft>
              <a:defRPr/>
            </a:pPr>
            <a:r>
              <a:rPr lang="id-ID" dirty="0" smtClean="0"/>
              <a:t>METHODOLOGY</a:t>
            </a:r>
            <a:endParaRPr lang="id-ID"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41300" y="285750"/>
            <a:ext cx="4929188" cy="714375"/>
          </a:xfrm>
        </p:spPr>
        <p:txBody>
          <a:bodyPr/>
          <a:lstStyle/>
          <a:p>
            <a:pPr eaLnBrk="1" hangingPunct="1"/>
            <a:r>
              <a:rPr lang="id-ID" b="1" smtClean="0"/>
              <a:t>Calcium Formulation</a:t>
            </a:r>
          </a:p>
        </p:txBody>
      </p:sp>
      <p:pic>
        <p:nvPicPr>
          <p:cNvPr id="17411" name="Picture 2" descr="C:\Program Files\Microsoft Office\MEDIA\CAGCAT10\j0302953.jpg"/>
          <p:cNvPicPr>
            <a:picLocks noChangeAspect="1" noChangeArrowheads="1"/>
          </p:cNvPicPr>
          <p:nvPr/>
        </p:nvPicPr>
        <p:blipFill>
          <a:blip r:embed="rId3">
            <a:extLst>
              <a:ext uri="{28A0092B-C50C-407E-A947-70E740481C1C}">
                <a14:useLocalDpi xmlns:a14="http://schemas.microsoft.com/office/drawing/2010/main" val="0"/>
              </a:ext>
            </a:extLst>
          </a:blip>
          <a:srcRect l="13799" r="6898"/>
          <a:stretch>
            <a:fillRect/>
          </a:stretch>
        </p:blipFill>
        <p:spPr bwMode="auto">
          <a:xfrm>
            <a:off x="2286000" y="1500188"/>
            <a:ext cx="2214563"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1563" y="1428750"/>
            <a:ext cx="1285875" cy="584200"/>
          </a:xfrm>
          <a:prstGeom prst="rightArrowCallout">
            <a:avLst>
              <a:gd name="adj1" fmla="val 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id-ID" sz="3200" b="1" dirty="0"/>
              <a:t>Ca</a:t>
            </a:r>
          </a:p>
        </p:txBody>
      </p:sp>
      <p:sp>
        <p:nvSpPr>
          <p:cNvPr id="7" name="TextBox 6"/>
          <p:cNvSpPr txBox="1"/>
          <p:nvPr/>
        </p:nvSpPr>
        <p:spPr>
          <a:xfrm>
            <a:off x="4643438" y="1133475"/>
            <a:ext cx="3857625" cy="23844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buFontTx/>
              <a:buChar char="-"/>
              <a:defRPr/>
            </a:pPr>
            <a:r>
              <a:rPr lang="id-ID" dirty="0"/>
              <a:t>Decreasing Growth</a:t>
            </a:r>
          </a:p>
          <a:p>
            <a:pPr fontAlgn="auto">
              <a:spcBef>
                <a:spcPts val="0"/>
              </a:spcBef>
              <a:spcAft>
                <a:spcPts val="0"/>
              </a:spcAft>
              <a:buFontTx/>
              <a:buChar char="-"/>
              <a:defRPr/>
            </a:pPr>
            <a:r>
              <a:rPr lang="id-ID" dirty="0"/>
              <a:t>Loosing  appetite  </a:t>
            </a:r>
          </a:p>
          <a:p>
            <a:pPr fontAlgn="auto">
              <a:spcBef>
                <a:spcPts val="0"/>
              </a:spcBef>
              <a:spcAft>
                <a:spcPts val="0"/>
              </a:spcAft>
              <a:buFontTx/>
              <a:buChar char="-"/>
              <a:defRPr/>
            </a:pPr>
            <a:r>
              <a:rPr lang="id-ID" dirty="0"/>
              <a:t>Decreasing ash and deposit of  mineral (Ye et al., 2006)</a:t>
            </a:r>
          </a:p>
        </p:txBody>
      </p:sp>
      <p:sp>
        <p:nvSpPr>
          <p:cNvPr id="8" name="TextBox 7"/>
          <p:cNvSpPr txBox="1"/>
          <p:nvPr/>
        </p:nvSpPr>
        <p:spPr>
          <a:xfrm>
            <a:off x="1087438" y="2428875"/>
            <a:ext cx="1285875" cy="584200"/>
          </a:xfrm>
          <a:prstGeom prst="rightArrowCallout">
            <a:avLst>
              <a:gd name="adj1" fmla="val 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id-ID" sz="3200" b="1" dirty="0"/>
              <a:t>P</a:t>
            </a:r>
          </a:p>
        </p:txBody>
      </p:sp>
      <p:sp>
        <p:nvSpPr>
          <p:cNvPr id="9" name="Cross 8"/>
          <p:cNvSpPr/>
          <p:nvPr/>
        </p:nvSpPr>
        <p:spPr>
          <a:xfrm>
            <a:off x="1357313" y="2071688"/>
            <a:ext cx="285750" cy="2857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0" name="TextBox 9"/>
          <p:cNvSpPr txBox="1"/>
          <p:nvPr/>
        </p:nvSpPr>
        <p:spPr>
          <a:xfrm>
            <a:off x="1071563" y="3711575"/>
            <a:ext cx="1236662"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d-ID" dirty="0"/>
              <a:t>1: 1 (Ca/P)</a:t>
            </a:r>
          </a:p>
        </p:txBody>
      </p:sp>
      <p:sp>
        <p:nvSpPr>
          <p:cNvPr id="13" name="TextBox 12"/>
          <p:cNvSpPr txBox="1"/>
          <p:nvPr/>
        </p:nvSpPr>
        <p:spPr>
          <a:xfrm>
            <a:off x="4500563" y="3571875"/>
            <a:ext cx="428625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d-ID" dirty="0"/>
              <a:t>Gave significant effect in bone growing</a:t>
            </a:r>
          </a:p>
          <a:p>
            <a:pPr fontAlgn="auto">
              <a:spcBef>
                <a:spcPts val="0"/>
              </a:spcBef>
              <a:spcAft>
                <a:spcPts val="0"/>
              </a:spcAft>
              <a:defRPr/>
            </a:pPr>
            <a:r>
              <a:rPr lang="id-ID" dirty="0"/>
              <a:t> (Ye et al., 2006)</a:t>
            </a:r>
          </a:p>
        </p:txBody>
      </p:sp>
      <p:sp>
        <p:nvSpPr>
          <p:cNvPr id="14" name="TextBox 13"/>
          <p:cNvSpPr txBox="1"/>
          <p:nvPr/>
        </p:nvSpPr>
        <p:spPr>
          <a:xfrm>
            <a:off x="1071563" y="4654550"/>
            <a:ext cx="1228725" cy="36988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fontAlgn="auto">
              <a:spcBef>
                <a:spcPts val="0"/>
              </a:spcBef>
              <a:spcAft>
                <a:spcPts val="0"/>
              </a:spcAft>
              <a:defRPr/>
            </a:pPr>
            <a:r>
              <a:rPr lang="id-ID" dirty="0"/>
              <a:t>2 : 1 (Ca/P)</a:t>
            </a:r>
          </a:p>
        </p:txBody>
      </p:sp>
      <p:sp>
        <p:nvSpPr>
          <p:cNvPr id="15" name="TextBox 14"/>
          <p:cNvSpPr txBox="1"/>
          <p:nvPr/>
        </p:nvSpPr>
        <p:spPr>
          <a:xfrm>
            <a:off x="4500563" y="4214813"/>
            <a:ext cx="4286250" cy="12001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id-ID" dirty="0"/>
              <a:t>Have been used in Europe formulation standart but high phosphor consumption in food causing  changing Ca/P ratio (Cherklewski, 2005)</a:t>
            </a:r>
          </a:p>
        </p:txBody>
      </p:sp>
      <p:sp>
        <p:nvSpPr>
          <p:cNvPr id="16" name="TextBox 15"/>
          <p:cNvSpPr txBox="1"/>
          <p:nvPr/>
        </p:nvSpPr>
        <p:spPr>
          <a:xfrm>
            <a:off x="1071563" y="5857875"/>
            <a:ext cx="1228725" cy="3698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id-ID" dirty="0"/>
              <a:t>3 : 1 (Ca/P)</a:t>
            </a:r>
          </a:p>
        </p:txBody>
      </p:sp>
      <p:sp>
        <p:nvSpPr>
          <p:cNvPr id="18" name="TextBox 17"/>
          <p:cNvSpPr txBox="1"/>
          <p:nvPr/>
        </p:nvSpPr>
        <p:spPr>
          <a:xfrm>
            <a:off x="4500563" y="5786438"/>
            <a:ext cx="2428875" cy="3698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id-ID" dirty="0"/>
              <a:t>Have not been studied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1055</TotalTime>
  <Words>4067</Words>
  <Application>Microsoft Office PowerPoint</Application>
  <PresentationFormat>On-screen Show (4:3)</PresentationFormat>
  <Paragraphs>1206</Paragraphs>
  <Slides>51</Slides>
  <Notes>28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51</vt:i4>
      </vt:variant>
    </vt:vector>
  </HeadingPairs>
  <TitlesOfParts>
    <vt:vector size="68" baseType="lpstr">
      <vt:lpstr>Arial</vt:lpstr>
      <vt:lpstr>Bookman Old Style</vt:lpstr>
      <vt:lpstr>Gill Sans MT</vt:lpstr>
      <vt:lpstr>Wingdings 3</vt:lpstr>
      <vt:lpstr>Wingdings</vt:lpstr>
      <vt:lpstr>Calibri</vt:lpstr>
      <vt:lpstr>Stencil</vt:lpstr>
      <vt:lpstr>Nyala</vt:lpstr>
      <vt:lpstr>Centaur</vt:lpstr>
      <vt:lpstr>Microsoft YaHei</vt:lpstr>
      <vt:lpstr>Baskerville Old Face</vt:lpstr>
      <vt:lpstr>Batang</vt:lpstr>
      <vt:lpstr>Times New Roman</vt:lpstr>
      <vt:lpstr>Algerian</vt:lpstr>
      <vt:lpstr>Andalus</vt:lpstr>
      <vt:lpstr>Calisto MT</vt:lpstr>
      <vt:lpstr>Origin</vt:lpstr>
      <vt:lpstr>PowerPoint Presentation</vt:lpstr>
      <vt:lpstr>PowerPoint Presentation</vt:lpstr>
      <vt:lpstr>Utilization of Asian Moon Scallop (Amusium pleuronectes) Shell for Calcium Resource Formulation (In vivo) and Its Application on Fish-based Product    </vt:lpstr>
      <vt:lpstr> Introduction</vt:lpstr>
      <vt:lpstr>Introduction</vt:lpstr>
      <vt:lpstr>PowerPoint Presentation</vt:lpstr>
      <vt:lpstr>OBJECTIVES</vt:lpstr>
      <vt:lpstr>METHODOLOGY</vt:lpstr>
      <vt:lpstr>Calcium Formulation</vt:lpstr>
      <vt:lpstr>Preparation of Asian moon scallop flour </vt:lpstr>
      <vt:lpstr>Preparation of  Ca-Flour</vt:lpstr>
      <vt:lpstr>PowerPoint Presentation</vt:lpstr>
      <vt:lpstr>PowerPoint Presentation</vt:lpstr>
      <vt:lpstr>PowerPoint Presentation</vt:lpstr>
      <vt:lpstr>cookies</vt:lpstr>
      <vt:lpstr>Extrudate</vt:lpstr>
      <vt:lpstr>Fish Nugget</vt:lpstr>
      <vt:lpstr>Calcium and Phosphor Corellations</vt:lpstr>
      <vt:lpstr>Chemical Analysis </vt:lpstr>
      <vt:lpstr>Physical Analysis </vt:lpstr>
      <vt:lpstr>Ca : P Ratio in Products</vt:lpstr>
      <vt:lpstr>Conclusion </vt:lpstr>
      <vt:lpstr>ACKNOWLEDGEMENT</vt:lpstr>
      <vt:lpstr>PowerPoint Presentation</vt:lpstr>
      <vt:lpstr>PowerPoint Presentation</vt:lpstr>
      <vt:lpstr>PowerPoint Presentation</vt:lpstr>
      <vt:lpstr>PowerPoint Presentation</vt:lpstr>
      <vt:lpstr>TAMBAHAN</vt:lpstr>
      <vt:lpstr>Statistical Analyzed</vt:lpstr>
      <vt:lpstr>Statistical Analysis</vt:lpstr>
      <vt:lpstr>PowerPoint Presentation</vt:lpstr>
      <vt:lpstr>Calcium Daily Consumption</vt:lpstr>
      <vt:lpstr>Alur Proses Pembuatan Cookies (Sarwono, 2009)</vt:lpstr>
      <vt:lpstr>Alur Proses Pembuatan extrudate  (Hermanianto et al., 2000)</vt:lpstr>
      <vt:lpstr>Alur Proses Pembuatan Fish nugget (Modifikasi Agustini et al., 2006)</vt:lpstr>
      <vt:lpstr>Bahan dalam Pembuatan Cangkang Kerang Simping</vt:lpstr>
      <vt:lpstr>Bahan dalam pembuatan Fish Nugget</vt:lpstr>
      <vt:lpstr>Bahan dalam Pembuatan Cookies</vt:lpstr>
      <vt:lpstr>Bahan dalam Pembuatan extrudate </vt:lpstr>
      <vt:lpstr>Cara Formulasi</vt:lpstr>
      <vt:lpstr>Formulasi Makanan Ringan Tanpa</vt:lpstr>
      <vt:lpstr>Formulasi Makanan Ringan dengan Penambahan Scallop flourdengan JG</vt:lpstr>
      <vt:lpstr>PowerPoint Presentation</vt:lpstr>
      <vt:lpstr>PowerPoint Presentation</vt:lpstr>
      <vt:lpstr>Pembentukan tulang dan gigi</vt:lpstr>
      <vt:lpstr>Kebutuhan makanan rinngan formulasi Scallop flourdengan JG</vt:lpstr>
      <vt:lpstr>Kebutuhan makanan ringan formulasi Scallop flour dengan JW</vt:lpstr>
      <vt:lpstr>PowerPoint Presentation</vt:lpstr>
      <vt:lpstr>Biaya Produksi AMSM</vt:lpstr>
      <vt:lpstr>Biaya Produksi extrudate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of Asian Moon Scallop (Amusium pleuronectes) Shell for Calcium Resource Formulation (In vivo) and Its Application on Fish-based Product</dc:title>
  <dc:creator>acer</dc:creator>
  <cp:lastModifiedBy>divya-u</cp:lastModifiedBy>
  <cp:revision>120</cp:revision>
  <dcterms:created xsi:type="dcterms:W3CDTF">2011-11-04T04:03:28Z</dcterms:created>
  <dcterms:modified xsi:type="dcterms:W3CDTF">2014-10-08T07:42:46Z</dcterms:modified>
</cp:coreProperties>
</file>