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 id="271" r:id="rId3"/>
    <p:sldId id="256" r:id="rId4"/>
    <p:sldId id="257" r:id="rId5"/>
    <p:sldId id="267" r:id="rId6"/>
    <p:sldId id="259" r:id="rId7"/>
    <p:sldId id="263" r:id="rId8"/>
    <p:sldId id="269" r:id="rId9"/>
    <p:sldId id="264" r:id="rId10"/>
    <p:sldId id="265" r:id="rId11"/>
    <p:sldId id="275" r:id="rId12"/>
    <p:sldId id="274" r:id="rId13"/>
    <p:sldId id="273"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1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6A22AB-5AB0-4A2F-9612-B78601A3766D}" type="datetimeFigureOut">
              <a:rPr lang="en-US" smtClean="0"/>
              <a:t>9/26/2014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6D6A22AB-5AB0-4A2F-9612-B78601A3766D}" type="datetimeFigureOut">
              <a:rPr lang="en-US" smtClean="0"/>
              <a:t>9/26/2014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3A1F9BAC-03C1-4CD0-B74D-455E103A2DB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6A22AB-5AB0-4A2F-9612-B78601A3766D}" type="datetimeFigureOut">
              <a:rPr lang="en-US" smtClean="0"/>
              <a:t>9/26/2014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6A22AB-5AB0-4A2F-9612-B78601A3766D}" type="datetimeFigureOut">
              <a:rPr lang="en-US" smtClean="0"/>
              <a:t>9/26/2014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A22AB-5AB0-4A2F-9612-B78601A3766D}" type="datetimeFigureOut">
              <a:rPr lang="en-US" smtClean="0"/>
              <a:t>9/26/2014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F9BAC-03C1-4CD0-B74D-455E103A2D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6D6A22AB-5AB0-4A2F-9612-B78601A3766D}" type="datetimeFigureOut">
              <a:rPr lang="en-US" smtClean="0"/>
              <a:t>9/26/2014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F9BAC-03C1-4CD0-B74D-455E103A2DB2}"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6D6A22AB-5AB0-4A2F-9612-B78601A3766D}" type="datetimeFigureOut">
              <a:rPr lang="en-US" smtClean="0"/>
              <a:t>9/26/2014</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3A1F9BAC-03C1-4CD0-B74D-455E103A2DB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alternative-integrative-medicine.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68" y="-7938"/>
            <a:ext cx="9112332"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667000" y="903937"/>
            <a:ext cx="35052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solidFill>
                  <a:schemeClr val="bg1"/>
                </a:solidFill>
                <a:latin typeface="Stencil" panose="040409050D0802020404" pitchFamily="82" charset="0"/>
              </a:rPr>
              <a:t>OMICS Group</a:t>
            </a:r>
            <a:endParaRPr lang="en-US" sz="5400" b="1" dirty="0">
              <a:solidFill>
                <a:schemeClr val="bg1"/>
              </a:solidFill>
              <a:latin typeface="Stencil" panose="040409050D0802020404" pitchFamily="82" charset="0"/>
            </a:endParaRPr>
          </a:p>
        </p:txBody>
      </p:sp>
      <p:sp>
        <p:nvSpPr>
          <p:cNvPr id="3076" name="Rectangle 8"/>
          <p:cNvSpPr>
            <a:spLocks noChangeArrowheads="1"/>
          </p:cNvSpPr>
          <p:nvPr/>
        </p:nvSpPr>
        <p:spPr bwMode="auto">
          <a:xfrm>
            <a:off x="457200" y="6372225"/>
            <a:ext cx="5715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2000" dirty="0">
                <a:solidFill>
                  <a:schemeClr val="tx1">
                    <a:lumMod val="85000"/>
                  </a:schemeClr>
                </a:solidFill>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0594"/>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457200" y="2971801"/>
            <a:ext cx="8305800" cy="3400424"/>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200" dirty="0" smtClean="0">
              <a:solidFill>
                <a:srgbClr val="0070C0"/>
              </a:solidFill>
              <a:latin typeface="Nyala" panose="02000504070300020003" pitchFamily="2" charset="0"/>
            </a:endParaRPr>
          </a:p>
          <a:p>
            <a:pPr>
              <a:defRPr/>
            </a:pPr>
            <a:endParaRPr lang="en-US" sz="2200" dirty="0">
              <a:solidFill>
                <a:srgbClr val="0070C0"/>
              </a:solidFill>
              <a:latin typeface="Nyala" panose="02000504070300020003" pitchFamily="2" charset="0"/>
            </a:endParaRPr>
          </a:p>
          <a:p>
            <a:pPr>
              <a:defRPr/>
            </a:pPr>
            <a:r>
              <a:rPr lang="en-US" sz="2200" dirty="0" smtClean="0">
                <a:solidFill>
                  <a:srgbClr val="0070C0"/>
                </a:solidFill>
                <a:latin typeface="Nyala" panose="02000504070300020003" pitchFamily="2" charset="0"/>
              </a:rPr>
              <a:t>OMICS </a:t>
            </a:r>
            <a:r>
              <a:rPr lang="en-US" sz="22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6686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14475"/>
            <a:ext cx="8153400" cy="619125"/>
          </a:xfrm>
        </p:spPr>
        <p:txBody>
          <a:bodyPr>
            <a:normAutofit fontScale="90000"/>
          </a:bodyPr>
          <a:lstStyle/>
          <a:p>
            <a:pPr algn="ctr"/>
            <a:r>
              <a:rPr lang="en-US" i="1" dirty="0"/>
              <a:t>Research Grant</a:t>
            </a:r>
            <a:endParaRPr lang="en-US" dirty="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81000" y="2286000"/>
            <a:ext cx="8305800" cy="4267200"/>
          </a:xfrm>
        </p:spPr>
        <p:txBody>
          <a:bodyPr>
            <a:normAutofit lnSpcReduction="10000"/>
          </a:bodyPr>
          <a:lstStyle/>
          <a:p>
            <a:pPr>
              <a:buFont typeface="Wingdings" pitchFamily="2" charset="2"/>
              <a:buChar char="ü"/>
            </a:pPr>
            <a:r>
              <a:rPr lang="en-US" sz="2000" dirty="0"/>
              <a:t>General Research Fund, HKRGC: The role of regulatory microRNAs in </a:t>
            </a:r>
            <a:r>
              <a:rPr lang="en-US" sz="2000" dirty="0" err="1" smtClean="0"/>
              <a:t>plasmacytoid</a:t>
            </a:r>
            <a:r>
              <a:rPr lang="en-US" sz="2000" dirty="0"/>
              <a:t> </a:t>
            </a:r>
            <a:r>
              <a:rPr lang="en-US" sz="2000" dirty="0" smtClean="0"/>
              <a:t>dendritic </a:t>
            </a:r>
            <a:r>
              <a:rPr lang="en-US" sz="2000" dirty="0"/>
              <a:t>cell functions in systemic lupus </a:t>
            </a:r>
            <a:r>
              <a:rPr lang="en-US" sz="2000" dirty="0" err="1"/>
              <a:t>erythematosus</a:t>
            </a:r>
            <a:r>
              <a:rPr lang="en-US" sz="2000" dirty="0"/>
              <a:t> </a:t>
            </a:r>
            <a:r>
              <a:rPr lang="en-US" sz="2000" dirty="0" err="1"/>
              <a:t>immunopathogenesis</a:t>
            </a:r>
            <a:r>
              <a:rPr lang="en-US" sz="2000" dirty="0"/>
              <a:t>. </a:t>
            </a:r>
            <a:r>
              <a:rPr lang="en-US" sz="2000" dirty="0" smtClean="0"/>
              <a:t>2013-15(co-I</a:t>
            </a:r>
            <a:r>
              <a:rPr lang="en-US" sz="2000" dirty="0"/>
              <a:t>; HK$692,826</a:t>
            </a:r>
            <a:r>
              <a:rPr lang="en-US" sz="2000" dirty="0" smtClean="0"/>
              <a:t>)</a:t>
            </a:r>
          </a:p>
          <a:p>
            <a:pPr>
              <a:buFont typeface="Wingdings" pitchFamily="2" charset="2"/>
              <a:buChar char="ü"/>
            </a:pPr>
            <a:r>
              <a:rPr lang="en-US" sz="2000" dirty="0"/>
              <a:t>Seed Funding for Basic Research, HKU: </a:t>
            </a:r>
            <a:r>
              <a:rPr lang="en-US" sz="2000" dirty="0" smtClean="0"/>
              <a:t>Molecular profiling </a:t>
            </a:r>
            <a:r>
              <a:rPr lang="en-US" sz="2000" dirty="0"/>
              <a:t>of pathogenic dendritic </a:t>
            </a:r>
            <a:r>
              <a:rPr lang="en-US" sz="2000" dirty="0" smtClean="0"/>
              <a:t>cells development </a:t>
            </a:r>
            <a:r>
              <a:rPr lang="en-US" sz="2000" dirty="0"/>
              <a:t>in systemic lupus </a:t>
            </a:r>
            <a:r>
              <a:rPr lang="en-US" sz="2000" dirty="0" err="1"/>
              <a:t>erythematosus</a:t>
            </a:r>
            <a:r>
              <a:rPr lang="en-US" sz="2000" dirty="0"/>
              <a:t>. 2012-13 (</a:t>
            </a:r>
            <a:r>
              <a:rPr lang="en-US" sz="2000" b="1" dirty="0"/>
              <a:t>PI</a:t>
            </a:r>
            <a:r>
              <a:rPr lang="en-US" sz="2000" dirty="0"/>
              <a:t>:, for HK$61,100</a:t>
            </a:r>
            <a:r>
              <a:rPr lang="en-US" sz="2000" dirty="0" smtClean="0"/>
              <a:t>)</a:t>
            </a:r>
          </a:p>
          <a:p>
            <a:pPr>
              <a:buFont typeface="Wingdings" pitchFamily="2" charset="2"/>
              <a:buChar char="ü"/>
            </a:pPr>
            <a:r>
              <a:rPr lang="en-US" sz="2000" dirty="0"/>
              <a:t>General Research Fund, HKRGC: Functional characterization of the novel C-type </a:t>
            </a:r>
            <a:r>
              <a:rPr lang="en-US" sz="2000" dirty="0" err="1" smtClean="0"/>
              <a:t>lectinlike</a:t>
            </a:r>
            <a:r>
              <a:rPr lang="en-US" sz="2000" dirty="0"/>
              <a:t> </a:t>
            </a:r>
            <a:r>
              <a:rPr lang="en-US" sz="2000" dirty="0" smtClean="0"/>
              <a:t>receptor </a:t>
            </a:r>
            <a:r>
              <a:rPr lang="en-US" sz="2000" dirty="0"/>
              <a:t>CLEC16A and </a:t>
            </a:r>
            <a:r>
              <a:rPr lang="en-US" sz="2000" dirty="0" smtClean="0"/>
              <a:t>its expression </a:t>
            </a:r>
            <a:r>
              <a:rPr lang="en-US" sz="2000" dirty="0"/>
              <a:t>association in systemic lupus </a:t>
            </a:r>
            <a:r>
              <a:rPr lang="en-US" sz="2000" dirty="0" smtClean="0"/>
              <a:t>erythematosus.2011-2014 </a:t>
            </a:r>
            <a:r>
              <a:rPr lang="en-US" sz="2000" dirty="0"/>
              <a:t>(</a:t>
            </a:r>
            <a:r>
              <a:rPr lang="en-US" sz="2000" b="1" dirty="0"/>
              <a:t>PI</a:t>
            </a:r>
            <a:r>
              <a:rPr lang="en-US" sz="2000" dirty="0"/>
              <a:t>, for HK$ 980,000</a:t>
            </a:r>
            <a:r>
              <a:rPr lang="en-US" sz="2000" dirty="0" smtClean="0"/>
              <a:t>)</a:t>
            </a:r>
          </a:p>
          <a:p>
            <a:pPr>
              <a:buFont typeface="Wingdings" pitchFamily="2" charset="2"/>
              <a:buChar char="ü"/>
            </a:pPr>
            <a:r>
              <a:rPr lang="en-US" sz="2000" dirty="0"/>
              <a:t>Seed funding for Basic Research, University of Hong Kong: Development of a </a:t>
            </a:r>
            <a:r>
              <a:rPr lang="en-US" sz="2000" dirty="0" smtClean="0"/>
              <a:t>humanized mouse </a:t>
            </a:r>
            <a:r>
              <a:rPr lang="en-US" sz="2000" dirty="0"/>
              <a:t>systemic lupus </a:t>
            </a:r>
            <a:r>
              <a:rPr lang="en-US" sz="2000" dirty="0" err="1"/>
              <a:t>erythematosus</a:t>
            </a:r>
            <a:r>
              <a:rPr lang="en-US" sz="2000" dirty="0"/>
              <a:t> model for studying disease pathogenesis </a:t>
            </a:r>
            <a:r>
              <a:rPr lang="en-US" sz="2000" dirty="0" smtClean="0"/>
              <a:t>and evaluation </a:t>
            </a:r>
            <a:r>
              <a:rPr lang="en-US" sz="2000" dirty="0"/>
              <a:t>of therapeutic treatment efficacy. 2011-2013 (</a:t>
            </a:r>
            <a:r>
              <a:rPr lang="en-US" sz="2000" b="1" dirty="0"/>
              <a:t>PI</a:t>
            </a:r>
            <a:r>
              <a:rPr lang="en-US" sz="2000" dirty="0"/>
              <a:t>, for HK$120,000).</a:t>
            </a:r>
            <a:endParaRPr lang="en-US" sz="2000" dirty="0"/>
          </a:p>
        </p:txBody>
      </p:sp>
    </p:spTree>
    <p:extLst>
      <p:ext uri="{BB962C8B-B14F-4D97-AF65-F5344CB8AC3E}">
        <p14:creationId xmlns:p14="http://schemas.microsoft.com/office/powerpoint/2010/main" val="854797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153400" cy="762000"/>
          </a:xfrm>
        </p:spPr>
        <p:txBody>
          <a:bodyPr>
            <a:normAutofit/>
          </a:bodyPr>
          <a:lstStyle/>
          <a:p>
            <a:pPr algn="ctr"/>
            <a:r>
              <a:rPr lang="en-US" i="1" dirty="0"/>
              <a:t>Research Grant</a:t>
            </a:r>
            <a:endParaRPr lang="en-US" dirty="0"/>
          </a:p>
        </p:txBody>
      </p:sp>
      <p:pic>
        <p:nvPicPr>
          <p:cNvPr id="1331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81000" y="2667000"/>
            <a:ext cx="8305800" cy="3886200"/>
          </a:xfrm>
        </p:spPr>
        <p:txBody>
          <a:bodyPr>
            <a:normAutofit/>
          </a:bodyPr>
          <a:lstStyle/>
          <a:p>
            <a:pPr>
              <a:buFont typeface="Wingdings" pitchFamily="2" charset="2"/>
              <a:buChar char="ü"/>
            </a:pPr>
            <a:endParaRPr lang="en-US" sz="2000" dirty="0" smtClean="0"/>
          </a:p>
          <a:p>
            <a:pPr>
              <a:buFont typeface="Wingdings" pitchFamily="2" charset="2"/>
              <a:buChar char="ü"/>
            </a:pPr>
            <a:r>
              <a:rPr lang="en-US" sz="2000" dirty="0" smtClean="0"/>
              <a:t>Hammersmith </a:t>
            </a:r>
            <a:r>
              <a:rPr lang="en-US" sz="2000" dirty="0"/>
              <a:t>Hospital Trustees’ Research Committee Grant, UK: Differentiation </a:t>
            </a:r>
            <a:r>
              <a:rPr lang="en-US" sz="2000" dirty="0" smtClean="0"/>
              <a:t>and development </a:t>
            </a:r>
            <a:r>
              <a:rPr lang="en-US" sz="2000" dirty="0"/>
              <a:t>of lung stem/progenitor cells from human embryonic cell line – a model </a:t>
            </a:r>
            <a:r>
              <a:rPr lang="en-US" sz="2000" dirty="0" smtClean="0"/>
              <a:t>for studying </a:t>
            </a:r>
            <a:r>
              <a:rPr lang="en-US" sz="2000" dirty="0"/>
              <a:t>pathogenesis for SARS and H5N1 infection. 2008-2009 (</a:t>
            </a:r>
            <a:r>
              <a:rPr lang="en-US" sz="2000" b="1" dirty="0"/>
              <a:t>PI</a:t>
            </a:r>
            <a:r>
              <a:rPr lang="en-US" sz="2000" dirty="0"/>
              <a:t>, for £10,000</a:t>
            </a:r>
            <a:r>
              <a:rPr lang="en-US" sz="2000" dirty="0" smtClean="0"/>
              <a:t>).</a:t>
            </a:r>
          </a:p>
          <a:p>
            <a:pPr>
              <a:buFont typeface="Wingdings" pitchFamily="2" charset="2"/>
              <a:buChar char="ü"/>
            </a:pPr>
            <a:r>
              <a:rPr lang="en-US" sz="2000" dirty="0"/>
              <a:t>CRCG, University of Hong Kong: The study of co-stimulatory function of sonic </a:t>
            </a:r>
            <a:r>
              <a:rPr lang="en-US" sz="2000" dirty="0" smtClean="0"/>
              <a:t>hedgehog in </a:t>
            </a:r>
            <a:r>
              <a:rPr lang="en-US" sz="2000" dirty="0"/>
              <a:t>CD4+ T lymphocytes. 2003-2004 (Co-I, for HK$68,000</a:t>
            </a:r>
            <a:r>
              <a:rPr lang="en-US" sz="2000" dirty="0" smtClean="0"/>
              <a:t>).</a:t>
            </a:r>
          </a:p>
          <a:p>
            <a:pPr>
              <a:buFont typeface="Wingdings" pitchFamily="2" charset="2"/>
              <a:buChar char="ü"/>
            </a:pPr>
            <a:r>
              <a:rPr lang="en-US" sz="2000" dirty="0"/>
              <a:t>SARS Fund, University of Hong Kong: The effect of SARS-associated coronavirus </a:t>
            </a:r>
            <a:r>
              <a:rPr lang="en-US" sz="2000" dirty="0" smtClean="0"/>
              <a:t>Spike protein </a:t>
            </a:r>
            <a:r>
              <a:rPr lang="en-US" sz="2000" dirty="0"/>
              <a:t>on immune regulation of SARS. 2003 (Co-I, for HK$150,000)</a:t>
            </a:r>
            <a:endParaRPr lang="en-US" sz="2000" dirty="0"/>
          </a:p>
        </p:txBody>
      </p:sp>
    </p:spTree>
    <p:extLst>
      <p:ext uri="{BB962C8B-B14F-4D97-AF65-F5344CB8AC3E}">
        <p14:creationId xmlns:p14="http://schemas.microsoft.com/office/powerpoint/2010/main" val="2518524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87" y="1905000"/>
            <a:ext cx="4191000" cy="4572000"/>
          </a:xfrm>
        </p:spPr>
        <p:txBody>
          <a:bodyPr>
            <a:normAutofit fontScale="62500" lnSpcReduction="20000"/>
          </a:bodyPr>
          <a:lstStyle/>
          <a:p>
            <a:pPr>
              <a:buFont typeface="Wingdings" pitchFamily="2" charset="2"/>
              <a:buChar char="q"/>
              <a:defRPr/>
            </a:pPr>
            <a:endParaRPr lang="en-US" sz="2600" dirty="0" smtClean="0"/>
          </a:p>
          <a:p>
            <a:pPr>
              <a:buFont typeface="Wingdings" pitchFamily="2" charset="2"/>
              <a:buChar char="q"/>
              <a:defRPr/>
            </a:pPr>
            <a:endParaRPr lang="en-US" sz="3300" dirty="0" smtClean="0"/>
          </a:p>
          <a:p>
            <a:pPr>
              <a:buFont typeface="Wingdings" pitchFamily="2" charset="2"/>
              <a:buChar char="q"/>
              <a:defRPr/>
            </a:pPr>
            <a:r>
              <a:rPr lang="en-US" sz="3300" dirty="0" smtClean="0"/>
              <a:t>Journal </a:t>
            </a:r>
            <a:r>
              <a:rPr lang="en-US" sz="3300" dirty="0"/>
              <a:t>of Community Medicine &amp; Health </a:t>
            </a:r>
            <a:r>
              <a:rPr lang="en-US" sz="3300" dirty="0" smtClean="0"/>
              <a:t>Education</a:t>
            </a:r>
          </a:p>
          <a:p>
            <a:pPr marL="137160" indent="0">
              <a:buNone/>
              <a:defRPr/>
            </a:pPr>
            <a:endParaRPr lang="en-US" sz="3300" dirty="0"/>
          </a:p>
          <a:p>
            <a:pPr>
              <a:buFont typeface="Wingdings" pitchFamily="2" charset="2"/>
              <a:buChar char="q"/>
              <a:defRPr/>
            </a:pPr>
            <a:r>
              <a:rPr lang="en-US" sz="3300" dirty="0"/>
              <a:t>Internal Medicine: Open </a:t>
            </a:r>
            <a:r>
              <a:rPr lang="en-US" sz="3300" dirty="0" smtClean="0"/>
              <a:t>Access</a:t>
            </a:r>
          </a:p>
          <a:p>
            <a:pPr>
              <a:buFont typeface="Wingdings" pitchFamily="2" charset="2"/>
              <a:buChar char="q"/>
              <a:defRPr/>
            </a:pPr>
            <a:endParaRPr lang="en-US" sz="3300" dirty="0" smtClean="0"/>
          </a:p>
          <a:p>
            <a:pPr>
              <a:buFont typeface="Wingdings" pitchFamily="2" charset="2"/>
              <a:buChar char="q"/>
              <a:defRPr/>
            </a:pPr>
            <a:r>
              <a:rPr lang="en-US" sz="3300" dirty="0" smtClean="0"/>
              <a:t>General </a:t>
            </a:r>
            <a:r>
              <a:rPr lang="en-US" sz="3300" dirty="0"/>
              <a:t>Medicine: Open </a:t>
            </a:r>
            <a:r>
              <a:rPr lang="en-US" sz="3300" dirty="0" smtClean="0"/>
              <a:t>Access</a:t>
            </a:r>
          </a:p>
          <a:p>
            <a:pPr marL="137160" indent="0">
              <a:buNone/>
              <a:defRPr/>
            </a:pPr>
            <a:endParaRPr lang="en-US" sz="3300" dirty="0" smtClean="0"/>
          </a:p>
          <a:p>
            <a:pPr>
              <a:buFont typeface="Wingdings" pitchFamily="2" charset="2"/>
              <a:buChar char="q"/>
              <a:defRPr/>
            </a:pPr>
            <a:r>
              <a:rPr lang="en-US" sz="3300" dirty="0"/>
              <a:t>Journal of Vascular Medicine &amp; Surgery</a:t>
            </a:r>
            <a:r>
              <a:rPr lang="en-US" dirty="0"/>
              <a:t/>
            </a:r>
            <a:br>
              <a:rPr lang="en-US" dirty="0"/>
            </a:br>
            <a:r>
              <a:rPr lang="en-US" dirty="0"/>
              <a:t/>
            </a:r>
            <a:br>
              <a:rPr lang="en-US" dirty="0"/>
            </a:br>
            <a:endParaRPr lang="en-US" dirty="0"/>
          </a:p>
        </p:txBody>
      </p:sp>
      <p:pic>
        <p:nvPicPr>
          <p:cNvPr id="1536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 y="152400"/>
            <a:ext cx="83820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5363" name="Picture 3" descr="C:\Users\bhargavi-k\Desktop\alternative-integrative-medici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057400"/>
            <a:ext cx="32004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600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05800" cy="1133475"/>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a:xfrm>
            <a:off x="469204" y="1828800"/>
            <a:ext cx="6769796" cy="1143000"/>
          </a:xfrm>
        </p:spPr>
        <p:txBody>
          <a:bodyPr>
            <a:normAutofit/>
          </a:bodyPr>
          <a:lstStyle/>
          <a:p>
            <a:r>
              <a:rPr lang="en-US" dirty="0" smtClean="0"/>
              <a:t>Related Conferences </a:t>
            </a:r>
            <a:endParaRPr lang="en-US" dirty="0"/>
          </a:p>
        </p:txBody>
      </p:sp>
      <p:sp>
        <p:nvSpPr>
          <p:cNvPr id="8" name="Content Placeholder 7"/>
          <p:cNvSpPr>
            <a:spLocks noGrp="1"/>
          </p:cNvSpPr>
          <p:nvPr>
            <p:ph idx="1"/>
          </p:nvPr>
        </p:nvSpPr>
        <p:spPr>
          <a:xfrm>
            <a:off x="381000" y="3657600"/>
            <a:ext cx="6400800" cy="2286000"/>
          </a:xfrm>
        </p:spPr>
        <p:txBody>
          <a:bodyPr>
            <a:normAutofit/>
          </a:bodyPr>
          <a:lstStyle/>
          <a:p>
            <a:endParaRPr lang="en-US" b="1" dirty="0" smtClean="0"/>
          </a:p>
          <a:p>
            <a:r>
              <a:rPr lang="en-US" b="1" dirty="0" smtClean="0"/>
              <a:t>2</a:t>
            </a:r>
            <a:r>
              <a:rPr lang="en-US" b="1" baseline="30000" dirty="0" smtClean="0"/>
              <a:t>nd</a:t>
            </a:r>
            <a:r>
              <a:rPr lang="en-US" b="1" dirty="0"/>
              <a:t> International Conference on</a:t>
            </a:r>
          </a:p>
          <a:p>
            <a:pPr marL="137160" indent="0">
              <a:buNone/>
            </a:pPr>
            <a:r>
              <a:rPr lang="en-US" dirty="0"/>
              <a:t>Predictive, Preventive and Personalized Medicine &amp; Molecular Diagnostics</a:t>
            </a:r>
          </a:p>
          <a:p>
            <a:pPr marL="137160" indent="0">
              <a:buNone/>
            </a:pPr>
            <a:endParaRPr lang="en-US" dirty="0"/>
          </a:p>
        </p:txBody>
      </p:sp>
      <p:pic>
        <p:nvPicPr>
          <p:cNvPr id="6"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1390" y="2209800"/>
            <a:ext cx="240541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7169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17" y="1524000"/>
            <a:ext cx="8229600" cy="762000"/>
          </a:xfrm>
        </p:spPr>
        <p:txBody>
          <a:bodyPr>
            <a:normAutofit/>
          </a:bodyPr>
          <a:lstStyle/>
          <a:p>
            <a:pPr>
              <a:defRPr/>
            </a:pPr>
            <a:r>
              <a:rPr lang="en-US" dirty="0">
                <a:solidFill>
                  <a:schemeClr val="tx1"/>
                </a:solidFill>
                <a:latin typeface="Andalus" panose="02020603050405020304" pitchFamily="18" charset="-78"/>
                <a:cs typeface="Andalus" panose="02020603050405020304" pitchFamily="18" charset="-78"/>
              </a:rPr>
              <a:t>OMICS Group Open Access </a:t>
            </a:r>
            <a:r>
              <a:rPr lang="en-US" dirty="0" smtClean="0">
                <a:solidFill>
                  <a:schemeClr val="tx1"/>
                </a:solidFill>
                <a:latin typeface="Andalus" panose="02020603050405020304" pitchFamily="18" charset="-78"/>
                <a:cs typeface="Andalus" panose="02020603050405020304" pitchFamily="18" charset="-78"/>
              </a:rPr>
              <a:t>Membership</a:t>
            </a:r>
            <a:endParaRPr lang="en-US" dirty="0">
              <a:solidFill>
                <a:schemeClr val="tx1"/>
              </a:solidFill>
            </a:endParaRPr>
          </a:p>
        </p:txBody>
      </p:sp>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66" y="4572000"/>
            <a:ext cx="2551134" cy="197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2133600" y="2438400"/>
            <a:ext cx="6629400" cy="3352800"/>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3"/>
              </a:rPr>
              <a:t>http://omicsonline.org/membership.php</a:t>
            </a:r>
            <a:r>
              <a:rPr lang="en-US" dirty="0">
                <a:solidFill>
                  <a:schemeClr val="accent4">
                    <a:lumMod val="10000"/>
                  </a:schemeClr>
                </a:solidFill>
                <a:latin typeface="Calisto MT" panose="02040603050505030304" pitchFamily="18" charset="0"/>
              </a:rPr>
              <a:t> </a:t>
            </a:r>
          </a:p>
        </p:txBody>
      </p:sp>
      <p:pic>
        <p:nvPicPr>
          <p:cNvPr id="1026" name="Picture 2" descr="C:\Users\bhargavi-k\Desktop\AIM.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81000"/>
            <a:ext cx="82296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109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85344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esciencecentral.org/journals/alternative-integrative-medicine.php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228600" y="41275"/>
            <a:ext cx="87630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75828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743200"/>
            <a:ext cx="3962400" cy="1295400"/>
          </a:xfrm>
        </p:spPr>
        <p:txBody>
          <a:bodyPr>
            <a:noAutofit/>
          </a:bodyPr>
          <a:lstStyle/>
          <a:p>
            <a:pPr algn="ctr"/>
            <a:r>
              <a:rPr lang="en-US" sz="2800" i="1" dirty="0" smtClean="0">
                <a:solidFill>
                  <a:schemeClr val="bg1"/>
                </a:solidFill>
              </a:rPr>
              <a:t>BIO-Sketc</a:t>
            </a:r>
            <a:r>
              <a:rPr lang="en-US" sz="2800" i="1" dirty="0" smtClean="0">
                <a:solidFill>
                  <a:schemeClr val="bg1"/>
                </a:solidFill>
              </a:rPr>
              <a:t>h </a:t>
            </a:r>
            <a:br>
              <a:rPr lang="en-US" sz="2800" i="1" dirty="0" smtClean="0">
                <a:solidFill>
                  <a:schemeClr val="bg1"/>
                </a:solidFill>
              </a:rPr>
            </a:br>
            <a:r>
              <a:rPr lang="en-US" sz="2800" i="1" dirty="0" smtClean="0">
                <a:solidFill>
                  <a:schemeClr val="bg1"/>
                </a:solidFill>
              </a:rPr>
              <a:t>of </a:t>
            </a:r>
            <a:br>
              <a:rPr lang="en-US" sz="2800" i="1" dirty="0" smtClean="0">
                <a:solidFill>
                  <a:schemeClr val="bg1"/>
                </a:solidFill>
              </a:rPr>
            </a:br>
            <a:r>
              <a:rPr lang="en-US" sz="2800" i="1" dirty="0" smtClean="0">
                <a:solidFill>
                  <a:schemeClr val="bg1"/>
                </a:solidFill>
              </a:rPr>
              <a:t>Vera </a:t>
            </a:r>
            <a:r>
              <a:rPr lang="en-US" sz="2800" i="1" dirty="0" err="1">
                <a:solidFill>
                  <a:schemeClr val="bg1"/>
                </a:solidFill>
              </a:rPr>
              <a:t>Sau</a:t>
            </a:r>
            <a:r>
              <a:rPr lang="en-US" sz="2800" i="1" dirty="0">
                <a:solidFill>
                  <a:schemeClr val="bg1"/>
                </a:solidFill>
              </a:rPr>
              <a:t>-Fong CHAN</a:t>
            </a:r>
            <a:endParaRPr lang="en-US" sz="2800" i="1" dirty="0">
              <a:solidFill>
                <a:schemeClr val="bg1"/>
              </a:solidFill>
            </a:endParaRPr>
          </a:p>
        </p:txBody>
      </p:sp>
      <p:pic>
        <p:nvPicPr>
          <p:cNvPr id="1433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57200"/>
            <a:ext cx="81534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p:nvPr/>
        </p:nvPicPr>
        <p:blipFill rotWithShape="1">
          <a:blip r:embed="rId3" cstate="print">
            <a:extLst>
              <a:ext uri="{28A0092B-C50C-407E-A947-70E740481C1C}">
                <a14:useLocalDpi xmlns:a14="http://schemas.microsoft.com/office/drawing/2010/main" val="0"/>
              </a:ext>
            </a:extLst>
          </a:blip>
          <a:srcRect l="8070" r="14461"/>
          <a:stretch/>
        </p:blipFill>
        <p:spPr bwMode="auto">
          <a:xfrm>
            <a:off x="5410200" y="3886200"/>
            <a:ext cx="2590800" cy="24479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0243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626" y="1524000"/>
            <a:ext cx="7772401" cy="838200"/>
          </a:xfrm>
        </p:spPr>
        <p:txBody>
          <a:bodyPr>
            <a:normAutofit/>
          </a:bodyPr>
          <a:lstStyle/>
          <a:p>
            <a:pPr algn="ctr"/>
            <a:r>
              <a:rPr lang="en-US" i="1" dirty="0" smtClean="0"/>
              <a:t>Biography</a:t>
            </a:r>
            <a:endParaRPr lang="en-US" i="1" dirty="0"/>
          </a:p>
        </p:txBody>
      </p:sp>
      <p:sp>
        <p:nvSpPr>
          <p:cNvPr id="3" name="Content Placeholder 2"/>
          <p:cNvSpPr>
            <a:spLocks noGrp="1"/>
          </p:cNvSpPr>
          <p:nvPr>
            <p:ph idx="1"/>
          </p:nvPr>
        </p:nvSpPr>
        <p:spPr>
          <a:xfrm>
            <a:off x="198418" y="2590800"/>
            <a:ext cx="8763000" cy="3962400"/>
          </a:xfrm>
        </p:spPr>
        <p:txBody>
          <a:bodyPr>
            <a:noAutofit/>
          </a:bodyPr>
          <a:lstStyle/>
          <a:p>
            <a:pPr marL="137160" indent="0" algn="just">
              <a:buNone/>
            </a:pPr>
            <a:r>
              <a:rPr lang="en-US" sz="1800" dirty="0"/>
              <a:t>Dr. Vera SF Chan is a cellular immunologist. In receiving the </a:t>
            </a:r>
            <a:r>
              <a:rPr lang="en-US" sz="1800" dirty="0" err="1"/>
              <a:t>Croucher</a:t>
            </a:r>
            <a:r>
              <a:rPr lang="en-US" sz="1800" dirty="0"/>
              <a:t> Foundation Scholarship, She obtained her PhD training in the area of T cell immunology in autoimmunity at the University of Oxford, UK.  Dr. Chan then continued post-doctoral training to study T cell activation and tolerance mechanisms in autoimmunity at the Ontario Cancer Institute, University of Toronto with the support of the </a:t>
            </a:r>
            <a:r>
              <a:rPr lang="en-US" sz="1800" dirty="0" err="1"/>
              <a:t>Croucher</a:t>
            </a:r>
            <a:r>
              <a:rPr lang="en-US" sz="1800" dirty="0"/>
              <a:t> Foundation Fellowship. In 2006, she was recruited as a Lecturer at Imperial College London, UK and in 2010, she re-joined her alma mater in Department of Medicine, the University of Hong Kong. Over the years, Dr. Chan has broadened her research interest in innate receptors, specifically in the role of the C-type </a:t>
            </a:r>
            <a:r>
              <a:rPr lang="en-US" sz="1800" dirty="0" err="1"/>
              <a:t>lectin</a:t>
            </a:r>
            <a:r>
              <a:rPr lang="en-US" sz="1800" dirty="0"/>
              <a:t> pathogen receptors DC-SIGN and L-SIGN in infectious diseases.  She is currently an Assistant Professor in the Division of Rheumatology and Clinical Immunology, with the research focus on the cellular </a:t>
            </a:r>
            <a:r>
              <a:rPr lang="en-US" sz="1800" dirty="0" err="1"/>
              <a:t>immuno-dysregulation</a:t>
            </a:r>
            <a:r>
              <a:rPr lang="en-US" sz="1800" dirty="0"/>
              <a:t> in lupus pathogenesis and innate receptor immunology.</a:t>
            </a:r>
            <a:endParaRPr lang="en-US" sz="1800" dirty="0"/>
          </a:p>
        </p:txBody>
      </p:sp>
      <p:pic>
        <p:nvPicPr>
          <p:cNvPr id="102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4582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732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81200"/>
            <a:ext cx="7924800" cy="838200"/>
          </a:xfrm>
        </p:spPr>
        <p:txBody>
          <a:bodyPr/>
          <a:lstStyle/>
          <a:p>
            <a:pPr algn="ctr"/>
            <a:r>
              <a:rPr lang="en-US" i="1" dirty="0" smtClean="0">
                <a:effectLst/>
              </a:rPr>
              <a:t>Research </a:t>
            </a:r>
            <a:r>
              <a:rPr lang="en-US" i="1" dirty="0" smtClean="0">
                <a:effectLst/>
              </a:rPr>
              <a:t>Interest </a:t>
            </a:r>
            <a:r>
              <a:rPr lang="en-US" i="1" dirty="0"/>
              <a:t>and expertise</a:t>
            </a:r>
            <a:endParaRPr lang="en-US" i="1" dirty="0"/>
          </a:p>
        </p:txBody>
      </p:sp>
      <p:sp>
        <p:nvSpPr>
          <p:cNvPr id="3" name="Content Placeholder 2"/>
          <p:cNvSpPr>
            <a:spLocks noGrp="1"/>
          </p:cNvSpPr>
          <p:nvPr>
            <p:ph idx="1"/>
          </p:nvPr>
        </p:nvSpPr>
        <p:spPr>
          <a:xfrm>
            <a:off x="307274" y="2667000"/>
            <a:ext cx="8758052" cy="3810000"/>
          </a:xfrm>
        </p:spPr>
        <p:txBody>
          <a:bodyPr>
            <a:noAutofit/>
          </a:bodyPr>
          <a:lstStyle/>
          <a:p>
            <a:pPr>
              <a:buFont typeface="Wingdings" pitchFamily="2" charset="2"/>
              <a:buChar char="v"/>
            </a:pPr>
            <a:endParaRPr lang="en-US" dirty="0" smtClean="0"/>
          </a:p>
          <a:p>
            <a:pPr>
              <a:buFont typeface="Wingdings" pitchFamily="2" charset="2"/>
              <a:buChar char="v"/>
            </a:pPr>
            <a:r>
              <a:rPr lang="en-US" dirty="0" smtClean="0"/>
              <a:t>Innate </a:t>
            </a:r>
            <a:r>
              <a:rPr lang="en-US" dirty="0"/>
              <a:t>receptors in autoimmunity: understanding the interactions of C-type </a:t>
            </a:r>
            <a:r>
              <a:rPr lang="en-US" dirty="0" err="1"/>
              <a:t>lectin</a:t>
            </a:r>
            <a:r>
              <a:rPr lang="en-US" dirty="0"/>
              <a:t> </a:t>
            </a:r>
            <a:r>
              <a:rPr lang="en-US" dirty="0" smtClean="0"/>
              <a:t>receptors and </a:t>
            </a:r>
            <a:r>
              <a:rPr lang="en-US" dirty="0"/>
              <a:t>Toll-like receptors and their roles in autoimmune </a:t>
            </a:r>
            <a:r>
              <a:rPr lang="en-US" dirty="0" smtClean="0"/>
              <a:t>diseases</a:t>
            </a:r>
            <a:endParaRPr lang="en-US" dirty="0"/>
          </a:p>
          <a:p>
            <a:pPr>
              <a:buFont typeface="Wingdings" pitchFamily="2" charset="2"/>
              <a:buChar char="v"/>
            </a:pPr>
            <a:r>
              <a:rPr lang="en-US" dirty="0"/>
              <a:t>M</a:t>
            </a:r>
            <a:r>
              <a:rPr lang="en-US" dirty="0" smtClean="0"/>
              <a:t>echanistic </a:t>
            </a:r>
            <a:r>
              <a:rPr lang="en-US" dirty="0"/>
              <a:t>studies on cellular </a:t>
            </a:r>
            <a:r>
              <a:rPr lang="en-US" dirty="0" err="1"/>
              <a:t>immuno-dysregulation</a:t>
            </a:r>
            <a:r>
              <a:rPr lang="en-US" dirty="0"/>
              <a:t> in SLE</a:t>
            </a:r>
          </a:p>
          <a:p>
            <a:pPr>
              <a:buFont typeface="Wingdings" pitchFamily="2" charset="2"/>
              <a:buChar char="v"/>
            </a:pPr>
            <a:r>
              <a:rPr lang="en-US" dirty="0"/>
              <a:t>D</a:t>
            </a:r>
            <a:r>
              <a:rPr lang="en-US" dirty="0" smtClean="0"/>
              <a:t>evelopment </a:t>
            </a:r>
            <a:r>
              <a:rPr lang="en-US" dirty="0"/>
              <a:t>of humanized-mouse models for autoimmune diseases pathogenesis </a:t>
            </a:r>
            <a:r>
              <a:rPr lang="en-US" dirty="0" smtClean="0"/>
              <a:t>study and </a:t>
            </a:r>
            <a:r>
              <a:rPr lang="en-US" dirty="0"/>
              <a:t>for testing new therapeutics</a:t>
            </a:r>
          </a:p>
          <a:p>
            <a:pPr>
              <a:buFont typeface="Wingdings" pitchFamily="2" charset="2"/>
              <a:buChar char="v"/>
            </a:pPr>
            <a:r>
              <a:rPr lang="en-US" dirty="0"/>
              <a:t>D</a:t>
            </a:r>
            <a:r>
              <a:rPr lang="en-US" dirty="0" smtClean="0"/>
              <a:t>evelopment </a:t>
            </a:r>
            <a:r>
              <a:rPr lang="en-US" dirty="0"/>
              <a:t>of </a:t>
            </a:r>
            <a:r>
              <a:rPr lang="en-US" dirty="0" err="1"/>
              <a:t>immuno</a:t>
            </a:r>
            <a:r>
              <a:rPr lang="en-US" dirty="0"/>
              <a:t>-therapeutics for treatment of SLE</a:t>
            </a:r>
            <a:endParaRPr lang="en-US" dirty="0"/>
          </a:p>
        </p:txBody>
      </p:sp>
      <p:pic>
        <p:nvPicPr>
          <p:cNvPr id="3074"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651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363065"/>
            <a:ext cx="7848601" cy="770536"/>
          </a:xfrm>
        </p:spPr>
        <p:txBody>
          <a:bodyPr>
            <a:normAutofit/>
          </a:bodyPr>
          <a:lstStyle/>
          <a:p>
            <a:pPr algn="ctr"/>
            <a:r>
              <a:rPr lang="en-US" i="1" dirty="0">
                <a:effectLst/>
              </a:rPr>
              <a:t>Academic </a:t>
            </a:r>
            <a:r>
              <a:rPr lang="en-US" i="1" dirty="0" smtClean="0">
                <a:effectLst/>
              </a:rPr>
              <a:t>Awards:</a:t>
            </a:r>
            <a:endParaRPr lang="en-US" i="1" dirty="0"/>
          </a:p>
        </p:txBody>
      </p:sp>
      <p:sp>
        <p:nvSpPr>
          <p:cNvPr id="3" name="Content Placeholder 2"/>
          <p:cNvSpPr>
            <a:spLocks noGrp="1"/>
          </p:cNvSpPr>
          <p:nvPr>
            <p:ph idx="1"/>
          </p:nvPr>
        </p:nvSpPr>
        <p:spPr>
          <a:xfrm>
            <a:off x="381000" y="2286000"/>
            <a:ext cx="8458200" cy="4114800"/>
          </a:xfrm>
        </p:spPr>
        <p:txBody>
          <a:bodyPr>
            <a:noAutofit/>
          </a:bodyPr>
          <a:lstStyle/>
          <a:p>
            <a:pPr>
              <a:buFont typeface="Wingdings" pitchFamily="2" charset="2"/>
              <a:buChar char="ü"/>
            </a:pPr>
            <a:r>
              <a:rPr lang="en-US" sz="2800" dirty="0" smtClean="0"/>
              <a:t>1998-2000 - </a:t>
            </a:r>
            <a:r>
              <a:rPr lang="en-US" sz="2800" dirty="0"/>
              <a:t>The </a:t>
            </a:r>
            <a:r>
              <a:rPr lang="en-US" sz="2800" dirty="0" err="1"/>
              <a:t>Croucher</a:t>
            </a:r>
            <a:r>
              <a:rPr lang="en-US" sz="2800" dirty="0"/>
              <a:t> Foundation (Hong Kong) Fellowship</a:t>
            </a:r>
          </a:p>
          <a:p>
            <a:pPr>
              <a:buFont typeface="Wingdings" pitchFamily="2" charset="2"/>
              <a:buChar char="ü"/>
            </a:pPr>
            <a:r>
              <a:rPr lang="en-US" sz="2800" dirty="0" smtClean="0"/>
              <a:t>1997-1998 - </a:t>
            </a:r>
            <a:r>
              <a:rPr lang="en-US" sz="2800" dirty="0"/>
              <a:t>The Edward Jenner Institute for Vaccine Research (UK) Studentship</a:t>
            </a:r>
          </a:p>
          <a:p>
            <a:pPr>
              <a:buFont typeface="Wingdings" pitchFamily="2" charset="2"/>
              <a:buChar char="ü"/>
            </a:pPr>
            <a:r>
              <a:rPr lang="en-US" sz="2800" dirty="0" smtClean="0"/>
              <a:t>1994-1997- </a:t>
            </a:r>
            <a:r>
              <a:rPr lang="en-US" sz="2800" dirty="0"/>
              <a:t>The </a:t>
            </a:r>
            <a:r>
              <a:rPr lang="en-US" sz="2800" dirty="0" err="1"/>
              <a:t>Croucher</a:t>
            </a:r>
            <a:r>
              <a:rPr lang="en-US" sz="2800" dirty="0"/>
              <a:t> Foundation (Hong Kong) Scholarship</a:t>
            </a:r>
          </a:p>
          <a:p>
            <a:pPr>
              <a:buFont typeface="Wingdings" pitchFamily="2" charset="2"/>
              <a:buChar char="ü"/>
            </a:pPr>
            <a:r>
              <a:rPr lang="en-US" sz="2800" dirty="0" smtClean="0"/>
              <a:t>1993-1994 - The </a:t>
            </a:r>
            <a:r>
              <a:rPr lang="en-US" sz="2800" dirty="0"/>
              <a:t>Hong Kong-Oxford Scholarship Fund Bursaries for Post-graduate</a:t>
            </a:r>
            <a:endParaRPr lang="en-US" sz="2800" dirty="0"/>
          </a:p>
        </p:txBody>
      </p:sp>
      <p:pic>
        <p:nvPicPr>
          <p:cNvPr id="512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9793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229600" cy="685800"/>
          </a:xfrm>
        </p:spPr>
        <p:txBody>
          <a:bodyPr>
            <a:normAutofit/>
          </a:bodyPr>
          <a:lstStyle/>
          <a:p>
            <a:pPr algn="ctr"/>
            <a:r>
              <a:rPr lang="en-US" i="1" dirty="0" smtClean="0">
                <a:effectLst/>
              </a:rPr>
              <a:t>Publications</a:t>
            </a:r>
            <a:endParaRPr lang="en-US" i="1" dirty="0"/>
          </a:p>
        </p:txBody>
      </p:sp>
      <p:sp>
        <p:nvSpPr>
          <p:cNvPr id="3" name="Content Placeholder 2"/>
          <p:cNvSpPr>
            <a:spLocks noGrp="1"/>
          </p:cNvSpPr>
          <p:nvPr>
            <p:ph idx="1"/>
          </p:nvPr>
        </p:nvSpPr>
        <p:spPr>
          <a:xfrm>
            <a:off x="609600" y="2362200"/>
            <a:ext cx="7391400" cy="4191000"/>
          </a:xfrm>
        </p:spPr>
        <p:txBody>
          <a:bodyPr>
            <a:noAutofit/>
          </a:bodyPr>
          <a:lstStyle/>
          <a:p>
            <a:pPr>
              <a:buClr>
                <a:schemeClr val="tx1"/>
              </a:buClr>
              <a:buFont typeface="Wingdings" pitchFamily="2" charset="2"/>
              <a:buChar char="Ø"/>
            </a:pPr>
            <a:r>
              <a:rPr lang="en-US" sz="1200" dirty="0"/>
              <a:t>Yan S, </a:t>
            </a:r>
            <a:r>
              <a:rPr lang="en-US" sz="1200" dirty="0" err="1"/>
              <a:t>Yim</a:t>
            </a:r>
            <a:r>
              <a:rPr lang="en-US" sz="1200" dirty="0"/>
              <a:t> LY, Lu L, Lau CS, and Chan VSF. MicroRNA Regulation in Systemic </a:t>
            </a:r>
            <a:r>
              <a:rPr lang="en-US" sz="1200" dirty="0" smtClean="0"/>
              <a:t>Lupus </a:t>
            </a:r>
            <a:r>
              <a:rPr lang="en-US" sz="1200" dirty="0" err="1" smtClean="0"/>
              <a:t>Erythematosus</a:t>
            </a:r>
            <a:r>
              <a:rPr lang="en-US" sz="1200" dirty="0" smtClean="0"/>
              <a:t> </a:t>
            </a:r>
            <a:r>
              <a:rPr lang="en-US" sz="1200" dirty="0"/>
              <a:t>Pathogenesis. </a:t>
            </a:r>
            <a:r>
              <a:rPr lang="en-US" sz="1200" i="1" dirty="0"/>
              <a:t>Immune </a:t>
            </a:r>
            <a:r>
              <a:rPr lang="en-US" sz="1200" i="1" dirty="0" err="1"/>
              <a:t>Netw</a:t>
            </a:r>
            <a:r>
              <a:rPr lang="en-US" sz="1200" dirty="0"/>
              <a:t>. </a:t>
            </a:r>
            <a:r>
              <a:rPr lang="en-US" sz="1200" b="1" dirty="0"/>
              <a:t>2014 </a:t>
            </a:r>
            <a:r>
              <a:rPr lang="en-US" sz="1200" dirty="0"/>
              <a:t>Jun;14(3):138-148</a:t>
            </a:r>
            <a:r>
              <a:rPr lang="en-US" sz="1200" dirty="0" smtClean="0"/>
              <a:t>.</a:t>
            </a:r>
          </a:p>
          <a:p>
            <a:pPr>
              <a:buClr>
                <a:schemeClr val="tx1"/>
              </a:buClr>
              <a:buFont typeface="Wingdings" pitchFamily="2" charset="2"/>
              <a:buChar char="Ø"/>
            </a:pPr>
            <a:r>
              <a:rPr lang="en-US" sz="1200" dirty="0"/>
              <a:t>Chen Y, Hwang SL, Chan VS, Chung NP, Wang SR, Li Z, Ma J, Lin CW, Hsieh </a:t>
            </a:r>
            <a:r>
              <a:rPr lang="en-US" sz="1200" dirty="0" err="1" smtClean="0"/>
              <a:t>YJ,Chang</a:t>
            </a:r>
            <a:r>
              <a:rPr lang="en-US" sz="1200" dirty="0" smtClean="0"/>
              <a:t> </a:t>
            </a:r>
            <a:r>
              <a:rPr lang="en-US" sz="1200" dirty="0"/>
              <a:t>KP, Kung SS, Wu YC, Chu CW, Tai HT, </a:t>
            </a:r>
            <a:r>
              <a:rPr lang="en-US" sz="1200" dirty="0" err="1"/>
              <a:t>Gao</a:t>
            </a:r>
            <a:r>
              <a:rPr lang="en-US" sz="1200" dirty="0"/>
              <a:t> GF, </a:t>
            </a:r>
            <a:r>
              <a:rPr lang="en-US" sz="1200" dirty="0" err="1"/>
              <a:t>Zheng</a:t>
            </a:r>
            <a:r>
              <a:rPr lang="en-US" sz="1200" dirty="0"/>
              <a:t> B, Yokoyama </a:t>
            </a:r>
            <a:r>
              <a:rPr lang="en-US" sz="1200" dirty="0" err="1" smtClean="0"/>
              <a:t>KK,Austyn</a:t>
            </a:r>
            <a:r>
              <a:rPr lang="en-US" sz="1200" dirty="0" smtClean="0"/>
              <a:t> </a:t>
            </a:r>
            <a:r>
              <a:rPr lang="en-US" sz="1200" dirty="0"/>
              <a:t>JM, and Lin CL. Binding of HIV-1 gp120 to DC-SIGN promotes </a:t>
            </a:r>
            <a:r>
              <a:rPr lang="en-US" sz="1200" dirty="0" smtClean="0"/>
              <a:t>ASK-1-dependent </a:t>
            </a:r>
            <a:r>
              <a:rPr lang="en-US" sz="1200" dirty="0"/>
              <a:t>activation-induced apoptosis of human dendritic cells. </a:t>
            </a:r>
            <a:r>
              <a:rPr lang="en-US" sz="1200" i="1" dirty="0" err="1"/>
              <a:t>PLoS</a:t>
            </a:r>
            <a:r>
              <a:rPr lang="en-US" sz="1200" i="1" dirty="0"/>
              <a:t> </a:t>
            </a:r>
            <a:r>
              <a:rPr lang="en-US" sz="1200" i="1" dirty="0" err="1"/>
              <a:t>Pathog</a:t>
            </a:r>
            <a:r>
              <a:rPr lang="en-US" sz="1200" dirty="0"/>
              <a:t>. </a:t>
            </a:r>
            <a:r>
              <a:rPr lang="en-US" sz="1200" b="1" dirty="0" smtClean="0"/>
              <a:t>2013</a:t>
            </a:r>
            <a:r>
              <a:rPr lang="en-US" sz="1200" dirty="0" smtClean="0"/>
              <a:t>Jan;9(1</a:t>
            </a:r>
            <a:r>
              <a:rPr lang="en-US" sz="1200" dirty="0"/>
              <a:t>):</a:t>
            </a:r>
            <a:r>
              <a:rPr lang="en-US" sz="1200" dirty="0" smtClean="0"/>
              <a:t>e1003100</a:t>
            </a:r>
          </a:p>
          <a:p>
            <a:pPr>
              <a:buClr>
                <a:schemeClr val="tx1"/>
              </a:buClr>
              <a:buFont typeface="Wingdings" pitchFamily="2" charset="2"/>
              <a:buChar char="Ø"/>
            </a:pPr>
            <a:r>
              <a:rPr lang="en-US" sz="1200" dirty="0"/>
              <a:t>Chan VS, Tsang HH, Tam, RC, Lu L and Lau CS. B-cell-targeted therapies in </a:t>
            </a:r>
            <a:r>
              <a:rPr lang="en-US" sz="1200" dirty="0" smtClean="0"/>
              <a:t>systemic lupus </a:t>
            </a:r>
            <a:r>
              <a:rPr lang="en-US" sz="1200" dirty="0" err="1"/>
              <a:t>erythematosus</a:t>
            </a:r>
            <a:r>
              <a:rPr lang="en-US" sz="1200" dirty="0"/>
              <a:t>. </a:t>
            </a:r>
            <a:r>
              <a:rPr lang="en-US" sz="1200" i="1" dirty="0"/>
              <a:t>Cell </a:t>
            </a:r>
            <a:r>
              <a:rPr lang="en-US" sz="1200" i="1" dirty="0" err="1"/>
              <a:t>Mol</a:t>
            </a:r>
            <a:r>
              <a:rPr lang="en-US" sz="1200" i="1" dirty="0"/>
              <a:t> </a:t>
            </a:r>
            <a:r>
              <a:rPr lang="en-US" sz="1200" i="1" dirty="0" err="1"/>
              <a:t>Immunol</a:t>
            </a:r>
            <a:r>
              <a:rPr lang="en-US" sz="1200" i="1" dirty="0"/>
              <a:t>. </a:t>
            </a:r>
            <a:r>
              <a:rPr lang="en-US" sz="1200" b="1" dirty="0"/>
              <a:t>2013</a:t>
            </a:r>
            <a:r>
              <a:rPr lang="en-US" sz="1200" dirty="0"/>
              <a:t>, 10:133-142</a:t>
            </a:r>
            <a:r>
              <a:rPr lang="en-US" sz="1200" dirty="0" smtClean="0"/>
              <a:t>.</a:t>
            </a:r>
          </a:p>
          <a:p>
            <a:pPr>
              <a:buClr>
                <a:schemeClr val="tx1"/>
              </a:buClr>
              <a:buFont typeface="Wingdings" pitchFamily="2" charset="2"/>
              <a:buChar char="Ø"/>
            </a:pPr>
            <a:r>
              <a:rPr lang="en-US" sz="1200" dirty="0"/>
              <a:t>Chan VS, </a:t>
            </a:r>
            <a:r>
              <a:rPr lang="en-US" sz="1200" dirty="0" err="1"/>
              <a:t>Nie</a:t>
            </a:r>
            <a:r>
              <a:rPr lang="en-US" sz="1200" dirty="0"/>
              <a:t> YJ, </a:t>
            </a:r>
            <a:r>
              <a:rPr lang="en-US" sz="1200" dirty="0" err="1"/>
              <a:t>Shen</a:t>
            </a:r>
            <a:r>
              <a:rPr lang="en-US" sz="1200" dirty="0"/>
              <a:t> N, Yan S, </a:t>
            </a:r>
            <a:r>
              <a:rPr lang="en-US" sz="1200" dirty="0" err="1"/>
              <a:t>Mok</a:t>
            </a:r>
            <a:r>
              <a:rPr lang="en-US" sz="1200" dirty="0"/>
              <a:t> MY, and Lau CS. Distinct roles of myeloid </a:t>
            </a:r>
            <a:r>
              <a:rPr lang="en-US" sz="1200" dirty="0" err="1" smtClean="0"/>
              <a:t>andplasmacytoid</a:t>
            </a:r>
            <a:r>
              <a:rPr lang="en-US" sz="1200" dirty="0" smtClean="0"/>
              <a:t> </a:t>
            </a:r>
            <a:r>
              <a:rPr lang="en-US" sz="1200" dirty="0"/>
              <a:t>dendritic cells in systemic lupus </a:t>
            </a:r>
            <a:r>
              <a:rPr lang="en-US" sz="1200" dirty="0" err="1"/>
              <a:t>erythematosus</a:t>
            </a:r>
            <a:r>
              <a:rPr lang="en-US" sz="1200" dirty="0"/>
              <a:t>. </a:t>
            </a:r>
            <a:r>
              <a:rPr lang="en-US" sz="1200" i="1" dirty="0"/>
              <a:t>Autoimmunity Rev</a:t>
            </a:r>
            <a:r>
              <a:rPr lang="en-US" sz="1200" dirty="0"/>
              <a:t>. </a:t>
            </a:r>
            <a:r>
              <a:rPr lang="en-US" sz="1200" b="1" dirty="0" smtClean="0"/>
              <a:t>2012, </a:t>
            </a:r>
            <a:r>
              <a:rPr lang="en-US" sz="1200" dirty="0" smtClean="0"/>
              <a:t>11:890-897</a:t>
            </a:r>
          </a:p>
          <a:p>
            <a:pPr>
              <a:buClr>
                <a:schemeClr val="tx1"/>
              </a:buClr>
              <a:buFont typeface="Wingdings" pitchFamily="2" charset="2"/>
              <a:buChar char="Ø"/>
            </a:pPr>
            <a:r>
              <a:rPr lang="en-US" sz="1200" dirty="0" err="1"/>
              <a:t>Dejnirattisai</a:t>
            </a:r>
            <a:r>
              <a:rPr lang="en-US" sz="1200" dirty="0"/>
              <a:t> W, Webb AI, Chan VS, </a:t>
            </a:r>
            <a:r>
              <a:rPr lang="en-US" sz="1200" dirty="0" err="1"/>
              <a:t>Jumnainsong</a:t>
            </a:r>
            <a:r>
              <a:rPr lang="en-US" sz="1200" dirty="0"/>
              <a:t> A, Davidson A, </a:t>
            </a:r>
            <a:r>
              <a:rPr lang="en-US" sz="1200" dirty="0" err="1"/>
              <a:t>Mongkolsapaya</a:t>
            </a:r>
            <a:r>
              <a:rPr lang="en-US" sz="1200" dirty="0"/>
              <a:t> J, </a:t>
            </a:r>
            <a:r>
              <a:rPr lang="en-US" sz="1200" dirty="0" smtClean="0"/>
              <a:t>and </a:t>
            </a:r>
            <a:r>
              <a:rPr lang="en-US" sz="1200" dirty="0" err="1" smtClean="0"/>
              <a:t>Screaton</a:t>
            </a:r>
            <a:r>
              <a:rPr lang="en-US" sz="1200" dirty="0" smtClean="0"/>
              <a:t> </a:t>
            </a:r>
            <a:r>
              <a:rPr lang="en-US" sz="1200" dirty="0"/>
              <a:t>G. </a:t>
            </a:r>
            <a:r>
              <a:rPr lang="en-US" sz="1200" dirty="0" err="1"/>
              <a:t>Lectin</a:t>
            </a:r>
            <a:r>
              <a:rPr lang="en-US" sz="1200" dirty="0"/>
              <a:t> Switching During Dengue Virus Infection. </a:t>
            </a:r>
            <a:r>
              <a:rPr lang="en-US" sz="1200" i="1" dirty="0"/>
              <a:t>J Infect Dis</a:t>
            </a:r>
            <a:r>
              <a:rPr lang="en-US" sz="1200" dirty="0"/>
              <a:t>, </a:t>
            </a:r>
            <a:r>
              <a:rPr lang="en-US" sz="1200" b="1" dirty="0"/>
              <a:t>2011, </a:t>
            </a:r>
            <a:r>
              <a:rPr lang="en-US" sz="1200" dirty="0" smtClean="0"/>
              <a:t>203:1775-1783.</a:t>
            </a:r>
          </a:p>
          <a:p>
            <a:pPr>
              <a:buClr>
                <a:schemeClr val="tx1"/>
              </a:buClr>
              <a:buFont typeface="Wingdings" pitchFamily="2" charset="2"/>
              <a:buChar char="Ø"/>
            </a:pPr>
            <a:r>
              <a:rPr lang="en-US" sz="1200" dirty="0"/>
              <a:t>Chan KY, </a:t>
            </a:r>
            <a:r>
              <a:rPr lang="en-US" sz="1200" dirty="0" err="1"/>
              <a:t>Xu</a:t>
            </a:r>
            <a:r>
              <a:rPr lang="en-US" sz="1200" dirty="0"/>
              <a:t> MS, </a:t>
            </a:r>
            <a:r>
              <a:rPr lang="en-US" sz="1200" dirty="0" err="1"/>
              <a:t>Ching</a:t>
            </a:r>
            <a:r>
              <a:rPr lang="en-US" sz="1200" dirty="0"/>
              <a:t> JC, So TM, Lai ST, Chu CM, Yam LY, Wong AT, Chung </a:t>
            </a:r>
            <a:r>
              <a:rPr lang="en-US" sz="1200" dirty="0" smtClean="0"/>
              <a:t>PH, Chan </a:t>
            </a:r>
            <a:r>
              <a:rPr lang="en-US" sz="1200" dirty="0"/>
              <a:t>VS, Lin CL, Sham PC, Leung GM, </a:t>
            </a:r>
            <a:r>
              <a:rPr lang="en-US" sz="1200" dirty="0" err="1"/>
              <a:t>Peiris</a:t>
            </a:r>
            <a:r>
              <a:rPr lang="en-US" sz="1200" dirty="0"/>
              <a:t> JS and </a:t>
            </a:r>
            <a:r>
              <a:rPr lang="en-US" sz="1200" dirty="0" err="1"/>
              <a:t>Khoo</a:t>
            </a:r>
            <a:r>
              <a:rPr lang="en-US" sz="1200" dirty="0"/>
              <a:t> US. CD209 (DC-SIGN) </a:t>
            </a:r>
            <a:r>
              <a:rPr lang="en-US" sz="1200" dirty="0" smtClean="0"/>
              <a:t>- 336A&gt;G </a:t>
            </a:r>
            <a:r>
              <a:rPr lang="en-US" sz="1200" dirty="0"/>
              <a:t>promoter polymorphism and severe acute respiratory syndrome in Hong </a:t>
            </a:r>
            <a:r>
              <a:rPr lang="en-US" sz="1200" dirty="0" smtClean="0"/>
              <a:t>Kong </a:t>
            </a:r>
            <a:r>
              <a:rPr lang="de-DE" sz="1200" dirty="0" smtClean="0"/>
              <a:t>Chinese</a:t>
            </a:r>
            <a:r>
              <a:rPr lang="de-DE" sz="1200" dirty="0"/>
              <a:t>. </a:t>
            </a:r>
            <a:r>
              <a:rPr lang="de-DE" sz="1200" i="1" dirty="0"/>
              <a:t>Hum Immunol. </a:t>
            </a:r>
            <a:r>
              <a:rPr lang="de-DE" sz="1200" b="1" dirty="0"/>
              <a:t>2010, </a:t>
            </a:r>
            <a:r>
              <a:rPr lang="de-DE" sz="1200" dirty="0"/>
              <a:t>71:702-707</a:t>
            </a:r>
            <a:r>
              <a:rPr lang="de-DE" sz="1200" b="1" dirty="0" smtClean="0"/>
              <a:t>.</a:t>
            </a:r>
          </a:p>
          <a:p>
            <a:pPr>
              <a:buClr>
                <a:schemeClr val="tx1"/>
              </a:buClr>
              <a:buFont typeface="Wingdings" pitchFamily="2" charset="2"/>
              <a:buChar char="Ø"/>
            </a:pPr>
            <a:r>
              <a:rPr lang="en-US" sz="1200" dirty="0"/>
              <a:t>Chan VS, </a:t>
            </a:r>
            <a:r>
              <a:rPr lang="en-US" sz="1200" dirty="0" err="1"/>
              <a:t>Tsao</a:t>
            </a:r>
            <a:r>
              <a:rPr lang="en-US" sz="1200" dirty="0"/>
              <a:t> SW, Lin CL. Tolls prevent a move. </a:t>
            </a:r>
            <a:r>
              <a:rPr lang="en-US" sz="1200" i="1" dirty="0"/>
              <a:t>Cancer </a:t>
            </a:r>
            <a:r>
              <a:rPr lang="en-US" sz="1200" i="1" dirty="0" err="1"/>
              <a:t>Biol</a:t>
            </a:r>
            <a:r>
              <a:rPr lang="en-US" sz="1200" i="1" dirty="0"/>
              <a:t> </a:t>
            </a:r>
            <a:r>
              <a:rPr lang="en-US" sz="1200" i="1" dirty="0" err="1"/>
              <a:t>Ther</a:t>
            </a:r>
            <a:r>
              <a:rPr lang="en-US" sz="1200" dirty="0"/>
              <a:t>. </a:t>
            </a:r>
            <a:r>
              <a:rPr lang="en-US" sz="1200" b="1" dirty="0"/>
              <a:t>2009</a:t>
            </a:r>
            <a:r>
              <a:rPr lang="en-US" sz="1200" dirty="0"/>
              <a:t>, </a:t>
            </a:r>
            <a:r>
              <a:rPr lang="en-US" sz="1200" dirty="0" smtClean="0"/>
              <a:t>8:1838-1839 </a:t>
            </a:r>
            <a:r>
              <a:rPr lang="en-US" sz="1200" dirty="0" err="1" smtClean="0"/>
              <a:t>Khoo</a:t>
            </a:r>
            <a:r>
              <a:rPr lang="en-US" sz="1200" dirty="0" smtClean="0"/>
              <a:t> </a:t>
            </a:r>
            <a:r>
              <a:rPr lang="en-US" sz="1200" dirty="0"/>
              <a:t>US, Chan KY, </a:t>
            </a:r>
            <a:r>
              <a:rPr lang="en-US" sz="1200" dirty="0" err="1"/>
              <a:t>Ching</a:t>
            </a:r>
            <a:r>
              <a:rPr lang="en-US" sz="1200" dirty="0"/>
              <a:t> JC, Chan VS, </a:t>
            </a:r>
            <a:r>
              <a:rPr lang="en-US" sz="1200" dirty="0" err="1"/>
              <a:t>Ip</a:t>
            </a:r>
            <a:r>
              <a:rPr lang="en-US" sz="1200" dirty="0"/>
              <a:t> YC, Yam L, Chu CM, Lai ST, So KM, </a:t>
            </a:r>
            <a:r>
              <a:rPr lang="en-US" sz="1200" dirty="0" smtClean="0"/>
              <a:t>Wong TY</a:t>
            </a:r>
            <a:r>
              <a:rPr lang="en-US" sz="1200" dirty="0"/>
              <a:t>, Chung PH, Tam P, Yip SP, Sham P, Leung GM, Lin CL, </a:t>
            </a:r>
            <a:r>
              <a:rPr lang="en-US" sz="1200" dirty="0" err="1"/>
              <a:t>Peiris</a:t>
            </a:r>
            <a:r>
              <a:rPr lang="en-US" sz="1200" dirty="0"/>
              <a:t> JS. Functional role </a:t>
            </a:r>
            <a:r>
              <a:rPr lang="en-US" sz="1200" dirty="0" smtClean="0"/>
              <a:t>of ICAM-3 </a:t>
            </a:r>
            <a:r>
              <a:rPr lang="en-US" sz="1200" dirty="0"/>
              <a:t>polymorphism in genetic susceptibility to SARS infection. </a:t>
            </a:r>
            <a:r>
              <a:rPr lang="en-US" sz="1200" i="1" dirty="0"/>
              <a:t>Hong Kong Med </a:t>
            </a:r>
            <a:r>
              <a:rPr lang="en-US" sz="1200" i="1" dirty="0" smtClean="0"/>
              <a:t>J. </a:t>
            </a:r>
            <a:r>
              <a:rPr lang="en-US" sz="1200" b="1" dirty="0" smtClean="0"/>
              <a:t>2009</a:t>
            </a:r>
            <a:r>
              <a:rPr lang="en-US" sz="1200" dirty="0"/>
              <a:t>, 15 </a:t>
            </a:r>
            <a:r>
              <a:rPr lang="en-US" sz="1200" dirty="0" err="1"/>
              <a:t>Suppl</a:t>
            </a:r>
            <a:r>
              <a:rPr lang="en-US" sz="1200" dirty="0"/>
              <a:t> 6:26-9</a:t>
            </a:r>
            <a:r>
              <a:rPr lang="en-US" sz="1200" dirty="0" smtClean="0"/>
              <a:t>.</a:t>
            </a:r>
          </a:p>
          <a:p>
            <a:pPr>
              <a:buClr>
                <a:schemeClr val="tx1"/>
              </a:buClr>
              <a:buFont typeface="Wingdings" pitchFamily="2" charset="2"/>
              <a:buChar char="Ø"/>
            </a:pPr>
            <a:r>
              <a:rPr lang="en-US" sz="1200" dirty="0" err="1"/>
              <a:t>Khoo</a:t>
            </a:r>
            <a:r>
              <a:rPr lang="en-US" sz="1200" dirty="0"/>
              <a:t> US, Chan KY, Chan VS, and Lin CL. DC-SIGN and L-SIGN: the SIGNs </a:t>
            </a:r>
            <a:r>
              <a:rPr lang="en-US" sz="1200" dirty="0" smtClean="0"/>
              <a:t>for infection</a:t>
            </a:r>
            <a:r>
              <a:rPr lang="en-US" sz="1200" dirty="0"/>
              <a:t>. </a:t>
            </a:r>
            <a:r>
              <a:rPr lang="en-US" sz="1200" i="1" dirty="0"/>
              <a:t>J </a:t>
            </a:r>
            <a:r>
              <a:rPr lang="en-US" sz="1200" i="1" dirty="0" err="1"/>
              <a:t>Mol</a:t>
            </a:r>
            <a:r>
              <a:rPr lang="en-US" sz="1200" i="1" dirty="0"/>
              <a:t> Med </a:t>
            </a:r>
            <a:r>
              <a:rPr lang="en-US" sz="1200" b="1" dirty="0"/>
              <a:t>2008</a:t>
            </a:r>
            <a:r>
              <a:rPr lang="en-US" sz="1200" dirty="0"/>
              <a:t>, 86:861-874</a:t>
            </a:r>
            <a:r>
              <a:rPr lang="en-US" sz="1200" dirty="0" smtClean="0"/>
              <a:t>.</a:t>
            </a:r>
          </a:p>
          <a:p>
            <a:pPr marL="0" indent="0">
              <a:buNone/>
            </a:pPr>
            <a:endParaRPr lang="en-US" sz="1100" dirty="0" smtClean="0">
              <a:solidFill>
                <a:schemeClr val="tx1"/>
              </a:solidFill>
            </a:endParaRPr>
          </a:p>
        </p:txBody>
      </p:sp>
      <p:pic>
        <p:nvPicPr>
          <p:cNvPr id="9218"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
            <a:ext cx="80772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1503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66875"/>
            <a:ext cx="8153400" cy="685800"/>
          </a:xfrm>
        </p:spPr>
        <p:txBody>
          <a:bodyPr>
            <a:normAutofit/>
          </a:bodyPr>
          <a:lstStyle/>
          <a:p>
            <a:pPr algn="ctr"/>
            <a:r>
              <a:rPr lang="en-US" i="1" dirty="0" smtClean="0">
                <a:effectLst/>
              </a:rPr>
              <a:t>Publications</a:t>
            </a:r>
            <a:endParaRPr lang="en-US" i="1" dirty="0"/>
          </a:p>
        </p:txBody>
      </p:sp>
      <p:sp>
        <p:nvSpPr>
          <p:cNvPr id="3" name="Content Placeholder 2"/>
          <p:cNvSpPr>
            <a:spLocks noGrp="1"/>
          </p:cNvSpPr>
          <p:nvPr>
            <p:ph idx="1"/>
          </p:nvPr>
        </p:nvSpPr>
        <p:spPr>
          <a:xfrm>
            <a:off x="381000" y="2362200"/>
            <a:ext cx="8458200" cy="4114800"/>
          </a:xfrm>
        </p:spPr>
        <p:txBody>
          <a:bodyPr>
            <a:noAutofit/>
          </a:bodyPr>
          <a:lstStyle/>
          <a:p>
            <a:pPr>
              <a:buFont typeface="Wingdings" pitchFamily="2" charset="2"/>
              <a:buChar char="Ø"/>
            </a:pPr>
            <a:endParaRPr lang="en-US" sz="1100" dirty="0" smtClean="0"/>
          </a:p>
          <a:p>
            <a:pPr>
              <a:buFont typeface="Wingdings" pitchFamily="2" charset="2"/>
              <a:buChar char="Ø"/>
            </a:pPr>
            <a:r>
              <a:rPr lang="en-US" sz="1100" dirty="0" smtClean="0"/>
              <a:t>To </a:t>
            </a:r>
            <a:r>
              <a:rPr lang="en-US" sz="1100" dirty="0"/>
              <a:t>YF, Sun RW, Chen Y, Chan VS*, Yu WY, Tam PK, </a:t>
            </a:r>
            <a:r>
              <a:rPr lang="en-US" sz="1100" dirty="0" err="1"/>
              <a:t>Che</a:t>
            </a:r>
            <a:r>
              <a:rPr lang="en-US" sz="1100" dirty="0"/>
              <a:t> CM, and Lin CL. </a:t>
            </a:r>
            <a:r>
              <a:rPr lang="en-US" sz="1100" dirty="0" smtClean="0"/>
              <a:t>Gold(III) </a:t>
            </a:r>
            <a:r>
              <a:rPr lang="en-US" sz="1100" dirty="0" err="1" smtClean="0"/>
              <a:t>porphyrin</a:t>
            </a:r>
            <a:r>
              <a:rPr lang="en-US" sz="1100" dirty="0" smtClean="0"/>
              <a:t> </a:t>
            </a:r>
            <a:r>
              <a:rPr lang="en-US" sz="1100" dirty="0"/>
              <a:t>complex is more potent than </a:t>
            </a:r>
            <a:r>
              <a:rPr lang="en-US" sz="1100" dirty="0" err="1"/>
              <a:t>cisplatin</a:t>
            </a:r>
            <a:r>
              <a:rPr lang="en-US" sz="1100" dirty="0"/>
              <a:t> in inhibiting growth of </a:t>
            </a:r>
            <a:r>
              <a:rPr lang="en-US" sz="1100" dirty="0" smtClean="0"/>
              <a:t>nasopharyngeal </a:t>
            </a:r>
            <a:r>
              <a:rPr lang="it-IT" sz="1100" dirty="0" smtClean="0"/>
              <a:t>carcinoma </a:t>
            </a:r>
            <a:r>
              <a:rPr lang="it-IT" sz="1100" dirty="0"/>
              <a:t>in vitro and in vivo</a:t>
            </a:r>
            <a:r>
              <a:rPr lang="it-IT" sz="1100" i="1" dirty="0"/>
              <a:t>. Int J Cancer </a:t>
            </a:r>
            <a:r>
              <a:rPr lang="it-IT" sz="1100" b="1" dirty="0"/>
              <a:t>2008, </a:t>
            </a:r>
            <a:r>
              <a:rPr lang="it-IT" sz="1100" dirty="0"/>
              <a:t>124:1971-1979 (*</a:t>
            </a:r>
            <a:r>
              <a:rPr lang="it-IT" sz="1100" b="1" dirty="0" smtClean="0"/>
              <a:t>corresponding</a:t>
            </a:r>
            <a:r>
              <a:rPr lang="en-US" sz="1100" b="1" dirty="0" smtClean="0"/>
              <a:t>author</a:t>
            </a:r>
            <a:r>
              <a:rPr lang="en-US" sz="1100" dirty="0" smtClean="0"/>
              <a:t>)</a:t>
            </a:r>
          </a:p>
          <a:p>
            <a:pPr>
              <a:buFont typeface="Wingdings" pitchFamily="2" charset="2"/>
              <a:buChar char="Ø"/>
            </a:pPr>
            <a:r>
              <a:rPr lang="en-US" sz="1100" dirty="0"/>
              <a:t>Cheung WH, Chan VS, Pang HW, Wong MK, </a:t>
            </a:r>
            <a:r>
              <a:rPr lang="en-US" sz="1100" dirty="0" err="1"/>
              <a:t>Guo</a:t>
            </a:r>
            <a:r>
              <a:rPr lang="en-US" sz="1100" dirty="0"/>
              <a:t> ZH, Tam PK, </a:t>
            </a:r>
            <a:r>
              <a:rPr lang="en-US" sz="1100" dirty="0" err="1"/>
              <a:t>Che</a:t>
            </a:r>
            <a:r>
              <a:rPr lang="en-US" sz="1100" dirty="0"/>
              <a:t> CM, Lin CL, </a:t>
            </a:r>
            <a:r>
              <a:rPr lang="en-US" sz="1100" dirty="0" smtClean="0"/>
              <a:t>and Yu </a:t>
            </a:r>
            <a:r>
              <a:rPr lang="en-US" sz="1100" dirty="0"/>
              <a:t>WY. Conjugation of Latent Membrane Protein (LMP)-2 Epitope to Gold </a:t>
            </a:r>
            <a:r>
              <a:rPr lang="en-US" sz="1100" dirty="0" smtClean="0"/>
              <a:t>Nanoparticles as </a:t>
            </a:r>
            <a:r>
              <a:rPr lang="en-US" sz="1100" dirty="0"/>
              <a:t>Highly Immunogenic Multiple Antigenic Peptides </a:t>
            </a:r>
            <a:r>
              <a:rPr lang="en-US" sz="1100" dirty="0" smtClean="0"/>
              <a:t>for Induction </a:t>
            </a:r>
            <a:r>
              <a:rPr lang="en-US" sz="1100" dirty="0"/>
              <a:t>of Epstein-Barr </a:t>
            </a:r>
            <a:r>
              <a:rPr lang="en-US" sz="1100" dirty="0" smtClean="0"/>
              <a:t>Virus-Specific </a:t>
            </a:r>
            <a:r>
              <a:rPr lang="en-US" sz="1100" dirty="0"/>
              <a:t>Cytotoxic T-Lymphocyte Responses in Vitro. </a:t>
            </a:r>
            <a:r>
              <a:rPr lang="en-US" sz="1100" i="1" dirty="0" err="1"/>
              <a:t>Bioconjugate</a:t>
            </a:r>
            <a:r>
              <a:rPr lang="en-US" sz="1100" i="1" dirty="0"/>
              <a:t> </a:t>
            </a:r>
            <a:r>
              <a:rPr lang="en-US" sz="1100" i="1" dirty="0" err="1"/>
              <a:t>Chem</a:t>
            </a:r>
            <a:r>
              <a:rPr lang="en-US" sz="1100" i="1" dirty="0"/>
              <a:t> </a:t>
            </a:r>
            <a:r>
              <a:rPr lang="en-US" sz="1100" b="1" dirty="0"/>
              <a:t>2008</a:t>
            </a:r>
            <a:r>
              <a:rPr lang="en-US" sz="1100" dirty="0"/>
              <a:t>, </a:t>
            </a:r>
            <a:r>
              <a:rPr lang="en-US" sz="1100" dirty="0" smtClean="0"/>
              <a:t>20:24–31</a:t>
            </a:r>
          </a:p>
          <a:p>
            <a:pPr>
              <a:buFont typeface="Wingdings" pitchFamily="2" charset="2"/>
              <a:buChar char="Ø"/>
            </a:pPr>
            <a:r>
              <a:rPr lang="en-US" sz="1100" dirty="0" err="1"/>
              <a:t>Khoo</a:t>
            </a:r>
            <a:r>
              <a:rPr lang="en-US" sz="1100" dirty="0"/>
              <a:t> US, Chan KY, Chan VS, </a:t>
            </a:r>
            <a:r>
              <a:rPr lang="en-US" sz="1100" dirty="0" err="1"/>
              <a:t>Ching</a:t>
            </a:r>
            <a:r>
              <a:rPr lang="en-US" sz="1100" dirty="0"/>
              <a:t> JC, Yam L, Chu CM, Lai ST, Wong TY, Tam </a:t>
            </a:r>
            <a:r>
              <a:rPr lang="en-US" sz="1100" dirty="0" smtClean="0"/>
              <a:t>P, Yip </a:t>
            </a:r>
            <a:r>
              <a:rPr lang="en-US" sz="1100" dirty="0"/>
              <a:t>SP, Leung GM, Lin CL, </a:t>
            </a:r>
            <a:r>
              <a:rPr lang="en-US" sz="1100" dirty="0" err="1"/>
              <a:t>Peiris</a:t>
            </a:r>
            <a:r>
              <a:rPr lang="en-US" sz="1100" dirty="0"/>
              <a:t> JS. Role of polymorphisms of the </a:t>
            </a:r>
            <a:r>
              <a:rPr lang="en-US" sz="1100" dirty="0" smtClean="0"/>
              <a:t>inflammatory response </a:t>
            </a:r>
            <a:r>
              <a:rPr lang="en-US" sz="1100" dirty="0"/>
              <a:t>genes and DC-SIGNR in genetic susceptibility to SARS and other </a:t>
            </a:r>
            <a:r>
              <a:rPr lang="en-US" sz="1100" dirty="0" smtClean="0"/>
              <a:t>infections. </a:t>
            </a:r>
            <a:r>
              <a:rPr lang="en-US" sz="1100" i="1" dirty="0" smtClean="0"/>
              <a:t>Hong </a:t>
            </a:r>
            <a:r>
              <a:rPr lang="en-US" sz="1100" i="1" dirty="0"/>
              <a:t>Kong Med J. </a:t>
            </a:r>
            <a:r>
              <a:rPr lang="en-US" sz="1100" b="1" dirty="0"/>
              <a:t>2008</a:t>
            </a:r>
            <a:r>
              <a:rPr lang="en-US" sz="1100" dirty="0"/>
              <a:t>, 14 </a:t>
            </a:r>
            <a:r>
              <a:rPr lang="en-US" sz="1100" dirty="0" err="1"/>
              <a:t>Suppl</a:t>
            </a:r>
            <a:r>
              <a:rPr lang="en-US" sz="1100" dirty="0"/>
              <a:t> 4:31-5</a:t>
            </a:r>
            <a:r>
              <a:rPr lang="en-US" sz="1100" dirty="0" smtClean="0"/>
              <a:t>.</a:t>
            </a:r>
          </a:p>
          <a:p>
            <a:pPr>
              <a:buFont typeface="Wingdings" pitchFamily="2" charset="2"/>
              <a:buChar char="Ø"/>
            </a:pPr>
            <a:r>
              <a:rPr lang="en-US" sz="1100" dirty="0"/>
              <a:t>Chen, Y*, Chan VS*, </a:t>
            </a:r>
            <a:r>
              <a:rPr lang="en-US" sz="1100" dirty="0" err="1"/>
              <a:t>Zheng</a:t>
            </a:r>
            <a:r>
              <a:rPr lang="en-US" sz="1100" dirty="0"/>
              <a:t> B, Chan KY, </a:t>
            </a:r>
            <a:r>
              <a:rPr lang="en-US" sz="1100" dirty="0" err="1"/>
              <a:t>Xu</a:t>
            </a:r>
            <a:r>
              <a:rPr lang="en-US" sz="1100" dirty="0"/>
              <a:t> X, To YF, Huang FP, </a:t>
            </a:r>
            <a:r>
              <a:rPr lang="en-US" sz="1100" dirty="0" err="1"/>
              <a:t>Khoo</a:t>
            </a:r>
            <a:r>
              <a:rPr lang="en-US" sz="1100" dirty="0"/>
              <a:t> US and Lin </a:t>
            </a:r>
            <a:r>
              <a:rPr lang="en-US" sz="1100" dirty="0" smtClean="0"/>
              <a:t>CL. A </a:t>
            </a:r>
            <a:r>
              <a:rPr lang="en-US" sz="1100" dirty="0"/>
              <a:t>novel subset of putative stem/progenitor CD34+Oct-4+ cells is the major target </a:t>
            </a:r>
            <a:r>
              <a:rPr lang="en-US" sz="1100" dirty="0" smtClean="0"/>
              <a:t>for SARS </a:t>
            </a:r>
            <a:r>
              <a:rPr lang="en-US" sz="1100" dirty="0"/>
              <a:t>coronavirus in human lung. </a:t>
            </a:r>
            <a:r>
              <a:rPr lang="en-US" sz="1100" i="1" dirty="0"/>
              <a:t>J </a:t>
            </a:r>
            <a:r>
              <a:rPr lang="en-US" sz="1100" i="1" dirty="0" err="1"/>
              <a:t>Exp</a:t>
            </a:r>
            <a:r>
              <a:rPr lang="en-US" sz="1100" i="1" dirty="0"/>
              <a:t> Med </a:t>
            </a:r>
            <a:r>
              <a:rPr lang="en-US" sz="1100" b="1" dirty="0"/>
              <a:t>2007</a:t>
            </a:r>
            <a:r>
              <a:rPr lang="en-US" sz="1100" dirty="0"/>
              <a:t>, 204:2529-2536. (*</a:t>
            </a:r>
            <a:r>
              <a:rPr lang="en-US" sz="1100" b="1" dirty="0" err="1" smtClean="0"/>
              <a:t>equalcontribution</a:t>
            </a:r>
            <a:r>
              <a:rPr lang="en-US" sz="1100" dirty="0" smtClean="0"/>
              <a:t>)</a:t>
            </a:r>
          </a:p>
          <a:p>
            <a:pPr>
              <a:buFont typeface="Wingdings" pitchFamily="2" charset="2"/>
              <a:buChar char="Ø"/>
            </a:pPr>
            <a:r>
              <a:rPr lang="en-US" sz="1100" dirty="0"/>
              <a:t>Chan KY, </a:t>
            </a:r>
            <a:r>
              <a:rPr lang="en-US" sz="1100" dirty="0" err="1"/>
              <a:t>Ching</a:t>
            </a:r>
            <a:r>
              <a:rPr lang="en-US" sz="1100" dirty="0"/>
              <a:t> JC, </a:t>
            </a:r>
            <a:r>
              <a:rPr lang="en-US" sz="1100" dirty="0" err="1"/>
              <a:t>Xu</a:t>
            </a:r>
            <a:r>
              <a:rPr lang="en-US" sz="1100" dirty="0"/>
              <a:t> MS, Cheung AN, Yip SP, Yam LY, Lai ST, Chu CM, Wong </a:t>
            </a:r>
            <a:r>
              <a:rPr lang="en-US" sz="1100" dirty="0" err="1" smtClean="0"/>
              <a:t>AT,Song</a:t>
            </a:r>
            <a:r>
              <a:rPr lang="en-US" sz="1100" dirty="0" smtClean="0"/>
              <a:t> </a:t>
            </a:r>
            <a:r>
              <a:rPr lang="en-US" sz="1100" dirty="0"/>
              <a:t>YQ, Huang FP, Liu W, Chung PH, Leung GM, Chow EY, Chan EY, Chan JC, </a:t>
            </a:r>
            <a:r>
              <a:rPr lang="en-US" sz="1100" dirty="0" err="1" smtClean="0"/>
              <a:t>Ngan</a:t>
            </a:r>
            <a:r>
              <a:rPr lang="en-US" sz="1100" dirty="0"/>
              <a:t> </a:t>
            </a:r>
            <a:r>
              <a:rPr lang="en-US" sz="1100" dirty="0" smtClean="0"/>
              <a:t>HY</a:t>
            </a:r>
            <a:r>
              <a:rPr lang="en-US" sz="1100" dirty="0"/>
              <a:t>, Tam P, Chan LC, Sham P, Chan VS, </a:t>
            </a:r>
            <a:r>
              <a:rPr lang="en-US" sz="1100" dirty="0" err="1"/>
              <a:t>Peiris</a:t>
            </a:r>
            <a:r>
              <a:rPr lang="en-US" sz="1100" dirty="0"/>
              <a:t> M, Lin SC, and </a:t>
            </a:r>
            <a:r>
              <a:rPr lang="en-US" sz="1100" dirty="0" err="1"/>
              <a:t>Khoo</a:t>
            </a:r>
            <a:r>
              <a:rPr lang="en-US" sz="1100" dirty="0"/>
              <a:t> US. Association </a:t>
            </a:r>
            <a:r>
              <a:rPr lang="en-US" sz="1100" dirty="0" smtClean="0"/>
              <a:t>of ICAM3 </a:t>
            </a:r>
            <a:r>
              <a:rPr lang="en-US" sz="1100" dirty="0"/>
              <a:t>genetic variant with severe acute respiratory syndrome. </a:t>
            </a:r>
            <a:r>
              <a:rPr lang="en-US" sz="1100" i="1" dirty="0"/>
              <a:t>J Infect Dis </a:t>
            </a:r>
            <a:r>
              <a:rPr lang="en-US" sz="1100" b="1" dirty="0" smtClean="0"/>
              <a:t>2007, </a:t>
            </a:r>
            <a:r>
              <a:rPr lang="en-US" sz="1100" dirty="0" smtClean="0"/>
              <a:t>196:271-280.</a:t>
            </a:r>
          </a:p>
          <a:p>
            <a:pPr>
              <a:buFont typeface="Wingdings" pitchFamily="2" charset="2"/>
              <a:buChar char="Ø"/>
            </a:pPr>
            <a:r>
              <a:rPr lang="en-US" sz="1100" dirty="0"/>
              <a:t>Chan VS</a:t>
            </a:r>
            <a:r>
              <a:rPr lang="en-US" sz="1100" b="1" dirty="0"/>
              <a:t>, </a:t>
            </a:r>
            <a:r>
              <a:rPr lang="en-US" sz="1100" dirty="0" err="1"/>
              <a:t>Chau</a:t>
            </a:r>
            <a:r>
              <a:rPr lang="en-US" sz="1100" dirty="0"/>
              <a:t> S, </a:t>
            </a:r>
            <a:r>
              <a:rPr lang="en-US" sz="1100" dirty="0" err="1"/>
              <a:t>Tian</a:t>
            </a:r>
            <a:r>
              <a:rPr lang="en-US" sz="1100" dirty="0"/>
              <a:t> L, Chen Y, </a:t>
            </a:r>
            <a:r>
              <a:rPr lang="en-US" sz="1100" dirty="0" err="1"/>
              <a:t>Kwong</a:t>
            </a:r>
            <a:r>
              <a:rPr lang="en-US" sz="1100" dirty="0"/>
              <a:t> SKY, </a:t>
            </a:r>
            <a:r>
              <a:rPr lang="en-US" sz="1100" dirty="0" err="1"/>
              <a:t>Quackenbush</a:t>
            </a:r>
            <a:r>
              <a:rPr lang="en-US" sz="1100" dirty="0"/>
              <a:t> J, </a:t>
            </a:r>
            <a:r>
              <a:rPr lang="en-US" sz="1100" dirty="0" err="1"/>
              <a:t>Dallman</a:t>
            </a:r>
            <a:r>
              <a:rPr lang="en-US" sz="1100" dirty="0"/>
              <a:t> M, Lamb J </a:t>
            </a:r>
            <a:r>
              <a:rPr lang="en-US" sz="1100" dirty="0" err="1" smtClean="0"/>
              <a:t>andTam</a:t>
            </a:r>
            <a:r>
              <a:rPr lang="en-US" sz="1100" dirty="0" smtClean="0"/>
              <a:t> </a:t>
            </a:r>
            <a:r>
              <a:rPr lang="en-US" sz="1100" dirty="0"/>
              <a:t>PKH. Sonic hedgehog promotes CD4+ lymphocyte proliferation and modulates </a:t>
            </a:r>
            <a:r>
              <a:rPr lang="en-US" sz="1100" dirty="0" smtClean="0"/>
              <a:t>the expression </a:t>
            </a:r>
            <a:r>
              <a:rPr lang="en-US" sz="1100" dirty="0"/>
              <a:t>of a subset of CD28 targeted genes. </a:t>
            </a:r>
            <a:r>
              <a:rPr lang="en-US" sz="1100" i="1" dirty="0" err="1"/>
              <a:t>Int</a:t>
            </a:r>
            <a:r>
              <a:rPr lang="en-US" sz="1100" i="1" dirty="0"/>
              <a:t> </a:t>
            </a:r>
            <a:r>
              <a:rPr lang="en-US" sz="1100" i="1" dirty="0" err="1"/>
              <a:t>Immunol</a:t>
            </a:r>
            <a:r>
              <a:rPr lang="en-US" sz="1100" i="1" dirty="0"/>
              <a:t> </a:t>
            </a:r>
            <a:r>
              <a:rPr lang="en-US" sz="1100" b="1" dirty="0"/>
              <a:t>2006</a:t>
            </a:r>
            <a:r>
              <a:rPr lang="en-US" sz="1100" dirty="0"/>
              <a:t>, 18:1627-1636</a:t>
            </a:r>
            <a:r>
              <a:rPr lang="en-US" sz="1100" dirty="0" smtClean="0"/>
              <a:t>.</a:t>
            </a:r>
          </a:p>
          <a:p>
            <a:pPr>
              <a:buFont typeface="Wingdings" pitchFamily="2" charset="2"/>
              <a:buChar char="Ø"/>
            </a:pPr>
            <a:r>
              <a:rPr lang="en-US" sz="1100" dirty="0"/>
              <a:t>Chan VS*, Chan KY*, Chen Y*, Poon LL, Cheung A, </a:t>
            </a:r>
            <a:r>
              <a:rPr lang="en-US" sz="1100" dirty="0" err="1"/>
              <a:t>Zheng</a:t>
            </a:r>
            <a:r>
              <a:rPr lang="en-US" sz="1100" dirty="0"/>
              <a:t> B, Chan KH., </a:t>
            </a:r>
            <a:r>
              <a:rPr lang="en-US" sz="1100" dirty="0" err="1"/>
              <a:t>Mak</a:t>
            </a:r>
            <a:r>
              <a:rPr lang="en-US" sz="1100" dirty="0"/>
              <a:t> W, </a:t>
            </a:r>
            <a:r>
              <a:rPr lang="en-US" sz="1100" dirty="0" err="1" smtClean="0"/>
              <a:t>Ngan</a:t>
            </a:r>
            <a:r>
              <a:rPr lang="en-US" sz="1100" dirty="0"/>
              <a:t> </a:t>
            </a:r>
            <a:r>
              <a:rPr lang="en-US" sz="1100" dirty="0" smtClean="0"/>
              <a:t>HY</a:t>
            </a:r>
            <a:r>
              <a:rPr lang="en-US" sz="1100" dirty="0"/>
              <a:t>, </a:t>
            </a:r>
            <a:r>
              <a:rPr lang="en-US" sz="1100" dirty="0" err="1"/>
              <a:t>Xu</a:t>
            </a:r>
            <a:r>
              <a:rPr lang="en-US" sz="1100" dirty="0"/>
              <a:t> X, </a:t>
            </a:r>
            <a:r>
              <a:rPr lang="en-US" sz="1100" dirty="0" err="1"/>
              <a:t>Screaton</a:t>
            </a:r>
            <a:r>
              <a:rPr lang="en-US" sz="1100" dirty="0"/>
              <a:t> G., Tam PK, </a:t>
            </a:r>
            <a:r>
              <a:rPr lang="en-US" sz="1100" dirty="0" err="1"/>
              <a:t>Austyn</a:t>
            </a:r>
            <a:r>
              <a:rPr lang="en-US" sz="1100" dirty="0"/>
              <a:t> J, Chan LC, Yip SP, </a:t>
            </a:r>
            <a:r>
              <a:rPr lang="en-US" sz="1100" dirty="0" err="1"/>
              <a:t>Peiris</a:t>
            </a:r>
            <a:r>
              <a:rPr lang="en-US" sz="1100" dirty="0"/>
              <a:t> M, </a:t>
            </a:r>
            <a:r>
              <a:rPr lang="en-US" sz="1100" dirty="0" err="1"/>
              <a:t>Khoo</a:t>
            </a:r>
            <a:r>
              <a:rPr lang="en-US" sz="1100" dirty="0"/>
              <a:t> US and </a:t>
            </a:r>
            <a:r>
              <a:rPr lang="en-US" sz="1100" dirty="0" smtClean="0"/>
              <a:t>Lin CL</a:t>
            </a:r>
            <a:r>
              <a:rPr lang="en-US" sz="1100" dirty="0"/>
              <a:t>. Homozygous L-SIGN (CLEC4M) plays a protective role in SARS </a:t>
            </a:r>
            <a:r>
              <a:rPr lang="en-US" sz="1100" dirty="0" err="1" smtClean="0"/>
              <a:t>coronavirusinfection</a:t>
            </a:r>
            <a:r>
              <a:rPr lang="en-US" sz="1100" dirty="0"/>
              <a:t>. </a:t>
            </a:r>
            <a:r>
              <a:rPr lang="en-US" sz="1100" i="1" dirty="0"/>
              <a:t>Nat Genet </a:t>
            </a:r>
            <a:r>
              <a:rPr lang="en-US" sz="1100" b="1" dirty="0"/>
              <a:t>2006</a:t>
            </a:r>
            <a:r>
              <a:rPr lang="en-US" sz="1100" dirty="0"/>
              <a:t>, 38:38-46 (*</a:t>
            </a:r>
            <a:r>
              <a:rPr lang="en-US" sz="1100" b="1" dirty="0"/>
              <a:t>equal contribution</a:t>
            </a:r>
            <a:r>
              <a:rPr lang="en-US" sz="1100" dirty="0" smtClean="0"/>
              <a:t>)</a:t>
            </a:r>
          </a:p>
        </p:txBody>
      </p:sp>
      <p:pic>
        <p:nvPicPr>
          <p:cNvPr id="10242"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533400"/>
            <a:ext cx="83058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26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304" y="1607376"/>
            <a:ext cx="8153400" cy="754824"/>
          </a:xfrm>
        </p:spPr>
        <p:txBody>
          <a:bodyPr>
            <a:normAutofit/>
          </a:bodyPr>
          <a:lstStyle/>
          <a:p>
            <a:pPr algn="ctr"/>
            <a:r>
              <a:rPr lang="en-US" i="1" dirty="0" smtClean="0">
                <a:effectLst/>
              </a:rPr>
              <a:t>Publications </a:t>
            </a:r>
            <a:r>
              <a:rPr lang="en-US" i="1" dirty="0" err="1" smtClean="0">
                <a:effectLst/>
              </a:rPr>
              <a:t>cont</a:t>
            </a:r>
            <a:r>
              <a:rPr lang="en-US" i="1" dirty="0" smtClean="0">
                <a:effectLst/>
              </a:rPr>
              <a:t>…</a:t>
            </a:r>
            <a:endParaRPr lang="en-US" i="1" dirty="0"/>
          </a:p>
        </p:txBody>
      </p:sp>
      <p:sp>
        <p:nvSpPr>
          <p:cNvPr id="3" name="Content Placeholder 2"/>
          <p:cNvSpPr>
            <a:spLocks noGrp="1"/>
          </p:cNvSpPr>
          <p:nvPr>
            <p:ph idx="1"/>
          </p:nvPr>
        </p:nvSpPr>
        <p:spPr>
          <a:xfrm>
            <a:off x="228600" y="2362200"/>
            <a:ext cx="8610600" cy="4343400"/>
          </a:xfrm>
        </p:spPr>
        <p:txBody>
          <a:bodyPr>
            <a:noAutofit/>
          </a:bodyPr>
          <a:lstStyle/>
          <a:p>
            <a:pPr>
              <a:buFont typeface="Wingdings" pitchFamily="2" charset="2"/>
              <a:buChar char="Ø"/>
            </a:pPr>
            <a:r>
              <a:rPr lang="en-US" sz="1100" dirty="0"/>
              <a:t>Chung NP, Chen X, Chan VS, Tam PK, and Lin CL. Dendritic cells: sentinels </a:t>
            </a:r>
            <a:r>
              <a:rPr lang="en-US" sz="1100" dirty="0" smtClean="0"/>
              <a:t>against pathogens</a:t>
            </a:r>
            <a:r>
              <a:rPr lang="en-US" sz="1100" dirty="0"/>
              <a:t>. </a:t>
            </a:r>
            <a:r>
              <a:rPr lang="en-US" sz="1100" i="1" dirty="0" err="1"/>
              <a:t>Histol</a:t>
            </a:r>
            <a:r>
              <a:rPr lang="en-US" sz="1100" i="1" dirty="0"/>
              <a:t> </a:t>
            </a:r>
            <a:r>
              <a:rPr lang="en-US" sz="1100" i="1" dirty="0" err="1"/>
              <a:t>Histopathol</a:t>
            </a:r>
            <a:r>
              <a:rPr lang="en-US" sz="1100" i="1" dirty="0"/>
              <a:t> </a:t>
            </a:r>
            <a:r>
              <a:rPr lang="en-US" sz="1100" b="1" dirty="0"/>
              <a:t>2004</a:t>
            </a:r>
            <a:r>
              <a:rPr lang="en-US" sz="1100" dirty="0"/>
              <a:t>, 19:317-324. (Review)</a:t>
            </a:r>
            <a:endParaRPr lang="en-US" sz="1100" b="1" dirty="0"/>
          </a:p>
          <a:p>
            <a:pPr>
              <a:buFont typeface="Wingdings" pitchFamily="2" charset="2"/>
              <a:buChar char="Ø"/>
            </a:pPr>
            <a:r>
              <a:rPr lang="en-US" sz="1100" dirty="0" err="1"/>
              <a:t>Lui</a:t>
            </a:r>
            <a:r>
              <a:rPr lang="en-US" sz="1100" dirty="0"/>
              <a:t> VC, Tam PK, Leung MY, Lau JY, Chan JK, Chan VS, </a:t>
            </a:r>
            <a:r>
              <a:rPr lang="en-US" sz="1100" dirty="0" err="1"/>
              <a:t>Dallman</a:t>
            </a:r>
            <a:r>
              <a:rPr lang="en-US" sz="1100" dirty="0"/>
              <a:t> M and </a:t>
            </a:r>
            <a:r>
              <a:rPr lang="en-US" sz="1100" dirty="0" err="1"/>
              <a:t>Cheah</a:t>
            </a:r>
            <a:r>
              <a:rPr lang="en-US" sz="1100" dirty="0"/>
              <a:t> </a:t>
            </a:r>
            <a:r>
              <a:rPr lang="en-US" sz="1100" dirty="0" smtClean="0"/>
              <a:t>KS. Mammary </a:t>
            </a:r>
            <a:r>
              <a:rPr lang="en-US" sz="1100" dirty="0"/>
              <a:t>gland-specific secretion of biologically active immunosuppressive </a:t>
            </a:r>
            <a:r>
              <a:rPr lang="en-US" sz="1100" dirty="0" smtClean="0"/>
              <a:t>agent cytotoxic-T-lymphocyte </a:t>
            </a:r>
            <a:r>
              <a:rPr lang="en-US" sz="1100" dirty="0"/>
              <a:t>antigen 4 human immunoglobulin fusion protein (CTLA4Ig) </a:t>
            </a:r>
            <a:r>
              <a:rPr lang="en-US" sz="1100" dirty="0" err="1" smtClean="0"/>
              <a:t>inmilk</a:t>
            </a:r>
            <a:r>
              <a:rPr lang="en-US" sz="1100" dirty="0" smtClean="0"/>
              <a:t> </a:t>
            </a:r>
            <a:r>
              <a:rPr lang="en-US" sz="1100" dirty="0"/>
              <a:t>by </a:t>
            </a:r>
            <a:r>
              <a:rPr lang="en-US" sz="1100" dirty="0" err="1"/>
              <a:t>transgenesis</a:t>
            </a:r>
            <a:r>
              <a:rPr lang="en-US" sz="1100" dirty="0"/>
              <a:t>. </a:t>
            </a:r>
            <a:r>
              <a:rPr lang="en-US" sz="1100" i="1" dirty="0"/>
              <a:t>J </a:t>
            </a:r>
            <a:r>
              <a:rPr lang="en-US" sz="1100" i="1" dirty="0" err="1"/>
              <a:t>Immunol</a:t>
            </a:r>
            <a:r>
              <a:rPr lang="en-US" sz="1100" i="1" dirty="0"/>
              <a:t> Methods </a:t>
            </a:r>
            <a:r>
              <a:rPr lang="en-US" sz="1100" b="1" dirty="0"/>
              <a:t>2003</a:t>
            </a:r>
            <a:r>
              <a:rPr lang="en-US" sz="1100" dirty="0"/>
              <a:t>, 277:171-183</a:t>
            </a:r>
            <a:r>
              <a:rPr lang="en-US" sz="1100" dirty="0" smtClean="0"/>
              <a:t>.</a:t>
            </a:r>
          </a:p>
          <a:p>
            <a:pPr>
              <a:buFont typeface="Wingdings" pitchFamily="2" charset="2"/>
              <a:buChar char="Ø"/>
            </a:pPr>
            <a:r>
              <a:rPr lang="en-US" sz="1100" dirty="0"/>
              <a:t>Chan VS, Wong C, and </a:t>
            </a:r>
            <a:r>
              <a:rPr lang="en-US" sz="1100" dirty="0" err="1"/>
              <a:t>Ohashi</a:t>
            </a:r>
            <a:r>
              <a:rPr lang="en-US" sz="1100" dirty="0"/>
              <a:t> PS. </a:t>
            </a:r>
            <a:r>
              <a:rPr lang="en-US" sz="1100" dirty="0" err="1"/>
              <a:t>Calcineurin</a:t>
            </a:r>
            <a:r>
              <a:rPr lang="en-US" sz="1100" dirty="0"/>
              <a:t> A-alpha plays an exclusive role in </a:t>
            </a:r>
            <a:r>
              <a:rPr lang="en-US" sz="1100" dirty="0" smtClean="0"/>
              <a:t>TCR signaling </a:t>
            </a:r>
            <a:r>
              <a:rPr lang="en-US" sz="1100" dirty="0"/>
              <a:t>in mature but not in immature T cells. </a:t>
            </a:r>
            <a:r>
              <a:rPr lang="en-US" sz="1100" i="1" dirty="0" err="1"/>
              <a:t>Eur</a:t>
            </a:r>
            <a:r>
              <a:rPr lang="en-US" sz="1100" i="1" dirty="0"/>
              <a:t> J </a:t>
            </a:r>
            <a:r>
              <a:rPr lang="en-US" sz="1100" i="1" dirty="0" err="1"/>
              <a:t>Immunol</a:t>
            </a:r>
            <a:r>
              <a:rPr lang="en-US" sz="1100" i="1" dirty="0"/>
              <a:t> </a:t>
            </a:r>
            <a:r>
              <a:rPr lang="en-US" sz="1100" b="1" dirty="0"/>
              <a:t>2002, </a:t>
            </a:r>
            <a:r>
              <a:rPr lang="en-US" sz="1100" dirty="0"/>
              <a:t>32:1223-1229</a:t>
            </a:r>
            <a:r>
              <a:rPr lang="en-US" sz="1100" dirty="0" smtClean="0"/>
              <a:t>.</a:t>
            </a:r>
          </a:p>
          <a:p>
            <a:pPr>
              <a:buFont typeface="Wingdings" pitchFamily="2" charset="2"/>
              <a:buChar char="Ø"/>
            </a:pPr>
            <a:r>
              <a:rPr lang="en-US" sz="1100" dirty="0"/>
              <a:t>Bertram EM, </a:t>
            </a:r>
            <a:r>
              <a:rPr lang="en-US" sz="1100" dirty="0" err="1"/>
              <a:t>Tafuri</a:t>
            </a:r>
            <a:r>
              <a:rPr lang="en-US" sz="1100" dirty="0"/>
              <a:t> A, </a:t>
            </a:r>
            <a:r>
              <a:rPr lang="en-US" sz="1100" dirty="0" err="1"/>
              <a:t>Shahinian</a:t>
            </a:r>
            <a:r>
              <a:rPr lang="en-US" sz="1100" dirty="0"/>
              <a:t> A, Chan VS, </a:t>
            </a:r>
            <a:r>
              <a:rPr lang="en-US" sz="1100" dirty="0" err="1"/>
              <a:t>Hunziker</a:t>
            </a:r>
            <a:r>
              <a:rPr lang="en-US" sz="1100" dirty="0"/>
              <a:t> L, </a:t>
            </a:r>
            <a:r>
              <a:rPr lang="en-US" sz="1100" dirty="0" err="1"/>
              <a:t>Recher</a:t>
            </a:r>
            <a:r>
              <a:rPr lang="en-US" sz="1100" dirty="0"/>
              <a:t> M, </a:t>
            </a:r>
            <a:r>
              <a:rPr lang="en-US" sz="1100" dirty="0" err="1"/>
              <a:t>Ohashi</a:t>
            </a:r>
            <a:r>
              <a:rPr lang="en-US" sz="1100" dirty="0"/>
              <a:t> </a:t>
            </a:r>
            <a:r>
              <a:rPr lang="en-US" sz="1100" dirty="0" err="1" smtClean="0"/>
              <a:t>PS,Mak</a:t>
            </a:r>
            <a:r>
              <a:rPr lang="en-US" sz="1100" dirty="0" smtClean="0"/>
              <a:t> </a:t>
            </a:r>
            <a:r>
              <a:rPr lang="en-US" sz="1100" dirty="0"/>
              <a:t>TW and Watts TH. Role of ICOS versus CD28 in antiviral immunity. </a:t>
            </a:r>
            <a:r>
              <a:rPr lang="en-US" sz="1100" i="1" dirty="0" err="1"/>
              <a:t>Eur</a:t>
            </a:r>
            <a:r>
              <a:rPr lang="en-US" sz="1100" i="1" dirty="0"/>
              <a:t> J </a:t>
            </a:r>
            <a:r>
              <a:rPr lang="en-US" sz="1100" i="1" dirty="0" err="1" smtClean="0"/>
              <a:t>Immunol</a:t>
            </a:r>
            <a:r>
              <a:rPr lang="en-US" sz="1100" i="1" dirty="0"/>
              <a:t> </a:t>
            </a:r>
            <a:r>
              <a:rPr lang="en-US" sz="1100" b="1" dirty="0" smtClean="0"/>
              <a:t>2002</a:t>
            </a:r>
            <a:r>
              <a:rPr lang="en-US" sz="1100" b="1" dirty="0"/>
              <a:t>, </a:t>
            </a:r>
            <a:r>
              <a:rPr lang="en-US" sz="1100" dirty="0"/>
              <a:t>32:3376-3385</a:t>
            </a:r>
            <a:r>
              <a:rPr lang="en-US" sz="1100" dirty="0" smtClean="0"/>
              <a:t>.</a:t>
            </a:r>
          </a:p>
          <a:p>
            <a:pPr>
              <a:buFont typeface="Wingdings" pitchFamily="2" charset="2"/>
              <a:buChar char="Ø"/>
            </a:pPr>
            <a:r>
              <a:rPr lang="de-DE" sz="1100" dirty="0"/>
              <a:t>Chan VS, Cohen ES, Weissensteiner T, Cheah KS and Bodmer HC. Chondrocyte </a:t>
            </a:r>
            <a:r>
              <a:rPr lang="de-DE" sz="1100" dirty="0" smtClean="0"/>
              <a:t>antigen</a:t>
            </a:r>
            <a:r>
              <a:rPr lang="en-US" sz="1100" dirty="0" smtClean="0"/>
              <a:t>expression</a:t>
            </a:r>
            <a:r>
              <a:rPr lang="en-US" sz="1100" dirty="0"/>
              <a:t>, immune response and susceptibility to arthritis. </a:t>
            </a:r>
            <a:r>
              <a:rPr lang="en-US" sz="1100" i="1" dirty="0" err="1"/>
              <a:t>Int</a:t>
            </a:r>
            <a:r>
              <a:rPr lang="en-US" sz="1100" i="1" dirty="0"/>
              <a:t> </a:t>
            </a:r>
            <a:r>
              <a:rPr lang="en-US" sz="1100" i="1" dirty="0" err="1"/>
              <a:t>Immunol</a:t>
            </a:r>
            <a:r>
              <a:rPr lang="en-US" sz="1100" i="1" dirty="0"/>
              <a:t> </a:t>
            </a:r>
            <a:r>
              <a:rPr lang="en-US" sz="1100" b="1" dirty="0"/>
              <a:t>2001, </a:t>
            </a:r>
            <a:r>
              <a:rPr lang="en-US" sz="1100" dirty="0" smtClean="0"/>
              <a:t>13:421-429.</a:t>
            </a:r>
          </a:p>
          <a:p>
            <a:pPr>
              <a:buFont typeface="Wingdings" pitchFamily="2" charset="2"/>
              <a:buChar char="Ø"/>
            </a:pPr>
            <a:r>
              <a:rPr lang="en-US" sz="1100" dirty="0"/>
              <a:t>Griffiths EK, </a:t>
            </a:r>
            <a:r>
              <a:rPr lang="en-US" sz="1100" dirty="0" err="1"/>
              <a:t>Krawczyk</a:t>
            </a:r>
            <a:r>
              <a:rPr lang="en-US" sz="1100" dirty="0"/>
              <a:t> C, Kong YY, </a:t>
            </a:r>
            <a:r>
              <a:rPr lang="en-US" sz="1100" dirty="0" err="1"/>
              <a:t>Raab</a:t>
            </a:r>
            <a:r>
              <a:rPr lang="en-US" sz="1100" dirty="0"/>
              <a:t> M, </a:t>
            </a:r>
            <a:r>
              <a:rPr lang="en-US" sz="1100" dirty="0" err="1"/>
              <a:t>Hyduk</a:t>
            </a:r>
            <a:r>
              <a:rPr lang="en-US" sz="1100" dirty="0"/>
              <a:t> SJ, Bouchard D, Chan </a:t>
            </a:r>
            <a:r>
              <a:rPr lang="en-US" sz="1100" dirty="0" smtClean="0"/>
              <a:t>VS, </a:t>
            </a:r>
            <a:r>
              <a:rPr lang="en-US" sz="1100" dirty="0" err="1" smtClean="0"/>
              <a:t>Kozieradzki</a:t>
            </a:r>
            <a:r>
              <a:rPr lang="en-US" sz="1100" dirty="0" smtClean="0"/>
              <a:t> </a:t>
            </a:r>
            <a:r>
              <a:rPr lang="en-US" sz="1100" dirty="0"/>
              <a:t>I, Oliveira-Dos-Santos AJ, </a:t>
            </a:r>
            <a:r>
              <a:rPr lang="en-US" sz="1100" dirty="0" err="1"/>
              <a:t>Wakeham</a:t>
            </a:r>
            <a:r>
              <a:rPr lang="en-US" sz="1100" dirty="0"/>
              <a:t> A, </a:t>
            </a:r>
            <a:r>
              <a:rPr lang="en-US" sz="1100" dirty="0" err="1"/>
              <a:t>Ohashi</a:t>
            </a:r>
            <a:r>
              <a:rPr lang="en-US" sz="1100" dirty="0"/>
              <a:t> PS, </a:t>
            </a:r>
            <a:r>
              <a:rPr lang="en-US" sz="1100" dirty="0" err="1"/>
              <a:t>Cybulsky</a:t>
            </a:r>
            <a:r>
              <a:rPr lang="en-US" sz="1100" dirty="0"/>
              <a:t> MI, Rudd </a:t>
            </a:r>
            <a:r>
              <a:rPr lang="en-US" sz="1100" dirty="0" smtClean="0"/>
              <a:t>CE and </a:t>
            </a:r>
            <a:r>
              <a:rPr lang="en-US" sz="1100" dirty="0" err="1"/>
              <a:t>Penninger</a:t>
            </a:r>
            <a:r>
              <a:rPr lang="en-US" sz="1100" dirty="0"/>
              <a:t> JM. Positive regulation of T cell activation and integrin adhesion by </a:t>
            </a:r>
            <a:r>
              <a:rPr lang="en-US" sz="1100" dirty="0" smtClean="0"/>
              <a:t>the </a:t>
            </a:r>
            <a:r>
              <a:rPr lang="fr-FR" sz="1100" dirty="0" smtClean="0"/>
              <a:t>adapter </a:t>
            </a:r>
            <a:r>
              <a:rPr lang="fr-FR" sz="1100" dirty="0" err="1"/>
              <a:t>Fyb</a:t>
            </a:r>
            <a:r>
              <a:rPr lang="fr-FR" sz="1100" dirty="0"/>
              <a:t>/</a:t>
            </a:r>
            <a:r>
              <a:rPr lang="fr-FR" sz="1100" dirty="0" err="1"/>
              <a:t>Slap</a:t>
            </a:r>
            <a:r>
              <a:rPr lang="fr-FR" sz="1100" dirty="0"/>
              <a:t>. </a:t>
            </a:r>
            <a:r>
              <a:rPr lang="fr-FR" sz="1100" i="1" dirty="0"/>
              <a:t>Science </a:t>
            </a:r>
            <a:r>
              <a:rPr lang="fr-FR" sz="1100" b="1" dirty="0"/>
              <a:t>2001</a:t>
            </a:r>
            <a:r>
              <a:rPr lang="fr-FR" sz="1100" dirty="0"/>
              <a:t>, </a:t>
            </a:r>
            <a:r>
              <a:rPr lang="fr-FR" sz="1100" dirty="0" smtClean="0"/>
              <a:t>293:2260-2263</a:t>
            </a:r>
          </a:p>
          <a:p>
            <a:pPr>
              <a:buFont typeface="Wingdings" pitchFamily="2" charset="2"/>
              <a:buChar char="Ø"/>
            </a:pPr>
            <a:r>
              <a:rPr lang="en-US" sz="1100" dirty="0" err="1"/>
              <a:t>Tafuri</a:t>
            </a:r>
            <a:r>
              <a:rPr lang="en-US" sz="1100" dirty="0"/>
              <a:t> A, </a:t>
            </a:r>
            <a:r>
              <a:rPr lang="en-US" sz="1100" dirty="0" err="1"/>
              <a:t>Shahinian</a:t>
            </a:r>
            <a:r>
              <a:rPr lang="en-US" sz="1100" dirty="0"/>
              <a:t> A, </a:t>
            </a:r>
            <a:r>
              <a:rPr lang="en-US" sz="1100" dirty="0" err="1"/>
              <a:t>Bladt</a:t>
            </a:r>
            <a:r>
              <a:rPr lang="en-US" sz="1100" dirty="0"/>
              <a:t> F, </a:t>
            </a:r>
            <a:r>
              <a:rPr lang="en-US" sz="1100" dirty="0" err="1"/>
              <a:t>Yoshinaga</a:t>
            </a:r>
            <a:r>
              <a:rPr lang="en-US" sz="1100" dirty="0"/>
              <a:t> SK, </a:t>
            </a:r>
            <a:r>
              <a:rPr lang="en-US" sz="1100" dirty="0" err="1"/>
              <a:t>Jordana</a:t>
            </a:r>
            <a:r>
              <a:rPr lang="en-US" sz="1100" dirty="0"/>
              <a:t> M, </a:t>
            </a:r>
            <a:r>
              <a:rPr lang="en-US" sz="1100" dirty="0" err="1"/>
              <a:t>Wakeham</a:t>
            </a:r>
            <a:r>
              <a:rPr lang="en-US" sz="1100" dirty="0"/>
              <a:t> A, Boucher </a:t>
            </a:r>
            <a:r>
              <a:rPr lang="en-US" sz="1100" dirty="0" err="1" smtClean="0"/>
              <a:t>LM,Bouchard</a:t>
            </a:r>
            <a:r>
              <a:rPr lang="en-US" sz="1100" dirty="0" smtClean="0"/>
              <a:t> </a:t>
            </a:r>
            <a:r>
              <a:rPr lang="en-US" sz="1100" dirty="0"/>
              <a:t>D, Chan VS, Duncan G, </a:t>
            </a:r>
            <a:r>
              <a:rPr lang="en-US" sz="1100" dirty="0" err="1"/>
              <a:t>Odermatt</a:t>
            </a:r>
            <a:r>
              <a:rPr lang="en-US" sz="1100" dirty="0"/>
              <a:t> B, Ho A, Itie A, Horan T, </a:t>
            </a:r>
            <a:r>
              <a:rPr lang="en-US" sz="1100" dirty="0" err="1"/>
              <a:t>Whoriskey</a:t>
            </a:r>
            <a:r>
              <a:rPr lang="en-US" sz="1100" dirty="0"/>
              <a:t> </a:t>
            </a:r>
            <a:r>
              <a:rPr lang="en-US" sz="1100" dirty="0" smtClean="0"/>
              <a:t>JS, </a:t>
            </a:r>
            <a:r>
              <a:rPr lang="en-US" sz="1100" dirty="0" err="1" smtClean="0"/>
              <a:t>Pawson</a:t>
            </a:r>
            <a:r>
              <a:rPr lang="en-US" sz="1100" dirty="0" smtClean="0"/>
              <a:t> </a:t>
            </a:r>
            <a:r>
              <a:rPr lang="en-US" sz="1100" dirty="0"/>
              <a:t>T, </a:t>
            </a:r>
            <a:r>
              <a:rPr lang="en-US" sz="1100" dirty="0" err="1"/>
              <a:t>Penninger</a:t>
            </a:r>
            <a:r>
              <a:rPr lang="en-US" sz="1100" dirty="0"/>
              <a:t> JM, </a:t>
            </a:r>
            <a:r>
              <a:rPr lang="en-US" sz="1100" dirty="0" err="1"/>
              <a:t>Ohashi</a:t>
            </a:r>
            <a:r>
              <a:rPr lang="en-US" sz="1100" dirty="0"/>
              <a:t> PS and </a:t>
            </a:r>
            <a:r>
              <a:rPr lang="en-US" sz="1100" dirty="0" err="1"/>
              <a:t>Mak</a:t>
            </a:r>
            <a:r>
              <a:rPr lang="en-US" sz="1100" dirty="0"/>
              <a:t> TW. ICOS is essential for effective </a:t>
            </a:r>
            <a:r>
              <a:rPr lang="en-US" sz="1100" dirty="0" err="1" smtClean="0"/>
              <a:t>Thelper</a:t>
            </a:r>
            <a:r>
              <a:rPr lang="en-US" sz="1100" dirty="0" smtClean="0"/>
              <a:t>-</a:t>
            </a:r>
            <a:r>
              <a:rPr lang="fr-FR" sz="1100" dirty="0" err="1" smtClean="0"/>
              <a:t>cell</a:t>
            </a:r>
            <a:r>
              <a:rPr lang="fr-FR" sz="1100" dirty="0" smtClean="0"/>
              <a:t> </a:t>
            </a:r>
            <a:r>
              <a:rPr lang="fr-FR" sz="1100" dirty="0" err="1"/>
              <a:t>responses</a:t>
            </a:r>
            <a:r>
              <a:rPr lang="fr-FR" sz="1100" dirty="0"/>
              <a:t>. </a:t>
            </a:r>
            <a:r>
              <a:rPr lang="fr-FR" sz="1100" i="1" dirty="0"/>
              <a:t>Nature </a:t>
            </a:r>
            <a:r>
              <a:rPr lang="fr-FR" sz="1100" b="1" dirty="0"/>
              <a:t>2001</a:t>
            </a:r>
            <a:r>
              <a:rPr lang="fr-FR" sz="1100" dirty="0"/>
              <a:t>, </a:t>
            </a:r>
            <a:r>
              <a:rPr lang="fr-FR" sz="1100" dirty="0" smtClean="0"/>
              <a:t>409:105-109</a:t>
            </a:r>
          </a:p>
          <a:p>
            <a:pPr>
              <a:buFont typeface="Wingdings" pitchFamily="2" charset="2"/>
              <a:buChar char="Ø"/>
            </a:pPr>
            <a:r>
              <a:rPr lang="en-US" sz="1100" dirty="0"/>
              <a:t>Garza KM, Chan VS and </a:t>
            </a:r>
            <a:r>
              <a:rPr lang="en-US" sz="1100" dirty="0" err="1"/>
              <a:t>Ohashi</a:t>
            </a:r>
            <a:r>
              <a:rPr lang="en-US" sz="1100" dirty="0"/>
              <a:t> PS. T cell tolerance and autoimmunity. </a:t>
            </a:r>
            <a:r>
              <a:rPr lang="en-US" sz="1100" i="1" dirty="0" smtClean="0"/>
              <a:t>Rev. </a:t>
            </a:r>
            <a:r>
              <a:rPr lang="en-US" sz="1100" i="1" dirty="0" err="1" smtClean="0"/>
              <a:t>Immunogenet</a:t>
            </a:r>
            <a:r>
              <a:rPr lang="en-US" sz="1100" i="1" dirty="0"/>
              <a:t>. </a:t>
            </a:r>
            <a:r>
              <a:rPr lang="en-US" sz="1100" b="1" dirty="0"/>
              <a:t>2000</a:t>
            </a:r>
            <a:r>
              <a:rPr lang="en-US" sz="1100" dirty="0"/>
              <a:t>, 2:2-17</a:t>
            </a:r>
            <a:r>
              <a:rPr lang="en-US" sz="1100" dirty="0" smtClean="0"/>
              <a:t>.</a:t>
            </a:r>
          </a:p>
          <a:p>
            <a:pPr>
              <a:buFont typeface="Wingdings" pitchFamily="2" charset="2"/>
              <a:buChar char="Ø"/>
            </a:pPr>
            <a:r>
              <a:rPr lang="en-US" sz="1100" dirty="0"/>
              <a:t>Jones RG, Parsons M, Bonnard M, Chan VS, </a:t>
            </a:r>
            <a:r>
              <a:rPr lang="en-US" sz="1100" dirty="0" err="1"/>
              <a:t>Yeh</a:t>
            </a:r>
            <a:r>
              <a:rPr lang="en-US" sz="1100" dirty="0"/>
              <a:t> WC, </a:t>
            </a:r>
            <a:r>
              <a:rPr lang="en-US" sz="1100" dirty="0" err="1"/>
              <a:t>Woodgett</a:t>
            </a:r>
            <a:r>
              <a:rPr lang="en-US" sz="1100" dirty="0"/>
              <a:t> JR and </a:t>
            </a:r>
            <a:r>
              <a:rPr lang="en-US" sz="1100" dirty="0" err="1"/>
              <a:t>Ohashi</a:t>
            </a:r>
            <a:r>
              <a:rPr lang="en-US" sz="1100" dirty="0"/>
              <a:t> </a:t>
            </a:r>
            <a:r>
              <a:rPr lang="en-US" sz="1100" dirty="0" smtClean="0"/>
              <a:t>PS. Protein </a:t>
            </a:r>
            <a:r>
              <a:rPr lang="en-US" sz="1100" dirty="0"/>
              <a:t>kinase B regulates T lymphocyte survival, nuclear factor </a:t>
            </a:r>
            <a:r>
              <a:rPr lang="en-US" sz="1100" dirty="0" err="1"/>
              <a:t>kappaB</a:t>
            </a:r>
            <a:r>
              <a:rPr lang="en-US" sz="1100" dirty="0"/>
              <a:t> activation, </a:t>
            </a:r>
            <a:r>
              <a:rPr lang="en-US" sz="1100" dirty="0" smtClean="0"/>
              <a:t>and</a:t>
            </a:r>
            <a:r>
              <a:rPr lang="sv-SE" sz="1100" dirty="0" smtClean="0"/>
              <a:t>Bcl-X(L</a:t>
            </a:r>
            <a:r>
              <a:rPr lang="sv-SE" sz="1100" dirty="0"/>
              <a:t>) levels in vivo. </a:t>
            </a:r>
            <a:r>
              <a:rPr lang="sv-SE" sz="1100" i="1" dirty="0"/>
              <a:t>J Exp Med </a:t>
            </a:r>
            <a:r>
              <a:rPr lang="sv-SE" sz="1100" b="1" dirty="0"/>
              <a:t>2000</a:t>
            </a:r>
            <a:r>
              <a:rPr lang="sv-SE" sz="1100" dirty="0"/>
              <a:t>, 191:1721-1734</a:t>
            </a:r>
            <a:r>
              <a:rPr lang="sv-SE" sz="1100" dirty="0" smtClean="0"/>
              <a:t>.</a:t>
            </a:r>
          </a:p>
          <a:p>
            <a:pPr>
              <a:buFont typeface="Wingdings" pitchFamily="2" charset="2"/>
              <a:buChar char="Ø"/>
            </a:pPr>
            <a:r>
              <a:rPr lang="en-US" sz="1100" dirty="0" err="1"/>
              <a:t>Vowles</a:t>
            </a:r>
            <a:r>
              <a:rPr lang="en-US" sz="1100" dirty="0"/>
              <a:t> C, Chan VS and </a:t>
            </a:r>
            <a:r>
              <a:rPr lang="en-US" sz="1100" dirty="0" err="1"/>
              <a:t>Bodmer</a:t>
            </a:r>
            <a:r>
              <a:rPr lang="en-US" sz="1100" dirty="0"/>
              <a:t> HC. Subtle effects on myelin basic protein-specific T </a:t>
            </a:r>
            <a:r>
              <a:rPr lang="en-US" sz="1100" dirty="0" smtClean="0"/>
              <a:t>cell responses </a:t>
            </a:r>
            <a:r>
              <a:rPr lang="en-US" sz="1100" dirty="0"/>
              <a:t>can lead to a major reduction in disease susceptibility in experimental </a:t>
            </a:r>
            <a:r>
              <a:rPr lang="en-US" sz="1100" dirty="0" smtClean="0"/>
              <a:t>allergic encephalomyelitis</a:t>
            </a:r>
            <a:r>
              <a:rPr lang="en-US" sz="1100" dirty="0"/>
              <a:t>. </a:t>
            </a:r>
            <a:r>
              <a:rPr lang="en-US" sz="1100" i="1" dirty="0"/>
              <a:t>J </a:t>
            </a:r>
            <a:r>
              <a:rPr lang="en-US" sz="1100" i="1" dirty="0" err="1"/>
              <a:t>Immunol</a:t>
            </a:r>
            <a:r>
              <a:rPr lang="en-US" sz="1100" i="1" dirty="0"/>
              <a:t> </a:t>
            </a:r>
            <a:r>
              <a:rPr lang="en-US" sz="1100" b="1" dirty="0"/>
              <a:t>2000</a:t>
            </a:r>
            <a:r>
              <a:rPr lang="en-US" sz="1100" dirty="0"/>
              <a:t>, 165:75-82.</a:t>
            </a:r>
            <a:endParaRPr lang="en-US" sz="1100" b="1" dirty="0"/>
          </a:p>
        </p:txBody>
      </p:sp>
      <p:pic>
        <p:nvPicPr>
          <p:cNvPr id="11266" name="Picture 2" descr="C:\Users\bhargavi-k\Desktop\AI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57200"/>
            <a:ext cx="8382000"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549229"/>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4909</TotalTime>
  <Words>2111</Words>
  <Application>Microsoft Office PowerPoint</Application>
  <PresentationFormat>On-screen Show (4:3)</PresentationFormat>
  <Paragraphs>82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Thatch</vt:lpstr>
      <vt:lpstr>PowerPoint Presentation</vt:lpstr>
      <vt:lpstr>PowerPoint Presentation</vt:lpstr>
      <vt:lpstr>BIO-Sketch  of  Vera Sau-Fong CHAN</vt:lpstr>
      <vt:lpstr>Biography</vt:lpstr>
      <vt:lpstr>Research Interest and expertise</vt:lpstr>
      <vt:lpstr>Academic Awards:</vt:lpstr>
      <vt:lpstr>Publications</vt:lpstr>
      <vt:lpstr>Publications</vt:lpstr>
      <vt:lpstr>Publications cont…</vt:lpstr>
      <vt:lpstr>Research Grant</vt:lpstr>
      <vt:lpstr>Research Grant</vt:lpstr>
      <vt:lpstr>PowerPoint Presentation</vt:lpstr>
      <vt:lpstr>Related Conferences </vt:lpstr>
      <vt:lpstr>OMICS Group Open Access Membership</vt:lpstr>
    </vt:vector>
  </TitlesOfParts>
  <Company>M. D. Anderson Cancer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Singh,Pankaj Kumar  (ro-whm6nnn1)</dc:creator>
  <cp:lastModifiedBy>Bhargavi Kancherla</cp:lastModifiedBy>
  <cp:revision>58</cp:revision>
  <dcterms:created xsi:type="dcterms:W3CDTF">2014-08-08T16:12:39Z</dcterms:created>
  <dcterms:modified xsi:type="dcterms:W3CDTF">2014-09-26T07:02:31Z</dcterms:modified>
</cp:coreProperties>
</file>