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2" r:id="rId7"/>
    <p:sldId id="263" r:id="rId8"/>
    <p:sldId id="265" r:id="rId9"/>
    <p:sldId id="266" r:id="rId10"/>
    <p:sldId id="267" r:id="rId11"/>
    <p:sldId id="269" r:id="rId12"/>
    <p:sldId id="270" r:id="rId13"/>
    <p:sldId id="273" r:id="rId14"/>
    <p:sldId id="271"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2C4C6-016D-463F-A177-6C25B7D57217}" type="datetimeFigureOut">
              <a:rPr lang="en-US" smtClean="0"/>
              <a:t>12/23/2014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381AC-B3C7-4145-BE02-F57FC9EAEC0E}" type="slidenum">
              <a:rPr lang="en-US" smtClean="0"/>
              <a:t>‹#›</a:t>
            </a:fld>
            <a:endParaRPr lang="en-US"/>
          </a:p>
        </p:txBody>
      </p:sp>
    </p:spTree>
    <p:extLst>
      <p:ext uri="{BB962C8B-B14F-4D97-AF65-F5344CB8AC3E}">
        <p14:creationId xmlns:p14="http://schemas.microsoft.com/office/powerpoint/2010/main" val="215904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5"/>
          <p:cNvSpPr>
            <a:spLocks noGrp="1" noChangeArrowheads="1"/>
          </p:cNvSpPr>
          <p:nvPr>
            <p:ph type="sldNum" sz="quarter"/>
          </p:nvPr>
        </p:nvSpPr>
        <p:spPr>
          <a:noFill/>
        </p:spPr>
        <p:txBody>
          <a:bodyPr/>
          <a:lstStyle/>
          <a:p>
            <a:fld id="{3E4386E4-5AE6-4D02-8D77-5F23939B0FAD}" type="slidenum">
              <a:rPr lang="en-US" smtClean="0">
                <a:ea typeface="DejaVu Sans"/>
                <a:cs typeface="DejaVu Sans"/>
              </a:rPr>
              <a:pPr/>
              <a:t>8</a:t>
            </a:fld>
            <a:endParaRPr lang="en-US" smtClean="0">
              <a:ea typeface="DejaVu Sans"/>
              <a:cs typeface="DejaVu Sans"/>
            </a:endParaRPr>
          </a:p>
        </p:txBody>
      </p:sp>
      <p:sp>
        <p:nvSpPr>
          <p:cNvPr id="16387" name="Text Box 1"/>
          <p:cNvSpPr txBox="1">
            <a:spLocks noChangeArrowheads="1"/>
          </p:cNvSpPr>
          <p:nvPr/>
        </p:nvSpPr>
        <p:spPr bwMode="auto">
          <a:xfrm>
            <a:off x="3884414" y="8684381"/>
            <a:ext cx="2972098" cy="458108"/>
          </a:xfrm>
          <a:prstGeom prst="rect">
            <a:avLst/>
          </a:prstGeom>
          <a:noFill/>
          <a:ln w="9525">
            <a:noFill/>
            <a:round/>
            <a:headEnd/>
            <a:tailEnd/>
          </a:ln>
        </p:spPr>
        <p:txBody>
          <a:bodyPr lIns="86493" tIns="43247" rIns="86493" bIns="43247" anchor="b"/>
          <a:lstStyle/>
          <a:p>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fld id="{C2326B37-973F-4094-9BFC-99B850A91845}" type="slidenum">
              <a:rPr lang="en-US" sz="1100">
                <a:solidFill>
                  <a:srgbClr val="000000"/>
                </a:solidFill>
              </a:rPr>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t>8</a:t>
            </a:fld>
            <a:endParaRPr lang="en-US" sz="1100">
              <a:solidFill>
                <a:srgbClr val="000000"/>
              </a:solidFill>
            </a:endParaRPr>
          </a:p>
        </p:txBody>
      </p:sp>
      <p:sp>
        <p:nvSpPr>
          <p:cNvPr id="16388" name="Text Box 2"/>
          <p:cNvSpPr txBox="1">
            <a:spLocks noChangeArrowheads="1"/>
          </p:cNvSpPr>
          <p:nvPr/>
        </p:nvSpPr>
        <p:spPr bwMode="auto">
          <a:xfrm>
            <a:off x="1178719" y="684894"/>
            <a:ext cx="4502051" cy="3430511"/>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16389" name="Rectangle 3"/>
          <p:cNvSpPr>
            <a:spLocks noGrp="1" noChangeArrowheads="1"/>
          </p:cNvSpPr>
          <p:nvPr>
            <p:ph type="body"/>
          </p:nvPr>
        </p:nvSpPr>
        <p:spPr>
          <a:xfrm>
            <a:off x="684609" y="4343703"/>
            <a:ext cx="5476875" cy="41910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5"/>
          <p:cNvSpPr>
            <a:spLocks noGrp="1" noChangeArrowheads="1"/>
          </p:cNvSpPr>
          <p:nvPr>
            <p:ph type="sldNum" sz="quarter"/>
          </p:nvPr>
        </p:nvSpPr>
        <p:spPr>
          <a:noFill/>
        </p:spPr>
        <p:txBody>
          <a:bodyPr/>
          <a:lstStyle/>
          <a:p>
            <a:fld id="{9B94C9BE-E86D-4D24-B991-3BB01C7274F2}" type="slidenum">
              <a:rPr lang="en-US" smtClean="0">
                <a:ea typeface="DejaVu Sans"/>
                <a:cs typeface="DejaVu Sans"/>
              </a:rPr>
              <a:pPr/>
              <a:t>9</a:t>
            </a:fld>
            <a:endParaRPr lang="en-US" smtClean="0">
              <a:ea typeface="DejaVu Sans"/>
              <a:cs typeface="DejaVu Sans"/>
            </a:endParaRPr>
          </a:p>
        </p:txBody>
      </p:sp>
      <p:sp>
        <p:nvSpPr>
          <p:cNvPr id="17411" name="Text Box 1"/>
          <p:cNvSpPr txBox="1">
            <a:spLocks noChangeArrowheads="1"/>
          </p:cNvSpPr>
          <p:nvPr/>
        </p:nvSpPr>
        <p:spPr bwMode="auto">
          <a:xfrm>
            <a:off x="3884414" y="8684381"/>
            <a:ext cx="2972098" cy="458108"/>
          </a:xfrm>
          <a:prstGeom prst="rect">
            <a:avLst/>
          </a:prstGeom>
          <a:noFill/>
          <a:ln w="9525">
            <a:noFill/>
            <a:round/>
            <a:headEnd/>
            <a:tailEnd/>
          </a:ln>
        </p:spPr>
        <p:txBody>
          <a:bodyPr lIns="86493" tIns="43247" rIns="86493" bIns="43247" anchor="b"/>
          <a:lstStyle/>
          <a:p>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fld id="{D98607E8-3DF6-4A91-A4DB-F3521440B950}" type="slidenum">
              <a:rPr lang="en-US" sz="1100">
                <a:solidFill>
                  <a:srgbClr val="000000"/>
                </a:solidFill>
              </a:rPr>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t>9</a:t>
            </a:fld>
            <a:endParaRPr lang="en-US" sz="1100">
              <a:solidFill>
                <a:srgbClr val="000000"/>
              </a:solidFill>
            </a:endParaRPr>
          </a:p>
        </p:txBody>
      </p:sp>
      <p:sp>
        <p:nvSpPr>
          <p:cNvPr id="17412" name="Text Box 2"/>
          <p:cNvSpPr txBox="1">
            <a:spLocks noChangeArrowheads="1"/>
          </p:cNvSpPr>
          <p:nvPr/>
        </p:nvSpPr>
        <p:spPr bwMode="auto">
          <a:xfrm>
            <a:off x="1178719" y="684894"/>
            <a:ext cx="4502051" cy="3430511"/>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17413" name="Rectangle 3"/>
          <p:cNvSpPr>
            <a:spLocks noGrp="1" noChangeArrowheads="1"/>
          </p:cNvSpPr>
          <p:nvPr>
            <p:ph type="body"/>
          </p:nvPr>
        </p:nvSpPr>
        <p:spPr>
          <a:xfrm>
            <a:off x="684609" y="4343703"/>
            <a:ext cx="5476875" cy="41910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5"/>
          <p:cNvSpPr>
            <a:spLocks noGrp="1" noChangeArrowheads="1"/>
          </p:cNvSpPr>
          <p:nvPr>
            <p:ph type="sldNum" sz="quarter"/>
          </p:nvPr>
        </p:nvSpPr>
        <p:spPr>
          <a:noFill/>
        </p:spPr>
        <p:txBody>
          <a:bodyPr/>
          <a:lstStyle/>
          <a:p>
            <a:fld id="{71563BFD-B922-4B1D-94E9-5046333BD39D}" type="slidenum">
              <a:rPr lang="en-US" smtClean="0">
                <a:ea typeface="DejaVu Sans"/>
                <a:cs typeface="DejaVu Sans"/>
              </a:rPr>
              <a:pPr/>
              <a:t>10</a:t>
            </a:fld>
            <a:endParaRPr lang="en-US" smtClean="0">
              <a:ea typeface="DejaVu Sans"/>
              <a:cs typeface="DejaVu Sans"/>
            </a:endParaRPr>
          </a:p>
        </p:txBody>
      </p:sp>
      <p:sp>
        <p:nvSpPr>
          <p:cNvPr id="18435" name="Text Box 1"/>
          <p:cNvSpPr txBox="1">
            <a:spLocks noChangeArrowheads="1"/>
          </p:cNvSpPr>
          <p:nvPr/>
        </p:nvSpPr>
        <p:spPr bwMode="auto">
          <a:xfrm>
            <a:off x="3884414" y="8684381"/>
            <a:ext cx="2972098" cy="458108"/>
          </a:xfrm>
          <a:prstGeom prst="rect">
            <a:avLst/>
          </a:prstGeom>
          <a:noFill/>
          <a:ln w="9525">
            <a:noFill/>
            <a:round/>
            <a:headEnd/>
            <a:tailEnd/>
          </a:ln>
        </p:spPr>
        <p:txBody>
          <a:bodyPr lIns="86493" tIns="43247" rIns="86493" bIns="43247" anchor="b"/>
          <a:lstStyle/>
          <a:p>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fld id="{9177E4DC-732B-49FD-B047-63F482A214F7}" type="slidenum">
              <a:rPr lang="en-US" sz="1100">
                <a:solidFill>
                  <a:srgbClr val="000000"/>
                </a:solidFill>
              </a:rPr>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t>10</a:t>
            </a:fld>
            <a:endParaRPr lang="en-US" sz="1100">
              <a:solidFill>
                <a:srgbClr val="000000"/>
              </a:solidFill>
            </a:endParaRPr>
          </a:p>
        </p:txBody>
      </p:sp>
      <p:sp>
        <p:nvSpPr>
          <p:cNvPr id="18436" name="Text Box 2"/>
          <p:cNvSpPr txBox="1">
            <a:spLocks noChangeArrowheads="1"/>
          </p:cNvSpPr>
          <p:nvPr/>
        </p:nvSpPr>
        <p:spPr bwMode="auto">
          <a:xfrm>
            <a:off x="1178719" y="684894"/>
            <a:ext cx="4502051" cy="3430511"/>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18437" name="Rectangle 3"/>
          <p:cNvSpPr>
            <a:spLocks noGrp="1" noChangeArrowheads="1"/>
          </p:cNvSpPr>
          <p:nvPr>
            <p:ph type="body"/>
          </p:nvPr>
        </p:nvSpPr>
        <p:spPr>
          <a:xfrm>
            <a:off x="684609" y="4343703"/>
            <a:ext cx="5476875" cy="41910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5"/>
          <p:cNvSpPr>
            <a:spLocks noGrp="1" noChangeArrowheads="1"/>
          </p:cNvSpPr>
          <p:nvPr>
            <p:ph type="sldNum" sz="quarter"/>
          </p:nvPr>
        </p:nvSpPr>
        <p:spPr>
          <a:noFill/>
        </p:spPr>
        <p:txBody>
          <a:bodyPr/>
          <a:lstStyle/>
          <a:p>
            <a:fld id="{700BD7CF-C68B-4551-8281-51A18B030AB1}" type="slidenum">
              <a:rPr lang="en-US" smtClean="0">
                <a:ea typeface="DejaVu Sans"/>
                <a:cs typeface="DejaVu Sans"/>
              </a:rPr>
              <a:pPr/>
              <a:t>11</a:t>
            </a:fld>
            <a:endParaRPr lang="en-US" smtClean="0">
              <a:ea typeface="DejaVu Sans"/>
              <a:cs typeface="DejaVu Sans"/>
            </a:endParaRPr>
          </a:p>
        </p:txBody>
      </p:sp>
      <p:sp>
        <p:nvSpPr>
          <p:cNvPr id="19459" name="Text Box 1"/>
          <p:cNvSpPr txBox="1">
            <a:spLocks noChangeArrowheads="1"/>
          </p:cNvSpPr>
          <p:nvPr/>
        </p:nvSpPr>
        <p:spPr bwMode="auto">
          <a:xfrm>
            <a:off x="3884414" y="8684381"/>
            <a:ext cx="2972098" cy="458108"/>
          </a:xfrm>
          <a:prstGeom prst="rect">
            <a:avLst/>
          </a:prstGeom>
          <a:noFill/>
          <a:ln w="9525">
            <a:noFill/>
            <a:round/>
            <a:headEnd/>
            <a:tailEnd/>
          </a:ln>
        </p:spPr>
        <p:txBody>
          <a:bodyPr lIns="86493" tIns="43247" rIns="86493" bIns="43247" anchor="b"/>
          <a:lstStyle/>
          <a:p>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fld id="{FBF8EE8B-D3F8-4656-8314-252919EC37F4}" type="slidenum">
              <a:rPr lang="en-US" sz="1100">
                <a:solidFill>
                  <a:srgbClr val="000000"/>
                </a:solidFill>
              </a:rPr>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t>11</a:t>
            </a:fld>
            <a:endParaRPr lang="en-US" sz="1100">
              <a:solidFill>
                <a:srgbClr val="000000"/>
              </a:solidFill>
            </a:endParaRPr>
          </a:p>
        </p:txBody>
      </p:sp>
      <p:sp>
        <p:nvSpPr>
          <p:cNvPr id="19460" name="Text Box 2"/>
          <p:cNvSpPr txBox="1">
            <a:spLocks noChangeArrowheads="1"/>
          </p:cNvSpPr>
          <p:nvPr/>
        </p:nvSpPr>
        <p:spPr bwMode="auto">
          <a:xfrm>
            <a:off x="1178719" y="684894"/>
            <a:ext cx="4502051" cy="3430511"/>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19461" name="Rectangle 3"/>
          <p:cNvSpPr>
            <a:spLocks noGrp="1" noChangeArrowheads="1"/>
          </p:cNvSpPr>
          <p:nvPr>
            <p:ph type="body"/>
          </p:nvPr>
        </p:nvSpPr>
        <p:spPr>
          <a:xfrm>
            <a:off x="684609" y="4343703"/>
            <a:ext cx="5476875" cy="419100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5"/>
          <p:cNvSpPr>
            <a:spLocks noGrp="1" noChangeArrowheads="1"/>
          </p:cNvSpPr>
          <p:nvPr>
            <p:ph type="sldNum" sz="quarter"/>
          </p:nvPr>
        </p:nvSpPr>
        <p:spPr>
          <a:noFill/>
        </p:spPr>
        <p:txBody>
          <a:bodyPr/>
          <a:lstStyle/>
          <a:p>
            <a:fld id="{526B075B-60E0-4267-B8E6-89E0F587D0BF}" type="slidenum">
              <a:rPr lang="en-US" smtClean="0">
                <a:ea typeface="DejaVu Sans"/>
                <a:cs typeface="DejaVu Sans"/>
              </a:rPr>
              <a:pPr/>
              <a:t>13</a:t>
            </a:fld>
            <a:endParaRPr lang="en-US" smtClean="0">
              <a:ea typeface="DejaVu Sans"/>
              <a:cs typeface="DejaVu Sans"/>
            </a:endParaRPr>
          </a:p>
        </p:txBody>
      </p:sp>
      <p:sp>
        <p:nvSpPr>
          <p:cNvPr id="20483" name="Text Box 1"/>
          <p:cNvSpPr txBox="1">
            <a:spLocks noChangeArrowheads="1"/>
          </p:cNvSpPr>
          <p:nvPr/>
        </p:nvSpPr>
        <p:spPr bwMode="auto">
          <a:xfrm>
            <a:off x="3884414" y="8684381"/>
            <a:ext cx="2972098" cy="458108"/>
          </a:xfrm>
          <a:prstGeom prst="rect">
            <a:avLst/>
          </a:prstGeom>
          <a:noFill/>
          <a:ln w="9525">
            <a:noFill/>
            <a:round/>
            <a:headEnd/>
            <a:tailEnd/>
          </a:ln>
        </p:spPr>
        <p:txBody>
          <a:bodyPr lIns="86493" tIns="43247" rIns="86493" bIns="43247" anchor="b"/>
          <a:lstStyle/>
          <a:p>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fld id="{3EA13E18-456D-442D-A973-6367708B4CF2}" type="slidenum">
              <a:rPr lang="en-US" sz="1100">
                <a:solidFill>
                  <a:srgbClr val="000000"/>
                </a:solidFill>
              </a:rPr>
              <a:pPr algn="r">
                <a:tabLst>
                  <a:tab pos="0" algn="l"/>
                  <a:tab pos="423456" algn="l"/>
                  <a:tab pos="848414" algn="l"/>
                  <a:tab pos="1273371" algn="l"/>
                  <a:tab pos="1698328" algn="l"/>
                  <a:tab pos="2123285" algn="l"/>
                  <a:tab pos="2548243" algn="l"/>
                  <a:tab pos="2973200" algn="l"/>
                  <a:tab pos="3398158" algn="l"/>
                  <a:tab pos="3823115" algn="l"/>
                  <a:tab pos="4248073" algn="l"/>
                  <a:tab pos="4673030" algn="l"/>
                  <a:tab pos="5097988" algn="l"/>
                  <a:tab pos="5522945" algn="l"/>
                  <a:tab pos="5947902" algn="l"/>
                  <a:tab pos="6372859" algn="l"/>
                  <a:tab pos="6797817" algn="l"/>
                  <a:tab pos="7222774" algn="l"/>
                  <a:tab pos="7647732" algn="l"/>
                  <a:tab pos="8072689" algn="l"/>
                  <a:tab pos="8497647" algn="l"/>
                </a:tabLst>
              </a:pPr>
              <a:t>13</a:t>
            </a:fld>
            <a:endParaRPr lang="en-US" sz="1100">
              <a:solidFill>
                <a:srgbClr val="000000"/>
              </a:solidFill>
            </a:endParaRPr>
          </a:p>
        </p:txBody>
      </p:sp>
      <p:sp>
        <p:nvSpPr>
          <p:cNvPr id="20484" name="Text Box 2"/>
          <p:cNvSpPr txBox="1">
            <a:spLocks noChangeArrowheads="1"/>
          </p:cNvSpPr>
          <p:nvPr/>
        </p:nvSpPr>
        <p:spPr bwMode="auto">
          <a:xfrm>
            <a:off x="1178719" y="684894"/>
            <a:ext cx="4502051" cy="3430511"/>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20485" name="Rectangle 3"/>
          <p:cNvSpPr>
            <a:spLocks noGrp="1" noChangeArrowheads="1"/>
          </p:cNvSpPr>
          <p:nvPr>
            <p:ph type="body"/>
          </p:nvPr>
        </p:nvSpPr>
        <p:spPr>
          <a:xfrm>
            <a:off x="684609" y="4343703"/>
            <a:ext cx="5476875" cy="41910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kcge.ac.uk/pdf/CREST_What_is_research-led_teaching_web.pdf" TargetMode="External"/><Relationship Id="rId7" Type="http://schemas.openxmlformats.org/officeDocument/2006/relationships/hyperlink" Target="http://www.inc2012.org/" TargetMode="External"/><Relationship Id="rId2" Type="http://schemas.openxmlformats.org/officeDocument/2006/relationships/hyperlink" Target="http://softengconf.com/?home" TargetMode="External"/><Relationship Id="rId1" Type="http://schemas.openxmlformats.org/officeDocument/2006/relationships/slideLayout" Target="../slideLayouts/slideLayout2.xml"/><Relationship Id="rId6" Type="http://schemas.openxmlformats.org/officeDocument/2006/relationships/hyperlink" Target="http://www.world-academy-of-science.org/worldcomp12/ws/conferences/serp12" TargetMode="External"/><Relationship Id="rId5" Type="http://schemas.openxmlformats.org/officeDocument/2006/relationships/hyperlink" Target="http://prst-ab.aps.org/" TargetMode="External"/><Relationship Id="rId4" Type="http://schemas.openxmlformats.org/officeDocument/2006/relationships/hyperlink" Target="http://www.iated.org/iceri201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800"/>
          </a:xfrm>
        </p:spPr>
        <p:txBody>
          <a:bodyPr/>
          <a:lstStyle/>
          <a:p>
            <a:pPr algn="ctr"/>
            <a:r>
              <a:rPr lang="en-US" b="1" dirty="0"/>
              <a:t>Vic Grout</a:t>
            </a:r>
          </a:p>
        </p:txBody>
      </p:sp>
      <p:sp>
        <p:nvSpPr>
          <p:cNvPr id="3" name="Subtitle 2"/>
          <p:cNvSpPr>
            <a:spLocks noGrp="1"/>
          </p:cNvSpPr>
          <p:nvPr>
            <p:ph type="subTitle" idx="1"/>
          </p:nvPr>
        </p:nvSpPr>
        <p:spPr>
          <a:xfrm>
            <a:off x="533400" y="1447800"/>
            <a:ext cx="6248400" cy="4191000"/>
          </a:xfrm>
        </p:spPr>
        <p:txBody>
          <a:bodyPr>
            <a:normAutofit/>
          </a:bodyPr>
          <a:lstStyle/>
          <a:p>
            <a:pPr algn="ctr"/>
            <a:r>
              <a:rPr lang="en-US" dirty="0" smtClean="0">
                <a:solidFill>
                  <a:schemeClr val="tx1"/>
                </a:solidFill>
              </a:rPr>
              <a:t>Centre </a:t>
            </a:r>
            <a:r>
              <a:rPr lang="en-US" dirty="0">
                <a:solidFill>
                  <a:schemeClr val="tx1"/>
                </a:solidFill>
              </a:rPr>
              <a:t>for Applied Internet Research (CAIR)</a:t>
            </a:r>
            <a:br>
              <a:rPr lang="en-US" dirty="0">
                <a:solidFill>
                  <a:schemeClr val="tx1"/>
                </a:solidFill>
              </a:rPr>
            </a:br>
            <a:r>
              <a:rPr lang="en-US" dirty="0">
                <a:solidFill>
                  <a:schemeClr val="tx1"/>
                </a:solidFill>
              </a:rPr>
              <a:t>Glyndwr University</a:t>
            </a:r>
            <a:br>
              <a:rPr lang="en-US" dirty="0">
                <a:solidFill>
                  <a:schemeClr val="tx1"/>
                </a:solidFill>
              </a:rPr>
            </a:br>
            <a:r>
              <a:rPr lang="en-US" dirty="0" err="1">
                <a:solidFill>
                  <a:schemeClr val="tx1"/>
                </a:solidFill>
              </a:rPr>
              <a:t>Plas</a:t>
            </a:r>
            <a:r>
              <a:rPr lang="en-US" dirty="0">
                <a:solidFill>
                  <a:schemeClr val="tx1"/>
                </a:solidFill>
              </a:rPr>
              <a:t> </a:t>
            </a:r>
            <a:r>
              <a:rPr lang="en-US" dirty="0" err="1">
                <a:solidFill>
                  <a:schemeClr val="tx1"/>
                </a:solidFill>
              </a:rPr>
              <a:t>Coch</a:t>
            </a:r>
            <a:r>
              <a:rPr lang="en-US" dirty="0">
                <a:solidFill>
                  <a:schemeClr val="tx1"/>
                </a:solidFill>
              </a:rPr>
              <a:t> Campus, Mold Road, </a:t>
            </a:r>
            <a:r>
              <a:rPr lang="en-US" dirty="0" err="1">
                <a:solidFill>
                  <a:schemeClr val="tx1"/>
                </a:solidFill>
              </a:rPr>
              <a:t>Wrexham</a:t>
            </a:r>
            <a:r>
              <a:rPr lang="en-US" dirty="0">
                <a:solidFill>
                  <a:schemeClr val="tx1"/>
                </a:solidFill>
              </a:rPr>
              <a:t>, North Wales, LL11 2AW, </a:t>
            </a:r>
            <a:r>
              <a:rPr lang="en-US" dirty="0" smtClean="0">
                <a:solidFill>
                  <a:schemeClr val="tx1"/>
                </a:solidFill>
              </a:rPr>
              <a:t>UK</a:t>
            </a:r>
          </a:p>
          <a:p>
            <a:pPr algn="ctr"/>
            <a:r>
              <a:rPr lang="en-US" dirty="0" smtClean="0">
                <a:solidFill>
                  <a:schemeClr val="tx1"/>
                </a:solidFill>
              </a:rPr>
              <a:t>Email: v.grout@glyndwr.ac.uk</a:t>
            </a:r>
            <a:r>
              <a:rPr lang="en-US" dirty="0">
                <a:solidFill>
                  <a:schemeClr val="tx1"/>
                </a:solidFill>
              </a:rPr>
              <a:t/>
            </a:r>
            <a:br>
              <a:rPr lang="en-US" dirty="0">
                <a:solidFill>
                  <a:schemeClr val="tx1"/>
                </a:solidFill>
              </a:rPr>
            </a:br>
            <a:r>
              <a:rPr lang="en-US" dirty="0">
                <a:solidFill>
                  <a:schemeClr val="tx1"/>
                </a:solidFill>
              </a:rPr>
              <a:t>Tel/Fax: +44(0)1978 293203</a:t>
            </a:r>
          </a:p>
          <a:p>
            <a:endParaRPr lang="en-US" dirty="0"/>
          </a:p>
        </p:txBody>
      </p:sp>
      <p:pic>
        <p:nvPicPr>
          <p:cNvPr id="1026" name="Picture 2" descr="http://www.glyndwr.ac.uk/groutv/Images/OldV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47800"/>
            <a:ext cx="202996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28600" y="206375"/>
            <a:ext cx="7772400" cy="1470025"/>
          </a:xfrm>
          <a:prstGeom prst="rect">
            <a:avLst/>
          </a:prstGeom>
          <a:noFill/>
          <a:ln w="9525">
            <a:noFill/>
            <a:round/>
            <a:headEnd/>
            <a:tailEnd/>
          </a:ln>
        </p:spPr>
        <p:txBody>
          <a:bodyPr lIns="90000" tIns="46800" rIns="90000" bIns="46800" anchor="ct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accent2">
                    <a:lumMod val="50000"/>
                  </a:schemeClr>
                </a:solidFill>
                <a:latin typeface="+mj-lt"/>
                <a:ea typeface="+mn-ea"/>
                <a:cs typeface="+mn-cs"/>
              </a:rPr>
              <a:t>SCUFF Design Principles</a:t>
            </a:r>
          </a:p>
        </p:txBody>
      </p:sp>
      <p:sp>
        <p:nvSpPr>
          <p:cNvPr id="19459" name="Rectangle 2"/>
          <p:cNvSpPr>
            <a:spLocks noChangeArrowheads="1"/>
          </p:cNvSpPr>
          <p:nvPr/>
        </p:nvSpPr>
        <p:spPr bwMode="auto">
          <a:xfrm>
            <a:off x="228600" y="1484313"/>
            <a:ext cx="4271963" cy="3973512"/>
          </a:xfrm>
          <a:prstGeom prst="rect">
            <a:avLst/>
          </a:prstGeom>
          <a:noFill/>
          <a:ln w="9525">
            <a:noFill/>
            <a:round/>
            <a:headEnd/>
            <a:tailEnd/>
          </a:ln>
        </p:spPr>
        <p:txBody>
          <a:bodyPr lIns="90000" tIns="46800" rIns="90000" bIns="46800">
            <a:spAutoFit/>
          </a:bodyPr>
          <a:lstStyle/>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Simplicity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Consistency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Universality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Familiarity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Flexibility</a:t>
            </a: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accent2">
                    <a:lumMod val="50000"/>
                  </a:schemeClr>
                </a:solidFill>
                <a:latin typeface="+mn-lt"/>
                <a:ea typeface="+mn-ea"/>
                <a:cs typeface="+mn-cs"/>
              </a:rPr>
              <a:t>In </a:t>
            </a:r>
            <a:r>
              <a:rPr lang="en-GB" dirty="0" err="1">
                <a:solidFill>
                  <a:schemeClr val="accent2">
                    <a:lumMod val="50000"/>
                  </a:schemeClr>
                </a:solidFill>
                <a:latin typeface="+mn-lt"/>
                <a:ea typeface="+mn-ea"/>
                <a:cs typeface="+mn-cs"/>
              </a:rPr>
              <a:t>Easyline</a:t>
            </a:r>
            <a:r>
              <a:rPr lang="en-GB" dirty="0">
                <a:solidFill>
                  <a:schemeClr val="accent2">
                    <a:lumMod val="50000"/>
                  </a:schemeClr>
                </a:solidFill>
                <a:latin typeface="+mn-lt"/>
                <a:ea typeface="+mn-ea"/>
                <a:cs typeface="+mn-cs"/>
              </a:rPr>
              <a:t>+, these principles led us to base device interaction on the red, green, yellow and blue buttons on a TV remote control.</a:t>
            </a: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p:txBody>
      </p:sp>
      <p:pic>
        <p:nvPicPr>
          <p:cNvPr id="7172" name="Picture 3"/>
          <p:cNvPicPr>
            <a:picLocks noChangeAspect="1" noChangeArrowheads="1"/>
          </p:cNvPicPr>
          <p:nvPr/>
        </p:nvPicPr>
        <p:blipFill>
          <a:blip r:embed="rId3" cstate="print"/>
          <a:srcRect/>
          <a:stretch>
            <a:fillRect/>
          </a:stretch>
        </p:blipFill>
        <p:spPr bwMode="auto">
          <a:xfrm>
            <a:off x="6840538" y="1425575"/>
            <a:ext cx="1477962" cy="4154488"/>
          </a:xfrm>
          <a:prstGeom prst="rect">
            <a:avLst/>
          </a:prstGeom>
          <a:noFill/>
          <a:ln w="9525">
            <a:noFill/>
            <a:round/>
            <a:headEnd/>
            <a:tailEnd/>
          </a:ln>
        </p:spPr>
      </p:pic>
      <p:sp>
        <p:nvSpPr>
          <p:cNvPr id="7173" name="Oval 4"/>
          <p:cNvSpPr>
            <a:spLocks noChangeArrowheads="1"/>
          </p:cNvSpPr>
          <p:nvPr/>
        </p:nvSpPr>
        <p:spPr bwMode="auto">
          <a:xfrm>
            <a:off x="360363" y="5040313"/>
            <a:ext cx="720725" cy="720725"/>
          </a:xfrm>
          <a:prstGeom prst="ellipse">
            <a:avLst/>
          </a:prstGeom>
          <a:solidFill>
            <a:srgbClr val="C5000B"/>
          </a:solidFill>
          <a:ln w="9360">
            <a:solidFill>
              <a:srgbClr val="000000"/>
            </a:solidFill>
            <a:round/>
            <a:headEnd/>
            <a:tailEnd/>
          </a:ln>
        </p:spPr>
        <p:txBody>
          <a:bodyPr wrap="none" anchor="ctr"/>
          <a:lstStyle/>
          <a:p>
            <a:endParaRPr lang="en-US"/>
          </a:p>
        </p:txBody>
      </p:sp>
      <p:sp>
        <p:nvSpPr>
          <p:cNvPr id="7174" name="Oval 5"/>
          <p:cNvSpPr>
            <a:spLocks noChangeArrowheads="1"/>
          </p:cNvSpPr>
          <p:nvPr/>
        </p:nvSpPr>
        <p:spPr bwMode="auto">
          <a:xfrm>
            <a:off x="1439863" y="5040313"/>
            <a:ext cx="720725" cy="720725"/>
          </a:xfrm>
          <a:prstGeom prst="ellipse">
            <a:avLst/>
          </a:prstGeom>
          <a:solidFill>
            <a:srgbClr val="579D1C"/>
          </a:solidFill>
          <a:ln w="9360">
            <a:solidFill>
              <a:srgbClr val="000000"/>
            </a:solidFill>
            <a:round/>
            <a:headEnd/>
            <a:tailEnd/>
          </a:ln>
        </p:spPr>
        <p:txBody>
          <a:bodyPr wrap="none" anchor="ctr"/>
          <a:lstStyle/>
          <a:p>
            <a:endParaRPr lang="en-US"/>
          </a:p>
        </p:txBody>
      </p:sp>
      <p:sp>
        <p:nvSpPr>
          <p:cNvPr id="7175" name="Oval 6"/>
          <p:cNvSpPr>
            <a:spLocks noChangeArrowheads="1"/>
          </p:cNvSpPr>
          <p:nvPr/>
        </p:nvSpPr>
        <p:spPr bwMode="auto">
          <a:xfrm>
            <a:off x="2519363" y="5040313"/>
            <a:ext cx="720725" cy="720725"/>
          </a:xfrm>
          <a:prstGeom prst="ellipse">
            <a:avLst/>
          </a:prstGeom>
          <a:solidFill>
            <a:srgbClr val="FFD320"/>
          </a:solidFill>
          <a:ln w="9360">
            <a:solidFill>
              <a:srgbClr val="000000"/>
            </a:solidFill>
            <a:round/>
            <a:headEnd/>
            <a:tailEnd/>
          </a:ln>
        </p:spPr>
        <p:txBody>
          <a:bodyPr wrap="none" anchor="ctr"/>
          <a:lstStyle/>
          <a:p>
            <a:endParaRPr lang="en-US"/>
          </a:p>
        </p:txBody>
      </p:sp>
      <p:sp>
        <p:nvSpPr>
          <p:cNvPr id="7176" name="Oval 7"/>
          <p:cNvSpPr>
            <a:spLocks noChangeArrowheads="1"/>
          </p:cNvSpPr>
          <p:nvPr/>
        </p:nvSpPr>
        <p:spPr bwMode="auto">
          <a:xfrm>
            <a:off x="3600450" y="5040313"/>
            <a:ext cx="720725" cy="720725"/>
          </a:xfrm>
          <a:prstGeom prst="ellipse">
            <a:avLst/>
          </a:prstGeom>
          <a:solidFill>
            <a:srgbClr val="0084D1"/>
          </a:solidFill>
          <a:ln w="9360">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8575696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206375"/>
            <a:ext cx="8664575" cy="1470025"/>
          </a:xfrm>
          <a:prstGeom prst="rect">
            <a:avLst/>
          </a:prstGeom>
          <a:noFill/>
          <a:ln w="9525">
            <a:noFill/>
            <a:round/>
            <a:headEnd/>
            <a:tailEnd/>
          </a:ln>
        </p:spPr>
        <p:txBody>
          <a:bodyPr lIns="90000" tIns="46800" rIns="90000" bIns="46800" anchor="ct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accent2">
                    <a:lumMod val="50000"/>
                  </a:schemeClr>
                </a:solidFill>
                <a:latin typeface="+mj-lt"/>
                <a:ea typeface="+mn-ea"/>
                <a:cs typeface="+mn-cs"/>
              </a:rPr>
              <a:t>Usability lab at Glyndwr University</a:t>
            </a: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dirty="0">
              <a:solidFill>
                <a:schemeClr val="accent2">
                  <a:lumMod val="50000"/>
                </a:schemeClr>
              </a:solidFill>
              <a:latin typeface="+mj-lt"/>
              <a:ea typeface="+mn-ea"/>
              <a:cs typeface="+mn-cs"/>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accent2">
                    <a:lumMod val="50000"/>
                  </a:schemeClr>
                </a:solidFill>
                <a:latin typeface="+mj-lt"/>
                <a:ea typeface="+mn-ea"/>
                <a:cs typeface="+mn-cs"/>
              </a:rPr>
              <a:t>Can be used to simulate natural environments of the carer at work or the person being cared for at home </a:t>
            </a:r>
            <a:endParaRPr lang="en-US" dirty="0">
              <a:solidFill>
                <a:schemeClr val="accent2">
                  <a:lumMod val="50000"/>
                </a:schemeClr>
              </a:solidFill>
              <a:latin typeface="+mj-lt"/>
              <a:ea typeface="+mn-ea"/>
              <a:cs typeface="+mn-cs"/>
            </a:endParaRPr>
          </a:p>
        </p:txBody>
      </p:sp>
      <p:pic>
        <p:nvPicPr>
          <p:cNvPr id="8195" name="Picture 4" descr="elderly"/>
          <p:cNvPicPr>
            <a:picLocks noChangeAspect="1" noChangeArrowheads="1"/>
          </p:cNvPicPr>
          <p:nvPr/>
        </p:nvPicPr>
        <p:blipFill>
          <a:blip r:embed="rId3" cstate="print"/>
          <a:srcRect/>
          <a:stretch>
            <a:fillRect/>
          </a:stretch>
        </p:blipFill>
        <p:spPr bwMode="auto">
          <a:xfrm>
            <a:off x="1714500" y="4071938"/>
            <a:ext cx="5848350" cy="1466850"/>
          </a:xfrm>
          <a:prstGeom prst="rect">
            <a:avLst/>
          </a:prstGeom>
          <a:noFill/>
          <a:ln w="9525">
            <a:noFill/>
            <a:miter lim="800000"/>
            <a:headEnd/>
            <a:tailEnd/>
          </a:ln>
        </p:spPr>
      </p:pic>
      <p:pic>
        <p:nvPicPr>
          <p:cNvPr id="8196" name="Picture 0" descr="IMG_5901.JPG"/>
          <p:cNvPicPr>
            <a:picLocks noChangeArrowheads="1"/>
          </p:cNvPicPr>
          <p:nvPr/>
        </p:nvPicPr>
        <p:blipFill>
          <a:blip r:embed="rId4" cstate="print"/>
          <a:srcRect/>
          <a:stretch>
            <a:fillRect/>
          </a:stretch>
        </p:blipFill>
        <p:spPr bwMode="auto">
          <a:xfrm>
            <a:off x="1571625" y="1614488"/>
            <a:ext cx="2838450" cy="2171700"/>
          </a:xfrm>
          <a:prstGeom prst="rect">
            <a:avLst/>
          </a:prstGeom>
          <a:noFill/>
          <a:ln w="9525">
            <a:noFill/>
            <a:miter lim="800000"/>
            <a:headEnd/>
            <a:tailEnd/>
          </a:ln>
        </p:spPr>
      </p:pic>
      <p:pic>
        <p:nvPicPr>
          <p:cNvPr id="8197" name="Picture 2" descr="IMG_5902.JPG"/>
          <p:cNvPicPr>
            <a:picLocks noChangeArrowheads="1"/>
          </p:cNvPicPr>
          <p:nvPr/>
        </p:nvPicPr>
        <p:blipFill>
          <a:blip r:embed="rId5" cstate="print"/>
          <a:srcRect/>
          <a:stretch>
            <a:fillRect/>
          </a:stretch>
        </p:blipFill>
        <p:spPr bwMode="auto">
          <a:xfrm>
            <a:off x="4886325" y="1614488"/>
            <a:ext cx="2828925" cy="2171700"/>
          </a:xfrm>
          <a:prstGeom prst="rect">
            <a:avLst/>
          </a:prstGeom>
          <a:noFill/>
          <a:ln w="9525">
            <a:noFill/>
            <a:miter lim="800000"/>
            <a:headEnd/>
            <a:tailEnd/>
          </a:ln>
        </p:spPr>
      </p:pic>
    </p:spTree>
    <p:extLst>
      <p:ext uri="{BB962C8B-B14F-4D97-AF65-F5344CB8AC3E}">
        <p14:creationId xmlns:p14="http://schemas.microsoft.com/office/powerpoint/2010/main" val="1037376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06375"/>
            <a:ext cx="7772400" cy="1470025"/>
          </a:xfrm>
          <a:prstGeom prst="rect">
            <a:avLst/>
          </a:prstGeom>
          <a:noFill/>
          <a:ln w="9525">
            <a:noFill/>
            <a:round/>
            <a:headEnd/>
            <a:tailEnd/>
          </a:ln>
        </p:spPr>
        <p:txBody>
          <a:bodyPr lIns="90000" tIns="46800" rIns="90000" bIns="46800" anchor="ct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accent2">
                    <a:lumMod val="50000"/>
                  </a:schemeClr>
                </a:solidFill>
                <a:latin typeface="+mj-lt"/>
                <a:ea typeface="+mn-ea"/>
                <a:cs typeface="+mn-cs"/>
              </a:rPr>
              <a:t>How do we Integrate the SCUFF Design Principles?</a:t>
            </a:r>
          </a:p>
        </p:txBody>
      </p:sp>
      <p:sp>
        <p:nvSpPr>
          <p:cNvPr id="3" name="Rectangle 2"/>
          <p:cNvSpPr>
            <a:spLocks noChangeArrowheads="1"/>
          </p:cNvSpPr>
          <p:nvPr/>
        </p:nvSpPr>
        <p:spPr bwMode="auto">
          <a:xfrm>
            <a:off x="228600" y="1412875"/>
            <a:ext cx="5783263" cy="4249738"/>
          </a:xfrm>
          <a:prstGeom prst="rect">
            <a:avLst/>
          </a:prstGeom>
          <a:noFill/>
          <a:ln w="9525">
            <a:noFill/>
            <a:round/>
            <a:headEnd/>
            <a:tailEnd/>
          </a:ln>
        </p:spPr>
        <p:txBody>
          <a:bodyPr lIns="90000" tIns="46800" rIns="90000" bIns="46800">
            <a:spAutoFit/>
          </a:bodyPr>
          <a:lstStyle/>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Simplicity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Consistency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Universality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Familiarity</a:t>
            </a:r>
          </a:p>
          <a:p>
            <a:pPr>
              <a:lnSpc>
                <a:spcPct val="90000"/>
              </a:lnSpc>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accent2">
                    <a:lumMod val="50000"/>
                  </a:schemeClr>
                </a:solidFill>
                <a:latin typeface="+mn-lt"/>
                <a:ea typeface="+mn-ea"/>
                <a:cs typeface="+mn-cs"/>
              </a:rPr>
              <a:t>Flexibility</a:t>
            </a: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accent2">
                    <a:lumMod val="50000"/>
                  </a:schemeClr>
                </a:solidFill>
                <a:latin typeface="+mn-lt"/>
                <a:ea typeface="+mn-ea"/>
                <a:cs typeface="+mn-cs"/>
              </a:rPr>
              <a:t>These principles are desirable in their own right but can be mutually contradictory.  (A simple design may not be flexible enough, for example.)  How do we overcome this?  Compromise?  Discard some objectives?</a:t>
            </a: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accent2">
                    <a:lumMod val="50000"/>
                  </a:schemeClr>
                </a:solidFill>
                <a:latin typeface="+mn-lt"/>
                <a:ea typeface="+mn-ea"/>
                <a:cs typeface="+mn-cs"/>
              </a:rPr>
              <a:t>What’s appropriate for ‘Care </a:t>
            </a:r>
            <a:r>
              <a:rPr lang="en-GB">
                <a:solidFill>
                  <a:schemeClr val="accent2">
                    <a:lumMod val="50000"/>
                  </a:schemeClr>
                </a:solidFill>
                <a:latin typeface="+mn-lt"/>
                <a:ea typeface="+mn-ea"/>
                <a:cs typeface="+mn-cs"/>
              </a:rPr>
              <a:t>in Business’</a:t>
            </a:r>
            <a:endParaRPr lang="en-GB"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chemeClr val="accent2">
                  <a:lumMod val="50000"/>
                </a:schemeClr>
              </a:solidFill>
              <a:latin typeface="+mn-lt"/>
              <a:ea typeface="+mn-ea"/>
              <a:cs typeface="+mn-cs"/>
            </a:endParaRPr>
          </a:p>
        </p:txBody>
      </p:sp>
      <p:pic>
        <p:nvPicPr>
          <p:cNvPr id="9220" name="Picture 3"/>
          <p:cNvPicPr>
            <a:picLocks noChangeAspect="1" noChangeArrowheads="1"/>
          </p:cNvPicPr>
          <p:nvPr/>
        </p:nvPicPr>
        <p:blipFill>
          <a:blip r:embed="rId2" cstate="print"/>
          <a:srcRect/>
          <a:stretch>
            <a:fillRect/>
          </a:stretch>
        </p:blipFill>
        <p:spPr bwMode="auto">
          <a:xfrm>
            <a:off x="6840538" y="1425575"/>
            <a:ext cx="1477962" cy="4154488"/>
          </a:xfrm>
          <a:prstGeom prst="rect">
            <a:avLst/>
          </a:prstGeom>
          <a:noFill/>
          <a:ln w="9525">
            <a:noFill/>
            <a:round/>
            <a:headEnd/>
            <a:tailEnd/>
          </a:ln>
        </p:spPr>
      </p:pic>
      <p:sp>
        <p:nvSpPr>
          <p:cNvPr id="9221" name="Oval 4"/>
          <p:cNvSpPr>
            <a:spLocks noChangeArrowheads="1"/>
          </p:cNvSpPr>
          <p:nvPr/>
        </p:nvSpPr>
        <p:spPr bwMode="auto">
          <a:xfrm>
            <a:off x="360363" y="5040313"/>
            <a:ext cx="720725" cy="720725"/>
          </a:xfrm>
          <a:prstGeom prst="ellipse">
            <a:avLst/>
          </a:prstGeom>
          <a:solidFill>
            <a:srgbClr val="C5000B"/>
          </a:solidFill>
          <a:ln w="9360">
            <a:solidFill>
              <a:srgbClr val="000000"/>
            </a:solidFill>
            <a:round/>
            <a:headEnd/>
            <a:tailEnd/>
          </a:ln>
        </p:spPr>
        <p:txBody>
          <a:bodyPr wrap="none" anchor="ctr"/>
          <a:lstStyle/>
          <a:p>
            <a:endParaRPr lang="en-US"/>
          </a:p>
        </p:txBody>
      </p:sp>
      <p:sp>
        <p:nvSpPr>
          <p:cNvPr id="9222" name="Oval 5"/>
          <p:cNvSpPr>
            <a:spLocks noChangeArrowheads="1"/>
          </p:cNvSpPr>
          <p:nvPr/>
        </p:nvSpPr>
        <p:spPr bwMode="auto">
          <a:xfrm>
            <a:off x="1439863" y="5040313"/>
            <a:ext cx="720725" cy="720725"/>
          </a:xfrm>
          <a:prstGeom prst="ellipse">
            <a:avLst/>
          </a:prstGeom>
          <a:solidFill>
            <a:srgbClr val="579D1C"/>
          </a:solidFill>
          <a:ln w="9360">
            <a:solidFill>
              <a:srgbClr val="000000"/>
            </a:solidFill>
            <a:round/>
            <a:headEnd/>
            <a:tailEnd/>
          </a:ln>
        </p:spPr>
        <p:txBody>
          <a:bodyPr wrap="none" anchor="ctr"/>
          <a:lstStyle/>
          <a:p>
            <a:endParaRPr lang="en-US"/>
          </a:p>
        </p:txBody>
      </p:sp>
      <p:sp>
        <p:nvSpPr>
          <p:cNvPr id="9223" name="Oval 6"/>
          <p:cNvSpPr>
            <a:spLocks noChangeArrowheads="1"/>
          </p:cNvSpPr>
          <p:nvPr/>
        </p:nvSpPr>
        <p:spPr bwMode="auto">
          <a:xfrm>
            <a:off x="2519363" y="5040313"/>
            <a:ext cx="720725" cy="720725"/>
          </a:xfrm>
          <a:prstGeom prst="ellipse">
            <a:avLst/>
          </a:prstGeom>
          <a:solidFill>
            <a:srgbClr val="FFD320"/>
          </a:solidFill>
          <a:ln w="9360">
            <a:solidFill>
              <a:srgbClr val="000000"/>
            </a:solidFill>
            <a:round/>
            <a:headEnd/>
            <a:tailEnd/>
          </a:ln>
        </p:spPr>
        <p:txBody>
          <a:bodyPr wrap="none" anchor="ctr"/>
          <a:lstStyle/>
          <a:p>
            <a:endParaRPr lang="en-US"/>
          </a:p>
        </p:txBody>
      </p:sp>
      <p:sp>
        <p:nvSpPr>
          <p:cNvPr id="9224" name="Oval 7"/>
          <p:cNvSpPr>
            <a:spLocks noChangeArrowheads="1"/>
          </p:cNvSpPr>
          <p:nvPr/>
        </p:nvSpPr>
        <p:spPr bwMode="auto">
          <a:xfrm>
            <a:off x="3600450" y="5040313"/>
            <a:ext cx="720725" cy="720725"/>
          </a:xfrm>
          <a:prstGeom prst="ellipse">
            <a:avLst/>
          </a:prstGeom>
          <a:solidFill>
            <a:srgbClr val="0084D1"/>
          </a:solidFill>
          <a:ln w="9360">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61720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65113" y="1501775"/>
            <a:ext cx="8410575" cy="1470025"/>
          </a:xfrm>
          <a:prstGeom prst="rect">
            <a:avLst/>
          </a:prstGeom>
          <a:noFill/>
          <a:ln w="9525">
            <a:noFill/>
            <a:round/>
            <a:headEnd/>
            <a:tailEnd/>
          </a:ln>
        </p:spPr>
        <p:txBody>
          <a:bodyPr anchor="ct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dirty="0">
                <a:solidFill>
                  <a:schemeClr val="accent2">
                    <a:lumMod val="50000"/>
                  </a:schemeClr>
                </a:solidFill>
                <a:latin typeface="+mj-lt"/>
                <a:ea typeface="+mn-ea"/>
                <a:cs typeface="+mn-cs"/>
              </a:rPr>
              <a:t>Thank you. Any questions?</a:t>
            </a:r>
          </a:p>
        </p:txBody>
      </p:sp>
      <p:sp>
        <p:nvSpPr>
          <p:cNvPr id="10243" name="Rectangle 2"/>
          <p:cNvSpPr>
            <a:spLocks noChangeArrowheads="1"/>
          </p:cNvSpPr>
          <p:nvPr/>
        </p:nvSpPr>
        <p:spPr bwMode="auto">
          <a:xfrm>
            <a:off x="323850" y="3068638"/>
            <a:ext cx="6400800" cy="1752600"/>
          </a:xfrm>
          <a:prstGeom prst="rect">
            <a:avLst/>
          </a:prstGeom>
          <a:noFill/>
          <a:ln w="9525">
            <a:noFill/>
            <a:round/>
            <a:headEnd/>
            <a:tailEnd/>
          </a:ln>
        </p:spPr>
        <p:txBody>
          <a:bodyPr lIns="90000" tIns="46800" rIns="90000" bIns="46800"/>
          <a:lstStyle/>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ourier New" pitchFamily="49" charset="0"/>
            </a:endParaRPr>
          </a:p>
        </p:txBody>
      </p:sp>
    </p:spTree>
    <p:extLst>
      <p:ext uri="{BB962C8B-B14F-4D97-AF65-F5344CB8AC3E}">
        <p14:creationId xmlns:p14="http://schemas.microsoft.com/office/powerpoint/2010/main" val="16417848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9463" y="1143000"/>
            <a:ext cx="7678737" cy="4114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t>Project-II</a:t>
            </a:r>
          </a:p>
          <a:p>
            <a:endParaRPr lang="en-GB" sz="4800" b="1" dirty="0"/>
          </a:p>
          <a:p>
            <a:r>
              <a:rPr lang="en-GB" sz="4800" b="1" dirty="0" smtClean="0"/>
              <a:t>Ants in the Internet!</a:t>
            </a:r>
            <a:br>
              <a:rPr lang="en-GB" sz="4800" b="1" dirty="0" smtClean="0"/>
            </a:br>
            <a:r>
              <a:rPr lang="en-GB" sz="4000" b="1" dirty="0" smtClean="0"/>
              <a:t>(or </a:t>
            </a:r>
            <a:r>
              <a:rPr lang="en-GB" sz="4000" b="1" dirty="0" smtClean="0">
                <a:latin typeface="Times New Roman"/>
              </a:rPr>
              <a:t>‘</a:t>
            </a:r>
            <a:r>
              <a:rPr lang="en-GB" sz="4000" b="1" dirty="0" smtClean="0"/>
              <a:t>Working together works best</a:t>
            </a:r>
            <a:r>
              <a:rPr lang="en-GB" sz="4000" b="1" dirty="0" smtClean="0">
                <a:latin typeface="Times New Roman"/>
              </a:rPr>
              <a:t>’</a:t>
            </a:r>
            <a:r>
              <a:rPr lang="en-GB" sz="4000" b="1" dirty="0" smtClean="0"/>
              <a:t>)</a:t>
            </a:r>
            <a:endParaRPr lang="en-GB" sz="4000" b="1" dirty="0"/>
          </a:p>
        </p:txBody>
      </p:sp>
    </p:spTree>
    <p:extLst>
      <p:ext uri="{BB962C8B-B14F-4D97-AF65-F5344CB8AC3E}">
        <p14:creationId xmlns:p14="http://schemas.microsoft.com/office/powerpoint/2010/main" val="112631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912813" y="1905000"/>
            <a:ext cx="7850187" cy="4191000"/>
          </a:xfrm>
        </p:spPr>
        <p:txBody>
          <a:bodyPr/>
          <a:lstStyle/>
          <a:p>
            <a:pPr>
              <a:lnSpc>
                <a:spcPct val="90000"/>
              </a:lnSpc>
            </a:pPr>
            <a:r>
              <a:rPr lang="en-GB" sz="2200"/>
              <a:t>The purpose of this presentation is to entertain and arouse interest.  To this end, the authors show gleeful disregard for standard networking conventions (terminology) and precision (accuracy).</a:t>
            </a:r>
          </a:p>
          <a:p>
            <a:pPr>
              <a:lnSpc>
                <a:spcPct val="90000"/>
              </a:lnSpc>
            </a:pPr>
            <a:endParaRPr lang="en-GB" sz="2200"/>
          </a:p>
          <a:p>
            <a:pPr>
              <a:lnSpc>
                <a:spcPct val="90000"/>
              </a:lnSpc>
            </a:pPr>
            <a:r>
              <a:rPr lang="en-GB" sz="2200"/>
              <a:t>or, to put it another way </a:t>
            </a:r>
            <a:r>
              <a:rPr lang="en-GB" sz="2200">
                <a:latin typeface="Times New Roman"/>
              </a:rPr>
              <a:t>…</a:t>
            </a:r>
            <a:endParaRPr lang="en-GB" sz="2200"/>
          </a:p>
          <a:p>
            <a:pPr>
              <a:lnSpc>
                <a:spcPct val="90000"/>
              </a:lnSpc>
            </a:pPr>
            <a:endParaRPr lang="en-GB" sz="2200"/>
          </a:p>
          <a:p>
            <a:pPr>
              <a:lnSpc>
                <a:spcPct val="90000"/>
              </a:lnSpc>
            </a:pPr>
            <a:r>
              <a:rPr lang="en-GB" sz="2200" i="1"/>
              <a:t>Any similarities between the content here and that of a respectable, technical (competent) presentation on networking are entirely coincidental!</a:t>
            </a:r>
          </a:p>
        </p:txBody>
      </p:sp>
      <p:sp>
        <p:nvSpPr>
          <p:cNvPr id="150530" name="Rectangle 2"/>
          <p:cNvSpPr>
            <a:spLocks noGrp="1" noChangeArrowheads="1"/>
          </p:cNvSpPr>
          <p:nvPr>
            <p:ph type="title"/>
          </p:nvPr>
        </p:nvSpPr>
        <p:spPr>
          <a:xfrm>
            <a:off x="871538" y="1044575"/>
            <a:ext cx="8162925" cy="579438"/>
          </a:xfrm>
        </p:spPr>
        <p:txBody>
          <a:bodyPr/>
          <a:lstStyle/>
          <a:p>
            <a:r>
              <a:rPr lang="en-GB" sz="3200"/>
              <a:t>Disclaimer!</a:t>
            </a:r>
          </a:p>
        </p:txBody>
      </p:sp>
    </p:spTree>
    <p:extLst>
      <p:ext uri="{BB962C8B-B14F-4D97-AF65-F5344CB8AC3E}">
        <p14:creationId xmlns:p14="http://schemas.microsoft.com/office/powerpoint/2010/main" val="426701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912813" y="4114800"/>
            <a:ext cx="8110537" cy="1981200"/>
          </a:xfrm>
        </p:spPr>
        <p:txBody>
          <a:bodyPr/>
          <a:lstStyle/>
          <a:p>
            <a:r>
              <a:rPr lang="en-GB" sz="2200"/>
              <a:t>Today</a:t>
            </a:r>
            <a:r>
              <a:rPr lang="en-GB" sz="2200">
                <a:latin typeface="Times New Roman"/>
              </a:rPr>
              <a:t>’</a:t>
            </a:r>
            <a:r>
              <a:rPr lang="en-GB" sz="2200"/>
              <a:t>s networks (eg, the Internet) carry data in small </a:t>
            </a:r>
            <a:r>
              <a:rPr lang="en-GB" sz="2200" i="1"/>
              <a:t>packets</a:t>
            </a:r>
            <a:endParaRPr lang="en-GB" sz="2200"/>
          </a:p>
          <a:p>
            <a:r>
              <a:rPr lang="en-GB" sz="2200"/>
              <a:t>The </a:t>
            </a:r>
            <a:r>
              <a:rPr lang="en-GB" sz="2200">
                <a:latin typeface="Times New Roman"/>
              </a:rPr>
              <a:t>‘</a:t>
            </a:r>
            <a:r>
              <a:rPr lang="en-GB" sz="2200"/>
              <a:t>big issue</a:t>
            </a:r>
            <a:r>
              <a:rPr lang="en-GB" sz="2200">
                <a:latin typeface="Times New Roman"/>
              </a:rPr>
              <a:t>’</a:t>
            </a:r>
            <a:r>
              <a:rPr lang="en-GB" sz="2200"/>
              <a:t> is how these packets find their way around</a:t>
            </a:r>
            <a:endParaRPr lang="en-GB" sz="2200" i="1"/>
          </a:p>
        </p:txBody>
      </p:sp>
      <p:sp>
        <p:nvSpPr>
          <p:cNvPr id="151554" name="Rectangle 2"/>
          <p:cNvSpPr>
            <a:spLocks noGrp="1" noChangeArrowheads="1"/>
          </p:cNvSpPr>
          <p:nvPr>
            <p:ph type="title"/>
          </p:nvPr>
        </p:nvSpPr>
        <p:spPr>
          <a:xfrm>
            <a:off x="871538" y="1044575"/>
            <a:ext cx="8162925" cy="579438"/>
          </a:xfrm>
        </p:spPr>
        <p:txBody>
          <a:bodyPr/>
          <a:lstStyle/>
          <a:p>
            <a:r>
              <a:rPr lang="en-GB" sz="3200"/>
              <a:t>Networks, Routers and Routing</a:t>
            </a:r>
          </a:p>
        </p:txBody>
      </p:sp>
      <p:pic>
        <p:nvPicPr>
          <p:cNvPr id="151557"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59"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0"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1"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2"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3"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4"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5"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6"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1567"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1576" name="AutoShape 24"/>
          <p:cNvCxnSpPr>
            <a:cxnSpLocks noChangeShapeType="1"/>
            <a:stCxn id="151565" idx="3"/>
            <a:endCxn id="151563"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77" name="AutoShape 25"/>
          <p:cNvCxnSpPr>
            <a:cxnSpLocks noChangeShapeType="1"/>
            <a:stCxn id="151565" idx="2"/>
            <a:endCxn id="151562"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78" name="AutoShape 26"/>
          <p:cNvCxnSpPr>
            <a:cxnSpLocks noChangeShapeType="1"/>
            <a:stCxn id="151563" idx="2"/>
            <a:endCxn id="151562"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79" name="AutoShape 27"/>
          <p:cNvCxnSpPr>
            <a:cxnSpLocks noChangeShapeType="1"/>
            <a:stCxn id="151562" idx="3"/>
            <a:endCxn id="151557"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0" name="AutoShape 28"/>
          <p:cNvCxnSpPr>
            <a:cxnSpLocks noChangeShapeType="1"/>
            <a:stCxn id="151563" idx="3"/>
            <a:endCxn id="151558"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1" name="AutoShape 29"/>
          <p:cNvCxnSpPr>
            <a:cxnSpLocks noChangeShapeType="1"/>
            <a:stCxn id="151557" idx="3"/>
            <a:endCxn id="151566"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2" name="AutoShape 30"/>
          <p:cNvCxnSpPr>
            <a:cxnSpLocks noChangeShapeType="1"/>
            <a:stCxn id="151563" idx="2"/>
            <a:endCxn id="151557"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3" name="AutoShape 31"/>
          <p:cNvCxnSpPr>
            <a:cxnSpLocks noChangeShapeType="1"/>
            <a:stCxn id="151562" idx="3"/>
            <a:endCxn id="151566"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4" name="AutoShape 32"/>
          <p:cNvCxnSpPr>
            <a:cxnSpLocks noChangeShapeType="1"/>
            <a:stCxn id="151558" idx="2"/>
            <a:endCxn id="151566"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5" name="AutoShape 33"/>
          <p:cNvCxnSpPr>
            <a:cxnSpLocks noChangeShapeType="1"/>
            <a:stCxn id="151558" idx="3"/>
            <a:endCxn id="151561"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6" name="AutoShape 34"/>
          <p:cNvCxnSpPr>
            <a:cxnSpLocks noChangeShapeType="1"/>
            <a:stCxn id="151566" idx="3"/>
            <a:endCxn id="151560"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7" name="AutoShape 35"/>
          <p:cNvCxnSpPr>
            <a:cxnSpLocks noChangeShapeType="1"/>
            <a:stCxn id="151565" idx="3"/>
            <a:endCxn id="151557"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8" name="AutoShape 36"/>
          <p:cNvCxnSpPr>
            <a:cxnSpLocks noChangeShapeType="1"/>
            <a:stCxn id="151557" idx="3"/>
            <a:endCxn id="151558"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89" name="AutoShape 37"/>
          <p:cNvCxnSpPr>
            <a:cxnSpLocks noChangeShapeType="1"/>
            <a:stCxn id="151558" idx="2"/>
            <a:endCxn id="151560"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0" name="AutoShape 38"/>
          <p:cNvCxnSpPr>
            <a:cxnSpLocks noChangeShapeType="1"/>
            <a:stCxn id="151561" idx="2"/>
            <a:endCxn id="151560"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1" name="AutoShape 39"/>
          <p:cNvCxnSpPr>
            <a:cxnSpLocks noChangeShapeType="1"/>
            <a:stCxn id="151561" idx="3"/>
            <a:endCxn id="151559"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2" name="AutoShape 40"/>
          <p:cNvCxnSpPr>
            <a:cxnSpLocks noChangeShapeType="1"/>
            <a:stCxn id="151559" idx="3"/>
            <a:endCxn id="151567"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3" name="AutoShape 41"/>
          <p:cNvCxnSpPr>
            <a:cxnSpLocks noChangeShapeType="1"/>
            <a:stCxn id="151567" idx="1"/>
            <a:endCxn id="151564"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4" name="AutoShape 42"/>
          <p:cNvCxnSpPr>
            <a:cxnSpLocks noChangeShapeType="1"/>
            <a:stCxn id="151560" idx="3"/>
            <a:endCxn id="151564"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5" name="AutoShape 43"/>
          <p:cNvCxnSpPr>
            <a:cxnSpLocks noChangeShapeType="1"/>
            <a:stCxn id="151561" idx="2"/>
            <a:endCxn id="151564"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6" name="AutoShape 44"/>
          <p:cNvCxnSpPr>
            <a:cxnSpLocks noChangeShapeType="1"/>
            <a:stCxn id="151559" idx="2"/>
            <a:endCxn id="151564"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7" name="AutoShape 45"/>
          <p:cNvCxnSpPr>
            <a:cxnSpLocks noChangeShapeType="1"/>
            <a:stCxn id="151558" idx="3"/>
            <a:endCxn id="151564"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98" name="AutoShape 46"/>
          <p:cNvCxnSpPr>
            <a:cxnSpLocks noChangeShapeType="1"/>
            <a:stCxn id="151560" idx="0"/>
            <a:endCxn id="151559"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599" name="Text Box 47"/>
          <p:cNvSpPr txBox="1">
            <a:spLocks noChangeArrowheads="1"/>
          </p:cNvSpPr>
          <p:nvPr/>
        </p:nvSpPr>
        <p:spPr bwMode="auto">
          <a:xfrm>
            <a:off x="1905000" y="2209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0" name="Text Box 48"/>
          <p:cNvSpPr txBox="1">
            <a:spLocks noChangeArrowheads="1"/>
          </p:cNvSpPr>
          <p:nvPr/>
        </p:nvSpPr>
        <p:spPr bwMode="auto">
          <a:xfrm>
            <a:off x="2057400" y="28194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1" name="Text Box 49"/>
          <p:cNvSpPr txBox="1">
            <a:spLocks noChangeArrowheads="1"/>
          </p:cNvSpPr>
          <p:nvPr/>
        </p:nvSpPr>
        <p:spPr bwMode="auto">
          <a:xfrm>
            <a:off x="5486400" y="2590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2" name="Text Box 50"/>
          <p:cNvSpPr txBox="1">
            <a:spLocks noChangeArrowheads="1"/>
          </p:cNvSpPr>
          <p:nvPr/>
        </p:nvSpPr>
        <p:spPr bwMode="auto">
          <a:xfrm>
            <a:off x="3505200" y="24384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3" name="Text Box 51"/>
          <p:cNvSpPr txBox="1">
            <a:spLocks noChangeArrowheads="1"/>
          </p:cNvSpPr>
          <p:nvPr/>
        </p:nvSpPr>
        <p:spPr bwMode="auto">
          <a:xfrm>
            <a:off x="3276600" y="3352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4" name="Text Box 52"/>
          <p:cNvSpPr txBox="1">
            <a:spLocks noChangeArrowheads="1"/>
          </p:cNvSpPr>
          <p:nvPr/>
        </p:nvSpPr>
        <p:spPr bwMode="auto">
          <a:xfrm>
            <a:off x="4495800" y="28956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5" name="Text Box 53"/>
          <p:cNvSpPr txBox="1">
            <a:spLocks noChangeArrowheads="1"/>
          </p:cNvSpPr>
          <p:nvPr/>
        </p:nvSpPr>
        <p:spPr bwMode="auto">
          <a:xfrm>
            <a:off x="7239000" y="21336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6" name="Text Box 54"/>
          <p:cNvSpPr txBox="1">
            <a:spLocks noChangeArrowheads="1"/>
          </p:cNvSpPr>
          <p:nvPr/>
        </p:nvSpPr>
        <p:spPr bwMode="auto">
          <a:xfrm>
            <a:off x="5791200" y="3352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07" name="Text Box 55"/>
          <p:cNvSpPr txBox="1">
            <a:spLocks noChangeArrowheads="1"/>
          </p:cNvSpPr>
          <p:nvPr/>
        </p:nvSpPr>
        <p:spPr bwMode="auto">
          <a:xfrm>
            <a:off x="4648200" y="20574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1610" name="Line 58"/>
          <p:cNvSpPr>
            <a:spLocks noChangeShapeType="1"/>
          </p:cNvSpPr>
          <p:nvPr/>
        </p:nvSpPr>
        <p:spPr bwMode="auto">
          <a:xfrm flipV="1">
            <a:off x="2284413" y="2284413"/>
            <a:ext cx="306387" cy="150812"/>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1" name="Line 59"/>
          <p:cNvSpPr>
            <a:spLocks noChangeShapeType="1"/>
          </p:cNvSpPr>
          <p:nvPr/>
        </p:nvSpPr>
        <p:spPr bwMode="auto">
          <a:xfrm flipH="1" flipV="1">
            <a:off x="1905000" y="3200400"/>
            <a:ext cx="2286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2" name="Line 60"/>
          <p:cNvSpPr>
            <a:spLocks noChangeShapeType="1"/>
          </p:cNvSpPr>
          <p:nvPr/>
        </p:nvSpPr>
        <p:spPr bwMode="auto">
          <a:xfrm>
            <a:off x="3352800" y="3352800"/>
            <a:ext cx="304800" cy="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3" name="Line 61"/>
          <p:cNvSpPr>
            <a:spLocks noChangeShapeType="1"/>
          </p:cNvSpPr>
          <p:nvPr/>
        </p:nvSpPr>
        <p:spPr bwMode="auto">
          <a:xfrm flipH="1">
            <a:off x="3810000" y="2819400"/>
            <a:ext cx="3048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4" name="Line 62"/>
          <p:cNvSpPr>
            <a:spLocks noChangeShapeType="1"/>
          </p:cNvSpPr>
          <p:nvPr/>
        </p:nvSpPr>
        <p:spPr bwMode="auto">
          <a:xfrm flipV="1">
            <a:off x="5029200" y="2514600"/>
            <a:ext cx="304800" cy="76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5" name="Line 63"/>
          <p:cNvSpPr>
            <a:spLocks noChangeShapeType="1"/>
          </p:cNvSpPr>
          <p:nvPr/>
        </p:nvSpPr>
        <p:spPr bwMode="auto">
          <a:xfrm flipH="1" flipV="1">
            <a:off x="4800600" y="2895600"/>
            <a:ext cx="3048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6" name="Line 64"/>
          <p:cNvSpPr>
            <a:spLocks noChangeShapeType="1"/>
          </p:cNvSpPr>
          <p:nvPr/>
        </p:nvSpPr>
        <p:spPr bwMode="auto">
          <a:xfrm flipH="1">
            <a:off x="5638800" y="3505200"/>
            <a:ext cx="228600" cy="76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7" name="Line 65"/>
          <p:cNvSpPr>
            <a:spLocks noChangeShapeType="1"/>
          </p:cNvSpPr>
          <p:nvPr/>
        </p:nvSpPr>
        <p:spPr bwMode="auto">
          <a:xfrm>
            <a:off x="7162800" y="2514600"/>
            <a:ext cx="457200" cy="152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1618" name="Line 66"/>
          <p:cNvSpPr>
            <a:spLocks noChangeShapeType="1"/>
          </p:cNvSpPr>
          <p:nvPr/>
        </p:nvSpPr>
        <p:spPr bwMode="auto">
          <a:xfrm>
            <a:off x="5943600" y="2667000"/>
            <a:ext cx="3048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12939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912813" y="4114800"/>
            <a:ext cx="8110537" cy="1981200"/>
          </a:xfrm>
        </p:spPr>
        <p:txBody>
          <a:bodyPr/>
          <a:lstStyle/>
          <a:p>
            <a:r>
              <a:rPr lang="en-GB" sz="2200"/>
              <a:t>For data (eg, an email) to find its way from sender to receiver, the packet has to have an </a:t>
            </a:r>
            <a:r>
              <a:rPr lang="en-GB" sz="2200" i="1"/>
              <a:t>address</a:t>
            </a:r>
            <a:r>
              <a:rPr lang="en-GB" sz="2200"/>
              <a:t> </a:t>
            </a:r>
            <a:r>
              <a:rPr lang="en-GB" sz="2200">
                <a:latin typeface="Times New Roman"/>
              </a:rPr>
              <a:t>…</a:t>
            </a:r>
            <a:endParaRPr lang="en-GB" sz="2200"/>
          </a:p>
          <a:p>
            <a:r>
              <a:rPr lang="en-GB" sz="2200"/>
              <a:t> </a:t>
            </a:r>
            <a:r>
              <a:rPr lang="en-GB" sz="2200">
                <a:latin typeface="Times New Roman"/>
              </a:rPr>
              <a:t>…</a:t>
            </a:r>
            <a:r>
              <a:rPr lang="en-GB" sz="2200"/>
              <a:t> and the </a:t>
            </a:r>
            <a:r>
              <a:rPr lang="en-GB" sz="2200" i="1"/>
              <a:t>routers</a:t>
            </a:r>
            <a:r>
              <a:rPr lang="en-GB" sz="2200"/>
              <a:t> in the network need to know what to do with it</a:t>
            </a:r>
            <a:endParaRPr lang="en-GB" sz="2200" i="1"/>
          </a:p>
        </p:txBody>
      </p:sp>
      <p:sp>
        <p:nvSpPr>
          <p:cNvPr id="153602" name="Rectangle 2"/>
          <p:cNvSpPr>
            <a:spLocks noGrp="1" noChangeArrowheads="1"/>
          </p:cNvSpPr>
          <p:nvPr>
            <p:ph type="title"/>
          </p:nvPr>
        </p:nvSpPr>
        <p:spPr>
          <a:xfrm>
            <a:off x="871538" y="1044575"/>
            <a:ext cx="8162925" cy="579438"/>
          </a:xfrm>
        </p:spPr>
        <p:txBody>
          <a:bodyPr/>
          <a:lstStyle/>
          <a:p>
            <a:r>
              <a:rPr lang="en-GB" sz="3200"/>
              <a:t>Networks, Routers and Routing</a:t>
            </a:r>
          </a:p>
        </p:txBody>
      </p:sp>
      <p:pic>
        <p:nvPicPr>
          <p:cNvPr id="153605"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06"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07"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08"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09"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0"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1"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2"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3"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4"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3615"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3616" name="AutoShape 16"/>
          <p:cNvCxnSpPr>
            <a:cxnSpLocks noChangeShapeType="1"/>
            <a:stCxn id="153613" idx="3"/>
            <a:endCxn id="153611"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7" name="AutoShape 17"/>
          <p:cNvCxnSpPr>
            <a:cxnSpLocks noChangeShapeType="1"/>
            <a:stCxn id="153613" idx="2"/>
            <a:endCxn id="153610"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8" name="AutoShape 18"/>
          <p:cNvCxnSpPr>
            <a:cxnSpLocks noChangeShapeType="1"/>
            <a:stCxn id="153611" idx="2"/>
            <a:endCxn id="153610"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9" name="AutoShape 19"/>
          <p:cNvCxnSpPr>
            <a:cxnSpLocks noChangeShapeType="1"/>
            <a:stCxn id="153610" idx="3"/>
            <a:endCxn id="153605"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0" name="AutoShape 20"/>
          <p:cNvCxnSpPr>
            <a:cxnSpLocks noChangeShapeType="1"/>
            <a:stCxn id="153611" idx="3"/>
            <a:endCxn id="153606"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1" name="AutoShape 21"/>
          <p:cNvCxnSpPr>
            <a:cxnSpLocks noChangeShapeType="1"/>
            <a:stCxn id="153605" idx="3"/>
            <a:endCxn id="153614"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2" name="AutoShape 22"/>
          <p:cNvCxnSpPr>
            <a:cxnSpLocks noChangeShapeType="1"/>
            <a:stCxn id="153611" idx="2"/>
            <a:endCxn id="153605"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3" name="AutoShape 23"/>
          <p:cNvCxnSpPr>
            <a:cxnSpLocks noChangeShapeType="1"/>
            <a:stCxn id="153610" idx="3"/>
            <a:endCxn id="153614"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4" name="AutoShape 24"/>
          <p:cNvCxnSpPr>
            <a:cxnSpLocks noChangeShapeType="1"/>
            <a:stCxn id="153606" idx="2"/>
            <a:endCxn id="153614"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5" name="AutoShape 25"/>
          <p:cNvCxnSpPr>
            <a:cxnSpLocks noChangeShapeType="1"/>
            <a:stCxn id="153606" idx="3"/>
            <a:endCxn id="153609"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6" name="AutoShape 26"/>
          <p:cNvCxnSpPr>
            <a:cxnSpLocks noChangeShapeType="1"/>
            <a:stCxn id="153614" idx="3"/>
            <a:endCxn id="153608"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7" name="AutoShape 27"/>
          <p:cNvCxnSpPr>
            <a:cxnSpLocks noChangeShapeType="1"/>
            <a:stCxn id="153613" idx="3"/>
            <a:endCxn id="153605"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8" name="AutoShape 28"/>
          <p:cNvCxnSpPr>
            <a:cxnSpLocks noChangeShapeType="1"/>
            <a:stCxn id="153605" idx="3"/>
            <a:endCxn id="153606"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9" name="AutoShape 29"/>
          <p:cNvCxnSpPr>
            <a:cxnSpLocks noChangeShapeType="1"/>
            <a:stCxn id="153606" idx="2"/>
            <a:endCxn id="153608"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0" name="AutoShape 30"/>
          <p:cNvCxnSpPr>
            <a:cxnSpLocks noChangeShapeType="1"/>
            <a:stCxn id="153609" idx="2"/>
            <a:endCxn id="153608"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1" name="AutoShape 31"/>
          <p:cNvCxnSpPr>
            <a:cxnSpLocks noChangeShapeType="1"/>
            <a:stCxn id="153609" idx="3"/>
            <a:endCxn id="153607"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2" name="AutoShape 32"/>
          <p:cNvCxnSpPr>
            <a:cxnSpLocks noChangeShapeType="1"/>
            <a:stCxn id="153607" idx="3"/>
            <a:endCxn id="153615"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3" name="AutoShape 33"/>
          <p:cNvCxnSpPr>
            <a:cxnSpLocks noChangeShapeType="1"/>
            <a:stCxn id="153615" idx="1"/>
            <a:endCxn id="153612"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4" name="AutoShape 34"/>
          <p:cNvCxnSpPr>
            <a:cxnSpLocks noChangeShapeType="1"/>
            <a:stCxn id="153608" idx="3"/>
            <a:endCxn id="153612"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5" name="AutoShape 35"/>
          <p:cNvCxnSpPr>
            <a:cxnSpLocks noChangeShapeType="1"/>
            <a:stCxn id="153609" idx="2"/>
            <a:endCxn id="153612"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6" name="AutoShape 36"/>
          <p:cNvCxnSpPr>
            <a:cxnSpLocks noChangeShapeType="1"/>
            <a:stCxn id="153607" idx="2"/>
            <a:endCxn id="153612"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7" name="AutoShape 37"/>
          <p:cNvCxnSpPr>
            <a:cxnSpLocks noChangeShapeType="1"/>
            <a:stCxn id="153606" idx="3"/>
            <a:endCxn id="153612"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38" name="AutoShape 38"/>
          <p:cNvCxnSpPr>
            <a:cxnSpLocks noChangeShapeType="1"/>
            <a:stCxn id="153608" idx="0"/>
            <a:endCxn id="153607"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39" name="Text Box 39"/>
          <p:cNvSpPr txBox="1">
            <a:spLocks noChangeArrowheads="1"/>
          </p:cNvSpPr>
          <p:nvPr/>
        </p:nvSpPr>
        <p:spPr bwMode="auto">
          <a:xfrm>
            <a:off x="2362200" y="25146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3640" name="Text Box 40"/>
          <p:cNvSpPr txBox="1">
            <a:spLocks noChangeArrowheads="1"/>
          </p:cNvSpPr>
          <p:nvPr/>
        </p:nvSpPr>
        <p:spPr bwMode="auto">
          <a:xfrm>
            <a:off x="5410200" y="2590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3641" name="Text Box 41"/>
          <p:cNvSpPr txBox="1">
            <a:spLocks noChangeArrowheads="1"/>
          </p:cNvSpPr>
          <p:nvPr/>
        </p:nvSpPr>
        <p:spPr bwMode="auto">
          <a:xfrm>
            <a:off x="3581400" y="24384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3642" name="Text Box 42"/>
          <p:cNvSpPr txBox="1">
            <a:spLocks noChangeArrowheads="1"/>
          </p:cNvSpPr>
          <p:nvPr/>
        </p:nvSpPr>
        <p:spPr bwMode="auto">
          <a:xfrm>
            <a:off x="7010400" y="30480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3643" name="Text Box 43"/>
          <p:cNvSpPr txBox="1">
            <a:spLocks noChangeArrowheads="1"/>
          </p:cNvSpPr>
          <p:nvPr/>
        </p:nvSpPr>
        <p:spPr bwMode="auto">
          <a:xfrm>
            <a:off x="685800" y="2133600"/>
            <a:ext cx="457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800" b="1">
                <a:solidFill>
                  <a:schemeClr val="folHlink"/>
                </a:solidFill>
              </a:rPr>
              <a:t>A</a:t>
            </a:r>
          </a:p>
        </p:txBody>
      </p:sp>
      <p:sp>
        <p:nvSpPr>
          <p:cNvPr id="153644" name="Text Box 44"/>
          <p:cNvSpPr txBox="1">
            <a:spLocks noChangeArrowheads="1"/>
          </p:cNvSpPr>
          <p:nvPr/>
        </p:nvSpPr>
        <p:spPr bwMode="auto">
          <a:xfrm>
            <a:off x="8305800" y="3200400"/>
            <a:ext cx="4524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2800" b="1">
                <a:solidFill>
                  <a:schemeClr val="folHlink"/>
                </a:solidFill>
              </a:rPr>
              <a:t>B</a:t>
            </a:r>
          </a:p>
        </p:txBody>
      </p:sp>
      <p:sp>
        <p:nvSpPr>
          <p:cNvPr id="153645" name="Line 45"/>
          <p:cNvSpPr>
            <a:spLocks noChangeShapeType="1"/>
          </p:cNvSpPr>
          <p:nvPr/>
        </p:nvSpPr>
        <p:spPr bwMode="auto">
          <a:xfrm>
            <a:off x="2133600" y="2895600"/>
            <a:ext cx="762000" cy="152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46" name="Line 46"/>
          <p:cNvSpPr>
            <a:spLocks noChangeShapeType="1"/>
          </p:cNvSpPr>
          <p:nvPr/>
        </p:nvSpPr>
        <p:spPr bwMode="auto">
          <a:xfrm flipV="1">
            <a:off x="3810000" y="2743200"/>
            <a:ext cx="3810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47" name="Line 47"/>
          <p:cNvSpPr>
            <a:spLocks noChangeShapeType="1"/>
          </p:cNvSpPr>
          <p:nvPr/>
        </p:nvSpPr>
        <p:spPr bwMode="auto">
          <a:xfrm>
            <a:off x="4876800" y="2743200"/>
            <a:ext cx="1066800" cy="533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48" name="Line 48"/>
          <p:cNvSpPr>
            <a:spLocks noChangeShapeType="1"/>
          </p:cNvSpPr>
          <p:nvPr/>
        </p:nvSpPr>
        <p:spPr bwMode="auto">
          <a:xfrm flipV="1">
            <a:off x="6858000" y="2971800"/>
            <a:ext cx="5334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49" name="Line 49"/>
          <p:cNvSpPr>
            <a:spLocks noChangeShapeType="1"/>
          </p:cNvSpPr>
          <p:nvPr/>
        </p:nvSpPr>
        <p:spPr bwMode="auto">
          <a:xfrm>
            <a:off x="1143000" y="2514600"/>
            <a:ext cx="381000" cy="152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50" name="Line 50"/>
          <p:cNvSpPr>
            <a:spLocks noChangeShapeType="1"/>
          </p:cNvSpPr>
          <p:nvPr/>
        </p:nvSpPr>
        <p:spPr bwMode="auto">
          <a:xfrm>
            <a:off x="7924800" y="3124200"/>
            <a:ext cx="3810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3651" name="Text Box 51"/>
          <p:cNvSpPr txBox="1">
            <a:spLocks noChangeArrowheads="1"/>
          </p:cNvSpPr>
          <p:nvPr/>
        </p:nvSpPr>
        <p:spPr bwMode="auto">
          <a:xfrm>
            <a:off x="2438400" y="26670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3652" name="Text Box 52"/>
          <p:cNvSpPr txBox="1">
            <a:spLocks noChangeArrowheads="1"/>
          </p:cNvSpPr>
          <p:nvPr/>
        </p:nvSpPr>
        <p:spPr bwMode="auto">
          <a:xfrm>
            <a:off x="3657600" y="25908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3653" name="Text Box 53"/>
          <p:cNvSpPr txBox="1">
            <a:spLocks noChangeArrowheads="1"/>
          </p:cNvSpPr>
          <p:nvPr/>
        </p:nvSpPr>
        <p:spPr bwMode="auto">
          <a:xfrm>
            <a:off x="5486400" y="27432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3654" name="Text Box 54"/>
          <p:cNvSpPr txBox="1">
            <a:spLocks noChangeArrowheads="1"/>
          </p:cNvSpPr>
          <p:nvPr/>
        </p:nvSpPr>
        <p:spPr bwMode="auto">
          <a:xfrm>
            <a:off x="7086600" y="32004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3655" name="Text Box 55"/>
          <p:cNvSpPr txBox="1">
            <a:spLocks noChangeArrowheads="1"/>
          </p:cNvSpPr>
          <p:nvPr/>
        </p:nvSpPr>
        <p:spPr bwMode="auto">
          <a:xfrm>
            <a:off x="3719513" y="1809750"/>
            <a:ext cx="8620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t>Router</a:t>
            </a:r>
          </a:p>
        </p:txBody>
      </p:sp>
      <p:sp>
        <p:nvSpPr>
          <p:cNvPr id="153656" name="Line 56"/>
          <p:cNvSpPr>
            <a:spLocks noChangeShapeType="1"/>
          </p:cNvSpPr>
          <p:nvPr/>
        </p:nvSpPr>
        <p:spPr bwMode="auto">
          <a:xfrm>
            <a:off x="4267200" y="2133600"/>
            <a:ext cx="152400" cy="304800"/>
          </a:xfrm>
          <a:prstGeom prst="line">
            <a:avLst/>
          </a:prstGeom>
          <a:noFill/>
          <a:ln w="9525">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322765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912813" y="4114800"/>
            <a:ext cx="8110537" cy="2286000"/>
          </a:xfrm>
        </p:spPr>
        <p:txBody>
          <a:bodyPr/>
          <a:lstStyle/>
          <a:p>
            <a:r>
              <a:rPr lang="en-GB" sz="2200"/>
              <a:t>Each router has to look at each packet and decide where to send it next </a:t>
            </a:r>
            <a:r>
              <a:rPr lang="en-GB" sz="2200">
                <a:latin typeface="Times New Roman"/>
              </a:rPr>
              <a:t>…</a:t>
            </a:r>
            <a:endParaRPr lang="en-GB" sz="2200"/>
          </a:p>
          <a:p>
            <a:r>
              <a:rPr lang="en-GB" sz="2200">
                <a:latin typeface="Times New Roman"/>
              </a:rPr>
              <a:t>…</a:t>
            </a:r>
            <a:r>
              <a:rPr lang="en-GB" sz="2200"/>
              <a:t> so each router needs to know a bit about the rest of the network </a:t>
            </a:r>
            <a:r>
              <a:rPr lang="en-GB" sz="2200">
                <a:latin typeface="Times New Roman"/>
              </a:rPr>
              <a:t>…</a:t>
            </a:r>
            <a:endParaRPr lang="en-GB" sz="2200"/>
          </a:p>
          <a:p>
            <a:r>
              <a:rPr lang="en-GB" sz="2200">
                <a:latin typeface="Times New Roman"/>
              </a:rPr>
              <a:t>…</a:t>
            </a:r>
            <a:r>
              <a:rPr lang="en-GB" sz="2200"/>
              <a:t> and then make a decision based on what it knows</a:t>
            </a:r>
          </a:p>
          <a:p>
            <a:pPr lvl="1"/>
            <a:r>
              <a:rPr lang="en-GB" sz="2000"/>
              <a:t>a</a:t>
            </a:r>
            <a:r>
              <a:rPr lang="en-GB" sz="2000" i="1"/>
              <a:t> </a:t>
            </a:r>
            <a:r>
              <a:rPr lang="en-GB" sz="2000" i="1">
                <a:latin typeface="Times New Roman"/>
              </a:rPr>
              <a:t>‘</a:t>
            </a:r>
            <a:r>
              <a:rPr lang="en-GB" sz="2000" i="1"/>
              <a:t>routing protocol</a:t>
            </a:r>
            <a:r>
              <a:rPr lang="en-GB" sz="2000" i="1">
                <a:latin typeface="Times New Roman"/>
              </a:rPr>
              <a:t>’</a:t>
            </a:r>
            <a:endParaRPr lang="en-GB" sz="2000" i="1"/>
          </a:p>
        </p:txBody>
      </p:sp>
      <p:sp>
        <p:nvSpPr>
          <p:cNvPr id="152578" name="Rectangle 2"/>
          <p:cNvSpPr>
            <a:spLocks noGrp="1" noChangeArrowheads="1"/>
          </p:cNvSpPr>
          <p:nvPr>
            <p:ph type="title"/>
          </p:nvPr>
        </p:nvSpPr>
        <p:spPr>
          <a:xfrm>
            <a:off x="871538" y="1044575"/>
            <a:ext cx="8162925" cy="579438"/>
          </a:xfrm>
        </p:spPr>
        <p:txBody>
          <a:bodyPr/>
          <a:lstStyle/>
          <a:p>
            <a:r>
              <a:rPr lang="en-GB" sz="3200"/>
              <a:t>Networks, Routers and Routing</a:t>
            </a:r>
          </a:p>
        </p:txBody>
      </p:sp>
      <p:pic>
        <p:nvPicPr>
          <p:cNvPr id="152581"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2"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3"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4"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5"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6"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7"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8"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89"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90"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2591"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2592" name="AutoShape 16"/>
          <p:cNvCxnSpPr>
            <a:cxnSpLocks noChangeShapeType="1"/>
            <a:stCxn id="152589" idx="3"/>
            <a:endCxn id="152587"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3" name="AutoShape 17"/>
          <p:cNvCxnSpPr>
            <a:cxnSpLocks noChangeShapeType="1"/>
            <a:stCxn id="152589" idx="2"/>
            <a:endCxn id="152586"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4" name="AutoShape 18"/>
          <p:cNvCxnSpPr>
            <a:cxnSpLocks noChangeShapeType="1"/>
            <a:stCxn id="152587" idx="2"/>
            <a:endCxn id="152586"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5" name="AutoShape 19"/>
          <p:cNvCxnSpPr>
            <a:cxnSpLocks noChangeShapeType="1"/>
            <a:stCxn id="152586" idx="3"/>
            <a:endCxn id="152581"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6" name="AutoShape 20"/>
          <p:cNvCxnSpPr>
            <a:cxnSpLocks noChangeShapeType="1"/>
            <a:stCxn id="152587" idx="3"/>
            <a:endCxn id="152582"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7" name="AutoShape 21"/>
          <p:cNvCxnSpPr>
            <a:cxnSpLocks noChangeShapeType="1"/>
            <a:stCxn id="152581" idx="3"/>
            <a:endCxn id="152590"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8" name="AutoShape 22"/>
          <p:cNvCxnSpPr>
            <a:cxnSpLocks noChangeShapeType="1"/>
            <a:stCxn id="152587" idx="2"/>
            <a:endCxn id="152581"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9" name="AutoShape 23"/>
          <p:cNvCxnSpPr>
            <a:cxnSpLocks noChangeShapeType="1"/>
            <a:stCxn id="152586" idx="3"/>
            <a:endCxn id="152590"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0" name="AutoShape 24"/>
          <p:cNvCxnSpPr>
            <a:cxnSpLocks noChangeShapeType="1"/>
            <a:stCxn id="152582" idx="2"/>
            <a:endCxn id="152590"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1" name="AutoShape 25"/>
          <p:cNvCxnSpPr>
            <a:cxnSpLocks noChangeShapeType="1"/>
            <a:stCxn id="152582" idx="3"/>
            <a:endCxn id="152585"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2" name="AutoShape 26"/>
          <p:cNvCxnSpPr>
            <a:cxnSpLocks noChangeShapeType="1"/>
            <a:stCxn id="152590" idx="3"/>
            <a:endCxn id="152584"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3" name="AutoShape 27"/>
          <p:cNvCxnSpPr>
            <a:cxnSpLocks noChangeShapeType="1"/>
            <a:stCxn id="152589" idx="3"/>
            <a:endCxn id="152581"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4" name="AutoShape 28"/>
          <p:cNvCxnSpPr>
            <a:cxnSpLocks noChangeShapeType="1"/>
            <a:stCxn id="152581" idx="3"/>
            <a:endCxn id="152582"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5" name="AutoShape 29"/>
          <p:cNvCxnSpPr>
            <a:cxnSpLocks noChangeShapeType="1"/>
            <a:stCxn id="152582" idx="2"/>
            <a:endCxn id="152584"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6" name="AutoShape 30"/>
          <p:cNvCxnSpPr>
            <a:cxnSpLocks noChangeShapeType="1"/>
            <a:stCxn id="152585" idx="2"/>
            <a:endCxn id="152584"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7" name="AutoShape 31"/>
          <p:cNvCxnSpPr>
            <a:cxnSpLocks noChangeShapeType="1"/>
            <a:stCxn id="152585" idx="3"/>
            <a:endCxn id="152583"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8" name="AutoShape 32"/>
          <p:cNvCxnSpPr>
            <a:cxnSpLocks noChangeShapeType="1"/>
            <a:stCxn id="152583" idx="3"/>
            <a:endCxn id="152591"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09" name="AutoShape 33"/>
          <p:cNvCxnSpPr>
            <a:cxnSpLocks noChangeShapeType="1"/>
            <a:stCxn id="152591" idx="1"/>
            <a:endCxn id="152588"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0" name="AutoShape 34"/>
          <p:cNvCxnSpPr>
            <a:cxnSpLocks noChangeShapeType="1"/>
            <a:stCxn id="152584" idx="3"/>
            <a:endCxn id="152588"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1" name="AutoShape 35"/>
          <p:cNvCxnSpPr>
            <a:cxnSpLocks noChangeShapeType="1"/>
            <a:stCxn id="152585" idx="2"/>
            <a:endCxn id="152588"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2" name="AutoShape 36"/>
          <p:cNvCxnSpPr>
            <a:cxnSpLocks noChangeShapeType="1"/>
            <a:stCxn id="152583" idx="2"/>
            <a:endCxn id="152588"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3" name="AutoShape 37"/>
          <p:cNvCxnSpPr>
            <a:cxnSpLocks noChangeShapeType="1"/>
            <a:stCxn id="152582" idx="3"/>
            <a:endCxn id="152588"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4" name="AutoShape 38"/>
          <p:cNvCxnSpPr>
            <a:cxnSpLocks noChangeShapeType="1"/>
            <a:stCxn id="152584" idx="0"/>
            <a:endCxn id="152583"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18" name="Text Box 42"/>
          <p:cNvSpPr txBox="1">
            <a:spLocks noChangeArrowheads="1"/>
          </p:cNvSpPr>
          <p:nvPr/>
        </p:nvSpPr>
        <p:spPr bwMode="auto">
          <a:xfrm>
            <a:off x="3581400" y="24384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52636" name="Line 60"/>
          <p:cNvSpPr>
            <a:spLocks noChangeShapeType="1"/>
          </p:cNvSpPr>
          <p:nvPr/>
        </p:nvSpPr>
        <p:spPr bwMode="auto">
          <a:xfrm flipV="1">
            <a:off x="3810000" y="2741613"/>
            <a:ext cx="381000" cy="230187"/>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45" name="Line 69"/>
          <p:cNvSpPr>
            <a:spLocks noChangeShapeType="1"/>
          </p:cNvSpPr>
          <p:nvPr/>
        </p:nvSpPr>
        <p:spPr bwMode="auto">
          <a:xfrm>
            <a:off x="4724400" y="2667000"/>
            <a:ext cx="304800" cy="152400"/>
          </a:xfrm>
          <a:prstGeom prst="line">
            <a:avLst/>
          </a:prstGeom>
          <a:noFill/>
          <a:ln w="12700" cap="rnd">
            <a:solidFill>
              <a:schemeClr val="folHlink"/>
            </a:solidFill>
            <a:prstDash val="sysDot"/>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46" name="Line 70"/>
          <p:cNvSpPr>
            <a:spLocks noChangeShapeType="1"/>
          </p:cNvSpPr>
          <p:nvPr/>
        </p:nvSpPr>
        <p:spPr bwMode="auto">
          <a:xfrm flipV="1">
            <a:off x="4724400" y="2438400"/>
            <a:ext cx="304800" cy="76200"/>
          </a:xfrm>
          <a:prstGeom prst="line">
            <a:avLst/>
          </a:prstGeom>
          <a:noFill/>
          <a:ln w="12700" cap="rnd">
            <a:solidFill>
              <a:schemeClr val="folHlink"/>
            </a:solidFill>
            <a:prstDash val="sysDot"/>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47" name="Text Box 71"/>
          <p:cNvSpPr txBox="1">
            <a:spLocks noChangeArrowheads="1"/>
          </p:cNvSpPr>
          <p:nvPr/>
        </p:nvSpPr>
        <p:spPr bwMode="auto">
          <a:xfrm>
            <a:off x="3810000" y="2057400"/>
            <a:ext cx="14351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t>Now where?</a:t>
            </a:r>
          </a:p>
          <a:p>
            <a:r>
              <a:rPr lang="en-GB" sz="1600">
                <a:solidFill>
                  <a:schemeClr val="folHlink"/>
                </a:solidFill>
              </a:rPr>
              <a:t>                ?</a:t>
            </a:r>
          </a:p>
          <a:p>
            <a:r>
              <a:rPr lang="en-GB" sz="1600">
                <a:solidFill>
                  <a:schemeClr val="folHlink"/>
                </a:solidFill>
              </a:rPr>
              <a:t>                ?</a:t>
            </a:r>
          </a:p>
        </p:txBody>
      </p:sp>
      <p:sp>
        <p:nvSpPr>
          <p:cNvPr id="152648" name="Line 72"/>
          <p:cNvSpPr>
            <a:spLocks noChangeShapeType="1"/>
          </p:cNvSpPr>
          <p:nvPr/>
        </p:nvSpPr>
        <p:spPr bwMode="auto">
          <a:xfrm flipH="1" flipV="1">
            <a:off x="3886200" y="2438400"/>
            <a:ext cx="304800" cy="76200"/>
          </a:xfrm>
          <a:prstGeom prst="line">
            <a:avLst/>
          </a:prstGeom>
          <a:noFill/>
          <a:ln w="12700" cap="rnd">
            <a:solidFill>
              <a:schemeClr val="folHlink"/>
            </a:solidFill>
            <a:prstDash val="sysDot"/>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49" name="Line 73"/>
          <p:cNvSpPr>
            <a:spLocks noChangeShapeType="1"/>
          </p:cNvSpPr>
          <p:nvPr/>
        </p:nvSpPr>
        <p:spPr bwMode="auto">
          <a:xfrm flipH="1">
            <a:off x="4267200" y="2819400"/>
            <a:ext cx="76200" cy="304800"/>
          </a:xfrm>
          <a:prstGeom prst="line">
            <a:avLst/>
          </a:prstGeom>
          <a:noFill/>
          <a:ln w="12700" cap="rnd">
            <a:solidFill>
              <a:schemeClr val="folHlink"/>
            </a:solidFill>
            <a:prstDash val="sysDot"/>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50" name="Line 74"/>
          <p:cNvSpPr>
            <a:spLocks noChangeShapeType="1"/>
          </p:cNvSpPr>
          <p:nvPr/>
        </p:nvSpPr>
        <p:spPr bwMode="auto">
          <a:xfrm>
            <a:off x="4648200" y="2819400"/>
            <a:ext cx="228600" cy="152400"/>
          </a:xfrm>
          <a:prstGeom prst="line">
            <a:avLst/>
          </a:prstGeom>
          <a:noFill/>
          <a:ln w="12700" cap="rnd">
            <a:solidFill>
              <a:schemeClr val="folHlink"/>
            </a:solidFill>
            <a:prstDash val="sysDot"/>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2651" name="Text Box 75"/>
          <p:cNvSpPr txBox="1">
            <a:spLocks noChangeArrowheads="1"/>
          </p:cNvSpPr>
          <p:nvPr/>
        </p:nvSpPr>
        <p:spPr bwMode="auto">
          <a:xfrm>
            <a:off x="3643313" y="2266950"/>
            <a:ext cx="2921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solidFill>
                  <a:schemeClr val="folHlink"/>
                </a:solidFill>
              </a:rPr>
              <a:t>?</a:t>
            </a:r>
          </a:p>
        </p:txBody>
      </p:sp>
      <p:sp>
        <p:nvSpPr>
          <p:cNvPr id="152652" name="Text Box 76"/>
          <p:cNvSpPr txBox="1">
            <a:spLocks noChangeArrowheads="1"/>
          </p:cNvSpPr>
          <p:nvPr/>
        </p:nvSpPr>
        <p:spPr bwMode="auto">
          <a:xfrm>
            <a:off x="4329113" y="2876550"/>
            <a:ext cx="7604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solidFill>
                  <a:schemeClr val="folHlink"/>
                </a:solidFill>
              </a:rPr>
              <a:t>?     ?</a:t>
            </a:r>
          </a:p>
        </p:txBody>
      </p:sp>
    </p:spTree>
    <p:extLst>
      <p:ext uri="{BB962C8B-B14F-4D97-AF65-F5344CB8AC3E}">
        <p14:creationId xmlns:p14="http://schemas.microsoft.com/office/powerpoint/2010/main" val="2144245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912813" y="4114800"/>
            <a:ext cx="8110537" cy="1981200"/>
          </a:xfrm>
        </p:spPr>
        <p:txBody>
          <a:bodyPr/>
          <a:lstStyle/>
          <a:p>
            <a:r>
              <a:rPr lang="en-GB" sz="2200"/>
              <a:t>Each router exchanges information with its neighbours </a:t>
            </a:r>
            <a:r>
              <a:rPr lang="en-GB" sz="2200">
                <a:latin typeface="Times New Roman"/>
              </a:rPr>
              <a:t>…</a:t>
            </a:r>
            <a:endParaRPr lang="en-GB" sz="2200"/>
          </a:p>
          <a:p>
            <a:r>
              <a:rPr lang="en-GB" sz="2200">
                <a:latin typeface="Times New Roman"/>
              </a:rPr>
              <a:t>…</a:t>
            </a:r>
            <a:r>
              <a:rPr lang="en-GB" sz="2200"/>
              <a:t> to build up a complete picture of the network </a:t>
            </a:r>
            <a:r>
              <a:rPr lang="en-GB" sz="2200">
                <a:latin typeface="Times New Roman"/>
              </a:rPr>
              <a:t>…</a:t>
            </a:r>
            <a:endParaRPr lang="en-GB" sz="2200"/>
          </a:p>
          <a:p>
            <a:r>
              <a:rPr lang="en-GB" sz="2200">
                <a:latin typeface="Times New Roman"/>
              </a:rPr>
              <a:t>…</a:t>
            </a:r>
            <a:r>
              <a:rPr lang="en-GB" sz="2200"/>
              <a:t> then works out the </a:t>
            </a:r>
            <a:r>
              <a:rPr lang="en-GB" sz="2200">
                <a:latin typeface="Times New Roman"/>
              </a:rPr>
              <a:t>‘</a:t>
            </a:r>
            <a:r>
              <a:rPr lang="en-GB" sz="2200"/>
              <a:t>best</a:t>
            </a:r>
            <a:r>
              <a:rPr lang="en-GB" sz="2200">
                <a:latin typeface="Times New Roman"/>
              </a:rPr>
              <a:t>’</a:t>
            </a:r>
            <a:r>
              <a:rPr lang="en-GB" sz="2200"/>
              <a:t> route to each destination</a:t>
            </a:r>
            <a:endParaRPr lang="en-GB" sz="2400" i="1"/>
          </a:p>
        </p:txBody>
      </p:sp>
      <p:sp>
        <p:nvSpPr>
          <p:cNvPr id="154626" name="Rectangle 2"/>
          <p:cNvSpPr>
            <a:spLocks noGrp="1" noChangeArrowheads="1"/>
          </p:cNvSpPr>
          <p:nvPr>
            <p:ph type="title"/>
          </p:nvPr>
        </p:nvSpPr>
        <p:spPr>
          <a:xfrm>
            <a:off x="871538" y="1044575"/>
            <a:ext cx="8162925" cy="579438"/>
          </a:xfrm>
        </p:spPr>
        <p:txBody>
          <a:bodyPr/>
          <a:lstStyle/>
          <a:p>
            <a:r>
              <a:rPr lang="en-GB" sz="3200"/>
              <a:t>Routing Protocols</a:t>
            </a:r>
          </a:p>
        </p:txBody>
      </p:sp>
      <p:pic>
        <p:nvPicPr>
          <p:cNvPr id="154629"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0"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1"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2"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3"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4"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5"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6"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7"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8"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4639"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4640" name="AutoShape 16"/>
          <p:cNvCxnSpPr>
            <a:cxnSpLocks noChangeShapeType="1"/>
            <a:stCxn id="154637" idx="3"/>
            <a:endCxn id="154635"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1" name="AutoShape 17"/>
          <p:cNvCxnSpPr>
            <a:cxnSpLocks noChangeShapeType="1"/>
            <a:stCxn id="154637" idx="2"/>
            <a:endCxn id="154634"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2" name="AutoShape 18"/>
          <p:cNvCxnSpPr>
            <a:cxnSpLocks noChangeShapeType="1"/>
            <a:stCxn id="154635" idx="2"/>
            <a:endCxn id="154634"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3" name="AutoShape 19"/>
          <p:cNvCxnSpPr>
            <a:cxnSpLocks noChangeShapeType="1"/>
            <a:stCxn id="154634" idx="3"/>
            <a:endCxn id="154629"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4" name="AutoShape 20"/>
          <p:cNvCxnSpPr>
            <a:cxnSpLocks noChangeShapeType="1"/>
            <a:stCxn id="154635" idx="3"/>
            <a:endCxn id="154630"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5" name="AutoShape 21"/>
          <p:cNvCxnSpPr>
            <a:cxnSpLocks noChangeShapeType="1"/>
            <a:stCxn id="154629" idx="3"/>
            <a:endCxn id="154638"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6" name="AutoShape 22"/>
          <p:cNvCxnSpPr>
            <a:cxnSpLocks noChangeShapeType="1"/>
            <a:stCxn id="154635" idx="2"/>
            <a:endCxn id="154629"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7" name="AutoShape 23"/>
          <p:cNvCxnSpPr>
            <a:cxnSpLocks noChangeShapeType="1"/>
            <a:stCxn id="154634" idx="3"/>
            <a:endCxn id="154638"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8" name="AutoShape 24"/>
          <p:cNvCxnSpPr>
            <a:cxnSpLocks noChangeShapeType="1"/>
            <a:stCxn id="154630" idx="2"/>
            <a:endCxn id="154638"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9" name="AutoShape 25"/>
          <p:cNvCxnSpPr>
            <a:cxnSpLocks noChangeShapeType="1"/>
            <a:stCxn id="154630" idx="3"/>
            <a:endCxn id="154633"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0" name="AutoShape 26"/>
          <p:cNvCxnSpPr>
            <a:cxnSpLocks noChangeShapeType="1"/>
            <a:stCxn id="154638" idx="3"/>
            <a:endCxn id="154632"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1" name="AutoShape 27"/>
          <p:cNvCxnSpPr>
            <a:cxnSpLocks noChangeShapeType="1"/>
            <a:stCxn id="154637" idx="3"/>
            <a:endCxn id="154629"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2" name="AutoShape 28"/>
          <p:cNvCxnSpPr>
            <a:cxnSpLocks noChangeShapeType="1"/>
            <a:stCxn id="154629" idx="3"/>
            <a:endCxn id="154630"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3" name="AutoShape 29"/>
          <p:cNvCxnSpPr>
            <a:cxnSpLocks noChangeShapeType="1"/>
            <a:stCxn id="154630" idx="2"/>
            <a:endCxn id="154632"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4" name="AutoShape 30"/>
          <p:cNvCxnSpPr>
            <a:cxnSpLocks noChangeShapeType="1"/>
            <a:stCxn id="154633" idx="2"/>
            <a:endCxn id="154632"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5" name="AutoShape 31"/>
          <p:cNvCxnSpPr>
            <a:cxnSpLocks noChangeShapeType="1"/>
            <a:stCxn id="154633" idx="3"/>
            <a:endCxn id="154631"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6" name="AutoShape 32"/>
          <p:cNvCxnSpPr>
            <a:cxnSpLocks noChangeShapeType="1"/>
            <a:stCxn id="154631" idx="3"/>
            <a:endCxn id="154639"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7" name="AutoShape 33"/>
          <p:cNvCxnSpPr>
            <a:cxnSpLocks noChangeShapeType="1"/>
            <a:stCxn id="154639" idx="1"/>
            <a:endCxn id="154636"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8" name="AutoShape 34"/>
          <p:cNvCxnSpPr>
            <a:cxnSpLocks noChangeShapeType="1"/>
            <a:stCxn id="154632" idx="3"/>
            <a:endCxn id="154636"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59" name="AutoShape 35"/>
          <p:cNvCxnSpPr>
            <a:cxnSpLocks noChangeShapeType="1"/>
            <a:stCxn id="154633" idx="2"/>
            <a:endCxn id="154636"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60" name="AutoShape 36"/>
          <p:cNvCxnSpPr>
            <a:cxnSpLocks noChangeShapeType="1"/>
            <a:stCxn id="154631" idx="2"/>
            <a:endCxn id="154636"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61" name="AutoShape 37"/>
          <p:cNvCxnSpPr>
            <a:cxnSpLocks noChangeShapeType="1"/>
            <a:stCxn id="154630" idx="3"/>
            <a:endCxn id="154636"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62" name="AutoShape 38"/>
          <p:cNvCxnSpPr>
            <a:cxnSpLocks noChangeShapeType="1"/>
            <a:stCxn id="154632" idx="0"/>
            <a:endCxn id="154631"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668" name="Line 44"/>
          <p:cNvSpPr>
            <a:spLocks noChangeShapeType="1"/>
          </p:cNvSpPr>
          <p:nvPr/>
        </p:nvSpPr>
        <p:spPr bwMode="auto">
          <a:xfrm>
            <a:off x="3273425" y="2284413"/>
            <a:ext cx="989013" cy="230187"/>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69" name="Line 45"/>
          <p:cNvSpPr>
            <a:spLocks noChangeShapeType="1"/>
          </p:cNvSpPr>
          <p:nvPr/>
        </p:nvSpPr>
        <p:spPr bwMode="auto">
          <a:xfrm flipV="1">
            <a:off x="3810000" y="2741613"/>
            <a:ext cx="381000" cy="230187"/>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70" name="Line 46"/>
          <p:cNvSpPr>
            <a:spLocks noChangeShapeType="1"/>
          </p:cNvSpPr>
          <p:nvPr/>
        </p:nvSpPr>
        <p:spPr bwMode="auto">
          <a:xfrm flipV="1">
            <a:off x="4724400" y="2362200"/>
            <a:ext cx="533400" cy="152400"/>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71" name="Line 47"/>
          <p:cNvSpPr>
            <a:spLocks noChangeShapeType="1"/>
          </p:cNvSpPr>
          <p:nvPr/>
        </p:nvSpPr>
        <p:spPr bwMode="auto">
          <a:xfrm flipH="1">
            <a:off x="4267200" y="2895600"/>
            <a:ext cx="76200" cy="304800"/>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72" name="Line 48"/>
          <p:cNvSpPr>
            <a:spLocks noChangeShapeType="1"/>
          </p:cNvSpPr>
          <p:nvPr/>
        </p:nvSpPr>
        <p:spPr bwMode="auto">
          <a:xfrm>
            <a:off x="4572000" y="2895600"/>
            <a:ext cx="533400" cy="381000"/>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73" name="Line 49"/>
          <p:cNvSpPr>
            <a:spLocks noChangeShapeType="1"/>
          </p:cNvSpPr>
          <p:nvPr/>
        </p:nvSpPr>
        <p:spPr bwMode="auto">
          <a:xfrm>
            <a:off x="4724400" y="2667000"/>
            <a:ext cx="1371600" cy="685800"/>
          </a:xfrm>
          <a:prstGeom prst="line">
            <a:avLst/>
          </a:prstGeom>
          <a:noFill/>
          <a:ln w="12700" cap="rnd">
            <a:solidFill>
              <a:srgbClr val="008000"/>
            </a:solidFill>
            <a:prstDash val="sysDot"/>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4674" name="Text Box 50"/>
          <p:cNvSpPr txBox="1">
            <a:spLocks noChangeArrowheads="1"/>
          </p:cNvSpPr>
          <p:nvPr/>
        </p:nvSpPr>
        <p:spPr bwMode="auto">
          <a:xfrm>
            <a:off x="3643313" y="2089150"/>
            <a:ext cx="3222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75" name="Text Box 51"/>
          <p:cNvSpPr txBox="1">
            <a:spLocks noChangeArrowheads="1"/>
          </p:cNvSpPr>
          <p:nvPr/>
        </p:nvSpPr>
        <p:spPr bwMode="auto">
          <a:xfrm>
            <a:off x="3886200" y="2819400"/>
            <a:ext cx="3222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76" name="Text Box 52"/>
          <p:cNvSpPr txBox="1">
            <a:spLocks noChangeArrowheads="1"/>
          </p:cNvSpPr>
          <p:nvPr/>
        </p:nvSpPr>
        <p:spPr bwMode="auto">
          <a:xfrm>
            <a:off x="4038600" y="2743200"/>
            <a:ext cx="3222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77" name="Text Box 53"/>
          <p:cNvSpPr txBox="1">
            <a:spLocks noChangeArrowheads="1"/>
          </p:cNvSpPr>
          <p:nvPr/>
        </p:nvSpPr>
        <p:spPr bwMode="auto">
          <a:xfrm>
            <a:off x="4800600" y="2133600"/>
            <a:ext cx="3222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78" name="Text Box 54"/>
          <p:cNvSpPr txBox="1">
            <a:spLocks noChangeArrowheads="1"/>
          </p:cNvSpPr>
          <p:nvPr/>
        </p:nvSpPr>
        <p:spPr bwMode="auto">
          <a:xfrm>
            <a:off x="4495800" y="2895600"/>
            <a:ext cx="3222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79" name="Text Box 55"/>
          <p:cNvSpPr txBox="1">
            <a:spLocks noChangeArrowheads="1"/>
          </p:cNvSpPr>
          <p:nvPr/>
        </p:nvSpPr>
        <p:spPr bwMode="auto">
          <a:xfrm>
            <a:off x="5029200" y="2514600"/>
            <a:ext cx="3222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a:solidFill>
                  <a:srgbClr val="008000"/>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800" b="1">
                <a:solidFill>
                  <a:srgbClr val="008000"/>
                </a:solidFill>
              </a:rPr>
              <a:t>?</a:t>
            </a:r>
          </a:p>
        </p:txBody>
      </p:sp>
      <p:sp>
        <p:nvSpPr>
          <p:cNvPr id="154680" name="Text Box 56"/>
          <p:cNvSpPr txBox="1">
            <a:spLocks noChangeArrowheads="1"/>
          </p:cNvSpPr>
          <p:nvPr/>
        </p:nvSpPr>
        <p:spPr bwMode="auto">
          <a:xfrm>
            <a:off x="3338513" y="1885950"/>
            <a:ext cx="36560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i="1">
                <a:latin typeface="Times New Roman"/>
              </a:rPr>
              <a:t>“</a:t>
            </a:r>
            <a:r>
              <a:rPr lang="en-GB" sz="1600" i="1"/>
              <a:t>Tell me a little about yourself </a:t>
            </a:r>
            <a:r>
              <a:rPr lang="en-GB" sz="1600" i="1">
                <a:latin typeface="Times New Roman"/>
              </a:rPr>
              <a:t>…”</a:t>
            </a:r>
            <a:endParaRPr lang="en-GB" sz="1600" i="1"/>
          </a:p>
        </p:txBody>
      </p:sp>
    </p:spTree>
    <p:extLst>
      <p:ext uri="{BB962C8B-B14F-4D97-AF65-F5344CB8AC3E}">
        <p14:creationId xmlns:p14="http://schemas.microsoft.com/office/powerpoint/2010/main" val="2865692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rmAutofit fontScale="25000" lnSpcReduction="20000"/>
          </a:bodyPr>
          <a:lstStyle/>
          <a:p>
            <a:r>
              <a:rPr lang="en-US" sz="6400" dirty="0" err="1" smtClean="0"/>
              <a:t>Ries</a:t>
            </a:r>
            <a:r>
              <a:rPr lang="en-US" sz="6400" dirty="0"/>
              <a:t>, C.B. &amp; Grout, V., “Code Generation Approaches for an Automatic Transformation of the Unified Modeling Language to the Berkeley Open Infrastructure for Network Computing </a:t>
            </a:r>
            <a:r>
              <a:rPr lang="en-US" sz="6400" dirty="0" err="1"/>
              <a:t>Framework”,</a:t>
            </a:r>
            <a:r>
              <a:rPr lang="en-US" sz="6400" i="1" dirty="0" err="1"/>
              <a:t>The</a:t>
            </a:r>
            <a:r>
              <a:rPr lang="en-US" sz="6400" i="1" dirty="0"/>
              <a:t> International Conference on Soft Computing and Software Engineering</a:t>
            </a:r>
            <a:r>
              <a:rPr lang="en-US" sz="6400" dirty="0"/>
              <a:t> (</a:t>
            </a:r>
            <a:r>
              <a:rPr lang="en-US" sz="6400" b="1" i="1" dirty="0">
                <a:hlinkClick r:id="rId2"/>
              </a:rPr>
              <a:t>SCSE 2013</a:t>
            </a:r>
            <a:r>
              <a:rPr lang="en-US" sz="6400" dirty="0"/>
              <a:t>), March 1-2, 2013, San Francisco, California, USA.</a:t>
            </a:r>
          </a:p>
          <a:p>
            <a:r>
              <a:rPr lang="en-US" sz="6400" dirty="0"/>
              <a:t>Davies, J. &amp; Grout, V., “A Joined Up Framework for Identifying Dissertation Topics in a Technical Environment (Computer Networking)”, in </a:t>
            </a:r>
            <a:r>
              <a:rPr lang="en-US" sz="6400" b="1" i="1" dirty="0">
                <a:hlinkClick r:id="rId3"/>
              </a:rPr>
              <a:t>What is Research-Led Teaching? Multidisciplinary perspectives</a:t>
            </a:r>
            <a:r>
              <a:rPr lang="en-US" sz="6400" dirty="0"/>
              <a:t> (eds. A. Miller, J. Sharp &amp; J. Strong), CREST Guild of Higher Education, 2012.</a:t>
            </a:r>
          </a:p>
          <a:p>
            <a:r>
              <a:rPr lang="en-US" sz="6400" dirty="0" err="1"/>
              <a:t>Folorunsho</a:t>
            </a:r>
            <a:r>
              <a:rPr lang="en-US" sz="6400" dirty="0"/>
              <a:t>, O., Picking, R. &amp; Grout, V., “Mobile Apps: Innovative Technology for Globalization and Inclusion of Developing Countries”, Proceedings of the 5th International Conference on Education, Research and Innovation (</a:t>
            </a:r>
            <a:r>
              <a:rPr lang="en-US" sz="6400" b="1" dirty="0">
                <a:hlinkClick r:id="rId4"/>
              </a:rPr>
              <a:t>ICERI 2012</a:t>
            </a:r>
            <a:r>
              <a:rPr lang="en-US" sz="6400" dirty="0"/>
              <a:t>), 19th-21st November 2012, Madrid, Spain.</a:t>
            </a:r>
          </a:p>
          <a:p>
            <a:r>
              <a:rPr lang="en-US" sz="6400" dirty="0" err="1"/>
              <a:t>Kreider</a:t>
            </a:r>
            <a:r>
              <a:rPr lang="en-US" sz="6400" dirty="0"/>
              <a:t>, M., </a:t>
            </a:r>
            <a:r>
              <a:rPr lang="en-US" sz="6400" dirty="0" err="1"/>
              <a:t>Bär</a:t>
            </a:r>
            <a:r>
              <a:rPr lang="en-US" sz="6400" dirty="0"/>
              <a:t>, R., Beck, D., </a:t>
            </a:r>
            <a:r>
              <a:rPr lang="en-US" sz="6400" dirty="0" err="1"/>
              <a:t>Terpstra</a:t>
            </a:r>
            <a:r>
              <a:rPr lang="en-US" sz="6400" dirty="0"/>
              <a:t>, W., Davies, J., Grout, V., Lewis, J., Serrano, J. &amp; </a:t>
            </a:r>
            <a:r>
              <a:rPr lang="en-US" sz="6400" dirty="0" err="1"/>
              <a:t>Wlostowski</a:t>
            </a:r>
            <a:r>
              <a:rPr lang="en-US" sz="6400" dirty="0"/>
              <a:t>, T., “Open Borders for System-on-a-Chip Buses: A wire format for connecting large physics controls”, </a:t>
            </a:r>
            <a:r>
              <a:rPr lang="en-US" sz="6400" b="1" i="1" dirty="0">
                <a:hlinkClick r:id="rId5"/>
              </a:rPr>
              <a:t>American Physical Society Physical Review: Special Topics – Accelerators and Beans</a:t>
            </a:r>
            <a:r>
              <a:rPr lang="en-US" sz="6400" dirty="0"/>
              <a:t>, Volume 15, Issue 8, August 2012.</a:t>
            </a:r>
          </a:p>
          <a:p>
            <a:r>
              <a:rPr lang="en-US" sz="6400" dirty="0" err="1"/>
              <a:t>Ries</a:t>
            </a:r>
            <a:r>
              <a:rPr lang="en-US" sz="6400" dirty="0"/>
              <a:t>, C.B., </a:t>
            </a:r>
            <a:r>
              <a:rPr lang="en-US" sz="6400" dirty="0" err="1"/>
              <a:t>Schröder</a:t>
            </a:r>
            <a:r>
              <a:rPr lang="en-US" sz="6400" dirty="0"/>
              <a:t>, C. &amp; Grout, V., “Model-based Generation of </a:t>
            </a:r>
            <a:r>
              <a:rPr lang="en-US" sz="6400" dirty="0" err="1"/>
              <a:t>Workunits</a:t>
            </a:r>
            <a:r>
              <a:rPr lang="en-US" sz="6400" dirty="0"/>
              <a:t>, Computation Sequences, Series and Service Interfaces for BOINC based Projects”, </a:t>
            </a:r>
            <a:r>
              <a:rPr lang="en-US" sz="6400" i="1" dirty="0"/>
              <a:t>Proceedings of the 2012 International Conference on Software Engineering Research and Practice</a:t>
            </a:r>
            <a:r>
              <a:rPr lang="en-US" sz="6400" dirty="0"/>
              <a:t>(</a:t>
            </a:r>
            <a:r>
              <a:rPr lang="en-US" sz="6400" b="1" i="1" dirty="0">
                <a:hlinkClick r:id="rId6"/>
              </a:rPr>
              <a:t>SERP'12</a:t>
            </a:r>
            <a:r>
              <a:rPr lang="en-US" sz="6400" dirty="0"/>
              <a:t>), Las Vegas, USA, 16-19 July 2012.</a:t>
            </a:r>
          </a:p>
          <a:p>
            <a:r>
              <a:rPr lang="en-US" sz="6400" dirty="0"/>
              <a:t>Davies, J.N., Payne, M., Evans, P. </a:t>
            </a:r>
            <a:r>
              <a:rPr lang="en-US" sz="6400" dirty="0" err="1"/>
              <a:t>Sparey</a:t>
            </a:r>
            <a:r>
              <a:rPr lang="en-US" sz="6400" dirty="0"/>
              <a:t>-Taylor, G., </a:t>
            </a:r>
            <a:r>
              <a:rPr lang="en-US" sz="6400" dirty="0" err="1"/>
              <a:t>Rvachova</a:t>
            </a:r>
            <a:r>
              <a:rPr lang="en-US" sz="6400" dirty="0"/>
              <a:t>, N., </a:t>
            </a:r>
            <a:r>
              <a:rPr lang="en-US" sz="6400" dirty="0" err="1"/>
              <a:t>Korkh</a:t>
            </a:r>
            <a:r>
              <a:rPr lang="en-US" sz="6400" dirty="0"/>
              <a:t>, O., &amp; Grout, V., “Communications System for a solar car”, </a:t>
            </a:r>
            <a:r>
              <a:rPr lang="en-US" sz="6400" i="1" dirty="0"/>
              <a:t>Proceedings of the Ninth International Network Conference</a:t>
            </a:r>
            <a:r>
              <a:rPr lang="en-US" sz="6400" dirty="0"/>
              <a:t>(</a:t>
            </a:r>
            <a:r>
              <a:rPr lang="en-US" sz="6400" b="1" i="1" dirty="0">
                <a:hlinkClick r:id="rId7"/>
              </a:rPr>
              <a:t>INC 2012</a:t>
            </a:r>
            <a:r>
              <a:rPr lang="en-US" sz="6400" dirty="0"/>
              <a:t>), July 11-12 2012, Port Elizabeth, South Africa, pp93-102.</a:t>
            </a:r>
          </a:p>
          <a:p>
            <a:endParaRPr lang="en-US" dirty="0"/>
          </a:p>
        </p:txBody>
      </p:sp>
      <p:sp>
        <p:nvSpPr>
          <p:cNvPr id="2" name="Title 1"/>
          <p:cNvSpPr>
            <a:spLocks noGrp="1"/>
          </p:cNvSpPr>
          <p:nvPr>
            <p:ph type="title"/>
          </p:nvPr>
        </p:nvSpPr>
        <p:spPr>
          <a:xfrm>
            <a:off x="457200" y="0"/>
            <a:ext cx="8229600" cy="914400"/>
          </a:xfrm>
        </p:spPr>
        <p:txBody>
          <a:bodyPr/>
          <a:lstStyle/>
          <a:p>
            <a:r>
              <a:rPr lang="en-US" b="1" dirty="0"/>
              <a:t>Recent Publications</a:t>
            </a:r>
            <a:endParaRPr lang="en-US" dirty="0"/>
          </a:p>
        </p:txBody>
      </p:sp>
    </p:spTree>
    <p:extLst>
      <p:ext uri="{BB962C8B-B14F-4D97-AF65-F5344CB8AC3E}">
        <p14:creationId xmlns:p14="http://schemas.microsoft.com/office/powerpoint/2010/main" val="46474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912813" y="4114800"/>
            <a:ext cx="8110537" cy="1981200"/>
          </a:xfrm>
        </p:spPr>
        <p:txBody>
          <a:bodyPr/>
          <a:lstStyle/>
          <a:p>
            <a:r>
              <a:rPr lang="en-GB" sz="2200"/>
              <a:t>The problem is that each of these routes is calculated independently</a:t>
            </a:r>
          </a:p>
          <a:p>
            <a:r>
              <a:rPr lang="en-GB" sz="2200"/>
              <a:t>Routers only think about their own routes one at a time </a:t>
            </a:r>
            <a:r>
              <a:rPr lang="en-GB" sz="2200">
                <a:latin typeface="Times New Roman"/>
              </a:rPr>
              <a:t>…</a:t>
            </a:r>
            <a:endParaRPr lang="en-GB" sz="2200"/>
          </a:p>
          <a:p>
            <a:r>
              <a:rPr lang="en-GB" sz="2200">
                <a:latin typeface="Times New Roman"/>
              </a:rPr>
              <a:t>…</a:t>
            </a:r>
            <a:r>
              <a:rPr lang="en-GB" sz="2200"/>
              <a:t> and have no idea what the other routers are up to</a:t>
            </a:r>
            <a:endParaRPr lang="en-GB" sz="2400" i="1"/>
          </a:p>
        </p:txBody>
      </p:sp>
      <p:sp>
        <p:nvSpPr>
          <p:cNvPr id="155650" name="Rectangle 2"/>
          <p:cNvSpPr>
            <a:spLocks noGrp="1" noChangeArrowheads="1"/>
          </p:cNvSpPr>
          <p:nvPr>
            <p:ph type="title"/>
          </p:nvPr>
        </p:nvSpPr>
        <p:spPr>
          <a:xfrm>
            <a:off x="871538" y="1044575"/>
            <a:ext cx="8162925" cy="579438"/>
          </a:xfrm>
        </p:spPr>
        <p:txBody>
          <a:bodyPr/>
          <a:lstStyle/>
          <a:p>
            <a:r>
              <a:rPr lang="en-GB" sz="3200"/>
              <a:t>Routing Protocols</a:t>
            </a:r>
          </a:p>
        </p:txBody>
      </p:sp>
      <p:pic>
        <p:nvPicPr>
          <p:cNvPr id="155653"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4"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6"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8"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59"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60"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61"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62"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5663"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5664" name="AutoShape 16"/>
          <p:cNvCxnSpPr>
            <a:cxnSpLocks noChangeShapeType="1"/>
            <a:stCxn id="155661" idx="3"/>
            <a:endCxn id="155659"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5" name="AutoShape 17"/>
          <p:cNvCxnSpPr>
            <a:cxnSpLocks noChangeShapeType="1"/>
            <a:stCxn id="155661" idx="2"/>
            <a:endCxn id="155658"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6" name="AutoShape 18"/>
          <p:cNvCxnSpPr>
            <a:cxnSpLocks noChangeShapeType="1"/>
            <a:stCxn id="155659" idx="2"/>
            <a:endCxn id="155658"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7" name="AutoShape 19"/>
          <p:cNvCxnSpPr>
            <a:cxnSpLocks noChangeShapeType="1"/>
            <a:stCxn id="155658" idx="3"/>
            <a:endCxn id="155653"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8" name="AutoShape 20"/>
          <p:cNvCxnSpPr>
            <a:cxnSpLocks noChangeShapeType="1"/>
            <a:stCxn id="155659" idx="3"/>
            <a:endCxn id="155654"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9" name="AutoShape 21"/>
          <p:cNvCxnSpPr>
            <a:cxnSpLocks noChangeShapeType="1"/>
            <a:stCxn id="155653" idx="3"/>
            <a:endCxn id="155662"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0" name="AutoShape 22"/>
          <p:cNvCxnSpPr>
            <a:cxnSpLocks noChangeShapeType="1"/>
            <a:stCxn id="155659" idx="2"/>
            <a:endCxn id="155653"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1" name="AutoShape 23"/>
          <p:cNvCxnSpPr>
            <a:cxnSpLocks noChangeShapeType="1"/>
            <a:stCxn id="155658" idx="3"/>
            <a:endCxn id="155662"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2" name="AutoShape 24"/>
          <p:cNvCxnSpPr>
            <a:cxnSpLocks noChangeShapeType="1"/>
            <a:stCxn id="155654" idx="2"/>
            <a:endCxn id="155662"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3" name="AutoShape 25"/>
          <p:cNvCxnSpPr>
            <a:cxnSpLocks noChangeShapeType="1"/>
            <a:stCxn id="155654" idx="3"/>
            <a:endCxn id="155657"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4" name="AutoShape 26"/>
          <p:cNvCxnSpPr>
            <a:cxnSpLocks noChangeShapeType="1"/>
            <a:stCxn id="155662" idx="3"/>
            <a:endCxn id="155656"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5" name="AutoShape 27"/>
          <p:cNvCxnSpPr>
            <a:cxnSpLocks noChangeShapeType="1"/>
            <a:stCxn id="155661" idx="3"/>
            <a:endCxn id="155653"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6" name="AutoShape 28"/>
          <p:cNvCxnSpPr>
            <a:cxnSpLocks noChangeShapeType="1"/>
            <a:stCxn id="155653" idx="3"/>
            <a:endCxn id="155654"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7" name="AutoShape 29"/>
          <p:cNvCxnSpPr>
            <a:cxnSpLocks noChangeShapeType="1"/>
            <a:stCxn id="155654" idx="2"/>
            <a:endCxn id="155656"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8" name="AutoShape 30"/>
          <p:cNvCxnSpPr>
            <a:cxnSpLocks noChangeShapeType="1"/>
            <a:stCxn id="155657" idx="2"/>
            <a:endCxn id="155656"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9" name="AutoShape 31"/>
          <p:cNvCxnSpPr>
            <a:cxnSpLocks noChangeShapeType="1"/>
            <a:stCxn id="155657" idx="3"/>
            <a:endCxn id="155655"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0" name="AutoShape 32"/>
          <p:cNvCxnSpPr>
            <a:cxnSpLocks noChangeShapeType="1"/>
            <a:stCxn id="155655" idx="3"/>
            <a:endCxn id="155663"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1" name="AutoShape 33"/>
          <p:cNvCxnSpPr>
            <a:cxnSpLocks noChangeShapeType="1"/>
            <a:stCxn id="155663" idx="1"/>
            <a:endCxn id="155660"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2" name="AutoShape 34"/>
          <p:cNvCxnSpPr>
            <a:cxnSpLocks noChangeShapeType="1"/>
            <a:stCxn id="155656" idx="3"/>
            <a:endCxn id="155660"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3" name="AutoShape 35"/>
          <p:cNvCxnSpPr>
            <a:cxnSpLocks noChangeShapeType="1"/>
            <a:stCxn id="155657" idx="2"/>
            <a:endCxn id="155660"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4" name="AutoShape 36"/>
          <p:cNvCxnSpPr>
            <a:cxnSpLocks noChangeShapeType="1"/>
            <a:stCxn id="155655" idx="2"/>
            <a:endCxn id="155660"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5" name="AutoShape 37"/>
          <p:cNvCxnSpPr>
            <a:cxnSpLocks noChangeShapeType="1"/>
            <a:stCxn id="155654" idx="3"/>
            <a:endCxn id="155660"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6" name="AutoShape 38"/>
          <p:cNvCxnSpPr>
            <a:cxnSpLocks noChangeShapeType="1"/>
            <a:stCxn id="155656" idx="0"/>
            <a:endCxn id="155655"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700" name="Line 52"/>
          <p:cNvSpPr>
            <a:spLocks noChangeShapeType="1"/>
          </p:cNvSpPr>
          <p:nvPr/>
        </p:nvSpPr>
        <p:spPr bwMode="auto">
          <a:xfrm>
            <a:off x="4724400" y="2667000"/>
            <a:ext cx="1219200" cy="609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5701" name="Text Box 53"/>
          <p:cNvSpPr txBox="1">
            <a:spLocks noChangeArrowheads="1"/>
          </p:cNvSpPr>
          <p:nvPr/>
        </p:nvSpPr>
        <p:spPr bwMode="auto">
          <a:xfrm>
            <a:off x="4876800" y="25146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5702" name="Text Box 54"/>
          <p:cNvSpPr txBox="1">
            <a:spLocks noChangeArrowheads="1"/>
          </p:cNvSpPr>
          <p:nvPr/>
        </p:nvSpPr>
        <p:spPr bwMode="auto">
          <a:xfrm>
            <a:off x="8077200" y="29718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B</a:t>
            </a:r>
          </a:p>
        </p:txBody>
      </p:sp>
      <p:sp>
        <p:nvSpPr>
          <p:cNvPr id="155703" name="Text Box 55"/>
          <p:cNvSpPr txBox="1">
            <a:spLocks noChangeArrowheads="1"/>
          </p:cNvSpPr>
          <p:nvPr/>
        </p:nvSpPr>
        <p:spPr bwMode="auto">
          <a:xfrm>
            <a:off x="3414713" y="1809750"/>
            <a:ext cx="16605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latin typeface="Times New Roman"/>
              </a:rPr>
              <a:t>“</a:t>
            </a:r>
            <a:r>
              <a:rPr lang="en-GB" sz="1600"/>
              <a:t>This is how</a:t>
            </a:r>
          </a:p>
          <a:p>
            <a:r>
              <a:rPr lang="en-GB" sz="1600"/>
              <a:t>    to get to </a:t>
            </a:r>
            <a:r>
              <a:rPr lang="en-GB" sz="1600" b="1">
                <a:solidFill>
                  <a:schemeClr val="folHlink"/>
                </a:solidFill>
              </a:rPr>
              <a:t>B</a:t>
            </a:r>
            <a:r>
              <a:rPr lang="en-GB" sz="1600">
                <a:latin typeface="Times New Roman"/>
              </a:rPr>
              <a:t>”</a:t>
            </a:r>
            <a:endParaRPr lang="en-GB" sz="1600"/>
          </a:p>
        </p:txBody>
      </p:sp>
    </p:spTree>
    <p:extLst>
      <p:ext uri="{BB962C8B-B14F-4D97-AF65-F5344CB8AC3E}">
        <p14:creationId xmlns:p14="http://schemas.microsoft.com/office/powerpoint/2010/main" val="204847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5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912813" y="4114800"/>
            <a:ext cx="8110537" cy="1981200"/>
          </a:xfrm>
        </p:spPr>
        <p:txBody>
          <a:bodyPr/>
          <a:lstStyle/>
          <a:p>
            <a:r>
              <a:rPr lang="en-GB" sz="2200"/>
              <a:t>Looking at the bigger picture </a:t>
            </a:r>
            <a:r>
              <a:rPr lang="en-GB" sz="2200">
                <a:latin typeface="Times New Roman"/>
              </a:rPr>
              <a:t>…</a:t>
            </a:r>
            <a:endParaRPr lang="en-GB" sz="2200"/>
          </a:p>
          <a:p>
            <a:r>
              <a:rPr lang="en-GB" sz="2200">
                <a:latin typeface="Times New Roman"/>
              </a:rPr>
              <a:t>…</a:t>
            </a:r>
            <a:r>
              <a:rPr lang="en-GB" sz="2200"/>
              <a:t> it may be better </a:t>
            </a:r>
            <a:r>
              <a:rPr lang="en-GB" sz="2200">
                <a:latin typeface="Times New Roman"/>
              </a:rPr>
              <a:t>…</a:t>
            </a:r>
            <a:endParaRPr lang="en-GB" sz="2200" i="1"/>
          </a:p>
        </p:txBody>
      </p:sp>
      <p:sp>
        <p:nvSpPr>
          <p:cNvPr id="156674" name="Rectangle 2"/>
          <p:cNvSpPr>
            <a:spLocks noGrp="1" noChangeArrowheads="1"/>
          </p:cNvSpPr>
          <p:nvPr>
            <p:ph type="title"/>
          </p:nvPr>
        </p:nvSpPr>
        <p:spPr>
          <a:xfrm>
            <a:off x="871538" y="1044575"/>
            <a:ext cx="8162925" cy="579438"/>
          </a:xfrm>
        </p:spPr>
        <p:txBody>
          <a:bodyPr/>
          <a:lstStyle/>
          <a:p>
            <a:r>
              <a:rPr lang="en-GB" sz="3200">
                <a:latin typeface="Times New Roman"/>
              </a:rPr>
              <a:t>‘</a:t>
            </a:r>
            <a:r>
              <a:rPr lang="en-GB" sz="3200"/>
              <a:t>Joined-up Routing</a:t>
            </a:r>
            <a:r>
              <a:rPr lang="en-GB" sz="3200">
                <a:latin typeface="Times New Roman"/>
              </a:rPr>
              <a:t>’</a:t>
            </a:r>
            <a:endParaRPr lang="en-GB" sz="3200"/>
          </a:p>
        </p:txBody>
      </p:sp>
      <p:pic>
        <p:nvPicPr>
          <p:cNvPr id="156677"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78"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79"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0"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1"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2"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4"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5"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6"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6687"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6688" name="AutoShape 16"/>
          <p:cNvCxnSpPr>
            <a:cxnSpLocks noChangeShapeType="1"/>
            <a:stCxn id="156685" idx="3"/>
            <a:endCxn id="156683"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89" name="AutoShape 17"/>
          <p:cNvCxnSpPr>
            <a:cxnSpLocks noChangeShapeType="1"/>
            <a:stCxn id="156685" idx="2"/>
            <a:endCxn id="156682"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0" name="AutoShape 18"/>
          <p:cNvCxnSpPr>
            <a:cxnSpLocks noChangeShapeType="1"/>
            <a:stCxn id="156683" idx="2"/>
            <a:endCxn id="156682"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1" name="AutoShape 19"/>
          <p:cNvCxnSpPr>
            <a:cxnSpLocks noChangeShapeType="1"/>
            <a:stCxn id="156682" idx="3"/>
            <a:endCxn id="156677"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2" name="AutoShape 20"/>
          <p:cNvCxnSpPr>
            <a:cxnSpLocks noChangeShapeType="1"/>
            <a:stCxn id="156683" idx="3"/>
            <a:endCxn id="156678"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3" name="AutoShape 21"/>
          <p:cNvCxnSpPr>
            <a:cxnSpLocks noChangeShapeType="1"/>
            <a:stCxn id="156677" idx="3"/>
            <a:endCxn id="156686"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4" name="AutoShape 22"/>
          <p:cNvCxnSpPr>
            <a:cxnSpLocks noChangeShapeType="1"/>
            <a:stCxn id="156683" idx="2"/>
            <a:endCxn id="156677"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5" name="AutoShape 23"/>
          <p:cNvCxnSpPr>
            <a:cxnSpLocks noChangeShapeType="1"/>
            <a:stCxn id="156682" idx="3"/>
            <a:endCxn id="156686"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6" name="AutoShape 24"/>
          <p:cNvCxnSpPr>
            <a:cxnSpLocks noChangeShapeType="1"/>
            <a:stCxn id="156678" idx="2"/>
            <a:endCxn id="156686"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7" name="AutoShape 25"/>
          <p:cNvCxnSpPr>
            <a:cxnSpLocks noChangeShapeType="1"/>
            <a:stCxn id="156678" idx="3"/>
            <a:endCxn id="156681"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8" name="AutoShape 26"/>
          <p:cNvCxnSpPr>
            <a:cxnSpLocks noChangeShapeType="1"/>
            <a:stCxn id="156686" idx="3"/>
            <a:endCxn id="156680"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9" name="AutoShape 27"/>
          <p:cNvCxnSpPr>
            <a:cxnSpLocks noChangeShapeType="1"/>
            <a:stCxn id="156685" idx="3"/>
            <a:endCxn id="156677"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0" name="AutoShape 28"/>
          <p:cNvCxnSpPr>
            <a:cxnSpLocks noChangeShapeType="1"/>
            <a:stCxn id="156677" idx="3"/>
            <a:endCxn id="156678"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1" name="AutoShape 29"/>
          <p:cNvCxnSpPr>
            <a:cxnSpLocks noChangeShapeType="1"/>
            <a:stCxn id="156678" idx="2"/>
            <a:endCxn id="156680"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2" name="AutoShape 30"/>
          <p:cNvCxnSpPr>
            <a:cxnSpLocks noChangeShapeType="1"/>
            <a:stCxn id="156681" idx="2"/>
            <a:endCxn id="156680"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3" name="AutoShape 31"/>
          <p:cNvCxnSpPr>
            <a:cxnSpLocks noChangeShapeType="1"/>
            <a:stCxn id="156681" idx="3"/>
            <a:endCxn id="156679"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4" name="AutoShape 32"/>
          <p:cNvCxnSpPr>
            <a:cxnSpLocks noChangeShapeType="1"/>
            <a:stCxn id="156679" idx="3"/>
            <a:endCxn id="156687"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5" name="AutoShape 33"/>
          <p:cNvCxnSpPr>
            <a:cxnSpLocks noChangeShapeType="1"/>
            <a:stCxn id="156687" idx="1"/>
            <a:endCxn id="156684"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6" name="AutoShape 34"/>
          <p:cNvCxnSpPr>
            <a:cxnSpLocks noChangeShapeType="1"/>
            <a:stCxn id="156680" idx="3"/>
            <a:endCxn id="156684"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7" name="AutoShape 35"/>
          <p:cNvCxnSpPr>
            <a:cxnSpLocks noChangeShapeType="1"/>
            <a:stCxn id="156681" idx="2"/>
            <a:endCxn id="156684"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8" name="AutoShape 36"/>
          <p:cNvCxnSpPr>
            <a:cxnSpLocks noChangeShapeType="1"/>
            <a:stCxn id="156679" idx="2"/>
            <a:endCxn id="156684"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9" name="AutoShape 37"/>
          <p:cNvCxnSpPr>
            <a:cxnSpLocks noChangeShapeType="1"/>
            <a:stCxn id="156678" idx="3"/>
            <a:endCxn id="156684"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10" name="AutoShape 38"/>
          <p:cNvCxnSpPr>
            <a:cxnSpLocks noChangeShapeType="1"/>
            <a:stCxn id="156680" idx="0"/>
            <a:endCxn id="156679"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711" name="Line 39"/>
          <p:cNvSpPr>
            <a:spLocks noChangeShapeType="1"/>
          </p:cNvSpPr>
          <p:nvPr/>
        </p:nvSpPr>
        <p:spPr bwMode="auto">
          <a:xfrm>
            <a:off x="4724400" y="2667000"/>
            <a:ext cx="1219200" cy="609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6712" name="Text Box 40"/>
          <p:cNvSpPr txBox="1">
            <a:spLocks noChangeArrowheads="1"/>
          </p:cNvSpPr>
          <p:nvPr/>
        </p:nvSpPr>
        <p:spPr bwMode="auto">
          <a:xfrm>
            <a:off x="4876800" y="25146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6713" name="Text Box 41"/>
          <p:cNvSpPr txBox="1">
            <a:spLocks noChangeArrowheads="1"/>
          </p:cNvSpPr>
          <p:nvPr/>
        </p:nvSpPr>
        <p:spPr bwMode="auto">
          <a:xfrm>
            <a:off x="8077200" y="29718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B</a:t>
            </a:r>
          </a:p>
        </p:txBody>
      </p:sp>
      <p:sp>
        <p:nvSpPr>
          <p:cNvPr id="156714" name="Text Box 42"/>
          <p:cNvSpPr txBox="1">
            <a:spLocks noChangeArrowheads="1"/>
          </p:cNvSpPr>
          <p:nvPr/>
        </p:nvSpPr>
        <p:spPr bwMode="auto">
          <a:xfrm>
            <a:off x="6705600" y="3429000"/>
            <a:ext cx="4016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C</a:t>
            </a:r>
          </a:p>
        </p:txBody>
      </p:sp>
      <p:sp>
        <p:nvSpPr>
          <p:cNvPr id="156715" name="Line 43"/>
          <p:cNvSpPr>
            <a:spLocks noChangeShapeType="1"/>
          </p:cNvSpPr>
          <p:nvPr/>
        </p:nvSpPr>
        <p:spPr bwMode="auto">
          <a:xfrm>
            <a:off x="5181600" y="2741613"/>
            <a:ext cx="914400" cy="457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6716" name="Text Box 44"/>
          <p:cNvSpPr txBox="1">
            <a:spLocks noChangeArrowheads="1"/>
          </p:cNvSpPr>
          <p:nvPr/>
        </p:nvSpPr>
        <p:spPr bwMode="auto">
          <a:xfrm>
            <a:off x="5257800" y="2590800"/>
            <a:ext cx="273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C</a:t>
            </a:r>
          </a:p>
        </p:txBody>
      </p:sp>
      <p:sp>
        <p:nvSpPr>
          <p:cNvPr id="156717" name="Text Box 45"/>
          <p:cNvSpPr txBox="1">
            <a:spLocks noChangeArrowheads="1"/>
          </p:cNvSpPr>
          <p:nvPr/>
        </p:nvSpPr>
        <p:spPr bwMode="auto">
          <a:xfrm>
            <a:off x="3352800" y="1828800"/>
            <a:ext cx="161131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latin typeface="Times New Roman"/>
              </a:rPr>
              <a:t>“</a:t>
            </a:r>
            <a:r>
              <a:rPr lang="en-GB" sz="1600"/>
              <a:t>Now, how</a:t>
            </a:r>
          </a:p>
          <a:p>
            <a:r>
              <a:rPr lang="en-GB" sz="1600"/>
              <a:t>      about </a:t>
            </a:r>
            <a:r>
              <a:rPr lang="en-GB" sz="1600" b="1">
                <a:solidFill>
                  <a:schemeClr val="folHlink"/>
                </a:solidFill>
              </a:rPr>
              <a:t>C</a:t>
            </a:r>
            <a:r>
              <a:rPr lang="en-GB" sz="1600"/>
              <a:t>?</a:t>
            </a:r>
            <a:r>
              <a:rPr lang="en-GB" sz="1600">
                <a:latin typeface="Times New Roman"/>
              </a:rPr>
              <a:t>”</a:t>
            </a:r>
            <a:endParaRPr lang="en-GB" sz="1600"/>
          </a:p>
        </p:txBody>
      </p:sp>
    </p:spTree>
    <p:extLst>
      <p:ext uri="{BB962C8B-B14F-4D97-AF65-F5344CB8AC3E}">
        <p14:creationId xmlns:p14="http://schemas.microsoft.com/office/powerpoint/2010/main" val="975496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912813" y="4114800"/>
            <a:ext cx="8110537" cy="1981200"/>
          </a:xfrm>
        </p:spPr>
        <p:txBody>
          <a:bodyPr/>
          <a:lstStyle/>
          <a:p>
            <a:r>
              <a:rPr lang="en-GB" sz="2200"/>
              <a:t>Looking at the bigger picture </a:t>
            </a:r>
            <a:r>
              <a:rPr lang="en-GB" sz="2200">
                <a:latin typeface="Times New Roman"/>
              </a:rPr>
              <a:t>…</a:t>
            </a:r>
            <a:endParaRPr lang="en-GB" sz="2200"/>
          </a:p>
          <a:p>
            <a:r>
              <a:rPr lang="en-GB" sz="2200">
                <a:latin typeface="Times New Roman"/>
              </a:rPr>
              <a:t>…</a:t>
            </a:r>
            <a:r>
              <a:rPr lang="en-GB" sz="2200"/>
              <a:t> it may be better </a:t>
            </a:r>
            <a:r>
              <a:rPr lang="en-GB" sz="2200">
                <a:latin typeface="Times New Roman"/>
              </a:rPr>
              <a:t>…</a:t>
            </a:r>
            <a:endParaRPr lang="en-GB" sz="2200"/>
          </a:p>
          <a:p>
            <a:r>
              <a:rPr lang="en-GB" sz="2200">
                <a:latin typeface="Times New Roman"/>
              </a:rPr>
              <a:t>…</a:t>
            </a:r>
            <a:r>
              <a:rPr lang="en-GB" sz="2200"/>
              <a:t> to choose different individual routes?</a:t>
            </a:r>
            <a:endParaRPr lang="en-GB" sz="2200" i="1"/>
          </a:p>
        </p:txBody>
      </p:sp>
      <p:sp>
        <p:nvSpPr>
          <p:cNvPr id="157698" name="Rectangle 2"/>
          <p:cNvSpPr>
            <a:spLocks noGrp="1" noChangeArrowheads="1"/>
          </p:cNvSpPr>
          <p:nvPr>
            <p:ph type="title"/>
          </p:nvPr>
        </p:nvSpPr>
        <p:spPr>
          <a:xfrm>
            <a:off x="871538" y="1044575"/>
            <a:ext cx="8162925" cy="579438"/>
          </a:xfrm>
        </p:spPr>
        <p:txBody>
          <a:bodyPr/>
          <a:lstStyle/>
          <a:p>
            <a:r>
              <a:rPr lang="en-GB" sz="3200">
                <a:latin typeface="Times New Roman"/>
              </a:rPr>
              <a:t>‘</a:t>
            </a:r>
            <a:r>
              <a:rPr lang="en-GB" sz="3200"/>
              <a:t>Joined-up Routing</a:t>
            </a:r>
            <a:r>
              <a:rPr lang="en-GB" sz="3200">
                <a:latin typeface="Times New Roman"/>
              </a:rPr>
              <a:t>’</a:t>
            </a:r>
            <a:endParaRPr lang="en-GB" sz="3200"/>
          </a:p>
        </p:txBody>
      </p:sp>
      <p:pic>
        <p:nvPicPr>
          <p:cNvPr id="157701"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2"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3"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4"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5"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6"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7"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8"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09"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10"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7711"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7712" name="AutoShape 16"/>
          <p:cNvCxnSpPr>
            <a:cxnSpLocks noChangeShapeType="1"/>
            <a:stCxn id="157709" idx="3"/>
            <a:endCxn id="157707"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3" name="AutoShape 17"/>
          <p:cNvCxnSpPr>
            <a:cxnSpLocks noChangeShapeType="1"/>
            <a:stCxn id="157709" idx="2"/>
            <a:endCxn id="157706"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4" name="AutoShape 18"/>
          <p:cNvCxnSpPr>
            <a:cxnSpLocks noChangeShapeType="1"/>
            <a:stCxn id="157707" idx="2"/>
            <a:endCxn id="157706"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5" name="AutoShape 19"/>
          <p:cNvCxnSpPr>
            <a:cxnSpLocks noChangeShapeType="1"/>
            <a:stCxn id="157706" idx="3"/>
            <a:endCxn id="157701"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6" name="AutoShape 20"/>
          <p:cNvCxnSpPr>
            <a:cxnSpLocks noChangeShapeType="1"/>
            <a:stCxn id="157707" idx="3"/>
            <a:endCxn id="157702"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7" name="AutoShape 21"/>
          <p:cNvCxnSpPr>
            <a:cxnSpLocks noChangeShapeType="1"/>
            <a:stCxn id="157701" idx="3"/>
            <a:endCxn id="157710"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8" name="AutoShape 22"/>
          <p:cNvCxnSpPr>
            <a:cxnSpLocks noChangeShapeType="1"/>
            <a:stCxn id="157707" idx="2"/>
            <a:endCxn id="157701"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9" name="AutoShape 23"/>
          <p:cNvCxnSpPr>
            <a:cxnSpLocks noChangeShapeType="1"/>
            <a:stCxn id="157706" idx="3"/>
            <a:endCxn id="157710"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0" name="AutoShape 24"/>
          <p:cNvCxnSpPr>
            <a:cxnSpLocks noChangeShapeType="1"/>
            <a:stCxn id="157702" idx="2"/>
            <a:endCxn id="157710"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1" name="AutoShape 25"/>
          <p:cNvCxnSpPr>
            <a:cxnSpLocks noChangeShapeType="1"/>
            <a:stCxn id="157702" idx="3"/>
            <a:endCxn id="157705"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2" name="AutoShape 26"/>
          <p:cNvCxnSpPr>
            <a:cxnSpLocks noChangeShapeType="1"/>
            <a:stCxn id="157710" idx="3"/>
            <a:endCxn id="157704"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3" name="AutoShape 27"/>
          <p:cNvCxnSpPr>
            <a:cxnSpLocks noChangeShapeType="1"/>
            <a:stCxn id="157709" idx="3"/>
            <a:endCxn id="157701"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4" name="AutoShape 28"/>
          <p:cNvCxnSpPr>
            <a:cxnSpLocks noChangeShapeType="1"/>
            <a:stCxn id="157701" idx="3"/>
            <a:endCxn id="157702"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5" name="AutoShape 29"/>
          <p:cNvCxnSpPr>
            <a:cxnSpLocks noChangeShapeType="1"/>
            <a:stCxn id="157702" idx="2"/>
            <a:endCxn id="157704"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6" name="AutoShape 30"/>
          <p:cNvCxnSpPr>
            <a:cxnSpLocks noChangeShapeType="1"/>
            <a:stCxn id="157705" idx="2"/>
            <a:endCxn id="157704"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7" name="AutoShape 31"/>
          <p:cNvCxnSpPr>
            <a:cxnSpLocks noChangeShapeType="1"/>
            <a:stCxn id="157705" idx="3"/>
            <a:endCxn id="157703"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8" name="AutoShape 32"/>
          <p:cNvCxnSpPr>
            <a:cxnSpLocks noChangeShapeType="1"/>
            <a:stCxn id="157703" idx="3"/>
            <a:endCxn id="157711"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9" name="AutoShape 33"/>
          <p:cNvCxnSpPr>
            <a:cxnSpLocks noChangeShapeType="1"/>
            <a:stCxn id="157711" idx="1"/>
            <a:endCxn id="157708"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0" name="AutoShape 34"/>
          <p:cNvCxnSpPr>
            <a:cxnSpLocks noChangeShapeType="1"/>
            <a:stCxn id="157704" idx="3"/>
            <a:endCxn id="157708"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1" name="AutoShape 35"/>
          <p:cNvCxnSpPr>
            <a:cxnSpLocks noChangeShapeType="1"/>
            <a:stCxn id="157705" idx="2"/>
            <a:endCxn id="157708"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2" name="AutoShape 36"/>
          <p:cNvCxnSpPr>
            <a:cxnSpLocks noChangeShapeType="1"/>
            <a:stCxn id="157703" idx="2"/>
            <a:endCxn id="157708"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3" name="AutoShape 37"/>
          <p:cNvCxnSpPr>
            <a:cxnSpLocks noChangeShapeType="1"/>
            <a:stCxn id="157702" idx="3"/>
            <a:endCxn id="157708"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4" name="AutoShape 38"/>
          <p:cNvCxnSpPr>
            <a:cxnSpLocks noChangeShapeType="1"/>
            <a:stCxn id="157704" idx="0"/>
            <a:endCxn id="157703"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736" name="Text Box 40"/>
          <p:cNvSpPr txBox="1">
            <a:spLocks noChangeArrowheads="1"/>
          </p:cNvSpPr>
          <p:nvPr/>
        </p:nvSpPr>
        <p:spPr bwMode="auto">
          <a:xfrm>
            <a:off x="4648200" y="21336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7737" name="Text Box 41"/>
          <p:cNvSpPr txBox="1">
            <a:spLocks noChangeArrowheads="1"/>
          </p:cNvSpPr>
          <p:nvPr/>
        </p:nvSpPr>
        <p:spPr bwMode="auto">
          <a:xfrm>
            <a:off x="8077200" y="29718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B</a:t>
            </a:r>
          </a:p>
        </p:txBody>
      </p:sp>
      <p:sp>
        <p:nvSpPr>
          <p:cNvPr id="157738" name="Text Box 42"/>
          <p:cNvSpPr txBox="1">
            <a:spLocks noChangeArrowheads="1"/>
          </p:cNvSpPr>
          <p:nvPr/>
        </p:nvSpPr>
        <p:spPr bwMode="auto">
          <a:xfrm>
            <a:off x="6705600" y="3429000"/>
            <a:ext cx="4016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C</a:t>
            </a:r>
          </a:p>
        </p:txBody>
      </p:sp>
      <p:sp>
        <p:nvSpPr>
          <p:cNvPr id="157739" name="Line 43"/>
          <p:cNvSpPr>
            <a:spLocks noChangeShapeType="1"/>
          </p:cNvSpPr>
          <p:nvPr/>
        </p:nvSpPr>
        <p:spPr bwMode="auto">
          <a:xfrm>
            <a:off x="5181600" y="2741613"/>
            <a:ext cx="914400" cy="457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7740" name="Text Box 44"/>
          <p:cNvSpPr txBox="1">
            <a:spLocks noChangeArrowheads="1"/>
          </p:cNvSpPr>
          <p:nvPr/>
        </p:nvSpPr>
        <p:spPr bwMode="auto">
          <a:xfrm>
            <a:off x="5257800" y="2590800"/>
            <a:ext cx="273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C</a:t>
            </a:r>
          </a:p>
        </p:txBody>
      </p:sp>
      <p:sp>
        <p:nvSpPr>
          <p:cNvPr id="157741" name="Line 45"/>
          <p:cNvSpPr>
            <a:spLocks noChangeShapeType="1"/>
          </p:cNvSpPr>
          <p:nvPr/>
        </p:nvSpPr>
        <p:spPr bwMode="auto">
          <a:xfrm flipV="1">
            <a:off x="4724400" y="2286000"/>
            <a:ext cx="533400" cy="152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249856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912813" y="4114800"/>
            <a:ext cx="8110537" cy="1981200"/>
          </a:xfrm>
        </p:spPr>
        <p:txBody>
          <a:bodyPr/>
          <a:lstStyle/>
          <a:p>
            <a:r>
              <a:rPr lang="en-GB" sz="2200"/>
              <a:t>Looking at the bigger picture </a:t>
            </a:r>
            <a:r>
              <a:rPr lang="en-GB" sz="2200">
                <a:latin typeface="Times New Roman"/>
              </a:rPr>
              <a:t>…</a:t>
            </a:r>
            <a:endParaRPr lang="en-GB" sz="2200"/>
          </a:p>
          <a:p>
            <a:r>
              <a:rPr lang="en-GB" sz="2200">
                <a:latin typeface="Times New Roman"/>
              </a:rPr>
              <a:t>…</a:t>
            </a:r>
            <a:r>
              <a:rPr lang="en-GB" sz="2200"/>
              <a:t> it may be better </a:t>
            </a:r>
            <a:r>
              <a:rPr lang="en-GB" sz="2200">
                <a:latin typeface="Times New Roman"/>
              </a:rPr>
              <a:t>…</a:t>
            </a:r>
            <a:endParaRPr lang="en-GB" sz="2200"/>
          </a:p>
          <a:p>
            <a:r>
              <a:rPr lang="en-GB" sz="2200">
                <a:latin typeface="Times New Roman"/>
              </a:rPr>
              <a:t>…</a:t>
            </a:r>
            <a:r>
              <a:rPr lang="en-GB" sz="2200"/>
              <a:t> to choose different individual routes?</a:t>
            </a:r>
          </a:p>
          <a:p>
            <a:r>
              <a:rPr lang="en-GB" sz="2200"/>
              <a:t>Sounds simple!</a:t>
            </a:r>
            <a:endParaRPr lang="en-GB" sz="2200" i="1"/>
          </a:p>
        </p:txBody>
      </p:sp>
      <p:sp>
        <p:nvSpPr>
          <p:cNvPr id="158722" name="Rectangle 2"/>
          <p:cNvSpPr>
            <a:spLocks noGrp="1" noChangeArrowheads="1"/>
          </p:cNvSpPr>
          <p:nvPr>
            <p:ph type="title"/>
          </p:nvPr>
        </p:nvSpPr>
        <p:spPr>
          <a:xfrm>
            <a:off x="871538" y="1044575"/>
            <a:ext cx="8162925" cy="579438"/>
          </a:xfrm>
        </p:spPr>
        <p:txBody>
          <a:bodyPr/>
          <a:lstStyle/>
          <a:p>
            <a:r>
              <a:rPr lang="en-GB" sz="3200">
                <a:latin typeface="Times New Roman"/>
              </a:rPr>
              <a:t>‘</a:t>
            </a:r>
            <a:r>
              <a:rPr lang="en-GB" sz="3200"/>
              <a:t>Joined-up Routing</a:t>
            </a:r>
            <a:r>
              <a:rPr lang="en-GB" sz="3200">
                <a:latin typeface="Times New Roman"/>
              </a:rPr>
              <a:t>’</a:t>
            </a:r>
            <a:endParaRPr lang="en-GB" sz="3200"/>
          </a:p>
        </p:txBody>
      </p:sp>
      <p:pic>
        <p:nvPicPr>
          <p:cNvPr id="158725"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27"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28"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29"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0"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1"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2"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3"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4"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8735"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8736" name="AutoShape 16"/>
          <p:cNvCxnSpPr>
            <a:cxnSpLocks noChangeShapeType="1"/>
            <a:stCxn id="158733" idx="3"/>
            <a:endCxn id="158731"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7" name="AutoShape 17"/>
          <p:cNvCxnSpPr>
            <a:cxnSpLocks noChangeShapeType="1"/>
            <a:stCxn id="158733" idx="2"/>
            <a:endCxn id="158730"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8" name="AutoShape 18"/>
          <p:cNvCxnSpPr>
            <a:cxnSpLocks noChangeShapeType="1"/>
            <a:stCxn id="158731" idx="2"/>
            <a:endCxn id="158730"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9" name="AutoShape 19"/>
          <p:cNvCxnSpPr>
            <a:cxnSpLocks noChangeShapeType="1"/>
            <a:stCxn id="158730" idx="3"/>
            <a:endCxn id="158725"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0" name="AutoShape 20"/>
          <p:cNvCxnSpPr>
            <a:cxnSpLocks noChangeShapeType="1"/>
            <a:stCxn id="158731" idx="3"/>
            <a:endCxn id="158726"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1" name="AutoShape 21"/>
          <p:cNvCxnSpPr>
            <a:cxnSpLocks noChangeShapeType="1"/>
            <a:stCxn id="158725" idx="3"/>
            <a:endCxn id="158734"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2" name="AutoShape 22"/>
          <p:cNvCxnSpPr>
            <a:cxnSpLocks noChangeShapeType="1"/>
            <a:stCxn id="158731" idx="2"/>
            <a:endCxn id="158725"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3" name="AutoShape 23"/>
          <p:cNvCxnSpPr>
            <a:cxnSpLocks noChangeShapeType="1"/>
            <a:stCxn id="158730" idx="3"/>
            <a:endCxn id="158734"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4" name="AutoShape 24"/>
          <p:cNvCxnSpPr>
            <a:cxnSpLocks noChangeShapeType="1"/>
            <a:stCxn id="158726" idx="2"/>
            <a:endCxn id="158734"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5" name="AutoShape 25"/>
          <p:cNvCxnSpPr>
            <a:cxnSpLocks noChangeShapeType="1"/>
            <a:stCxn id="158726" idx="3"/>
            <a:endCxn id="158729"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6" name="AutoShape 26"/>
          <p:cNvCxnSpPr>
            <a:cxnSpLocks noChangeShapeType="1"/>
            <a:stCxn id="158734" idx="3"/>
            <a:endCxn id="158728"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7" name="AutoShape 27"/>
          <p:cNvCxnSpPr>
            <a:cxnSpLocks noChangeShapeType="1"/>
            <a:stCxn id="158733" idx="3"/>
            <a:endCxn id="158725"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8" name="AutoShape 28"/>
          <p:cNvCxnSpPr>
            <a:cxnSpLocks noChangeShapeType="1"/>
            <a:stCxn id="158725" idx="3"/>
            <a:endCxn id="158726"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9" name="AutoShape 29"/>
          <p:cNvCxnSpPr>
            <a:cxnSpLocks noChangeShapeType="1"/>
            <a:stCxn id="158726" idx="2"/>
            <a:endCxn id="158728"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0" name="AutoShape 30"/>
          <p:cNvCxnSpPr>
            <a:cxnSpLocks noChangeShapeType="1"/>
            <a:stCxn id="158729" idx="2"/>
            <a:endCxn id="158728"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1" name="AutoShape 31"/>
          <p:cNvCxnSpPr>
            <a:cxnSpLocks noChangeShapeType="1"/>
            <a:stCxn id="158729" idx="3"/>
            <a:endCxn id="158727"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2" name="AutoShape 32"/>
          <p:cNvCxnSpPr>
            <a:cxnSpLocks noChangeShapeType="1"/>
            <a:stCxn id="158727" idx="3"/>
            <a:endCxn id="158735"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3" name="AutoShape 33"/>
          <p:cNvCxnSpPr>
            <a:cxnSpLocks noChangeShapeType="1"/>
            <a:stCxn id="158735" idx="1"/>
            <a:endCxn id="158732"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4" name="AutoShape 34"/>
          <p:cNvCxnSpPr>
            <a:cxnSpLocks noChangeShapeType="1"/>
            <a:stCxn id="158728" idx="3"/>
            <a:endCxn id="158732"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5" name="AutoShape 35"/>
          <p:cNvCxnSpPr>
            <a:cxnSpLocks noChangeShapeType="1"/>
            <a:stCxn id="158729" idx="2"/>
            <a:endCxn id="158732"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6" name="AutoShape 36"/>
          <p:cNvCxnSpPr>
            <a:cxnSpLocks noChangeShapeType="1"/>
            <a:stCxn id="158727" idx="2"/>
            <a:endCxn id="158732"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7" name="AutoShape 37"/>
          <p:cNvCxnSpPr>
            <a:cxnSpLocks noChangeShapeType="1"/>
            <a:stCxn id="158726" idx="3"/>
            <a:endCxn id="158732"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58" name="AutoShape 38"/>
          <p:cNvCxnSpPr>
            <a:cxnSpLocks noChangeShapeType="1"/>
            <a:stCxn id="158728" idx="0"/>
            <a:endCxn id="158727"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59" name="Text Box 39"/>
          <p:cNvSpPr txBox="1">
            <a:spLocks noChangeArrowheads="1"/>
          </p:cNvSpPr>
          <p:nvPr/>
        </p:nvSpPr>
        <p:spPr bwMode="auto">
          <a:xfrm>
            <a:off x="4648200" y="2133600"/>
            <a:ext cx="27781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B</a:t>
            </a:r>
          </a:p>
        </p:txBody>
      </p:sp>
      <p:sp>
        <p:nvSpPr>
          <p:cNvPr id="158760" name="Text Box 40"/>
          <p:cNvSpPr txBox="1">
            <a:spLocks noChangeArrowheads="1"/>
          </p:cNvSpPr>
          <p:nvPr/>
        </p:nvSpPr>
        <p:spPr bwMode="auto">
          <a:xfrm>
            <a:off x="8077200" y="29718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B</a:t>
            </a:r>
          </a:p>
        </p:txBody>
      </p:sp>
      <p:sp>
        <p:nvSpPr>
          <p:cNvPr id="158761" name="Text Box 41"/>
          <p:cNvSpPr txBox="1">
            <a:spLocks noChangeArrowheads="1"/>
          </p:cNvSpPr>
          <p:nvPr/>
        </p:nvSpPr>
        <p:spPr bwMode="auto">
          <a:xfrm>
            <a:off x="6705600" y="3429000"/>
            <a:ext cx="4016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b="1">
                <a:solidFill>
                  <a:schemeClr val="folHlink"/>
                </a:solidFill>
              </a:rPr>
              <a:t>C</a:t>
            </a:r>
          </a:p>
        </p:txBody>
      </p:sp>
      <p:sp>
        <p:nvSpPr>
          <p:cNvPr id="158762" name="Line 42"/>
          <p:cNvSpPr>
            <a:spLocks noChangeShapeType="1"/>
          </p:cNvSpPr>
          <p:nvPr/>
        </p:nvSpPr>
        <p:spPr bwMode="auto">
          <a:xfrm>
            <a:off x="5181600" y="2741613"/>
            <a:ext cx="914400" cy="457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58763" name="Text Box 43"/>
          <p:cNvSpPr txBox="1">
            <a:spLocks noChangeArrowheads="1"/>
          </p:cNvSpPr>
          <p:nvPr/>
        </p:nvSpPr>
        <p:spPr bwMode="auto">
          <a:xfrm>
            <a:off x="5257800" y="2590800"/>
            <a:ext cx="273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b="1">
                <a:solidFill>
                  <a:schemeClr val="folHlink"/>
                </a:solidFill>
              </a:rPr>
              <a:t>C</a:t>
            </a:r>
          </a:p>
        </p:txBody>
      </p:sp>
      <p:sp>
        <p:nvSpPr>
          <p:cNvPr id="158764" name="Line 44"/>
          <p:cNvSpPr>
            <a:spLocks noChangeShapeType="1"/>
          </p:cNvSpPr>
          <p:nvPr/>
        </p:nvSpPr>
        <p:spPr bwMode="auto">
          <a:xfrm flipV="1">
            <a:off x="4724400" y="2286000"/>
            <a:ext cx="533400" cy="1524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407452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912813" y="4114800"/>
            <a:ext cx="8110537" cy="1981200"/>
          </a:xfrm>
        </p:spPr>
        <p:txBody>
          <a:bodyPr/>
          <a:lstStyle/>
          <a:p>
            <a:pPr marL="609600" indent="-609600">
              <a:lnSpc>
                <a:spcPct val="90000"/>
              </a:lnSpc>
            </a:pPr>
            <a:r>
              <a:rPr lang="en-GB" sz="2200"/>
              <a:t>Two difficulties with this:</a:t>
            </a:r>
          </a:p>
          <a:p>
            <a:pPr marL="990600" lvl="1" indent="-533400">
              <a:lnSpc>
                <a:spcPct val="90000"/>
              </a:lnSpc>
              <a:buFont typeface="Wingdings" pitchFamily="2" charset="2"/>
              <a:buAutoNum type="arabicPeriod"/>
            </a:pPr>
            <a:r>
              <a:rPr lang="en-GB" sz="2000"/>
              <a:t>Considering all routes together takes much longer than separately</a:t>
            </a:r>
          </a:p>
          <a:p>
            <a:pPr marL="990600" lvl="1" indent="-533400">
              <a:lnSpc>
                <a:spcPct val="90000"/>
              </a:lnSpc>
              <a:buFont typeface="Wingdings" pitchFamily="2" charset="2"/>
              <a:buAutoNum type="arabicPeriod"/>
            </a:pPr>
            <a:r>
              <a:rPr lang="en-GB" sz="2000"/>
              <a:t>How can the routers co-operate in this way </a:t>
            </a:r>
            <a:r>
              <a:rPr lang="en-GB" sz="2000">
                <a:latin typeface="Times New Roman"/>
              </a:rPr>
              <a:t>…</a:t>
            </a:r>
            <a:endParaRPr lang="en-GB" sz="2000"/>
          </a:p>
          <a:p>
            <a:pPr marL="1371600" lvl="2" indent="-457200">
              <a:lnSpc>
                <a:spcPct val="90000"/>
              </a:lnSpc>
              <a:buFontTx/>
              <a:buNone/>
            </a:pPr>
            <a:r>
              <a:rPr lang="en-GB" sz="1800">
                <a:latin typeface="Times New Roman"/>
              </a:rPr>
              <a:t>…</a:t>
            </a:r>
            <a:r>
              <a:rPr lang="en-GB" sz="1800"/>
              <a:t> when they are working out routes independently for themselves?</a:t>
            </a:r>
          </a:p>
        </p:txBody>
      </p:sp>
      <p:sp>
        <p:nvSpPr>
          <p:cNvPr id="159746" name="Rectangle 2"/>
          <p:cNvSpPr>
            <a:spLocks noGrp="1" noChangeArrowheads="1"/>
          </p:cNvSpPr>
          <p:nvPr>
            <p:ph type="title"/>
          </p:nvPr>
        </p:nvSpPr>
        <p:spPr>
          <a:xfrm>
            <a:off x="871538" y="1044575"/>
            <a:ext cx="8162925" cy="579438"/>
          </a:xfrm>
        </p:spPr>
        <p:txBody>
          <a:bodyPr/>
          <a:lstStyle/>
          <a:p>
            <a:r>
              <a:rPr lang="en-GB" sz="3200"/>
              <a:t>Problems!</a:t>
            </a:r>
          </a:p>
        </p:txBody>
      </p:sp>
      <p:pic>
        <p:nvPicPr>
          <p:cNvPr id="159749"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0"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1"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2"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3"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4"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5"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6"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8"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59759"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59760" name="AutoShape 16"/>
          <p:cNvCxnSpPr>
            <a:cxnSpLocks noChangeShapeType="1"/>
            <a:stCxn id="159757" idx="3"/>
            <a:endCxn id="159755"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1" name="AutoShape 17"/>
          <p:cNvCxnSpPr>
            <a:cxnSpLocks noChangeShapeType="1"/>
            <a:stCxn id="159757" idx="2"/>
            <a:endCxn id="159754"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2" name="AutoShape 18"/>
          <p:cNvCxnSpPr>
            <a:cxnSpLocks noChangeShapeType="1"/>
            <a:stCxn id="159755" idx="2"/>
            <a:endCxn id="159754"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3" name="AutoShape 19"/>
          <p:cNvCxnSpPr>
            <a:cxnSpLocks noChangeShapeType="1"/>
            <a:stCxn id="159754" idx="3"/>
            <a:endCxn id="159749"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4" name="AutoShape 20"/>
          <p:cNvCxnSpPr>
            <a:cxnSpLocks noChangeShapeType="1"/>
            <a:stCxn id="159755" idx="3"/>
            <a:endCxn id="159750"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5" name="AutoShape 21"/>
          <p:cNvCxnSpPr>
            <a:cxnSpLocks noChangeShapeType="1"/>
            <a:stCxn id="159749" idx="3"/>
            <a:endCxn id="159758"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6" name="AutoShape 22"/>
          <p:cNvCxnSpPr>
            <a:cxnSpLocks noChangeShapeType="1"/>
            <a:stCxn id="159755" idx="2"/>
            <a:endCxn id="159749"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7" name="AutoShape 23"/>
          <p:cNvCxnSpPr>
            <a:cxnSpLocks noChangeShapeType="1"/>
            <a:stCxn id="159754" idx="3"/>
            <a:endCxn id="159758"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8" name="AutoShape 24"/>
          <p:cNvCxnSpPr>
            <a:cxnSpLocks noChangeShapeType="1"/>
            <a:stCxn id="159750" idx="2"/>
            <a:endCxn id="159758"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69" name="AutoShape 25"/>
          <p:cNvCxnSpPr>
            <a:cxnSpLocks noChangeShapeType="1"/>
            <a:stCxn id="159750" idx="3"/>
            <a:endCxn id="159753"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0" name="AutoShape 26"/>
          <p:cNvCxnSpPr>
            <a:cxnSpLocks noChangeShapeType="1"/>
            <a:stCxn id="159758" idx="3"/>
            <a:endCxn id="159752"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1" name="AutoShape 27"/>
          <p:cNvCxnSpPr>
            <a:cxnSpLocks noChangeShapeType="1"/>
            <a:stCxn id="159757" idx="3"/>
            <a:endCxn id="159749"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2" name="AutoShape 28"/>
          <p:cNvCxnSpPr>
            <a:cxnSpLocks noChangeShapeType="1"/>
            <a:stCxn id="159749" idx="3"/>
            <a:endCxn id="159750"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3" name="AutoShape 29"/>
          <p:cNvCxnSpPr>
            <a:cxnSpLocks noChangeShapeType="1"/>
            <a:stCxn id="159750" idx="2"/>
            <a:endCxn id="159752"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4" name="AutoShape 30"/>
          <p:cNvCxnSpPr>
            <a:cxnSpLocks noChangeShapeType="1"/>
            <a:stCxn id="159753" idx="2"/>
            <a:endCxn id="159752"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5" name="AutoShape 31"/>
          <p:cNvCxnSpPr>
            <a:cxnSpLocks noChangeShapeType="1"/>
            <a:stCxn id="159753" idx="3"/>
            <a:endCxn id="159751"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6" name="AutoShape 32"/>
          <p:cNvCxnSpPr>
            <a:cxnSpLocks noChangeShapeType="1"/>
            <a:stCxn id="159751" idx="3"/>
            <a:endCxn id="159759"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7" name="AutoShape 33"/>
          <p:cNvCxnSpPr>
            <a:cxnSpLocks noChangeShapeType="1"/>
            <a:stCxn id="159759" idx="1"/>
            <a:endCxn id="159756"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8" name="AutoShape 34"/>
          <p:cNvCxnSpPr>
            <a:cxnSpLocks noChangeShapeType="1"/>
            <a:stCxn id="159752" idx="3"/>
            <a:endCxn id="159756"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9" name="AutoShape 35"/>
          <p:cNvCxnSpPr>
            <a:cxnSpLocks noChangeShapeType="1"/>
            <a:stCxn id="159753" idx="2"/>
            <a:endCxn id="159756"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80" name="AutoShape 36"/>
          <p:cNvCxnSpPr>
            <a:cxnSpLocks noChangeShapeType="1"/>
            <a:stCxn id="159751" idx="2"/>
            <a:endCxn id="159756"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81" name="AutoShape 37"/>
          <p:cNvCxnSpPr>
            <a:cxnSpLocks noChangeShapeType="1"/>
            <a:stCxn id="159750" idx="3"/>
            <a:endCxn id="159756"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82" name="AutoShape 38"/>
          <p:cNvCxnSpPr>
            <a:cxnSpLocks noChangeShapeType="1"/>
            <a:stCxn id="159752" idx="0"/>
            <a:endCxn id="159751"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789" name="Text Box 45"/>
          <p:cNvSpPr txBox="1">
            <a:spLocks noChangeArrowheads="1"/>
          </p:cNvSpPr>
          <p:nvPr/>
        </p:nvSpPr>
        <p:spPr bwMode="auto">
          <a:xfrm>
            <a:off x="4038600" y="1752600"/>
            <a:ext cx="930275" cy="2378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5000"/>
              <a:t>!</a:t>
            </a:r>
          </a:p>
        </p:txBody>
      </p:sp>
    </p:spTree>
    <p:extLst>
      <p:ext uri="{BB962C8B-B14F-4D97-AF65-F5344CB8AC3E}">
        <p14:creationId xmlns:p14="http://schemas.microsoft.com/office/powerpoint/2010/main" val="205908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9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9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9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a:xfrm>
            <a:off x="912813" y="4114800"/>
            <a:ext cx="8110537" cy="1981200"/>
          </a:xfrm>
        </p:spPr>
        <p:txBody>
          <a:bodyPr/>
          <a:lstStyle/>
          <a:p>
            <a:pPr marL="609600" indent="-609600"/>
            <a:r>
              <a:rPr lang="en-GB" sz="2200"/>
              <a:t>So we need </a:t>
            </a:r>
            <a:r>
              <a:rPr lang="en-GB" sz="2200">
                <a:latin typeface="Times New Roman"/>
              </a:rPr>
              <a:t>…</a:t>
            </a:r>
            <a:endParaRPr lang="en-GB" sz="2200"/>
          </a:p>
          <a:p>
            <a:pPr marL="990600" lvl="1" indent="-533400"/>
            <a:r>
              <a:rPr lang="en-GB" sz="2000"/>
              <a:t>efficient, </a:t>
            </a:r>
            <a:r>
              <a:rPr lang="en-GB" sz="2000" i="1"/>
              <a:t>approximate</a:t>
            </a:r>
            <a:r>
              <a:rPr lang="en-GB" sz="2000"/>
              <a:t> methods of calculating routes </a:t>
            </a:r>
            <a:r>
              <a:rPr lang="en-GB" sz="2000">
                <a:latin typeface="Times New Roman"/>
              </a:rPr>
              <a:t>…</a:t>
            </a:r>
            <a:r>
              <a:rPr lang="en-GB" sz="2000"/>
              <a:t> and </a:t>
            </a:r>
            <a:r>
              <a:rPr lang="en-GB" sz="2000">
                <a:latin typeface="Times New Roman"/>
              </a:rPr>
              <a:t>…</a:t>
            </a:r>
            <a:endParaRPr lang="en-GB" sz="2000"/>
          </a:p>
          <a:p>
            <a:pPr marL="990600" lvl="1" indent="-533400"/>
            <a:r>
              <a:rPr lang="en-GB" sz="2000"/>
              <a:t>a way of </a:t>
            </a:r>
            <a:r>
              <a:rPr lang="en-GB" sz="2000" i="1"/>
              <a:t>sharing</a:t>
            </a:r>
            <a:r>
              <a:rPr lang="en-GB" sz="2000"/>
              <a:t> intended routes</a:t>
            </a:r>
          </a:p>
          <a:p>
            <a:pPr marL="609600" indent="-609600"/>
            <a:r>
              <a:rPr lang="en-GB" sz="2200">
                <a:latin typeface="Times New Roman"/>
              </a:rPr>
              <a:t>…</a:t>
            </a:r>
            <a:r>
              <a:rPr lang="en-GB" sz="2200"/>
              <a:t> and the solution may be </a:t>
            </a:r>
            <a:r>
              <a:rPr lang="en-GB" sz="2200">
                <a:latin typeface="Times New Roman"/>
              </a:rPr>
              <a:t>…</a:t>
            </a:r>
            <a:endParaRPr lang="en-GB" sz="2200"/>
          </a:p>
        </p:txBody>
      </p:sp>
      <p:sp>
        <p:nvSpPr>
          <p:cNvPr id="161794" name="Rectangle 2"/>
          <p:cNvSpPr>
            <a:spLocks noGrp="1" noChangeArrowheads="1"/>
          </p:cNvSpPr>
          <p:nvPr>
            <p:ph type="title"/>
          </p:nvPr>
        </p:nvSpPr>
        <p:spPr>
          <a:xfrm>
            <a:off x="871538" y="1044575"/>
            <a:ext cx="8162925" cy="579438"/>
          </a:xfrm>
        </p:spPr>
        <p:txBody>
          <a:bodyPr/>
          <a:lstStyle/>
          <a:p>
            <a:r>
              <a:rPr lang="en-GB" sz="3200"/>
              <a:t>Requirements</a:t>
            </a:r>
          </a:p>
        </p:txBody>
      </p:sp>
      <p:pic>
        <p:nvPicPr>
          <p:cNvPr id="161797"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798"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799"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0"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1"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2"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3"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4"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5"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6"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1807"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61808" name="AutoShape 16"/>
          <p:cNvCxnSpPr>
            <a:cxnSpLocks noChangeShapeType="1"/>
            <a:stCxn id="161805" idx="3"/>
            <a:endCxn id="161803"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09" name="AutoShape 17"/>
          <p:cNvCxnSpPr>
            <a:cxnSpLocks noChangeShapeType="1"/>
            <a:stCxn id="161805" idx="2"/>
            <a:endCxn id="161802"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0" name="AutoShape 18"/>
          <p:cNvCxnSpPr>
            <a:cxnSpLocks noChangeShapeType="1"/>
            <a:stCxn id="161803" idx="2"/>
            <a:endCxn id="161802"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1" name="AutoShape 19"/>
          <p:cNvCxnSpPr>
            <a:cxnSpLocks noChangeShapeType="1"/>
            <a:stCxn id="161802" idx="3"/>
            <a:endCxn id="161797"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2" name="AutoShape 20"/>
          <p:cNvCxnSpPr>
            <a:cxnSpLocks noChangeShapeType="1"/>
            <a:stCxn id="161803" idx="3"/>
            <a:endCxn id="161798"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3" name="AutoShape 21"/>
          <p:cNvCxnSpPr>
            <a:cxnSpLocks noChangeShapeType="1"/>
            <a:stCxn id="161797" idx="3"/>
            <a:endCxn id="161806"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4" name="AutoShape 22"/>
          <p:cNvCxnSpPr>
            <a:cxnSpLocks noChangeShapeType="1"/>
            <a:stCxn id="161803" idx="2"/>
            <a:endCxn id="161797"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5" name="AutoShape 23"/>
          <p:cNvCxnSpPr>
            <a:cxnSpLocks noChangeShapeType="1"/>
            <a:stCxn id="161802" idx="3"/>
            <a:endCxn id="161806"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6" name="AutoShape 24"/>
          <p:cNvCxnSpPr>
            <a:cxnSpLocks noChangeShapeType="1"/>
            <a:stCxn id="161798" idx="2"/>
            <a:endCxn id="161806"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7" name="AutoShape 25"/>
          <p:cNvCxnSpPr>
            <a:cxnSpLocks noChangeShapeType="1"/>
            <a:stCxn id="161798" idx="3"/>
            <a:endCxn id="161801"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8" name="AutoShape 26"/>
          <p:cNvCxnSpPr>
            <a:cxnSpLocks noChangeShapeType="1"/>
            <a:stCxn id="161806" idx="3"/>
            <a:endCxn id="161800"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19" name="AutoShape 27"/>
          <p:cNvCxnSpPr>
            <a:cxnSpLocks noChangeShapeType="1"/>
            <a:stCxn id="161805" idx="3"/>
            <a:endCxn id="161797"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0" name="AutoShape 28"/>
          <p:cNvCxnSpPr>
            <a:cxnSpLocks noChangeShapeType="1"/>
            <a:stCxn id="161797" idx="3"/>
            <a:endCxn id="161798"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1" name="AutoShape 29"/>
          <p:cNvCxnSpPr>
            <a:cxnSpLocks noChangeShapeType="1"/>
            <a:stCxn id="161798" idx="2"/>
            <a:endCxn id="161800"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2" name="AutoShape 30"/>
          <p:cNvCxnSpPr>
            <a:cxnSpLocks noChangeShapeType="1"/>
            <a:stCxn id="161801" idx="2"/>
            <a:endCxn id="161800"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3" name="AutoShape 31"/>
          <p:cNvCxnSpPr>
            <a:cxnSpLocks noChangeShapeType="1"/>
            <a:stCxn id="161801" idx="3"/>
            <a:endCxn id="161799"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4" name="AutoShape 32"/>
          <p:cNvCxnSpPr>
            <a:cxnSpLocks noChangeShapeType="1"/>
            <a:stCxn id="161799" idx="3"/>
            <a:endCxn id="161807"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5" name="AutoShape 33"/>
          <p:cNvCxnSpPr>
            <a:cxnSpLocks noChangeShapeType="1"/>
            <a:stCxn id="161807" idx="1"/>
            <a:endCxn id="161804"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6" name="AutoShape 34"/>
          <p:cNvCxnSpPr>
            <a:cxnSpLocks noChangeShapeType="1"/>
            <a:stCxn id="161800" idx="3"/>
            <a:endCxn id="161804"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7" name="AutoShape 35"/>
          <p:cNvCxnSpPr>
            <a:cxnSpLocks noChangeShapeType="1"/>
            <a:stCxn id="161801" idx="2"/>
            <a:endCxn id="161804"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8" name="AutoShape 36"/>
          <p:cNvCxnSpPr>
            <a:cxnSpLocks noChangeShapeType="1"/>
            <a:stCxn id="161799" idx="2"/>
            <a:endCxn id="161804"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29" name="AutoShape 37"/>
          <p:cNvCxnSpPr>
            <a:cxnSpLocks noChangeShapeType="1"/>
            <a:stCxn id="161798" idx="3"/>
            <a:endCxn id="161804"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830" name="AutoShape 38"/>
          <p:cNvCxnSpPr>
            <a:cxnSpLocks noChangeShapeType="1"/>
            <a:stCxn id="161800" idx="0"/>
            <a:endCxn id="161799"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831" name="Text Box 39"/>
          <p:cNvSpPr txBox="1">
            <a:spLocks noChangeArrowheads="1"/>
          </p:cNvSpPr>
          <p:nvPr/>
        </p:nvSpPr>
        <p:spPr bwMode="auto">
          <a:xfrm>
            <a:off x="4038600" y="1752600"/>
            <a:ext cx="1219200" cy="2378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5000"/>
              <a:t>?</a:t>
            </a:r>
          </a:p>
        </p:txBody>
      </p:sp>
    </p:spTree>
    <p:extLst>
      <p:ext uri="{BB962C8B-B14F-4D97-AF65-F5344CB8AC3E}">
        <p14:creationId xmlns:p14="http://schemas.microsoft.com/office/powerpoint/2010/main" val="223474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1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1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1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912813" y="4114800"/>
            <a:ext cx="8110537" cy="1981200"/>
          </a:xfrm>
        </p:spPr>
        <p:txBody>
          <a:bodyPr/>
          <a:lstStyle/>
          <a:p>
            <a:pPr marL="609600" indent="-609600">
              <a:buFont typeface="Wingdings" pitchFamily="2" charset="2"/>
              <a:buNone/>
            </a:pPr>
            <a:r>
              <a:rPr lang="en-GB" sz="9600"/>
              <a:t>     Ants!</a:t>
            </a:r>
          </a:p>
        </p:txBody>
      </p:sp>
      <p:sp>
        <p:nvSpPr>
          <p:cNvPr id="160770" name="Rectangle 2"/>
          <p:cNvSpPr>
            <a:spLocks noGrp="1" noChangeArrowheads="1"/>
          </p:cNvSpPr>
          <p:nvPr>
            <p:ph type="title"/>
          </p:nvPr>
        </p:nvSpPr>
        <p:spPr>
          <a:xfrm>
            <a:off x="871538" y="1044575"/>
            <a:ext cx="8162925" cy="579438"/>
          </a:xfrm>
        </p:spPr>
        <p:txBody>
          <a:bodyPr/>
          <a:lstStyle/>
          <a:p>
            <a:r>
              <a:rPr lang="en-GB" sz="3200"/>
              <a:t>A Solution?</a:t>
            </a:r>
          </a:p>
        </p:txBody>
      </p:sp>
      <p:pic>
        <p:nvPicPr>
          <p:cNvPr id="160773"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5"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6"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7"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8"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79"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80"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81"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82"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0783"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60784" name="AutoShape 16"/>
          <p:cNvCxnSpPr>
            <a:cxnSpLocks noChangeShapeType="1"/>
            <a:stCxn id="160781" idx="3"/>
            <a:endCxn id="160779"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5" name="AutoShape 17"/>
          <p:cNvCxnSpPr>
            <a:cxnSpLocks noChangeShapeType="1"/>
            <a:stCxn id="160781" idx="2"/>
            <a:endCxn id="160778"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6" name="AutoShape 18"/>
          <p:cNvCxnSpPr>
            <a:cxnSpLocks noChangeShapeType="1"/>
            <a:stCxn id="160779" idx="2"/>
            <a:endCxn id="160778"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7" name="AutoShape 19"/>
          <p:cNvCxnSpPr>
            <a:cxnSpLocks noChangeShapeType="1"/>
            <a:stCxn id="160778" idx="3"/>
            <a:endCxn id="160773"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8" name="AutoShape 20"/>
          <p:cNvCxnSpPr>
            <a:cxnSpLocks noChangeShapeType="1"/>
            <a:stCxn id="160779" idx="3"/>
            <a:endCxn id="160774"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9" name="AutoShape 21"/>
          <p:cNvCxnSpPr>
            <a:cxnSpLocks noChangeShapeType="1"/>
            <a:stCxn id="160773" idx="3"/>
            <a:endCxn id="160782"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0" name="AutoShape 22"/>
          <p:cNvCxnSpPr>
            <a:cxnSpLocks noChangeShapeType="1"/>
            <a:stCxn id="160779" idx="2"/>
            <a:endCxn id="160773"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1" name="AutoShape 23"/>
          <p:cNvCxnSpPr>
            <a:cxnSpLocks noChangeShapeType="1"/>
            <a:stCxn id="160778" idx="3"/>
            <a:endCxn id="160782"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2" name="AutoShape 24"/>
          <p:cNvCxnSpPr>
            <a:cxnSpLocks noChangeShapeType="1"/>
            <a:stCxn id="160774" idx="2"/>
            <a:endCxn id="160782"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3" name="AutoShape 25"/>
          <p:cNvCxnSpPr>
            <a:cxnSpLocks noChangeShapeType="1"/>
            <a:stCxn id="160774" idx="3"/>
            <a:endCxn id="160777"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4" name="AutoShape 26"/>
          <p:cNvCxnSpPr>
            <a:cxnSpLocks noChangeShapeType="1"/>
            <a:stCxn id="160782" idx="3"/>
            <a:endCxn id="160776"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5" name="AutoShape 27"/>
          <p:cNvCxnSpPr>
            <a:cxnSpLocks noChangeShapeType="1"/>
            <a:stCxn id="160781" idx="3"/>
            <a:endCxn id="160773"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6" name="AutoShape 28"/>
          <p:cNvCxnSpPr>
            <a:cxnSpLocks noChangeShapeType="1"/>
            <a:stCxn id="160773" idx="3"/>
            <a:endCxn id="160774"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7" name="AutoShape 29"/>
          <p:cNvCxnSpPr>
            <a:cxnSpLocks noChangeShapeType="1"/>
            <a:stCxn id="160774" idx="2"/>
            <a:endCxn id="160776"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8" name="AutoShape 30"/>
          <p:cNvCxnSpPr>
            <a:cxnSpLocks noChangeShapeType="1"/>
            <a:stCxn id="160777" idx="2"/>
            <a:endCxn id="160776"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99" name="AutoShape 31"/>
          <p:cNvCxnSpPr>
            <a:cxnSpLocks noChangeShapeType="1"/>
            <a:stCxn id="160777" idx="3"/>
            <a:endCxn id="160775"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0" name="AutoShape 32"/>
          <p:cNvCxnSpPr>
            <a:cxnSpLocks noChangeShapeType="1"/>
            <a:stCxn id="160775" idx="3"/>
            <a:endCxn id="160783"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1" name="AutoShape 33"/>
          <p:cNvCxnSpPr>
            <a:cxnSpLocks noChangeShapeType="1"/>
            <a:stCxn id="160783" idx="1"/>
            <a:endCxn id="160780"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2" name="AutoShape 34"/>
          <p:cNvCxnSpPr>
            <a:cxnSpLocks noChangeShapeType="1"/>
            <a:stCxn id="160776" idx="3"/>
            <a:endCxn id="160780"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3" name="AutoShape 35"/>
          <p:cNvCxnSpPr>
            <a:cxnSpLocks noChangeShapeType="1"/>
            <a:stCxn id="160777" idx="2"/>
            <a:endCxn id="160780"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4" name="AutoShape 36"/>
          <p:cNvCxnSpPr>
            <a:cxnSpLocks noChangeShapeType="1"/>
            <a:stCxn id="160775" idx="2"/>
            <a:endCxn id="160780"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5" name="AutoShape 37"/>
          <p:cNvCxnSpPr>
            <a:cxnSpLocks noChangeShapeType="1"/>
            <a:stCxn id="160774" idx="3"/>
            <a:endCxn id="160780"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806" name="AutoShape 38"/>
          <p:cNvCxnSpPr>
            <a:cxnSpLocks noChangeShapeType="1"/>
            <a:stCxn id="160776" idx="0"/>
            <a:endCxn id="160775"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0814" name="Picture 46"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057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15" name="Picture 47"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09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16" name="Picture 48"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90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17" name="Picture 49"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1336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18" name="Picture 50"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971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19" name="Picture 51"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71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0" name="Picture 52"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62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1" name="Picture 53"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2" name="Picture 54"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33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3" name="Picture 55"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581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4" name="Picture 56"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1336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5" name="Picture 57"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86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6" name="Picture 58"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124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7" name="Picture 59"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8" name="Picture 60"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19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29" name="Picture 61"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352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30" name="Picture 62"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057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31" name="Picture 63"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9718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0832" name="Picture 64"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81400"/>
            <a:ext cx="533400"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13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74" name="Rectangle 58"/>
          <p:cNvSpPr>
            <a:spLocks noGrp="1" noChangeArrowheads="1"/>
          </p:cNvSpPr>
          <p:nvPr>
            <p:ph idx="1"/>
          </p:nvPr>
        </p:nvSpPr>
        <p:spPr>
          <a:xfrm>
            <a:off x="912813" y="4114800"/>
            <a:ext cx="8110537" cy="2362200"/>
          </a:xfrm>
        </p:spPr>
        <p:txBody>
          <a:bodyPr>
            <a:normAutofit/>
          </a:bodyPr>
          <a:lstStyle/>
          <a:p>
            <a:r>
              <a:rPr lang="en-GB" sz="2200"/>
              <a:t>As ants move around looking for food </a:t>
            </a:r>
            <a:r>
              <a:rPr lang="en-GB" sz="2200">
                <a:latin typeface="Times New Roman"/>
              </a:rPr>
              <a:t>…</a:t>
            </a:r>
            <a:endParaRPr lang="en-GB" sz="2200"/>
          </a:p>
          <a:p>
            <a:r>
              <a:rPr lang="en-GB" sz="2200">
                <a:latin typeface="Times New Roman"/>
              </a:rPr>
              <a:t>…</a:t>
            </a:r>
            <a:r>
              <a:rPr lang="en-GB" sz="2200"/>
              <a:t> each lays down a trail of </a:t>
            </a:r>
            <a:r>
              <a:rPr lang="en-GB" sz="2200" i="1"/>
              <a:t>pheromone</a:t>
            </a:r>
            <a:endParaRPr lang="en-GB" sz="2200"/>
          </a:p>
          <a:p>
            <a:pPr lvl="1"/>
            <a:r>
              <a:rPr lang="en-GB" sz="2000"/>
              <a:t>a message for other ants</a:t>
            </a:r>
          </a:p>
          <a:p>
            <a:pPr lvl="1"/>
            <a:r>
              <a:rPr lang="en-GB" sz="2000"/>
              <a:t>the more ants, the more pheromone</a:t>
            </a:r>
          </a:p>
          <a:p>
            <a:r>
              <a:rPr lang="en-GB" sz="2200"/>
              <a:t>Following ants detect the pheromone</a:t>
            </a:r>
          </a:p>
          <a:p>
            <a:r>
              <a:rPr lang="en-GB" sz="2200"/>
              <a:t>Collectively, the colony finds the best </a:t>
            </a:r>
            <a:r>
              <a:rPr lang="en-GB" sz="2200">
                <a:latin typeface="Times New Roman"/>
              </a:rPr>
              <a:t>‘</a:t>
            </a:r>
            <a:r>
              <a:rPr lang="en-GB" sz="2200"/>
              <a:t>strategy</a:t>
            </a:r>
            <a:r>
              <a:rPr lang="en-GB" sz="2200">
                <a:latin typeface="Times New Roman"/>
              </a:rPr>
              <a:t>’</a:t>
            </a:r>
            <a:endParaRPr lang="en-GB" sz="2200"/>
          </a:p>
        </p:txBody>
      </p:sp>
      <p:sp>
        <p:nvSpPr>
          <p:cNvPr id="162818" name="Rectangle 2"/>
          <p:cNvSpPr>
            <a:spLocks noGrp="1" noChangeArrowheads="1"/>
          </p:cNvSpPr>
          <p:nvPr>
            <p:ph type="title"/>
          </p:nvPr>
        </p:nvSpPr>
        <p:spPr>
          <a:xfrm>
            <a:off x="871538" y="1044575"/>
            <a:ext cx="8162925" cy="579438"/>
          </a:xfrm>
        </p:spPr>
        <p:txBody>
          <a:bodyPr/>
          <a:lstStyle/>
          <a:p>
            <a:r>
              <a:rPr lang="en-GB" sz="3200"/>
              <a:t>Ant colony behaviour</a:t>
            </a:r>
          </a:p>
        </p:txBody>
      </p:sp>
      <p:cxnSp>
        <p:nvCxnSpPr>
          <p:cNvPr id="162832" name="AutoShape 16"/>
          <p:cNvCxnSpPr>
            <a:cxnSpLocks noChangeShapeType="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3" name="AutoShape 17"/>
          <p:cNvCxnSpPr>
            <a:cxnSpLocks noChangeShapeType="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4" name="AutoShape 18"/>
          <p:cNvCxnSpPr>
            <a:cxnSpLocks noChangeShapeType="1"/>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5" name="AutoShape 19"/>
          <p:cNvCxnSpPr>
            <a:cxnSpLocks noChangeShapeType="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6" name="AutoShape 20"/>
          <p:cNvCxnSpPr>
            <a:cxnSpLocks noChangeShapeType="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7" name="AutoShape 21"/>
          <p:cNvCxnSpPr>
            <a:cxnSpLocks noChangeShapeType="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8" name="AutoShape 22"/>
          <p:cNvCxnSpPr>
            <a:cxnSpLocks noChangeShapeType="1"/>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9" name="AutoShape 23"/>
          <p:cNvCxnSpPr>
            <a:cxnSpLocks noChangeShapeType="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0" name="AutoShape 24"/>
          <p:cNvCxnSpPr>
            <a:cxnSpLocks noChangeShapeType="1"/>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1" name="AutoShape 25"/>
          <p:cNvCxnSpPr>
            <a:cxnSpLocks noChangeShapeType="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2" name="AutoShape 26"/>
          <p:cNvCxnSpPr>
            <a:cxnSpLocks noChangeShapeType="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3" name="AutoShape 27"/>
          <p:cNvCxnSpPr>
            <a:cxnSpLocks noChangeShapeType="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4" name="AutoShape 28"/>
          <p:cNvCxnSpPr>
            <a:cxnSpLocks noChangeShapeType="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5" name="AutoShape 29"/>
          <p:cNvCxnSpPr>
            <a:cxnSpLocks noChangeShapeType="1"/>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6" name="AutoShape 30"/>
          <p:cNvCxnSpPr>
            <a:cxnSpLocks noChangeShapeType="1"/>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7" name="AutoShape 31"/>
          <p:cNvCxnSpPr>
            <a:cxnSpLocks noChangeShapeType="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8" name="AutoShape 32"/>
          <p:cNvCxnSpPr>
            <a:cxnSpLocks noChangeShapeType="1"/>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49" name="AutoShape 33"/>
          <p:cNvCxnSpPr>
            <a:cxnSpLocks noChangeShapeType="1"/>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50" name="AutoShape 34"/>
          <p:cNvCxnSpPr>
            <a:cxnSpLocks noChangeShapeType="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51" name="AutoShape 35"/>
          <p:cNvCxnSpPr>
            <a:cxnSpLocks noChangeShapeType="1"/>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52" name="AutoShape 36"/>
          <p:cNvCxnSpPr>
            <a:cxnSpLocks noChangeShapeType="1"/>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53" name="AutoShape 37"/>
          <p:cNvCxnSpPr>
            <a:cxnSpLocks noChangeShapeType="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54" name="AutoShape 38"/>
          <p:cNvCxnSpPr>
            <a:cxnSpLocks noChangeShapeType="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2875" name="Picture 59"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1336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76" name="Picture 60"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8956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77" name="Picture 61"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2766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78" name="Picture 62"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622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79" name="Picture 63"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3528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0" name="Picture 64"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2098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1" name="Picture 65"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2004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2" name="Picture 66"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3622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3" name="Picture 67"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8194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4" name="Picture 68"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6670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5" name="Picture 69" descr="na008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276600"/>
            <a:ext cx="40957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62886" name="Picture 70"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2887" name="Picture 71"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2888" name="Picture 72"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438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2889" name="Picture 73"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sp>
        <p:nvSpPr>
          <p:cNvPr id="162890" name="Text Box 74"/>
          <p:cNvSpPr txBox="1">
            <a:spLocks noChangeArrowheads="1"/>
          </p:cNvSpPr>
          <p:nvPr/>
        </p:nvSpPr>
        <p:spPr bwMode="auto">
          <a:xfrm>
            <a:off x="6005513" y="1962150"/>
            <a:ext cx="2606675" cy="58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i="1">
                <a:solidFill>
                  <a:schemeClr val="folHlink"/>
                </a:solidFill>
              </a:rPr>
              <a:t>Leave a trail</a:t>
            </a:r>
          </a:p>
          <a:p>
            <a:r>
              <a:rPr lang="en-GB" sz="1600" i="1">
                <a:solidFill>
                  <a:schemeClr val="folHlink"/>
                </a:solidFill>
              </a:rPr>
              <a:t>              of pheromone</a:t>
            </a:r>
          </a:p>
        </p:txBody>
      </p:sp>
      <p:sp>
        <p:nvSpPr>
          <p:cNvPr id="162891" name="Text Box 75"/>
          <p:cNvSpPr txBox="1">
            <a:spLocks noChangeArrowheads="1"/>
          </p:cNvSpPr>
          <p:nvPr/>
        </p:nvSpPr>
        <p:spPr bwMode="auto">
          <a:xfrm>
            <a:off x="976313" y="3409950"/>
            <a:ext cx="1697037"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i="1">
                <a:solidFill>
                  <a:schemeClr val="folHlink"/>
                </a:solidFill>
              </a:rPr>
              <a:t>Read</a:t>
            </a:r>
          </a:p>
          <a:p>
            <a:r>
              <a:rPr lang="en-GB" sz="1600" i="1">
                <a:solidFill>
                  <a:schemeClr val="folHlink"/>
                </a:solidFill>
              </a:rPr>
              <a:t>     pheromone</a:t>
            </a:r>
          </a:p>
        </p:txBody>
      </p:sp>
      <p:sp>
        <p:nvSpPr>
          <p:cNvPr id="162892" name="AutoShape 76"/>
          <p:cNvSpPr>
            <a:spLocks noChangeArrowheads="1"/>
          </p:cNvSpPr>
          <p:nvPr/>
        </p:nvSpPr>
        <p:spPr bwMode="auto">
          <a:xfrm>
            <a:off x="3048000" y="2667000"/>
            <a:ext cx="838200" cy="152400"/>
          </a:xfrm>
          <a:prstGeom prst="rightArrow">
            <a:avLst>
              <a:gd name="adj1" fmla="val 50000"/>
              <a:gd name="adj2" fmla="val 137500"/>
            </a:avLst>
          </a:prstGeom>
          <a:solidFill>
            <a:schemeClr val="folHlink"/>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62893" name="AutoShape 77"/>
          <p:cNvSpPr>
            <a:spLocks noChangeArrowheads="1"/>
          </p:cNvSpPr>
          <p:nvPr/>
        </p:nvSpPr>
        <p:spPr bwMode="auto">
          <a:xfrm>
            <a:off x="6172200" y="2971800"/>
            <a:ext cx="838200" cy="152400"/>
          </a:xfrm>
          <a:prstGeom prst="rightArrow">
            <a:avLst>
              <a:gd name="adj1" fmla="val 50000"/>
              <a:gd name="adj2" fmla="val 137500"/>
            </a:avLst>
          </a:prstGeom>
          <a:solidFill>
            <a:schemeClr val="folHlink"/>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62894" name="Line 78"/>
          <p:cNvSpPr>
            <a:spLocks noChangeShapeType="1"/>
          </p:cNvSpPr>
          <p:nvPr/>
        </p:nvSpPr>
        <p:spPr bwMode="auto">
          <a:xfrm flipV="1">
            <a:off x="1676400" y="2971800"/>
            <a:ext cx="762000" cy="4572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62895" name="Line 79"/>
          <p:cNvSpPr>
            <a:spLocks noChangeShapeType="1"/>
          </p:cNvSpPr>
          <p:nvPr/>
        </p:nvSpPr>
        <p:spPr bwMode="auto">
          <a:xfrm flipH="1">
            <a:off x="6172200" y="2286000"/>
            <a:ext cx="304800" cy="3810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3073124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8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287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287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287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28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7" name="Rectangle 27"/>
          <p:cNvSpPr>
            <a:spLocks noGrp="1" noChangeArrowheads="1"/>
          </p:cNvSpPr>
          <p:nvPr>
            <p:ph idx="1"/>
          </p:nvPr>
        </p:nvSpPr>
        <p:spPr>
          <a:xfrm>
            <a:off x="912813" y="4114800"/>
            <a:ext cx="8110537" cy="2362200"/>
          </a:xfrm>
        </p:spPr>
        <p:txBody>
          <a:bodyPr/>
          <a:lstStyle/>
          <a:p>
            <a:r>
              <a:rPr lang="en-GB" sz="2200"/>
              <a:t>Ant colony methods have already been used successfully to solve various design and planning problems </a:t>
            </a:r>
            <a:r>
              <a:rPr lang="en-GB" sz="2200">
                <a:latin typeface="Times New Roman"/>
              </a:rPr>
              <a:t>…</a:t>
            </a:r>
            <a:endParaRPr lang="en-GB" sz="2200"/>
          </a:p>
          <a:p>
            <a:r>
              <a:rPr lang="en-GB" sz="2200">
                <a:latin typeface="Times New Roman"/>
              </a:rPr>
              <a:t>…</a:t>
            </a:r>
            <a:r>
              <a:rPr lang="en-GB" sz="2200"/>
              <a:t> for example, the </a:t>
            </a:r>
            <a:r>
              <a:rPr lang="en-GB" sz="2200" i="1"/>
              <a:t>travelling salesman problem </a:t>
            </a:r>
            <a:r>
              <a:rPr lang="en-GB" sz="2200"/>
              <a:t>(</a:t>
            </a:r>
            <a:r>
              <a:rPr lang="en-GB" sz="2200" i="1"/>
              <a:t>TSP</a:t>
            </a:r>
            <a:r>
              <a:rPr lang="en-GB" sz="2200"/>
              <a:t>)</a:t>
            </a:r>
          </a:p>
        </p:txBody>
      </p:sp>
      <p:sp>
        <p:nvSpPr>
          <p:cNvPr id="163842" name="Rectangle 2"/>
          <p:cNvSpPr>
            <a:spLocks noGrp="1" noChangeArrowheads="1"/>
          </p:cNvSpPr>
          <p:nvPr>
            <p:ph type="title"/>
          </p:nvPr>
        </p:nvSpPr>
        <p:spPr>
          <a:xfrm>
            <a:off x="871538" y="1044575"/>
            <a:ext cx="8162925" cy="579438"/>
          </a:xfrm>
        </p:spPr>
        <p:txBody>
          <a:bodyPr/>
          <a:lstStyle/>
          <a:p>
            <a:r>
              <a:rPr lang="en-GB" sz="3200"/>
              <a:t>Ant colony optimisation (ACO)</a:t>
            </a:r>
          </a:p>
        </p:txBody>
      </p:sp>
      <p:cxnSp>
        <p:nvCxnSpPr>
          <p:cNvPr id="163844" name="AutoShape 4"/>
          <p:cNvCxnSpPr>
            <a:cxnSpLocks noChangeShapeType="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45" name="AutoShape 5"/>
          <p:cNvCxnSpPr>
            <a:cxnSpLocks noChangeShapeType="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46" name="AutoShape 6"/>
          <p:cNvCxnSpPr>
            <a:cxnSpLocks noChangeShapeType="1"/>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47" name="AutoShape 7"/>
          <p:cNvCxnSpPr>
            <a:cxnSpLocks noChangeShapeType="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48" name="AutoShape 8"/>
          <p:cNvCxnSpPr>
            <a:cxnSpLocks noChangeShapeType="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49" name="AutoShape 9"/>
          <p:cNvCxnSpPr>
            <a:cxnSpLocks noChangeShapeType="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0" name="AutoShape 10"/>
          <p:cNvCxnSpPr>
            <a:cxnSpLocks noChangeShapeType="1"/>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1" name="AutoShape 11"/>
          <p:cNvCxnSpPr>
            <a:cxnSpLocks noChangeShapeType="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2" name="AutoShape 12"/>
          <p:cNvCxnSpPr>
            <a:cxnSpLocks noChangeShapeType="1"/>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3" name="AutoShape 13"/>
          <p:cNvCxnSpPr>
            <a:cxnSpLocks noChangeShapeType="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4" name="AutoShape 14"/>
          <p:cNvCxnSpPr>
            <a:cxnSpLocks noChangeShapeType="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5" name="AutoShape 15"/>
          <p:cNvCxnSpPr>
            <a:cxnSpLocks noChangeShapeType="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6" name="AutoShape 16"/>
          <p:cNvCxnSpPr>
            <a:cxnSpLocks noChangeShapeType="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7" name="AutoShape 17"/>
          <p:cNvCxnSpPr>
            <a:cxnSpLocks noChangeShapeType="1"/>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8" name="AutoShape 18"/>
          <p:cNvCxnSpPr>
            <a:cxnSpLocks noChangeShapeType="1"/>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9" name="AutoShape 19"/>
          <p:cNvCxnSpPr>
            <a:cxnSpLocks noChangeShapeType="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0" name="AutoShape 20"/>
          <p:cNvCxnSpPr>
            <a:cxnSpLocks noChangeShapeType="1"/>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1" name="AutoShape 21"/>
          <p:cNvCxnSpPr>
            <a:cxnSpLocks noChangeShapeType="1"/>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2" name="AutoShape 22"/>
          <p:cNvCxnSpPr>
            <a:cxnSpLocks noChangeShapeType="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3" name="AutoShape 23"/>
          <p:cNvCxnSpPr>
            <a:cxnSpLocks noChangeShapeType="1"/>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4" name="AutoShape 24"/>
          <p:cNvCxnSpPr>
            <a:cxnSpLocks noChangeShapeType="1"/>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5" name="AutoShape 25"/>
          <p:cNvCxnSpPr>
            <a:cxnSpLocks noChangeShapeType="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6" name="AutoShape 26"/>
          <p:cNvCxnSpPr>
            <a:cxnSpLocks noChangeShapeType="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879" name="Picture 39" descr="j01502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0480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3880" name="Picture 40" descr="j01502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3881" name="Picture 41" descr="j01502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438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3882" name="Picture 42" descr="j01502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3892" name="Picture 52"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908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3" name="Picture 53"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2766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4" name="Picture 54"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956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5" name="Picture 55"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1336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6" name="Picture 56"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2766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7" name="Picture 57"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3622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8" name="Picture 58"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3528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899" name="Picture 59"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336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900" name="Picture 60"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2860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901" name="Picture 61"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00400"/>
            <a:ext cx="4572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163902" name="Picture 62" descr="bl003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819400"/>
            <a:ext cx="457200" cy="34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14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91" name="Rectangle 27"/>
          <p:cNvSpPr>
            <a:spLocks noGrp="1" noChangeArrowheads="1"/>
          </p:cNvSpPr>
          <p:nvPr>
            <p:ph idx="1"/>
          </p:nvPr>
        </p:nvSpPr>
        <p:spPr>
          <a:xfrm>
            <a:off x="912813" y="4114800"/>
            <a:ext cx="8110537" cy="2362200"/>
          </a:xfrm>
        </p:spPr>
        <p:txBody>
          <a:bodyPr/>
          <a:lstStyle/>
          <a:p>
            <a:pPr>
              <a:lnSpc>
                <a:spcPct val="90000"/>
              </a:lnSpc>
            </a:pPr>
            <a:r>
              <a:rPr lang="en-GB" sz="2200"/>
              <a:t>Can we use ant colony methods to improve routing?</a:t>
            </a:r>
          </a:p>
          <a:p>
            <a:pPr>
              <a:lnSpc>
                <a:spcPct val="90000"/>
              </a:lnSpc>
            </a:pPr>
            <a:r>
              <a:rPr lang="en-GB" sz="2200"/>
              <a:t>Send out </a:t>
            </a:r>
            <a:r>
              <a:rPr lang="en-GB" sz="2200">
                <a:latin typeface="Times New Roman"/>
              </a:rPr>
              <a:t>‘</a:t>
            </a:r>
            <a:r>
              <a:rPr lang="en-GB" sz="2200"/>
              <a:t>ant</a:t>
            </a:r>
            <a:r>
              <a:rPr lang="en-GB" sz="2200">
                <a:latin typeface="Times New Roman"/>
              </a:rPr>
              <a:t>’</a:t>
            </a:r>
            <a:r>
              <a:rPr lang="en-GB" sz="2200"/>
              <a:t> packets into the network </a:t>
            </a:r>
            <a:r>
              <a:rPr lang="en-GB" sz="2200">
                <a:latin typeface="Times New Roman"/>
              </a:rPr>
              <a:t>…</a:t>
            </a:r>
            <a:endParaRPr lang="en-GB" sz="2200"/>
          </a:p>
          <a:p>
            <a:pPr>
              <a:lnSpc>
                <a:spcPct val="90000"/>
              </a:lnSpc>
            </a:pPr>
            <a:r>
              <a:rPr lang="en-GB" sz="2200">
                <a:latin typeface="Times New Roman"/>
              </a:rPr>
              <a:t>…</a:t>
            </a:r>
            <a:r>
              <a:rPr lang="en-GB" sz="2200"/>
              <a:t> laying down </a:t>
            </a:r>
            <a:r>
              <a:rPr lang="en-GB" sz="2200">
                <a:latin typeface="Times New Roman"/>
              </a:rPr>
              <a:t>‘</a:t>
            </a:r>
            <a:r>
              <a:rPr lang="en-GB" sz="2200"/>
              <a:t>electronic pheromone</a:t>
            </a:r>
            <a:r>
              <a:rPr lang="en-GB" sz="2200">
                <a:latin typeface="Times New Roman"/>
              </a:rPr>
              <a:t>’</a:t>
            </a:r>
            <a:r>
              <a:rPr lang="en-GB" sz="2200"/>
              <a:t> </a:t>
            </a:r>
            <a:r>
              <a:rPr lang="en-GB" sz="2200">
                <a:latin typeface="Times New Roman"/>
              </a:rPr>
              <a:t>…</a:t>
            </a:r>
            <a:endParaRPr lang="en-GB" sz="2200"/>
          </a:p>
          <a:p>
            <a:pPr>
              <a:lnSpc>
                <a:spcPct val="90000"/>
              </a:lnSpc>
            </a:pPr>
            <a:r>
              <a:rPr lang="en-GB" sz="2200">
                <a:latin typeface="Times New Roman"/>
              </a:rPr>
              <a:t>…</a:t>
            </a:r>
            <a:r>
              <a:rPr lang="en-GB" sz="2200"/>
              <a:t> to share routing information </a:t>
            </a:r>
            <a:r>
              <a:rPr lang="en-GB" sz="2200">
                <a:latin typeface="Times New Roman"/>
              </a:rPr>
              <a:t>…</a:t>
            </a:r>
            <a:endParaRPr lang="en-GB" sz="2200"/>
          </a:p>
          <a:p>
            <a:pPr>
              <a:lnSpc>
                <a:spcPct val="90000"/>
              </a:lnSpc>
            </a:pPr>
            <a:r>
              <a:rPr lang="en-GB" sz="2200">
                <a:latin typeface="Times New Roman"/>
              </a:rPr>
              <a:t>…</a:t>
            </a:r>
            <a:r>
              <a:rPr lang="en-GB" sz="2200"/>
              <a:t> and improve the overall routing strategy for the network?</a:t>
            </a:r>
          </a:p>
        </p:txBody>
      </p:sp>
      <p:sp>
        <p:nvSpPr>
          <p:cNvPr id="164866" name="Rectangle 2"/>
          <p:cNvSpPr>
            <a:spLocks noGrp="1" noChangeArrowheads="1"/>
          </p:cNvSpPr>
          <p:nvPr>
            <p:ph type="title"/>
          </p:nvPr>
        </p:nvSpPr>
        <p:spPr>
          <a:xfrm>
            <a:off x="871538" y="1044575"/>
            <a:ext cx="8162925" cy="579438"/>
          </a:xfrm>
        </p:spPr>
        <p:txBody>
          <a:bodyPr/>
          <a:lstStyle/>
          <a:p>
            <a:r>
              <a:rPr lang="en-GB" sz="3200"/>
              <a:t>Ant colony routing? (ACR)</a:t>
            </a:r>
          </a:p>
        </p:txBody>
      </p:sp>
      <p:pic>
        <p:nvPicPr>
          <p:cNvPr id="164907" name="Picture 4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08" name="Picture 4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09" name="Picture 4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0" name="Picture 4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1" name="Picture 4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2" name="Picture 4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3" name="Picture 4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4" name="Picture 5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5" name="Picture 5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6" name="Picture 5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4917" name="Picture 5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64918" name="AutoShape 54"/>
          <p:cNvCxnSpPr>
            <a:cxnSpLocks noChangeShapeType="1"/>
            <a:stCxn id="164915" idx="3"/>
            <a:endCxn id="164913"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19" name="AutoShape 55"/>
          <p:cNvCxnSpPr>
            <a:cxnSpLocks noChangeShapeType="1"/>
            <a:stCxn id="164915" idx="2"/>
            <a:endCxn id="164912"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0" name="AutoShape 56"/>
          <p:cNvCxnSpPr>
            <a:cxnSpLocks noChangeShapeType="1"/>
            <a:stCxn id="164913" idx="2"/>
            <a:endCxn id="164912"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1" name="AutoShape 57"/>
          <p:cNvCxnSpPr>
            <a:cxnSpLocks noChangeShapeType="1"/>
            <a:stCxn id="164912" idx="3"/>
            <a:endCxn id="164907"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2" name="AutoShape 58"/>
          <p:cNvCxnSpPr>
            <a:cxnSpLocks noChangeShapeType="1"/>
            <a:stCxn id="164913" idx="3"/>
            <a:endCxn id="164908"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3" name="AutoShape 59"/>
          <p:cNvCxnSpPr>
            <a:cxnSpLocks noChangeShapeType="1"/>
            <a:stCxn id="164907" idx="3"/>
            <a:endCxn id="164916"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4" name="AutoShape 60"/>
          <p:cNvCxnSpPr>
            <a:cxnSpLocks noChangeShapeType="1"/>
            <a:stCxn id="164913" idx="2"/>
            <a:endCxn id="164907"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5" name="AutoShape 61"/>
          <p:cNvCxnSpPr>
            <a:cxnSpLocks noChangeShapeType="1"/>
            <a:stCxn id="164912" idx="3"/>
            <a:endCxn id="164916"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6" name="AutoShape 62"/>
          <p:cNvCxnSpPr>
            <a:cxnSpLocks noChangeShapeType="1"/>
            <a:stCxn id="164908" idx="2"/>
            <a:endCxn id="164916"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7" name="AutoShape 63"/>
          <p:cNvCxnSpPr>
            <a:cxnSpLocks noChangeShapeType="1"/>
            <a:stCxn id="164908" idx="3"/>
            <a:endCxn id="164911"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8" name="AutoShape 64"/>
          <p:cNvCxnSpPr>
            <a:cxnSpLocks noChangeShapeType="1"/>
            <a:stCxn id="164916" idx="3"/>
            <a:endCxn id="164910"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9" name="AutoShape 65"/>
          <p:cNvCxnSpPr>
            <a:cxnSpLocks noChangeShapeType="1"/>
            <a:stCxn id="164915" idx="3"/>
            <a:endCxn id="164907"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0" name="AutoShape 66"/>
          <p:cNvCxnSpPr>
            <a:cxnSpLocks noChangeShapeType="1"/>
            <a:stCxn id="164907" idx="3"/>
            <a:endCxn id="164908"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1" name="AutoShape 67"/>
          <p:cNvCxnSpPr>
            <a:cxnSpLocks noChangeShapeType="1"/>
            <a:stCxn id="164908" idx="2"/>
            <a:endCxn id="164910"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2" name="AutoShape 68"/>
          <p:cNvCxnSpPr>
            <a:cxnSpLocks noChangeShapeType="1"/>
            <a:stCxn id="164911" idx="2"/>
            <a:endCxn id="164910"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3" name="AutoShape 69"/>
          <p:cNvCxnSpPr>
            <a:cxnSpLocks noChangeShapeType="1"/>
            <a:stCxn id="164911" idx="3"/>
            <a:endCxn id="164909"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4" name="AutoShape 70"/>
          <p:cNvCxnSpPr>
            <a:cxnSpLocks noChangeShapeType="1"/>
            <a:stCxn id="164909" idx="3"/>
            <a:endCxn id="164917"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5" name="AutoShape 71"/>
          <p:cNvCxnSpPr>
            <a:cxnSpLocks noChangeShapeType="1"/>
            <a:stCxn id="164917" idx="1"/>
            <a:endCxn id="164914"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6" name="AutoShape 72"/>
          <p:cNvCxnSpPr>
            <a:cxnSpLocks noChangeShapeType="1"/>
            <a:stCxn id="164910" idx="3"/>
            <a:endCxn id="164914"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7" name="AutoShape 73"/>
          <p:cNvCxnSpPr>
            <a:cxnSpLocks noChangeShapeType="1"/>
            <a:stCxn id="164911" idx="2"/>
            <a:endCxn id="164914"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8" name="AutoShape 74"/>
          <p:cNvCxnSpPr>
            <a:cxnSpLocks noChangeShapeType="1"/>
            <a:stCxn id="164909" idx="2"/>
            <a:endCxn id="164914"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39" name="AutoShape 75"/>
          <p:cNvCxnSpPr>
            <a:cxnSpLocks noChangeShapeType="1"/>
            <a:stCxn id="164908" idx="3"/>
            <a:endCxn id="164914"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40" name="AutoShape 76"/>
          <p:cNvCxnSpPr>
            <a:cxnSpLocks noChangeShapeType="1"/>
            <a:stCxn id="164910" idx="0"/>
            <a:endCxn id="164909"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4941" name="Picture 77"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4942" name="Picture 78"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438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4943" name="Picture 79"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4944" name="Picture 80"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sp>
        <p:nvSpPr>
          <p:cNvPr id="164945" name="Text Box 81"/>
          <p:cNvSpPr txBox="1">
            <a:spLocks noChangeArrowheads="1"/>
          </p:cNvSpPr>
          <p:nvPr/>
        </p:nvSpPr>
        <p:spPr bwMode="auto">
          <a:xfrm>
            <a:off x="2362200" y="2743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4946" name="Text Box 82"/>
          <p:cNvSpPr txBox="1">
            <a:spLocks noChangeArrowheads="1"/>
          </p:cNvSpPr>
          <p:nvPr/>
        </p:nvSpPr>
        <p:spPr bwMode="auto">
          <a:xfrm>
            <a:off x="3429000" y="2362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4947" name="Text Box 83"/>
          <p:cNvSpPr txBox="1">
            <a:spLocks noChangeArrowheads="1"/>
          </p:cNvSpPr>
          <p:nvPr/>
        </p:nvSpPr>
        <p:spPr bwMode="auto">
          <a:xfrm>
            <a:off x="5638800" y="30480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4948" name="Text Box 84"/>
          <p:cNvSpPr txBox="1">
            <a:spLocks noChangeArrowheads="1"/>
          </p:cNvSpPr>
          <p:nvPr/>
        </p:nvSpPr>
        <p:spPr bwMode="auto">
          <a:xfrm>
            <a:off x="6172200" y="2743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4949" name="Text Box 85"/>
          <p:cNvSpPr txBox="1">
            <a:spLocks noChangeArrowheads="1"/>
          </p:cNvSpPr>
          <p:nvPr/>
        </p:nvSpPr>
        <p:spPr bwMode="auto">
          <a:xfrm>
            <a:off x="3490913" y="1885950"/>
            <a:ext cx="1519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solidFill>
                  <a:schemeClr val="folHlink"/>
                </a:solidFill>
                <a:latin typeface="Times New Roman"/>
              </a:rPr>
              <a:t>‘</a:t>
            </a:r>
            <a:r>
              <a:rPr lang="en-GB" sz="1600">
                <a:solidFill>
                  <a:schemeClr val="folHlink"/>
                </a:solidFill>
              </a:rPr>
              <a:t>Ant</a:t>
            </a:r>
            <a:r>
              <a:rPr lang="en-GB" sz="1600">
                <a:solidFill>
                  <a:schemeClr val="folHlink"/>
                </a:solidFill>
                <a:latin typeface="Times New Roman"/>
              </a:rPr>
              <a:t>’</a:t>
            </a:r>
            <a:r>
              <a:rPr lang="en-GB" sz="1600">
                <a:solidFill>
                  <a:schemeClr val="folHlink"/>
                </a:solidFill>
              </a:rPr>
              <a:t> packets</a:t>
            </a:r>
          </a:p>
        </p:txBody>
      </p:sp>
      <p:sp>
        <p:nvSpPr>
          <p:cNvPr id="164950" name="Line 86"/>
          <p:cNvSpPr>
            <a:spLocks noChangeShapeType="1"/>
          </p:cNvSpPr>
          <p:nvPr/>
        </p:nvSpPr>
        <p:spPr bwMode="auto">
          <a:xfrm flipH="1">
            <a:off x="3810000" y="2209800"/>
            <a:ext cx="1524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64951" name="Line 87"/>
          <p:cNvSpPr>
            <a:spLocks noChangeShapeType="1"/>
          </p:cNvSpPr>
          <p:nvPr/>
        </p:nvSpPr>
        <p:spPr bwMode="auto">
          <a:xfrm>
            <a:off x="4724400" y="2209800"/>
            <a:ext cx="1143000" cy="6858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1288912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4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fontScale="25000" lnSpcReduction="20000"/>
          </a:bodyPr>
          <a:lstStyle/>
          <a:p>
            <a:pPr algn="just"/>
            <a:r>
              <a:rPr lang="en-US" sz="5600" dirty="0"/>
              <a:t>Vic was awarded the BSc(</a:t>
            </a:r>
            <a:r>
              <a:rPr lang="en-US" sz="5600" dirty="0" err="1"/>
              <a:t>Hons</a:t>
            </a:r>
            <a:r>
              <a:rPr lang="en-US" sz="5600" dirty="0"/>
              <a:t>) degree in Mathematics and Computing from the University of Exeter (UK) in 1984 and the PhD degree in Communication Engineering (Thesis title: "</a:t>
            </a:r>
            <a:r>
              <a:rPr lang="en-US" sz="5600" dirty="0" err="1"/>
              <a:t>Optimisation</a:t>
            </a:r>
            <a:r>
              <a:rPr lang="en-US" sz="5600" dirty="0"/>
              <a:t> Techniques for Telecommunication Networks") from Plymouth Polytechnic, now the University of Plymouth, (UK) in 1988.  He is currently Professor of Computing Futures at </a:t>
            </a:r>
            <a:r>
              <a:rPr lang="en-US" sz="5600" dirty="0" err="1"/>
              <a:t>Glyndŵr</a:t>
            </a:r>
            <a:r>
              <a:rPr lang="en-US" sz="5600" dirty="0"/>
              <a:t> University, </a:t>
            </a:r>
            <a:r>
              <a:rPr lang="en-US" sz="5600" dirty="0" err="1"/>
              <a:t>Wrexham</a:t>
            </a:r>
            <a:r>
              <a:rPr lang="en-US" sz="5600" dirty="0"/>
              <a:t>, Wales.  He also serves on the UK National Committee of the Council of Professors and Heads of Computing (CPHC) as the Chair of the Council of Heads of Computing in Wales/</a:t>
            </a:r>
            <a:r>
              <a:rPr lang="en-US" sz="5600" dirty="0" err="1"/>
              <a:t>Cyngor</a:t>
            </a:r>
            <a:r>
              <a:rPr lang="en-US" sz="5600" dirty="0"/>
              <a:t> </a:t>
            </a:r>
            <a:r>
              <a:rPr lang="en-US" sz="5600" dirty="0" err="1"/>
              <a:t>Penaethiaid</a:t>
            </a:r>
            <a:r>
              <a:rPr lang="en-US" sz="5600" dirty="0"/>
              <a:t> </a:t>
            </a:r>
            <a:r>
              <a:rPr lang="en-US" sz="5600" dirty="0" err="1"/>
              <a:t>Cyfrifiadura</a:t>
            </a:r>
            <a:r>
              <a:rPr lang="en-US" sz="5600" dirty="0"/>
              <a:t> </a:t>
            </a:r>
            <a:r>
              <a:rPr lang="en-US" sz="5600" dirty="0" err="1"/>
              <a:t>Cymru</a:t>
            </a:r>
            <a:r>
              <a:rPr lang="en-US" sz="5600" dirty="0"/>
              <a:t> (CPCC).  He is an approved British Computer Society (BCS) accreditation assessor, an Institute of Engineering and Technology (IET) recommended speaker and a European Commission (EC) ‘Horizon 2020’ (H2020) Expert Research Assessor and Ethics </a:t>
            </a:r>
            <a:r>
              <a:rPr lang="en-US" sz="5600" dirty="0" err="1"/>
              <a:t>consultant.Vic</a:t>
            </a:r>
            <a:r>
              <a:rPr lang="en-US" sz="5600" dirty="0"/>
              <a:t> has worked in senior positions in academia and industry for nearly 30 years and has published over 300 research papers, patents and books.  His research interests span several areas of computational mathematics, including artificial intelligence and the application of heuristic principles to large-scale problems in Internet design, </a:t>
            </a:r>
            <a:r>
              <a:rPr lang="en-US" sz="5600" dirty="0" err="1"/>
              <a:t>modelling</a:t>
            </a:r>
            <a:r>
              <a:rPr lang="en-US" sz="5600" dirty="0"/>
              <a:t>, simulation, management and control.  He has also worked extensively on projects using Internet technologies to help the elderly and disabled live longer independent lives.  He is an experienced ‘futurologist’ - with particular a focus on the ethical and moral dimensions of technological evolution, 'big data', ‘big connectivity’ and the 'Internet of Things' - and writes regularly in the ‘Turing’s Radiator’ blog (vicgrout.net).</a:t>
            </a:r>
          </a:p>
          <a:p>
            <a:pPr algn="just"/>
            <a:r>
              <a:rPr lang="en-US" sz="5600" dirty="0"/>
              <a:t>Professor Grout is a Chartered Engineer, Chartered Electrical Engineer, Chartered Scientist, Chartered Mathematician and Chartered IT Professional, a Fellow of the Royal Society of Arts (FRSA), Institute of Mathematics and its Applications (FIMA), British Computer Society (FBCS) and Institution of Engineering and Technology (FIET) and a Senior Member of the Institute of Electrical and Electronics Engineers (SMIEEE) and the Association of Computing Machinery (ACM).  He formed and initially chaired the biennial international conference series on Internet Technologies and Applications (ITA 05, 07, 09, 11, 13 &amp; 15) and is a frequent contributor to TV and radio, including the newly launched runaview.com discussion forum:</a:t>
            </a:r>
            <a:r>
              <a:rPr lang="en-US" sz="5600" i="1" dirty="0"/>
              <a:t>“… bringing together 1000 of the UK's most entertaining &amp; dynamic personalities.”</a:t>
            </a:r>
            <a:endParaRPr lang="en-US" sz="5600" dirty="0"/>
          </a:p>
          <a:p>
            <a:endParaRPr lang="en-US" dirty="0"/>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t>Biography</a:t>
            </a:r>
            <a:endParaRPr lang="en-US" dirty="0"/>
          </a:p>
        </p:txBody>
      </p:sp>
    </p:spTree>
    <p:extLst>
      <p:ext uri="{BB962C8B-B14F-4D97-AF65-F5344CB8AC3E}">
        <p14:creationId xmlns:p14="http://schemas.microsoft.com/office/powerpoint/2010/main" val="302612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6" name="Rectangle 4"/>
          <p:cNvSpPr>
            <a:spLocks noGrp="1" noChangeArrowheads="1"/>
          </p:cNvSpPr>
          <p:nvPr>
            <p:ph idx="1"/>
          </p:nvPr>
        </p:nvSpPr>
        <p:spPr>
          <a:xfrm>
            <a:off x="912813" y="4114800"/>
            <a:ext cx="8110537" cy="2362200"/>
          </a:xfrm>
        </p:spPr>
        <p:txBody>
          <a:bodyPr/>
          <a:lstStyle/>
          <a:p>
            <a:r>
              <a:rPr lang="en-GB" sz="2200"/>
              <a:t>Some successful, small-scale simulation work has been carried out </a:t>
            </a:r>
            <a:r>
              <a:rPr lang="en-GB" sz="2200">
                <a:latin typeface="Times New Roman"/>
              </a:rPr>
              <a:t>…</a:t>
            </a:r>
            <a:endParaRPr lang="en-GB" sz="2200"/>
          </a:p>
          <a:p>
            <a:r>
              <a:rPr lang="en-GB" sz="2200">
                <a:latin typeface="Times New Roman"/>
              </a:rPr>
              <a:t>…</a:t>
            </a:r>
            <a:r>
              <a:rPr lang="en-GB" sz="2200"/>
              <a:t> but now for the big networks </a:t>
            </a:r>
            <a:r>
              <a:rPr lang="en-GB" sz="2200">
                <a:latin typeface="Times New Roman"/>
              </a:rPr>
              <a:t>…</a:t>
            </a:r>
            <a:endParaRPr lang="en-GB" sz="2200"/>
          </a:p>
          <a:p>
            <a:r>
              <a:rPr lang="en-GB" sz="2200">
                <a:latin typeface="Times New Roman"/>
              </a:rPr>
              <a:t>…</a:t>
            </a:r>
            <a:r>
              <a:rPr lang="en-GB" sz="2200"/>
              <a:t> and the </a:t>
            </a:r>
            <a:r>
              <a:rPr lang="en-GB" sz="2200">
                <a:latin typeface="Times New Roman"/>
              </a:rPr>
              <a:t>‘</a:t>
            </a:r>
            <a:r>
              <a:rPr lang="en-GB" sz="2200"/>
              <a:t>production</a:t>
            </a:r>
            <a:r>
              <a:rPr lang="en-GB" sz="2200">
                <a:latin typeface="Times New Roman"/>
              </a:rPr>
              <a:t>’</a:t>
            </a:r>
            <a:r>
              <a:rPr lang="en-GB" sz="2200"/>
              <a:t> routers!</a:t>
            </a:r>
          </a:p>
          <a:p>
            <a:r>
              <a:rPr lang="en-GB" sz="2200"/>
              <a:t>Your mission (Nigel), should you choose to accept it, </a:t>
            </a:r>
            <a:r>
              <a:rPr lang="en-GB" sz="2200">
                <a:latin typeface="Times New Roman"/>
              </a:rPr>
              <a:t>…</a:t>
            </a:r>
            <a:endParaRPr lang="en-GB" sz="2200"/>
          </a:p>
          <a:p>
            <a:endParaRPr lang="en-GB" sz="2200"/>
          </a:p>
        </p:txBody>
      </p:sp>
      <p:sp>
        <p:nvSpPr>
          <p:cNvPr id="166914" name="Rectangle 2"/>
          <p:cNvSpPr>
            <a:spLocks noGrp="1" noChangeArrowheads="1"/>
          </p:cNvSpPr>
          <p:nvPr>
            <p:ph type="title"/>
          </p:nvPr>
        </p:nvSpPr>
        <p:spPr>
          <a:xfrm>
            <a:off x="871538" y="1044575"/>
            <a:ext cx="8162925" cy="579438"/>
          </a:xfrm>
        </p:spPr>
        <p:txBody>
          <a:bodyPr/>
          <a:lstStyle/>
          <a:p>
            <a:r>
              <a:rPr lang="en-GB" sz="3200"/>
              <a:t>Ant colony routing? (ACR)</a:t>
            </a:r>
          </a:p>
        </p:txBody>
      </p:sp>
      <p:pic>
        <p:nvPicPr>
          <p:cNvPr id="166917" name="Picture 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19" name="Picture 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0"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1"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2" name="Picture 10"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3" name="Picture 11"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4" name="Picture 12"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5" name="Picture 13"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6" name="Picture 1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1275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66927"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19400"/>
            <a:ext cx="412750" cy="306388"/>
          </a:xfrm>
          <a:prstGeom prst="rect">
            <a:avLst/>
          </a:prstGeom>
          <a:noFill/>
          <a:extLst>
            <a:ext uri="{909E8E84-426E-40DD-AFC4-6F175D3DCCD1}">
              <a14:hiddenFill xmlns:a14="http://schemas.microsoft.com/office/drawing/2010/main">
                <a:solidFill>
                  <a:srgbClr val="FFFFFF"/>
                </a:solidFill>
              </a14:hiddenFill>
            </a:ext>
          </a:extLst>
        </p:spPr>
      </p:pic>
      <p:cxnSp>
        <p:nvCxnSpPr>
          <p:cNvPr id="166928" name="AutoShape 16"/>
          <p:cNvCxnSpPr>
            <a:cxnSpLocks noChangeShapeType="1"/>
            <a:stCxn id="166925" idx="3"/>
            <a:endCxn id="166923" idx="1"/>
          </p:cNvCxnSpPr>
          <p:nvPr/>
        </p:nvCxnSpPr>
        <p:spPr bwMode="auto">
          <a:xfrm flipV="1">
            <a:off x="2012950" y="2363788"/>
            <a:ext cx="8064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29" name="AutoShape 17"/>
          <p:cNvCxnSpPr>
            <a:cxnSpLocks noChangeShapeType="1"/>
            <a:stCxn id="166925" idx="2"/>
            <a:endCxn id="166922" idx="1"/>
          </p:cNvCxnSpPr>
          <p:nvPr/>
        </p:nvCxnSpPr>
        <p:spPr bwMode="auto">
          <a:xfrm>
            <a:off x="1806575" y="2973388"/>
            <a:ext cx="479425"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0" name="AutoShape 18"/>
          <p:cNvCxnSpPr>
            <a:cxnSpLocks noChangeShapeType="1"/>
            <a:stCxn id="166923" idx="2"/>
            <a:endCxn id="166922" idx="0"/>
          </p:cNvCxnSpPr>
          <p:nvPr/>
        </p:nvCxnSpPr>
        <p:spPr bwMode="auto">
          <a:xfrm flipH="1">
            <a:off x="2492375" y="2516188"/>
            <a:ext cx="533400" cy="760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1" name="AutoShape 19"/>
          <p:cNvCxnSpPr>
            <a:cxnSpLocks noChangeShapeType="1"/>
            <a:stCxn id="166922" idx="3"/>
            <a:endCxn id="166917" idx="1"/>
          </p:cNvCxnSpPr>
          <p:nvPr/>
        </p:nvCxnSpPr>
        <p:spPr bwMode="auto">
          <a:xfrm flipV="1">
            <a:off x="26987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2" name="AutoShape 20"/>
          <p:cNvCxnSpPr>
            <a:cxnSpLocks noChangeShapeType="1"/>
            <a:stCxn id="166923" idx="3"/>
            <a:endCxn id="166918" idx="1"/>
          </p:cNvCxnSpPr>
          <p:nvPr/>
        </p:nvCxnSpPr>
        <p:spPr bwMode="auto">
          <a:xfrm>
            <a:off x="3232150" y="2363788"/>
            <a:ext cx="10350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3" name="AutoShape 21"/>
          <p:cNvCxnSpPr>
            <a:cxnSpLocks noChangeShapeType="1"/>
            <a:stCxn id="166917" idx="3"/>
            <a:endCxn id="166926" idx="1"/>
          </p:cNvCxnSpPr>
          <p:nvPr/>
        </p:nvCxnSpPr>
        <p:spPr bwMode="auto">
          <a:xfrm>
            <a:off x="3613150" y="3049588"/>
            <a:ext cx="501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4" name="AutoShape 22"/>
          <p:cNvCxnSpPr>
            <a:cxnSpLocks noChangeShapeType="1"/>
            <a:stCxn id="166923" idx="2"/>
            <a:endCxn id="166917" idx="0"/>
          </p:cNvCxnSpPr>
          <p:nvPr/>
        </p:nvCxnSpPr>
        <p:spPr bwMode="auto">
          <a:xfrm>
            <a:off x="3025775" y="2516188"/>
            <a:ext cx="381000" cy="3794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5" name="AutoShape 23"/>
          <p:cNvCxnSpPr>
            <a:cxnSpLocks noChangeShapeType="1"/>
            <a:stCxn id="166922" idx="3"/>
            <a:endCxn id="166926" idx="1"/>
          </p:cNvCxnSpPr>
          <p:nvPr/>
        </p:nvCxnSpPr>
        <p:spPr bwMode="auto">
          <a:xfrm>
            <a:off x="2698750" y="3430588"/>
            <a:ext cx="1416050" cy="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6" name="AutoShape 24"/>
          <p:cNvCxnSpPr>
            <a:cxnSpLocks noChangeShapeType="1"/>
            <a:stCxn id="166918" idx="2"/>
            <a:endCxn id="166926" idx="0"/>
          </p:cNvCxnSpPr>
          <p:nvPr/>
        </p:nvCxnSpPr>
        <p:spPr bwMode="auto">
          <a:xfrm flipH="1">
            <a:off x="4321175" y="2744788"/>
            <a:ext cx="1524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7" name="AutoShape 25"/>
          <p:cNvCxnSpPr>
            <a:cxnSpLocks noChangeShapeType="1"/>
            <a:stCxn id="166918" idx="3"/>
            <a:endCxn id="166921" idx="1"/>
          </p:cNvCxnSpPr>
          <p:nvPr/>
        </p:nvCxnSpPr>
        <p:spPr bwMode="auto">
          <a:xfrm flipV="1">
            <a:off x="4679950" y="2363788"/>
            <a:ext cx="7302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8" name="AutoShape 26"/>
          <p:cNvCxnSpPr>
            <a:cxnSpLocks noChangeShapeType="1"/>
            <a:stCxn id="166926" idx="3"/>
            <a:endCxn id="166920" idx="1"/>
          </p:cNvCxnSpPr>
          <p:nvPr/>
        </p:nvCxnSpPr>
        <p:spPr bwMode="auto">
          <a:xfrm>
            <a:off x="4527550" y="3430588"/>
            <a:ext cx="577850" cy="76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9" name="AutoShape 27"/>
          <p:cNvCxnSpPr>
            <a:cxnSpLocks noChangeShapeType="1"/>
            <a:stCxn id="166925" idx="3"/>
            <a:endCxn id="166917" idx="1"/>
          </p:cNvCxnSpPr>
          <p:nvPr/>
        </p:nvCxnSpPr>
        <p:spPr bwMode="auto">
          <a:xfrm>
            <a:off x="2012950" y="2820988"/>
            <a:ext cx="1187450" cy="2286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0" name="AutoShape 28"/>
          <p:cNvCxnSpPr>
            <a:cxnSpLocks noChangeShapeType="1"/>
            <a:stCxn id="166917" idx="3"/>
            <a:endCxn id="166918" idx="1"/>
          </p:cNvCxnSpPr>
          <p:nvPr/>
        </p:nvCxnSpPr>
        <p:spPr bwMode="auto">
          <a:xfrm flipV="1">
            <a:off x="3613150" y="2592388"/>
            <a:ext cx="654050" cy="4572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1" name="AutoShape 29"/>
          <p:cNvCxnSpPr>
            <a:cxnSpLocks noChangeShapeType="1"/>
            <a:stCxn id="166918" idx="2"/>
            <a:endCxn id="166920" idx="0"/>
          </p:cNvCxnSpPr>
          <p:nvPr/>
        </p:nvCxnSpPr>
        <p:spPr bwMode="auto">
          <a:xfrm>
            <a:off x="4473575" y="2744788"/>
            <a:ext cx="838200" cy="6080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2" name="AutoShape 30"/>
          <p:cNvCxnSpPr>
            <a:cxnSpLocks noChangeShapeType="1"/>
            <a:stCxn id="166921" idx="2"/>
            <a:endCxn id="166920" idx="0"/>
          </p:cNvCxnSpPr>
          <p:nvPr/>
        </p:nvCxnSpPr>
        <p:spPr bwMode="auto">
          <a:xfrm flipH="1">
            <a:off x="5311775" y="2516188"/>
            <a:ext cx="304800"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3" name="AutoShape 31"/>
          <p:cNvCxnSpPr>
            <a:cxnSpLocks noChangeShapeType="1"/>
            <a:stCxn id="166921" idx="3"/>
            <a:endCxn id="166919" idx="1"/>
          </p:cNvCxnSpPr>
          <p:nvPr/>
        </p:nvCxnSpPr>
        <p:spPr bwMode="auto">
          <a:xfrm>
            <a:off x="5822950" y="23637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4" name="AutoShape 32"/>
          <p:cNvCxnSpPr>
            <a:cxnSpLocks noChangeShapeType="1"/>
            <a:stCxn id="166919" idx="3"/>
            <a:endCxn id="166927" idx="0"/>
          </p:cNvCxnSpPr>
          <p:nvPr/>
        </p:nvCxnSpPr>
        <p:spPr bwMode="auto">
          <a:xfrm>
            <a:off x="6965950" y="2516188"/>
            <a:ext cx="784225" cy="303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5" name="AutoShape 33"/>
          <p:cNvCxnSpPr>
            <a:cxnSpLocks noChangeShapeType="1"/>
            <a:stCxn id="166927" idx="1"/>
            <a:endCxn id="166924" idx="3"/>
          </p:cNvCxnSpPr>
          <p:nvPr/>
        </p:nvCxnSpPr>
        <p:spPr bwMode="auto">
          <a:xfrm flipH="1">
            <a:off x="6661150" y="2973388"/>
            <a:ext cx="882650" cy="381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6" name="AutoShape 34"/>
          <p:cNvCxnSpPr>
            <a:cxnSpLocks noChangeShapeType="1"/>
            <a:stCxn id="166920" idx="3"/>
            <a:endCxn id="166924" idx="1"/>
          </p:cNvCxnSpPr>
          <p:nvPr/>
        </p:nvCxnSpPr>
        <p:spPr bwMode="auto">
          <a:xfrm flipV="1">
            <a:off x="5518150" y="3354388"/>
            <a:ext cx="730250" cy="1524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7" name="AutoShape 35"/>
          <p:cNvCxnSpPr>
            <a:cxnSpLocks noChangeShapeType="1"/>
            <a:stCxn id="166921" idx="2"/>
            <a:endCxn id="166924" idx="0"/>
          </p:cNvCxnSpPr>
          <p:nvPr/>
        </p:nvCxnSpPr>
        <p:spPr bwMode="auto">
          <a:xfrm>
            <a:off x="5616575" y="2516188"/>
            <a:ext cx="838200" cy="6842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8" name="AutoShape 36"/>
          <p:cNvCxnSpPr>
            <a:cxnSpLocks noChangeShapeType="1"/>
            <a:stCxn id="166919" idx="2"/>
            <a:endCxn id="166924" idx="0"/>
          </p:cNvCxnSpPr>
          <p:nvPr/>
        </p:nvCxnSpPr>
        <p:spPr bwMode="auto">
          <a:xfrm flipH="1">
            <a:off x="6454775" y="2668588"/>
            <a:ext cx="304800" cy="5318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9" name="AutoShape 37"/>
          <p:cNvCxnSpPr>
            <a:cxnSpLocks noChangeShapeType="1"/>
            <a:stCxn id="166918" idx="3"/>
            <a:endCxn id="166924" idx="1"/>
          </p:cNvCxnSpPr>
          <p:nvPr/>
        </p:nvCxnSpPr>
        <p:spPr bwMode="auto">
          <a:xfrm>
            <a:off x="4679950" y="2592388"/>
            <a:ext cx="1568450" cy="762000"/>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50" name="AutoShape 38"/>
          <p:cNvCxnSpPr>
            <a:cxnSpLocks noChangeShapeType="1"/>
            <a:stCxn id="166920" idx="0"/>
            <a:endCxn id="166919" idx="1"/>
          </p:cNvCxnSpPr>
          <p:nvPr/>
        </p:nvCxnSpPr>
        <p:spPr bwMode="auto">
          <a:xfrm flipV="1">
            <a:off x="5311775" y="2516188"/>
            <a:ext cx="1241425" cy="836612"/>
          </a:xfrm>
          <a:prstGeom prst="straightConnector1">
            <a:avLst/>
          </a:prstGeom>
          <a:noFill/>
          <a:ln w="9525">
            <a:solidFill>
              <a:schemeClr val="hlink"/>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6951" name="Picture 39"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6952" name="Picture 40"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4384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6953" name="Picture 41"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5334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66954" name="Picture 42" descr="j0150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743200"/>
            <a:ext cx="533400" cy="215900"/>
          </a:xfrm>
          <a:prstGeom prst="rect">
            <a:avLst/>
          </a:prstGeom>
          <a:noFill/>
          <a:extLst>
            <a:ext uri="{909E8E84-426E-40DD-AFC4-6F175D3DCCD1}">
              <a14:hiddenFill xmlns:a14="http://schemas.microsoft.com/office/drawing/2010/main">
                <a:solidFill>
                  <a:srgbClr val="FFFFFF"/>
                </a:solidFill>
              </a14:hiddenFill>
            </a:ext>
          </a:extLst>
        </p:spPr>
      </p:pic>
      <p:sp>
        <p:nvSpPr>
          <p:cNvPr id="166955" name="Text Box 43"/>
          <p:cNvSpPr txBox="1">
            <a:spLocks noChangeArrowheads="1"/>
          </p:cNvSpPr>
          <p:nvPr/>
        </p:nvSpPr>
        <p:spPr bwMode="auto">
          <a:xfrm>
            <a:off x="2362200" y="2743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6956" name="Text Box 44"/>
          <p:cNvSpPr txBox="1">
            <a:spLocks noChangeArrowheads="1"/>
          </p:cNvSpPr>
          <p:nvPr/>
        </p:nvSpPr>
        <p:spPr bwMode="auto">
          <a:xfrm>
            <a:off x="3429000" y="2362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6957" name="Text Box 45"/>
          <p:cNvSpPr txBox="1">
            <a:spLocks noChangeArrowheads="1"/>
          </p:cNvSpPr>
          <p:nvPr/>
        </p:nvSpPr>
        <p:spPr bwMode="auto">
          <a:xfrm>
            <a:off x="5638800" y="30480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6958" name="Text Box 46"/>
          <p:cNvSpPr txBox="1">
            <a:spLocks noChangeArrowheads="1"/>
          </p:cNvSpPr>
          <p:nvPr/>
        </p:nvSpPr>
        <p:spPr bwMode="auto">
          <a:xfrm>
            <a:off x="6172200" y="27432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ym typeface="Webdings" pitchFamily="18" charset="2"/>
              </a:rPr>
              <a:t></a:t>
            </a:r>
            <a:endParaRPr lang="en-GB"/>
          </a:p>
        </p:txBody>
      </p:sp>
      <p:sp>
        <p:nvSpPr>
          <p:cNvPr id="166959" name="Text Box 47"/>
          <p:cNvSpPr txBox="1">
            <a:spLocks noChangeArrowheads="1"/>
          </p:cNvSpPr>
          <p:nvPr/>
        </p:nvSpPr>
        <p:spPr bwMode="auto">
          <a:xfrm>
            <a:off x="3490913" y="1885950"/>
            <a:ext cx="1519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solidFill>
                  <a:schemeClr val="folHlink"/>
                </a:solidFill>
                <a:latin typeface="Times New Roman"/>
              </a:rPr>
              <a:t>‘</a:t>
            </a:r>
            <a:r>
              <a:rPr lang="en-GB" sz="1600">
                <a:solidFill>
                  <a:schemeClr val="folHlink"/>
                </a:solidFill>
              </a:rPr>
              <a:t>Ant</a:t>
            </a:r>
            <a:r>
              <a:rPr lang="en-GB" sz="1600">
                <a:solidFill>
                  <a:schemeClr val="folHlink"/>
                </a:solidFill>
                <a:latin typeface="Times New Roman"/>
              </a:rPr>
              <a:t>’</a:t>
            </a:r>
            <a:r>
              <a:rPr lang="en-GB" sz="1600">
                <a:solidFill>
                  <a:schemeClr val="folHlink"/>
                </a:solidFill>
              </a:rPr>
              <a:t> packets</a:t>
            </a:r>
          </a:p>
        </p:txBody>
      </p:sp>
      <p:sp>
        <p:nvSpPr>
          <p:cNvPr id="166960" name="Line 48"/>
          <p:cNvSpPr>
            <a:spLocks noChangeShapeType="1"/>
          </p:cNvSpPr>
          <p:nvPr/>
        </p:nvSpPr>
        <p:spPr bwMode="auto">
          <a:xfrm flipH="1">
            <a:off x="3810000" y="2209800"/>
            <a:ext cx="152400" cy="2286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
        <p:nvSpPr>
          <p:cNvPr id="166961" name="Line 49"/>
          <p:cNvSpPr>
            <a:spLocks noChangeShapeType="1"/>
          </p:cNvSpPr>
          <p:nvPr/>
        </p:nvSpPr>
        <p:spPr bwMode="auto">
          <a:xfrm>
            <a:off x="4724400" y="2209800"/>
            <a:ext cx="1143000" cy="685800"/>
          </a:xfrm>
          <a:prstGeom prst="line">
            <a:avLst/>
          </a:prstGeom>
          <a:noFill/>
          <a:ln w="12700">
            <a:solidFill>
              <a:schemeClr val="folHlink"/>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spTree>
    <p:extLst>
      <p:ext uri="{BB962C8B-B14F-4D97-AF65-F5344CB8AC3E}">
        <p14:creationId xmlns:p14="http://schemas.microsoft.com/office/powerpoint/2010/main" val="525125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9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6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779463" y="1949450"/>
            <a:ext cx="7678737" cy="579438"/>
          </a:xfrm>
        </p:spPr>
        <p:txBody>
          <a:bodyPr/>
          <a:lstStyle/>
          <a:p>
            <a:r>
              <a:rPr lang="en-GB" sz="3200" b="1">
                <a:latin typeface="Times New Roman"/>
              </a:rPr>
              <a:t>…</a:t>
            </a:r>
            <a:r>
              <a:rPr lang="en-GB" sz="3200" b="1"/>
              <a:t> any questions?</a:t>
            </a:r>
          </a:p>
        </p:txBody>
      </p:sp>
      <p:sp>
        <p:nvSpPr>
          <p:cNvPr id="149510" name="Rectangle 6"/>
          <p:cNvSpPr>
            <a:spLocks noChangeArrowheads="1"/>
          </p:cNvSpPr>
          <p:nvPr/>
        </p:nvSpPr>
        <p:spPr bwMode="auto">
          <a:xfrm>
            <a:off x="838200" y="1066800"/>
            <a:ext cx="7678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GB" sz="3200" b="1">
                <a:solidFill>
                  <a:schemeClr val="tx2"/>
                </a:solidFill>
              </a:rPr>
              <a:t>Thank you </a:t>
            </a:r>
            <a:r>
              <a:rPr lang="en-GB" sz="3200" b="1">
                <a:solidFill>
                  <a:schemeClr val="tx2"/>
                </a:solidFill>
                <a:latin typeface="Times New Roman"/>
              </a:rPr>
              <a:t>…</a:t>
            </a:r>
            <a:endParaRPr lang="en-GB" sz="3200" b="1">
              <a:solidFill>
                <a:schemeClr val="tx2"/>
              </a:solidFill>
            </a:endParaRPr>
          </a:p>
        </p:txBody>
      </p:sp>
    </p:spTree>
    <p:extLst>
      <p:ext uri="{BB962C8B-B14F-4D97-AF65-F5344CB8AC3E}">
        <p14:creationId xmlns:p14="http://schemas.microsoft.com/office/powerpoint/2010/main" val="407162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Futurology,</a:t>
            </a:r>
          </a:p>
          <a:p>
            <a:r>
              <a:rPr lang="en-US" dirty="0"/>
              <a:t>Computing Philosophy</a:t>
            </a:r>
          </a:p>
          <a:p>
            <a:r>
              <a:rPr lang="en-US" dirty="0"/>
              <a:t>Computing Ethics</a:t>
            </a:r>
          </a:p>
          <a:p>
            <a:r>
              <a:rPr lang="en-US" dirty="0"/>
              <a:t>Artificial Intelligence</a:t>
            </a:r>
          </a:p>
          <a:p>
            <a:r>
              <a:rPr lang="en-US" dirty="0"/>
              <a:t>Computational Mathematics</a:t>
            </a:r>
          </a:p>
          <a:p>
            <a:r>
              <a:rPr lang="en-US" dirty="0" err="1"/>
              <a:t>Optimisation</a:t>
            </a:r>
            <a:r>
              <a:rPr lang="en-US" dirty="0"/>
              <a:t> and Heuristics</a:t>
            </a:r>
          </a:p>
          <a:p>
            <a:r>
              <a:rPr lang="en-US" dirty="0"/>
              <a:t>Network Algorithms</a:t>
            </a:r>
          </a:p>
          <a:p>
            <a:endParaRPr lang="en-US" dirty="0"/>
          </a:p>
        </p:txBody>
      </p:sp>
      <p:sp>
        <p:nvSpPr>
          <p:cNvPr id="2" name="Title 1"/>
          <p:cNvSpPr>
            <a:spLocks noGrp="1"/>
          </p:cNvSpPr>
          <p:nvPr>
            <p:ph type="title"/>
          </p:nvPr>
        </p:nvSpPr>
        <p:spPr/>
        <p:txBody>
          <a:bodyPr/>
          <a:lstStyle/>
          <a:p>
            <a:r>
              <a:rPr lang="en-US" dirty="0" smtClean="0"/>
              <a:t>Research interest</a:t>
            </a:r>
            <a:endParaRPr lang="en-US" dirty="0"/>
          </a:p>
        </p:txBody>
      </p:sp>
    </p:spTree>
    <p:extLst>
      <p:ext uri="{BB962C8B-B14F-4D97-AF65-F5344CB8AC3E}">
        <p14:creationId xmlns:p14="http://schemas.microsoft.com/office/powerpoint/2010/main" val="200190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600200"/>
          </a:xfrm>
        </p:spPr>
        <p:txBody>
          <a:bodyPr>
            <a:normAutofit fontScale="90000"/>
          </a:bodyPr>
          <a:lstStyle/>
          <a:p>
            <a:pPr>
              <a:defRPr/>
            </a:pPr>
            <a:r>
              <a:rPr lang="en-GB" b="1" dirty="0"/>
              <a:t>Work Package 3</a:t>
            </a:r>
            <a:br>
              <a:rPr lang="en-GB" b="1" dirty="0"/>
            </a:br>
            <a:r>
              <a:rPr lang="en-GB" dirty="0"/>
              <a:t>User Interaction Technologies</a:t>
            </a:r>
            <a:br>
              <a:rPr lang="en-GB" dirty="0"/>
            </a:br>
            <a:endParaRPr lang="en-US" dirty="0"/>
          </a:p>
        </p:txBody>
      </p:sp>
    </p:spTree>
    <p:extLst>
      <p:ext uri="{BB962C8B-B14F-4D97-AF65-F5344CB8AC3E}">
        <p14:creationId xmlns:p14="http://schemas.microsoft.com/office/powerpoint/2010/main" val="83925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3850" y="380999"/>
            <a:ext cx="8569325" cy="5778501"/>
          </a:xfrm>
          <a:prstGeom prst="rect">
            <a:avLst/>
          </a:prstGeom>
          <a:noFill/>
          <a:ln w="9525">
            <a:noFill/>
            <a:round/>
            <a:headEnd/>
            <a:tailEnd/>
          </a:ln>
        </p:spPr>
        <p:txBody>
          <a:bodyPr lIns="90000" tIns="45000" rIns="90000" bIns="45000"/>
          <a:lstStyle/>
          <a:p>
            <a:pPr>
              <a:buSzPct val="52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dirty="0">
                <a:solidFill>
                  <a:srgbClr val="191966"/>
                </a:solidFill>
                <a:latin typeface="Verdana" pitchFamily="34" charset="0"/>
              </a:rPr>
              <a:t>Key Interface Considerations for ‘Care in Business’:</a:t>
            </a: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800" dirty="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a:solidFill>
                  <a:srgbClr val="191966"/>
                </a:solidFill>
                <a:latin typeface="Verdana" pitchFamily="34" charset="0"/>
              </a:rPr>
              <a:t>Types</a:t>
            </a:r>
            <a:r>
              <a:rPr lang="en-GB" sz="1800" dirty="0">
                <a:solidFill>
                  <a:srgbClr val="191966"/>
                </a:solidFill>
                <a:latin typeface="Verdana" pitchFamily="34" charset="0"/>
              </a:rPr>
              <a:t> of user interface technologies</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What’s available/relevant now?</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What can/should be developed?</a:t>
            </a: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a:solidFill>
                  <a:srgbClr val="191966"/>
                </a:solidFill>
                <a:latin typeface="Verdana" pitchFamily="34" charset="0"/>
              </a:rPr>
              <a:t>Modalities</a:t>
            </a:r>
            <a:r>
              <a:rPr lang="en-GB" sz="1800" dirty="0">
                <a:solidFill>
                  <a:srgbClr val="191966"/>
                </a:solidFill>
                <a:latin typeface="Verdana" pitchFamily="34" charset="0"/>
              </a:rPr>
              <a:t> of device usage</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How’s it used in a ‘Care in Business’ scenario?</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Is this right/best?</a:t>
            </a: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a:solidFill>
                  <a:srgbClr val="191966"/>
                </a:solidFill>
                <a:latin typeface="Verdana" pitchFamily="34" charset="0"/>
              </a:rPr>
              <a:t>Evaluation</a:t>
            </a:r>
            <a:r>
              <a:rPr lang="en-GB" sz="1800" dirty="0">
                <a:solidFill>
                  <a:srgbClr val="191966"/>
                </a:solidFill>
                <a:latin typeface="Verdana" pitchFamily="34" charset="0"/>
              </a:rPr>
              <a:t> of user interaction technology</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What works?</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How do we assess this accurately?</a:t>
            </a: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a:solidFill>
                  <a:srgbClr val="191966"/>
                </a:solidFill>
                <a:latin typeface="Verdana" pitchFamily="34" charset="0"/>
              </a:rPr>
              <a:t>Ethics</a:t>
            </a:r>
            <a:r>
              <a:rPr lang="en-GB" sz="1800" dirty="0">
                <a:solidFill>
                  <a:srgbClr val="191966"/>
                </a:solidFill>
                <a:latin typeface="Verdana" pitchFamily="34" charset="0"/>
              </a:rPr>
              <a:t> of AL technologies</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What’s allowed?	    (By law?  By the company?)</a:t>
            </a:r>
          </a:p>
          <a:p>
            <a:pPr lvl="1">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What’s acceptable? (To the person being cared for? To the carer?)</a:t>
            </a:r>
            <a:endParaRPr lang="en-US" sz="1800" dirty="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191966"/>
                </a:solidFill>
                <a:latin typeface="Verdana" pitchFamily="34" charset="0"/>
              </a:rPr>
              <a:t>How does interface design relate to the user’s </a:t>
            </a:r>
            <a:r>
              <a:rPr lang="en-GB" sz="1800" b="1" dirty="0">
                <a:solidFill>
                  <a:srgbClr val="191966"/>
                </a:solidFill>
                <a:latin typeface="Verdana" pitchFamily="34" charset="0"/>
              </a:rPr>
              <a:t>environment</a:t>
            </a:r>
            <a:r>
              <a:rPr lang="en-GB" sz="1800" dirty="0">
                <a:solidFill>
                  <a:srgbClr val="191966"/>
                </a:solidFill>
                <a:latin typeface="Verdana" pitchFamily="34" charset="0"/>
              </a:rPr>
              <a:t> (WP1) and </a:t>
            </a:r>
            <a:r>
              <a:rPr lang="en-GB" sz="1800" b="1" dirty="0">
                <a:solidFill>
                  <a:srgbClr val="191966"/>
                </a:solidFill>
                <a:latin typeface="Verdana" pitchFamily="34" charset="0"/>
              </a:rPr>
              <a:t>connectivity</a:t>
            </a:r>
            <a:r>
              <a:rPr lang="en-GB" sz="1800" dirty="0">
                <a:solidFill>
                  <a:srgbClr val="191966"/>
                </a:solidFill>
                <a:latin typeface="Verdana" pitchFamily="34" charset="0"/>
              </a:rPr>
              <a:t> (WP2)</a:t>
            </a:r>
          </a:p>
        </p:txBody>
      </p:sp>
    </p:spTree>
    <p:extLst>
      <p:ext uri="{BB962C8B-B14F-4D97-AF65-F5344CB8AC3E}">
        <p14:creationId xmlns:p14="http://schemas.microsoft.com/office/powerpoint/2010/main" val="53007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520" y="764704"/>
            <a:ext cx="8424863" cy="5178425"/>
          </a:xfrm>
          <a:prstGeom prst="rect">
            <a:avLst/>
          </a:prstGeom>
          <a:noFill/>
          <a:ln w="9525">
            <a:noFill/>
            <a:round/>
            <a:headEnd/>
            <a:tailEnd/>
          </a:ln>
        </p:spPr>
        <p:txBody>
          <a:bodyPr lIns="90000" tIns="45000" rIns="90000" bIns="45000"/>
          <a:lstStyle/>
          <a:p>
            <a:pPr>
              <a:buSzPct val="52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a:solidFill>
                  <a:srgbClr val="191966"/>
                </a:solidFill>
                <a:latin typeface="Verdana" pitchFamily="34" charset="0"/>
              </a:rPr>
              <a:t>Some previous experience …</a:t>
            </a: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80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b="1">
                <a:solidFill>
                  <a:srgbClr val="191966"/>
                </a:solidFill>
                <a:latin typeface="Verdana" pitchFamily="34" charset="0"/>
              </a:rPr>
              <a:t>Easy Line+ </a:t>
            </a:r>
            <a:r>
              <a:rPr lang="en-AU" sz="1800">
                <a:solidFill>
                  <a:srgbClr val="191966"/>
                </a:solidFill>
                <a:latin typeface="Verdana" pitchFamily="34" charset="0"/>
              </a:rPr>
              <a:t>project – “Low-cost advanced white goods for a longer independent life for elderly people”.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80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a:solidFill>
                  <a:srgbClr val="191966"/>
                </a:solidFill>
                <a:latin typeface="Verdana" pitchFamily="34" charset="0"/>
              </a:rPr>
              <a:t> F</a:t>
            </a:r>
            <a:r>
              <a:rPr lang="en-US" sz="1800">
                <a:solidFill>
                  <a:srgbClr val="191966"/>
                </a:solidFill>
                <a:latin typeface="Verdana" pitchFamily="34" charset="0"/>
              </a:rPr>
              <a:t>unded under the Ambient Assisted Living section of the IST component of the EU framework 6 programme (2.3m Euros) </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191966"/>
                </a:solidFill>
                <a:latin typeface="Verdana" pitchFamily="34" charset="0"/>
              </a:rPr>
              <a:t> </a:t>
            </a:r>
            <a:r>
              <a:rPr lang="en-US" sz="1800" b="1">
                <a:solidFill>
                  <a:srgbClr val="191966"/>
                </a:solidFill>
                <a:latin typeface="Verdana" pitchFamily="34" charset="0"/>
              </a:rPr>
              <a:t>Objective: To develop a range of advanced white goods to help elderly people, with or without disabilities, maintain a longer independent life in their own home.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a:solidFill>
                <a:srgbClr val="191966"/>
              </a:solidFill>
              <a:latin typeface="Verdana" pitchFamily="34" charset="0"/>
            </a:endParaRPr>
          </a:p>
          <a:p>
            <a:pPr>
              <a:buSzPct val="52000"/>
              <a:buFont typeface="Times New Roman" pitchFamily="18" charset="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191966"/>
                </a:solidFill>
                <a:latin typeface="Verdana" pitchFamily="34" charset="0"/>
              </a:rPr>
              <a:t> Consortium Partners:  University of Zaragoza, BSH (Bosch/Siemens), G2V Grupo de Empresas, Motive Technology, Glyndŵr University.</a:t>
            </a:r>
          </a:p>
        </p:txBody>
      </p:sp>
    </p:spTree>
    <p:extLst>
      <p:ext uri="{BB962C8B-B14F-4D97-AF65-F5344CB8AC3E}">
        <p14:creationId xmlns:p14="http://schemas.microsoft.com/office/powerpoint/2010/main" val="64189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79388" y="1800225"/>
            <a:ext cx="3060700" cy="3959225"/>
          </a:xfrm>
          <a:prstGeom prst="rect">
            <a:avLst/>
          </a:prstGeom>
          <a:solidFill>
            <a:srgbClr val="FFFFFF"/>
          </a:solidFill>
          <a:ln w="9360">
            <a:solidFill>
              <a:srgbClr val="000000"/>
            </a:solidFill>
            <a:round/>
            <a:headEnd/>
            <a:tailEnd/>
          </a:ln>
        </p:spPr>
        <p:txBody>
          <a:bodyPr wrap="none" anchor="ctr"/>
          <a:lstStyle/>
          <a:p>
            <a:endParaRPr lang="en-US"/>
          </a:p>
        </p:txBody>
      </p:sp>
      <p:sp>
        <p:nvSpPr>
          <p:cNvPr id="5123" name="Rectangle 2"/>
          <p:cNvSpPr>
            <a:spLocks noChangeArrowheads="1"/>
          </p:cNvSpPr>
          <p:nvPr/>
        </p:nvSpPr>
        <p:spPr bwMode="auto">
          <a:xfrm>
            <a:off x="4679950" y="1800225"/>
            <a:ext cx="4319588" cy="3959225"/>
          </a:xfrm>
          <a:prstGeom prst="rect">
            <a:avLst/>
          </a:prstGeom>
          <a:solidFill>
            <a:srgbClr val="FFFFFF"/>
          </a:solidFill>
          <a:ln w="9360">
            <a:solidFill>
              <a:srgbClr val="000000"/>
            </a:solidFill>
            <a:round/>
            <a:headEnd/>
            <a:tailEnd/>
          </a:ln>
        </p:spPr>
        <p:txBody>
          <a:bodyPr wrap="none" anchor="ctr"/>
          <a:lstStyle/>
          <a:p>
            <a:endParaRPr lang="en-US"/>
          </a:p>
        </p:txBody>
      </p:sp>
      <p:sp>
        <p:nvSpPr>
          <p:cNvPr id="16388" name="Rectangle 3"/>
          <p:cNvSpPr>
            <a:spLocks noChangeArrowheads="1"/>
          </p:cNvSpPr>
          <p:nvPr/>
        </p:nvSpPr>
        <p:spPr bwMode="auto">
          <a:xfrm>
            <a:off x="228600" y="206375"/>
            <a:ext cx="7772400" cy="1470025"/>
          </a:xfrm>
          <a:prstGeom prst="rect">
            <a:avLst/>
          </a:prstGeom>
          <a:noFill/>
          <a:ln w="9525">
            <a:noFill/>
            <a:round/>
            <a:headEnd/>
            <a:tailEnd/>
          </a:ln>
        </p:spPr>
        <p:txBody>
          <a:bodyPr lIns="90000" tIns="46800" rIns="90000" bIns="46800" anchor="ct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accent2">
                    <a:lumMod val="50000"/>
                  </a:schemeClr>
                </a:solidFill>
                <a:latin typeface="+mj-lt"/>
                <a:ea typeface="+mn-ea"/>
                <a:cs typeface="+mn-cs"/>
              </a:rPr>
              <a:t>Example </a:t>
            </a:r>
            <a:r>
              <a:rPr lang="en-US" b="1" dirty="0" err="1">
                <a:solidFill>
                  <a:schemeClr val="accent2">
                    <a:lumMod val="50000"/>
                  </a:schemeClr>
                </a:solidFill>
                <a:latin typeface="+mj-lt"/>
                <a:ea typeface="+mn-ea"/>
                <a:cs typeface="+mn-cs"/>
              </a:rPr>
              <a:t>Easyline</a:t>
            </a:r>
            <a:r>
              <a:rPr lang="en-US" b="1" dirty="0">
                <a:solidFill>
                  <a:schemeClr val="accent2">
                    <a:lumMod val="50000"/>
                  </a:schemeClr>
                </a:solidFill>
                <a:latin typeface="+mj-lt"/>
                <a:ea typeface="+mn-ea"/>
                <a:cs typeface="+mn-cs"/>
              </a:rPr>
              <a:t>+ Interaction</a:t>
            </a:r>
          </a:p>
        </p:txBody>
      </p:sp>
      <p:sp>
        <p:nvSpPr>
          <p:cNvPr id="5125" name="Rectangle 4"/>
          <p:cNvSpPr>
            <a:spLocks noChangeArrowheads="1"/>
          </p:cNvSpPr>
          <p:nvPr/>
        </p:nvSpPr>
        <p:spPr bwMode="auto">
          <a:xfrm>
            <a:off x="228600" y="1752600"/>
            <a:ext cx="4630738" cy="642938"/>
          </a:xfrm>
          <a:prstGeom prst="rect">
            <a:avLst/>
          </a:prstGeom>
          <a:noFill/>
          <a:ln w="9525">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Arial" pitchFamily="34" charset="0"/>
              </a:rPr>
              <a:t> </a:t>
            </a: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p:txBody>
      </p:sp>
      <p:pic>
        <p:nvPicPr>
          <p:cNvPr id="5126" name="Picture 5"/>
          <p:cNvPicPr>
            <a:picLocks noChangeAspect="1" noChangeArrowheads="1"/>
          </p:cNvPicPr>
          <p:nvPr/>
        </p:nvPicPr>
        <p:blipFill>
          <a:blip r:embed="rId3" cstate="print"/>
          <a:srcRect/>
          <a:stretch>
            <a:fillRect/>
          </a:stretch>
        </p:blipFill>
        <p:spPr bwMode="auto">
          <a:xfrm>
            <a:off x="360363" y="3060700"/>
            <a:ext cx="2698750" cy="1979613"/>
          </a:xfrm>
          <a:prstGeom prst="rect">
            <a:avLst/>
          </a:prstGeom>
          <a:noFill/>
          <a:ln w="9525">
            <a:noFill/>
            <a:round/>
            <a:headEnd/>
            <a:tailEnd/>
          </a:ln>
        </p:spPr>
      </p:pic>
      <p:pic>
        <p:nvPicPr>
          <p:cNvPr id="5127" name="Picture 6"/>
          <p:cNvPicPr>
            <a:picLocks noChangeAspect="1" noChangeArrowheads="1"/>
          </p:cNvPicPr>
          <p:nvPr/>
        </p:nvPicPr>
        <p:blipFill>
          <a:blip r:embed="rId4" cstate="print"/>
          <a:srcRect/>
          <a:stretch>
            <a:fillRect/>
          </a:stretch>
        </p:blipFill>
        <p:spPr bwMode="auto">
          <a:xfrm>
            <a:off x="4859338" y="2879725"/>
            <a:ext cx="3959225" cy="2700338"/>
          </a:xfrm>
          <a:prstGeom prst="rect">
            <a:avLst/>
          </a:prstGeom>
          <a:noFill/>
          <a:ln w="9525">
            <a:noFill/>
            <a:round/>
            <a:headEnd/>
            <a:tailEnd/>
          </a:ln>
        </p:spPr>
      </p:pic>
      <p:sp>
        <p:nvSpPr>
          <p:cNvPr id="5128" name="Rectangle 7"/>
          <p:cNvSpPr>
            <a:spLocks noChangeArrowheads="1"/>
          </p:cNvSpPr>
          <p:nvPr/>
        </p:nvSpPr>
        <p:spPr bwMode="auto">
          <a:xfrm>
            <a:off x="360363" y="1752600"/>
            <a:ext cx="2700337" cy="1465263"/>
          </a:xfrm>
          <a:prstGeom prst="rect">
            <a:avLst/>
          </a:prstGeom>
          <a:noFill/>
          <a:ln w="9525">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p:txBody>
      </p:sp>
      <p:sp>
        <p:nvSpPr>
          <p:cNvPr id="5129" name="Text Box 8"/>
          <p:cNvSpPr txBox="1">
            <a:spLocks noChangeArrowheads="1"/>
          </p:cNvSpPr>
          <p:nvPr/>
        </p:nvSpPr>
        <p:spPr bwMode="auto">
          <a:xfrm>
            <a:off x="179388" y="2028825"/>
            <a:ext cx="3060700" cy="1390650"/>
          </a:xfrm>
          <a:prstGeom prst="rect">
            <a:avLst/>
          </a:prstGeom>
          <a:noFill/>
          <a:ln w="9525">
            <a:noFill/>
            <a:round/>
            <a:headEnd/>
            <a:tailEnd/>
          </a:ln>
        </p:spPr>
        <p:txBody>
          <a:bodyPr lIns="90000" tIns="46800" rIns="90000" bIns="46800"/>
          <a:lstStyle/>
          <a:p>
            <a: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dirty="0">
                <a:solidFill>
                  <a:srgbClr val="000066"/>
                </a:solidFill>
                <a:latin typeface="Verdana" pitchFamily="34" charset="0"/>
              </a:rPr>
              <a:t>The hob has been left on with no pan on it.</a:t>
            </a:r>
          </a:p>
        </p:txBody>
      </p:sp>
      <p:sp>
        <p:nvSpPr>
          <p:cNvPr id="5130" name="Text Box 9"/>
          <p:cNvSpPr txBox="1">
            <a:spLocks noChangeArrowheads="1"/>
          </p:cNvSpPr>
          <p:nvPr/>
        </p:nvSpPr>
        <p:spPr bwMode="auto">
          <a:xfrm>
            <a:off x="4679950" y="1979613"/>
            <a:ext cx="3960813" cy="3730625"/>
          </a:xfrm>
          <a:prstGeom prst="rect">
            <a:avLst/>
          </a:prstGeom>
          <a:noFill/>
          <a:ln w="9525">
            <a:noFill/>
            <a:round/>
            <a:headEnd/>
            <a:tailEnd/>
          </a:ln>
        </p:spPr>
        <p:txBody>
          <a:bodyPr lIns="90000" tIns="46800" rIns="90000" bIns="46800"/>
          <a:lstStyle/>
          <a:p>
            <a: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a:solidFill>
                  <a:srgbClr val="000066"/>
                </a:solidFill>
                <a:latin typeface="Verdana" pitchFamily="34" charset="0"/>
              </a:rPr>
              <a:t>The message is sent to the user:</a:t>
            </a:r>
          </a:p>
          <a:p>
            <a: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800">
              <a:solidFill>
                <a:srgbClr val="000066"/>
              </a:solidFill>
              <a:latin typeface="Verdana" pitchFamily="34" charset="0"/>
            </a:endParaRPr>
          </a:p>
        </p:txBody>
      </p:sp>
      <p:sp>
        <p:nvSpPr>
          <p:cNvPr id="5131" name="AutoShape 10"/>
          <p:cNvSpPr>
            <a:spLocks noChangeArrowheads="1"/>
          </p:cNvSpPr>
          <p:nvPr/>
        </p:nvSpPr>
        <p:spPr bwMode="auto">
          <a:xfrm>
            <a:off x="3240088" y="3240088"/>
            <a:ext cx="1439862" cy="539750"/>
          </a:xfrm>
          <a:prstGeom prst="rightArrow">
            <a:avLst>
              <a:gd name="adj1" fmla="val 50000"/>
              <a:gd name="adj2" fmla="val 66691"/>
            </a:avLst>
          </a:prstGeom>
          <a:solidFill>
            <a:srgbClr val="198A8A"/>
          </a:solidFill>
          <a:ln w="9360">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2921784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 y="0"/>
            <a:ext cx="4991100" cy="900113"/>
          </a:xfrm>
          <a:prstGeom prst="rect">
            <a:avLst/>
          </a:prstGeom>
          <a:noFill/>
          <a:ln w="9525">
            <a:noFill/>
            <a:round/>
            <a:headEnd/>
            <a:tailEnd/>
          </a:ln>
        </p:spPr>
        <p:txBody>
          <a:bodyPr lIns="90000" tIns="46800" rIns="90000" bIns="46800" anchor="ct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accent2">
                    <a:lumMod val="50000"/>
                  </a:schemeClr>
                </a:solidFill>
                <a:latin typeface="+mj-lt"/>
                <a:ea typeface="+mn-ea"/>
                <a:cs typeface="+mn-cs"/>
              </a:rPr>
              <a:t>More Scenarios</a:t>
            </a:r>
          </a:p>
        </p:txBody>
      </p:sp>
      <p:sp>
        <p:nvSpPr>
          <p:cNvPr id="6147" name="Rectangle 2"/>
          <p:cNvSpPr>
            <a:spLocks noChangeArrowheads="1"/>
          </p:cNvSpPr>
          <p:nvPr/>
        </p:nvSpPr>
        <p:spPr bwMode="auto">
          <a:xfrm>
            <a:off x="228600" y="1752600"/>
            <a:ext cx="4630738" cy="642938"/>
          </a:xfrm>
          <a:prstGeom prst="rect">
            <a:avLst/>
          </a:prstGeom>
          <a:noFill/>
          <a:ln w="9525">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Arial" pitchFamily="34" charset="0"/>
              </a:rPr>
              <a:t> </a:t>
            </a: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p:txBody>
      </p:sp>
      <p:sp>
        <p:nvSpPr>
          <p:cNvPr id="6148" name="Rectangle 3"/>
          <p:cNvSpPr>
            <a:spLocks noChangeArrowheads="1"/>
          </p:cNvSpPr>
          <p:nvPr/>
        </p:nvSpPr>
        <p:spPr bwMode="auto">
          <a:xfrm>
            <a:off x="228600" y="1752600"/>
            <a:ext cx="8410575" cy="1465263"/>
          </a:xfrm>
          <a:prstGeom prst="rect">
            <a:avLst/>
          </a:prstGeom>
          <a:noFill/>
          <a:ln w="9525">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Arial" pitchFamily="34" charset="0"/>
            </a:endParaRPr>
          </a:p>
        </p:txBody>
      </p:sp>
      <p:sp>
        <p:nvSpPr>
          <p:cNvPr id="6149" name="Text Box 4"/>
          <p:cNvSpPr txBox="1">
            <a:spLocks noChangeArrowheads="1"/>
          </p:cNvSpPr>
          <p:nvPr/>
        </p:nvSpPr>
        <p:spPr bwMode="auto">
          <a:xfrm>
            <a:off x="469900" y="1905000"/>
            <a:ext cx="3851275" cy="2055813"/>
          </a:xfrm>
          <a:prstGeom prst="rect">
            <a:avLst/>
          </a:prstGeom>
          <a:noFill/>
          <a:ln w="9525">
            <a:noFill/>
            <a:round/>
            <a:headEnd/>
            <a:tailEnd/>
          </a:ln>
        </p:spPr>
        <p:txBody>
          <a:bodyPr wrap="none" anchor="ctr"/>
          <a:lstStyle/>
          <a:p>
            <a:endParaRPr lang="en-US"/>
          </a:p>
        </p:txBody>
      </p:sp>
      <p:sp>
        <p:nvSpPr>
          <p:cNvPr id="6150" name="Text Box 5"/>
          <p:cNvSpPr txBox="1">
            <a:spLocks noChangeArrowheads="1"/>
          </p:cNvSpPr>
          <p:nvPr/>
        </p:nvSpPr>
        <p:spPr bwMode="auto">
          <a:xfrm>
            <a:off x="4449763" y="1905000"/>
            <a:ext cx="3790950" cy="3730625"/>
          </a:xfrm>
          <a:prstGeom prst="rect">
            <a:avLst/>
          </a:prstGeom>
          <a:noFill/>
          <a:ln w="9525">
            <a:noFill/>
            <a:round/>
            <a:headEnd/>
            <a:tailEnd/>
          </a:ln>
        </p:spPr>
        <p:txBody>
          <a:bodyPr wrap="none" anchor="ctr"/>
          <a:lstStyle/>
          <a:p>
            <a:endParaRPr lang="en-US"/>
          </a:p>
        </p:txBody>
      </p:sp>
      <p:sp>
        <p:nvSpPr>
          <p:cNvPr id="6151" name="Rectangle 6"/>
          <p:cNvSpPr>
            <a:spLocks noChangeArrowheads="1"/>
          </p:cNvSpPr>
          <p:nvPr/>
        </p:nvSpPr>
        <p:spPr bwMode="auto">
          <a:xfrm>
            <a:off x="871538" y="1042988"/>
            <a:ext cx="8162925" cy="581025"/>
          </a:xfrm>
          <a:prstGeom prst="rect">
            <a:avLst/>
          </a:prstGeom>
          <a:noFill/>
          <a:ln w="9525">
            <a:noFill/>
            <a:round/>
            <a:headEnd/>
            <a:tailEnd/>
          </a:ln>
        </p:spPr>
        <p:txBody>
          <a:bodyPr wrap="none" anchor="ctr"/>
          <a:lstStyle/>
          <a:p>
            <a:endParaRPr lang="en-US"/>
          </a:p>
        </p:txBody>
      </p:sp>
      <p:grpSp>
        <p:nvGrpSpPr>
          <p:cNvPr id="6152" name="Group 7"/>
          <p:cNvGrpSpPr>
            <a:grpSpLocks/>
          </p:cNvGrpSpPr>
          <p:nvPr/>
        </p:nvGrpSpPr>
        <p:grpSpPr bwMode="auto">
          <a:xfrm>
            <a:off x="319088" y="1189038"/>
            <a:ext cx="939800" cy="1509712"/>
            <a:chOff x="201" y="749"/>
            <a:chExt cx="592" cy="951"/>
          </a:xfrm>
        </p:grpSpPr>
        <p:pic>
          <p:nvPicPr>
            <p:cNvPr id="6167" name="Picture 8"/>
            <p:cNvPicPr>
              <a:picLocks noChangeAspect="1" noChangeArrowheads="1"/>
            </p:cNvPicPr>
            <p:nvPr/>
          </p:nvPicPr>
          <p:blipFill>
            <a:blip r:embed="rId3" cstate="print"/>
            <a:srcRect/>
            <a:stretch>
              <a:fillRect/>
            </a:stretch>
          </p:blipFill>
          <p:spPr bwMode="auto">
            <a:xfrm>
              <a:off x="201" y="749"/>
              <a:ext cx="593" cy="952"/>
            </a:xfrm>
            <a:prstGeom prst="rect">
              <a:avLst/>
            </a:prstGeom>
            <a:noFill/>
            <a:ln w="9525">
              <a:noFill/>
              <a:round/>
              <a:headEnd/>
              <a:tailEnd/>
            </a:ln>
          </p:spPr>
        </p:pic>
        <p:sp>
          <p:nvSpPr>
            <p:cNvPr id="6168" name="Text Box 9"/>
            <p:cNvSpPr txBox="1">
              <a:spLocks noChangeArrowheads="1"/>
            </p:cNvSpPr>
            <p:nvPr/>
          </p:nvSpPr>
          <p:spPr bwMode="auto">
            <a:xfrm>
              <a:off x="201" y="749"/>
              <a:ext cx="593" cy="952"/>
            </a:xfrm>
            <a:prstGeom prst="rect">
              <a:avLst/>
            </a:prstGeom>
            <a:noFill/>
            <a:ln w="9525">
              <a:noFill/>
              <a:round/>
              <a:headEnd/>
              <a:tailEnd/>
            </a:ln>
          </p:spPr>
          <p:txBody>
            <a:bodyPr wrap="none" anchor="ctr"/>
            <a:lstStyle/>
            <a:p>
              <a:endParaRPr lang="en-US"/>
            </a:p>
          </p:txBody>
        </p:sp>
      </p:grpSp>
      <p:grpSp>
        <p:nvGrpSpPr>
          <p:cNvPr id="6153" name="Group 10"/>
          <p:cNvGrpSpPr>
            <a:grpSpLocks/>
          </p:cNvGrpSpPr>
          <p:nvPr/>
        </p:nvGrpSpPr>
        <p:grpSpPr bwMode="auto">
          <a:xfrm>
            <a:off x="4456113" y="3671888"/>
            <a:ext cx="942975" cy="1366837"/>
            <a:chOff x="2807" y="2313"/>
            <a:chExt cx="594" cy="861"/>
          </a:xfrm>
        </p:grpSpPr>
        <p:pic>
          <p:nvPicPr>
            <p:cNvPr id="6165" name="Picture 11"/>
            <p:cNvPicPr>
              <a:picLocks noChangeAspect="1" noChangeArrowheads="1"/>
            </p:cNvPicPr>
            <p:nvPr/>
          </p:nvPicPr>
          <p:blipFill>
            <a:blip r:embed="rId4" cstate="print"/>
            <a:srcRect/>
            <a:stretch>
              <a:fillRect/>
            </a:stretch>
          </p:blipFill>
          <p:spPr bwMode="auto">
            <a:xfrm>
              <a:off x="2807" y="2313"/>
              <a:ext cx="595" cy="862"/>
            </a:xfrm>
            <a:prstGeom prst="rect">
              <a:avLst/>
            </a:prstGeom>
            <a:noFill/>
            <a:ln w="9525">
              <a:noFill/>
              <a:round/>
              <a:headEnd/>
              <a:tailEnd/>
            </a:ln>
          </p:spPr>
        </p:pic>
        <p:sp>
          <p:nvSpPr>
            <p:cNvPr id="6166" name="Text Box 12"/>
            <p:cNvSpPr txBox="1">
              <a:spLocks noChangeArrowheads="1"/>
            </p:cNvSpPr>
            <p:nvPr/>
          </p:nvSpPr>
          <p:spPr bwMode="auto">
            <a:xfrm>
              <a:off x="2807" y="2313"/>
              <a:ext cx="595" cy="862"/>
            </a:xfrm>
            <a:prstGeom prst="rect">
              <a:avLst/>
            </a:prstGeom>
            <a:noFill/>
            <a:ln w="9525">
              <a:noFill/>
              <a:round/>
              <a:headEnd/>
              <a:tailEnd/>
            </a:ln>
          </p:spPr>
          <p:txBody>
            <a:bodyPr wrap="none" anchor="ctr"/>
            <a:lstStyle/>
            <a:p>
              <a:endParaRPr lang="en-US"/>
            </a:p>
          </p:txBody>
        </p:sp>
      </p:grpSp>
      <p:grpSp>
        <p:nvGrpSpPr>
          <p:cNvPr id="6154" name="Group 13"/>
          <p:cNvGrpSpPr>
            <a:grpSpLocks/>
          </p:cNvGrpSpPr>
          <p:nvPr/>
        </p:nvGrpSpPr>
        <p:grpSpPr bwMode="auto">
          <a:xfrm>
            <a:off x="4500563" y="1439863"/>
            <a:ext cx="1006475" cy="889000"/>
            <a:chOff x="2835" y="907"/>
            <a:chExt cx="634" cy="560"/>
          </a:xfrm>
        </p:grpSpPr>
        <p:pic>
          <p:nvPicPr>
            <p:cNvPr id="6163" name="Picture 14"/>
            <p:cNvPicPr>
              <a:picLocks noChangeAspect="1" noChangeArrowheads="1"/>
            </p:cNvPicPr>
            <p:nvPr/>
          </p:nvPicPr>
          <p:blipFill>
            <a:blip r:embed="rId5" cstate="print"/>
            <a:srcRect/>
            <a:stretch>
              <a:fillRect/>
            </a:stretch>
          </p:blipFill>
          <p:spPr bwMode="auto">
            <a:xfrm>
              <a:off x="2835" y="907"/>
              <a:ext cx="635" cy="561"/>
            </a:xfrm>
            <a:prstGeom prst="rect">
              <a:avLst/>
            </a:prstGeom>
            <a:noFill/>
            <a:ln w="9525">
              <a:noFill/>
              <a:round/>
              <a:headEnd/>
              <a:tailEnd/>
            </a:ln>
          </p:spPr>
        </p:pic>
        <p:sp>
          <p:nvSpPr>
            <p:cNvPr id="6164" name="Text Box 15"/>
            <p:cNvSpPr txBox="1">
              <a:spLocks noChangeArrowheads="1"/>
            </p:cNvSpPr>
            <p:nvPr/>
          </p:nvSpPr>
          <p:spPr bwMode="auto">
            <a:xfrm>
              <a:off x="2835" y="907"/>
              <a:ext cx="635" cy="561"/>
            </a:xfrm>
            <a:prstGeom prst="rect">
              <a:avLst/>
            </a:prstGeom>
            <a:noFill/>
            <a:ln w="9525">
              <a:noFill/>
              <a:round/>
              <a:headEnd/>
              <a:tailEnd/>
            </a:ln>
          </p:spPr>
          <p:txBody>
            <a:bodyPr wrap="none" anchor="ctr"/>
            <a:lstStyle/>
            <a:p>
              <a:endParaRPr lang="en-US"/>
            </a:p>
          </p:txBody>
        </p:sp>
      </p:grpSp>
      <p:sp>
        <p:nvSpPr>
          <p:cNvPr id="6156" name="Text Box 17"/>
          <p:cNvSpPr txBox="1">
            <a:spLocks noChangeArrowheads="1"/>
          </p:cNvSpPr>
          <p:nvPr/>
        </p:nvSpPr>
        <p:spPr bwMode="auto">
          <a:xfrm>
            <a:off x="1331913" y="900113"/>
            <a:ext cx="2952750" cy="1838325"/>
          </a:xfrm>
          <a:prstGeom prst="rect">
            <a:avLst/>
          </a:prstGeom>
          <a:noFill/>
          <a:ln w="9525">
            <a:noFill/>
            <a:round/>
            <a:headEnd/>
            <a:tailEnd/>
          </a:ln>
        </p:spPr>
        <p:txBody>
          <a:bodyPr lIns="90000" tIns="46800" rIns="90000" bIns="46800">
            <a:spAutoFit/>
          </a:bodyPr>
          <a:lstStyle/>
          <a:p>
            <a:pP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Fridge / Freezer:</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Records what goes in and out.</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Warns about expired products.</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Warns if door is left open.</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Etc.</a:t>
            </a:r>
          </a:p>
        </p:txBody>
      </p:sp>
      <p:sp>
        <p:nvSpPr>
          <p:cNvPr id="6157" name="Text Box 18"/>
          <p:cNvSpPr txBox="1">
            <a:spLocks noChangeArrowheads="1"/>
          </p:cNvSpPr>
          <p:nvPr/>
        </p:nvSpPr>
        <p:spPr bwMode="auto">
          <a:xfrm>
            <a:off x="1619250" y="3060700"/>
            <a:ext cx="2520950" cy="2203450"/>
          </a:xfrm>
          <a:prstGeom prst="rect">
            <a:avLst/>
          </a:prstGeom>
          <a:noFill/>
          <a:ln w="9525">
            <a:noFill/>
            <a:round/>
            <a:headEnd/>
            <a:tailEnd/>
          </a:ln>
        </p:spPr>
        <p:txBody>
          <a:bodyPr lIns="90000" tIns="46800" rIns="90000" bIns="46800">
            <a:spAutoFit/>
          </a:bodyPr>
          <a:lstStyle/>
          <a:p>
            <a:pP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Oven:</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Automatically chooses appropriate temperature and duration.</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Tells user that food is ready.</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Etc. </a:t>
            </a:r>
          </a:p>
        </p:txBody>
      </p:sp>
      <p:sp>
        <p:nvSpPr>
          <p:cNvPr id="6158" name="Text Box 19"/>
          <p:cNvSpPr txBox="1">
            <a:spLocks noChangeArrowheads="1"/>
          </p:cNvSpPr>
          <p:nvPr/>
        </p:nvSpPr>
        <p:spPr bwMode="auto">
          <a:xfrm>
            <a:off x="5580063" y="3060700"/>
            <a:ext cx="3024187" cy="2576513"/>
          </a:xfrm>
          <a:prstGeom prst="rect">
            <a:avLst/>
          </a:prstGeom>
          <a:noFill/>
          <a:ln w="9525">
            <a:noFill/>
            <a:round/>
            <a:headEnd/>
            <a:tailEnd/>
          </a:ln>
        </p:spPr>
        <p:txBody>
          <a:bodyPr lIns="90000" tIns="46800" rIns="90000" bIns="46800">
            <a:spAutoFit/>
          </a:bodyPr>
          <a:lstStyle/>
          <a:p>
            <a:pP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Washing machine:</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 Warns of wrong mix of colours or fabrics.</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 Chooses  appropriate washing programme</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 Checks levels of detergent and softener.</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Etc.</a:t>
            </a:r>
          </a:p>
        </p:txBody>
      </p:sp>
      <p:sp>
        <p:nvSpPr>
          <p:cNvPr id="6159" name="Text Box 20"/>
          <p:cNvSpPr txBox="1">
            <a:spLocks noChangeArrowheads="1"/>
          </p:cNvSpPr>
          <p:nvPr/>
        </p:nvSpPr>
        <p:spPr bwMode="auto">
          <a:xfrm>
            <a:off x="5580063" y="900113"/>
            <a:ext cx="3060700" cy="1709737"/>
          </a:xfrm>
          <a:prstGeom prst="rect">
            <a:avLst/>
          </a:prstGeom>
          <a:noFill/>
          <a:ln w="9525">
            <a:noFill/>
            <a:round/>
            <a:headEnd/>
            <a:tailEnd/>
          </a:ln>
        </p:spPr>
        <p:txBody>
          <a:bodyPr lIns="90000" tIns="46800" rIns="90000" bIns="46800">
            <a:spAutoFit/>
          </a:bodyPr>
          <a:lstStyle/>
          <a:p>
            <a:pP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Hobs:</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Warns if pan is left on a hob</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Warns of excessive heat in inappropriate areas</a:t>
            </a:r>
          </a:p>
          <a:p>
            <a:pPr>
              <a:spcBef>
                <a:spcPts val="1000"/>
              </a:spcBef>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Etc.</a:t>
            </a:r>
          </a:p>
        </p:txBody>
      </p:sp>
      <p:pic>
        <p:nvPicPr>
          <p:cNvPr id="6160" name="Picture 21"/>
          <p:cNvPicPr>
            <a:picLocks noChangeAspect="1" noChangeArrowheads="1"/>
          </p:cNvPicPr>
          <p:nvPr/>
        </p:nvPicPr>
        <p:blipFill>
          <a:blip r:embed="rId6" cstate="print"/>
          <a:srcRect/>
          <a:stretch>
            <a:fillRect/>
          </a:stretch>
        </p:blipFill>
        <p:spPr bwMode="auto">
          <a:xfrm>
            <a:off x="179388" y="4140200"/>
            <a:ext cx="1260475" cy="1079500"/>
          </a:xfrm>
          <a:prstGeom prst="rect">
            <a:avLst/>
          </a:prstGeom>
          <a:noFill/>
          <a:ln w="9525">
            <a:noFill/>
            <a:round/>
            <a:headEnd/>
            <a:tailEnd/>
          </a:ln>
        </p:spPr>
      </p:pic>
      <p:sp>
        <p:nvSpPr>
          <p:cNvPr id="6161" name="Line 22"/>
          <p:cNvSpPr>
            <a:spLocks noChangeShapeType="1"/>
          </p:cNvSpPr>
          <p:nvPr/>
        </p:nvSpPr>
        <p:spPr bwMode="auto">
          <a:xfrm>
            <a:off x="360363" y="2879725"/>
            <a:ext cx="8280400" cy="1588"/>
          </a:xfrm>
          <a:prstGeom prst="line">
            <a:avLst/>
          </a:prstGeom>
          <a:noFill/>
          <a:ln w="72000">
            <a:solidFill>
              <a:srgbClr val="008080"/>
            </a:solidFill>
            <a:round/>
            <a:headEnd/>
            <a:tailEnd/>
          </a:ln>
        </p:spPr>
        <p:txBody>
          <a:bodyPr/>
          <a:lstStyle/>
          <a:p>
            <a:endParaRPr lang="en-GB"/>
          </a:p>
        </p:txBody>
      </p:sp>
      <p:sp>
        <p:nvSpPr>
          <p:cNvPr id="6162" name="Line 23"/>
          <p:cNvSpPr>
            <a:spLocks noChangeShapeType="1"/>
          </p:cNvSpPr>
          <p:nvPr/>
        </p:nvSpPr>
        <p:spPr bwMode="auto">
          <a:xfrm>
            <a:off x="4319588" y="900113"/>
            <a:ext cx="1587" cy="4679950"/>
          </a:xfrm>
          <a:prstGeom prst="line">
            <a:avLst/>
          </a:prstGeom>
          <a:noFill/>
          <a:ln w="72000">
            <a:solidFill>
              <a:srgbClr val="008080"/>
            </a:solidFill>
            <a:round/>
            <a:headEnd/>
            <a:tailEnd/>
          </a:ln>
        </p:spPr>
        <p:txBody>
          <a:bodyPr/>
          <a:lstStyle/>
          <a:p>
            <a:endParaRPr lang="en-GB"/>
          </a:p>
        </p:txBody>
      </p:sp>
    </p:spTree>
    <p:extLst>
      <p:ext uri="{BB962C8B-B14F-4D97-AF65-F5344CB8AC3E}">
        <p14:creationId xmlns:p14="http://schemas.microsoft.com/office/powerpoint/2010/main" val="27980267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TotalTime>
  <Words>1252</Words>
  <Application>Microsoft Office PowerPoint</Application>
  <PresentationFormat>On-screen Show (4:3)</PresentationFormat>
  <Paragraphs>252</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Vic Grout</vt:lpstr>
      <vt:lpstr>Recent Publications</vt:lpstr>
      <vt:lpstr>Biography</vt:lpstr>
      <vt:lpstr>Research interest</vt:lpstr>
      <vt:lpstr>Work Package 3 User Interaction Technologies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lpstr>Networks, Routers and Routing</vt:lpstr>
      <vt:lpstr>Networks, Routers and Routing</vt:lpstr>
      <vt:lpstr>Networks, Routers and Routing</vt:lpstr>
      <vt:lpstr>Routing Protocols</vt:lpstr>
      <vt:lpstr>Routing Protocols</vt:lpstr>
      <vt:lpstr>‘Joined-up Routing’</vt:lpstr>
      <vt:lpstr>‘Joined-up Routing’</vt:lpstr>
      <vt:lpstr>‘Joined-up Routing’</vt:lpstr>
      <vt:lpstr>Problems!</vt:lpstr>
      <vt:lpstr>Requirements</vt:lpstr>
      <vt:lpstr>A Solution?</vt:lpstr>
      <vt:lpstr>Ant colony behaviour</vt:lpstr>
      <vt:lpstr>Ant colony optimisation (ACO)</vt:lpstr>
      <vt:lpstr>Ant colony routing? (ACR)</vt:lpstr>
      <vt:lpstr>Ant colony routing? (ACR)</vt:lpstr>
      <vt:lpstr>…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 Grout</dc:title>
  <dc:creator>Divya Bhargavi Thondapu</dc:creator>
  <cp:lastModifiedBy>Divya Bhargavi Thondapu</cp:lastModifiedBy>
  <cp:revision>18</cp:revision>
  <dcterms:created xsi:type="dcterms:W3CDTF">2006-08-16T00:00:00Z</dcterms:created>
  <dcterms:modified xsi:type="dcterms:W3CDTF">2014-12-23T13:33:44Z</dcterms:modified>
</cp:coreProperties>
</file>