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81B86-386F-46A8-8ABB-02A1F12B3A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2728553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81B86-386F-46A8-8ABB-02A1F12B3A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4141900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81B86-386F-46A8-8ABB-02A1F12B3A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42003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81B86-386F-46A8-8ABB-02A1F12B3A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2309093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81B86-386F-46A8-8ABB-02A1F12B3A7A}"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1803223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81B86-386F-46A8-8ABB-02A1F12B3A7A}"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113790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81B86-386F-46A8-8ABB-02A1F12B3A7A}" type="datetimeFigureOut">
              <a:rPr lang="en-US" smtClean="0"/>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707419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81B86-386F-46A8-8ABB-02A1F12B3A7A}" type="datetimeFigureOut">
              <a:rPr lang="en-US" smtClean="0"/>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407322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81B86-386F-46A8-8ABB-02A1F12B3A7A}"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3868955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81B86-386F-46A8-8ABB-02A1F12B3A7A}"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1564000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81B86-386F-46A8-8ABB-02A1F12B3A7A}"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B681BE-D5C6-42A1-8731-BB43F79E2207}" type="slidenum">
              <a:rPr lang="en-US" smtClean="0"/>
              <a:t>‹#›</a:t>
            </a:fld>
            <a:endParaRPr lang="en-US"/>
          </a:p>
        </p:txBody>
      </p:sp>
    </p:spTree>
    <p:extLst>
      <p:ext uri="{BB962C8B-B14F-4D97-AF65-F5344CB8AC3E}">
        <p14:creationId xmlns:p14="http://schemas.microsoft.com/office/powerpoint/2010/main" val="290789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81B86-386F-46A8-8ABB-02A1F12B3A7A}" type="datetimeFigureOut">
              <a:rPr lang="en-US" smtClean="0"/>
              <a:t>10/13/2015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B681BE-D5C6-42A1-8731-BB43F79E2207}" type="slidenum">
              <a:rPr lang="en-US" smtClean="0"/>
              <a:t>‹#›</a:t>
            </a:fld>
            <a:endParaRPr lang="en-US"/>
          </a:p>
        </p:txBody>
      </p:sp>
    </p:spTree>
    <p:extLst>
      <p:ext uri="{BB962C8B-B14F-4D97-AF65-F5344CB8AC3E}">
        <p14:creationId xmlns:p14="http://schemas.microsoft.com/office/powerpoint/2010/main" val="1946189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87325"/>
            <a:ext cx="3932237" cy="1600200"/>
          </a:xfrm>
        </p:spPr>
        <p:txBody>
          <a:bodyPr/>
          <a:lstStyle/>
          <a:p>
            <a:r>
              <a:rPr lang="en-US" dirty="0" smtClean="0"/>
              <a:t>Vineet K Dhar, </a:t>
            </a:r>
            <a:r>
              <a:rPr lang="en-US" sz="1600" dirty="0" smtClean="0"/>
              <a:t>BDS, MDS, PhD</a:t>
            </a:r>
            <a:endParaRPr lang="en-US" sz="1600" dirty="0"/>
          </a:p>
        </p:txBody>
      </p:sp>
      <p:sp>
        <p:nvSpPr>
          <p:cNvPr id="3" name="Content Placeholder 2"/>
          <p:cNvSpPr>
            <a:spLocks noGrp="1"/>
          </p:cNvSpPr>
          <p:nvPr>
            <p:ph idx="1"/>
          </p:nvPr>
        </p:nvSpPr>
        <p:spPr>
          <a:xfrm>
            <a:off x="5183188" y="1764037"/>
            <a:ext cx="6172200" cy="4873625"/>
          </a:xfrm>
        </p:spPr>
        <p:txBody>
          <a:bodyPr>
            <a:noAutofit/>
          </a:bodyPr>
          <a:lstStyle/>
          <a:p>
            <a:r>
              <a:rPr lang="en-US" sz="1400" dirty="0"/>
              <a:t>Dr. </a:t>
            </a:r>
            <a:r>
              <a:rPr lang="en-US" sz="1400" dirty="0" err="1"/>
              <a:t>Dhar</a:t>
            </a:r>
            <a:r>
              <a:rPr lang="en-US" sz="1400" dirty="0"/>
              <a:t> is an </a:t>
            </a:r>
            <a:r>
              <a:rPr lang="en-US" sz="1400" dirty="0" smtClean="0"/>
              <a:t>associate </a:t>
            </a:r>
            <a:r>
              <a:rPr lang="en-US" sz="1400" dirty="0"/>
              <a:t>Professor and </a:t>
            </a:r>
            <a:r>
              <a:rPr lang="en-US" sz="1400" dirty="0" smtClean="0"/>
              <a:t>graduate program director </a:t>
            </a:r>
            <a:r>
              <a:rPr lang="en-US" sz="1400" dirty="0"/>
              <a:t>in the </a:t>
            </a:r>
            <a:r>
              <a:rPr lang="en-US" sz="1400" dirty="0" smtClean="0"/>
              <a:t>division </a:t>
            </a:r>
            <a:r>
              <a:rPr lang="en-US" sz="1400" dirty="0"/>
              <a:t>of Pediatric Dentistry. A board certified pediatric dentist, he has a unique background that includes high achievement in professional education, successful private practice of dentistry, administration and teaching in dental school environment, leadership, service and scholarship. He has several publications and presentations to his credit and serves as a reviewer and is on the editorial board of many national and international journals.</a:t>
            </a:r>
          </a:p>
          <a:p>
            <a:r>
              <a:rPr lang="en-US" sz="1400" dirty="0"/>
              <a:t>Dr. </a:t>
            </a:r>
            <a:r>
              <a:rPr lang="en-US" sz="1400" dirty="0" err="1"/>
              <a:t>Dhar</a:t>
            </a:r>
            <a:r>
              <a:rPr lang="en-US" sz="1400" dirty="0"/>
              <a:t> completed his undergraduate dental training from </a:t>
            </a:r>
            <a:r>
              <a:rPr lang="en-US" sz="1400" dirty="0" err="1" smtClean="0"/>
              <a:t>Bharati-Vidyapeeth</a:t>
            </a:r>
            <a:r>
              <a:rPr lang="en-US" sz="1400" dirty="0" smtClean="0"/>
              <a:t> </a:t>
            </a:r>
            <a:r>
              <a:rPr lang="en-US" sz="1400" dirty="0"/>
              <a:t>Dental College, Pune, India in 1995.  This was followed by several advanced degrees, including a Master’s of Science program in Pediatric and Preventive Dentistry from </a:t>
            </a:r>
            <a:r>
              <a:rPr lang="en-US" sz="1400" dirty="0" err="1"/>
              <a:t>Manipal</a:t>
            </a:r>
            <a:r>
              <a:rPr lang="en-US" sz="1400" dirty="0"/>
              <a:t> College of Dental Surgery in 1999 with thesis entitled, “Comparative evaluation of pit and fissure sealants using invasive and non-invasive technique-an in vitro study”; and a Post Graduate Diploma in Hospital and Health Care Management.  In 2009 he received a PhD from MLS University, India, with a thesis entitled “</a:t>
            </a:r>
            <a:r>
              <a:rPr lang="en-US" sz="1400" dirty="0" err="1"/>
              <a:t>Cariology</a:t>
            </a:r>
            <a:r>
              <a:rPr lang="en-US" sz="1400" dirty="0"/>
              <a:t> and its Prevention in Pediatric Dentistry” and in 2013 he was awarded the Certificate in Pediatric Dentistry from University of Maryland School of Dentistry.  </a:t>
            </a:r>
          </a:p>
          <a:p>
            <a:r>
              <a:rPr lang="en-US" sz="1400" dirty="0"/>
              <a:t>Dr. </a:t>
            </a:r>
            <a:r>
              <a:rPr lang="en-US" sz="1400" dirty="0" err="1" smtClean="0"/>
              <a:t>Dhar</a:t>
            </a:r>
            <a:r>
              <a:rPr lang="en-US" sz="1400" dirty="0" smtClean="0"/>
              <a:t> is a Fellow, American Academy of Pediatric Dentistry; he currently </a:t>
            </a:r>
            <a:r>
              <a:rPr lang="en-US" sz="1400" dirty="0"/>
              <a:t>serves as President (Elect) of Maryland Academy of Pediatric </a:t>
            </a:r>
            <a:r>
              <a:rPr lang="en-US" sz="1400" dirty="0" smtClean="0"/>
              <a:t>Dentistry, as </a:t>
            </a:r>
            <a:r>
              <a:rPr lang="en-US" sz="1400" dirty="0"/>
              <a:t>a member NE District, Council on Post-doctoral Education (American Academy of Pediatric Dentistry) and as a member of Expert Panel for ADA center for Evidence-Based Dentistry update of the Evidence-Based Clinical Recommendations for the Use of Pit and Fissure Sealants.  </a:t>
            </a:r>
          </a:p>
        </p:txBody>
      </p:sp>
      <p:sp>
        <p:nvSpPr>
          <p:cNvPr id="4" name="Text Placeholder 3"/>
          <p:cNvSpPr>
            <a:spLocks noGrp="1"/>
          </p:cNvSpPr>
          <p:nvPr>
            <p:ph type="body" sz="half" idx="2"/>
          </p:nvPr>
        </p:nvSpPr>
        <p:spPr>
          <a:xfrm>
            <a:off x="839788" y="2057400"/>
            <a:ext cx="2700117" cy="3811588"/>
          </a:xfrm>
        </p:spPr>
        <p:txBody>
          <a:bodyPr/>
          <a:lstStyle/>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788" y="2057399"/>
            <a:ext cx="2853438" cy="3881673"/>
          </a:xfrm>
          <a:prstGeom prst="rect">
            <a:avLst/>
          </a:prstGeom>
        </p:spPr>
      </p:pic>
      <p:pic>
        <p:nvPicPr>
          <p:cNvPr id="4098" name="Picture 2" descr="C:\Users\anuradha-k\Desktop\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55062" y="0"/>
            <a:ext cx="745807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67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86464"/>
            <a:ext cx="10515600" cy="4351338"/>
          </a:xfrm>
        </p:spPr>
        <p:txBody>
          <a:bodyPr>
            <a:normAutofit fontScale="77500" lnSpcReduction="20000"/>
          </a:bodyPr>
          <a:lstStyle/>
          <a:p>
            <a:r>
              <a:rPr lang="en-US" b="1" dirty="0"/>
              <a:t>Editorial Responsibilities</a:t>
            </a:r>
            <a:r>
              <a:rPr lang="en-US" dirty="0"/>
              <a:t> </a:t>
            </a:r>
          </a:p>
          <a:p>
            <a:r>
              <a:rPr lang="en-US" dirty="0"/>
              <a:t>2014- Present		</a:t>
            </a:r>
            <a:r>
              <a:rPr lang="en-US" b="1" dirty="0"/>
              <a:t>Editorial Board	</a:t>
            </a:r>
            <a:r>
              <a:rPr lang="en-US" b="1" dirty="0" smtClean="0"/>
              <a:t>	</a:t>
            </a:r>
            <a:r>
              <a:rPr lang="en-US" dirty="0" smtClean="0"/>
              <a:t>Pediatric </a:t>
            </a:r>
            <a:r>
              <a:rPr lang="en-US" dirty="0"/>
              <a:t>Dentistry Journal (AAPD)</a:t>
            </a:r>
          </a:p>
          <a:p>
            <a:r>
              <a:rPr lang="en-US" dirty="0"/>
              <a:t>2013- Present		</a:t>
            </a:r>
            <a:r>
              <a:rPr lang="en-US" b="1" dirty="0"/>
              <a:t>Editorial Board	</a:t>
            </a:r>
            <a:r>
              <a:rPr lang="en-US" b="1" dirty="0" smtClean="0"/>
              <a:t>	</a:t>
            </a:r>
            <a:r>
              <a:rPr lang="en-US" dirty="0" smtClean="0"/>
              <a:t>Oral </a:t>
            </a:r>
            <a:r>
              <a:rPr lang="en-US" dirty="0"/>
              <a:t>Health and Dental Management</a:t>
            </a:r>
          </a:p>
          <a:p>
            <a:r>
              <a:rPr lang="en-US" dirty="0"/>
              <a:t>						OMICS Publishing Group</a:t>
            </a:r>
          </a:p>
          <a:p>
            <a:r>
              <a:rPr lang="en-US" dirty="0"/>
              <a:t>2012-Present 		</a:t>
            </a:r>
            <a:r>
              <a:rPr lang="en-US" b="1" dirty="0"/>
              <a:t>Editorial Board 	</a:t>
            </a:r>
            <a:r>
              <a:rPr lang="en-US" b="1" dirty="0" smtClean="0"/>
              <a:t>	</a:t>
            </a:r>
            <a:r>
              <a:rPr lang="en-US" dirty="0" smtClean="0"/>
              <a:t>International </a:t>
            </a:r>
            <a:r>
              <a:rPr lang="en-US" dirty="0"/>
              <a:t>Journal of Clinical Pediatric </a:t>
            </a:r>
            <a:r>
              <a:rPr lang="en-US" dirty="0" smtClean="0"/>
              <a:t>						Dentistry, J</a:t>
            </a:r>
            <a:r>
              <a:rPr lang="en-US" dirty="0"/>
              <a:t>. P. Publishers, New Delhi</a:t>
            </a:r>
          </a:p>
          <a:p>
            <a:r>
              <a:rPr lang="en-US" dirty="0"/>
              <a:t>2010-Present		</a:t>
            </a:r>
            <a:r>
              <a:rPr lang="en-US" b="1" dirty="0"/>
              <a:t>Associate</a:t>
            </a:r>
            <a:r>
              <a:rPr lang="en-US" dirty="0"/>
              <a:t> </a:t>
            </a:r>
            <a:r>
              <a:rPr lang="en-US" b="1" dirty="0"/>
              <a:t>Editor</a:t>
            </a:r>
            <a:r>
              <a:rPr lang="en-US" dirty="0"/>
              <a:t>	International Journal of Oral and </a:t>
            </a:r>
            <a:r>
              <a:rPr lang="en-US" dirty="0" smtClean="0"/>
              <a:t>							Maxillofacial </a:t>
            </a:r>
            <a:r>
              <a:rPr lang="en-US" dirty="0"/>
              <a:t>Pathology</a:t>
            </a:r>
          </a:p>
          <a:p>
            <a:endParaRPr lang="en-US" dirty="0" smtClean="0"/>
          </a:p>
          <a:p>
            <a:r>
              <a:rPr lang="en-US" dirty="0" smtClean="0"/>
              <a:t>Current areas of research interest are preventive dentistry, fissure sealants, pulp therapies and soft tissue lasers. </a:t>
            </a:r>
            <a:endParaRPr lang="en-US" dirty="0"/>
          </a:p>
        </p:txBody>
      </p:sp>
      <p:pic>
        <p:nvPicPr>
          <p:cNvPr id="3074"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8004" y="206940"/>
            <a:ext cx="7458075"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407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4783"/>
            <a:ext cx="10515600" cy="1325563"/>
          </a:xfrm>
        </p:spPr>
        <p:txBody>
          <a:bodyPr/>
          <a:lstStyle/>
          <a:p>
            <a:r>
              <a:rPr lang="en-US" dirty="0" smtClean="0"/>
              <a:t>Ongoing Project</a:t>
            </a:r>
            <a:endParaRPr lang="en-US" dirty="0"/>
          </a:p>
        </p:txBody>
      </p:sp>
      <p:sp>
        <p:nvSpPr>
          <p:cNvPr id="3" name="Content Placeholder 2"/>
          <p:cNvSpPr>
            <a:spLocks noGrp="1"/>
          </p:cNvSpPr>
          <p:nvPr>
            <p:ph idx="1"/>
          </p:nvPr>
        </p:nvSpPr>
        <p:spPr>
          <a:xfrm>
            <a:off x="838200" y="2339191"/>
            <a:ext cx="10515600" cy="4351338"/>
          </a:xfrm>
        </p:spPr>
        <p:txBody>
          <a:bodyPr/>
          <a:lstStyle/>
          <a:p>
            <a:r>
              <a:rPr lang="en-US" dirty="0" smtClean="0"/>
              <a:t>Research on </a:t>
            </a:r>
            <a:r>
              <a:rPr lang="en-US" dirty="0" err="1" smtClean="0"/>
              <a:t>Biodentin</a:t>
            </a:r>
            <a:r>
              <a:rPr lang="en-US" dirty="0" smtClean="0"/>
              <a:t> and MTA</a:t>
            </a:r>
          </a:p>
          <a:p>
            <a:endParaRPr lang="en-US" dirty="0"/>
          </a:p>
          <a:p>
            <a:r>
              <a:rPr lang="en-US" dirty="0" smtClean="0"/>
              <a:t>This research will hopefully provide some critical information on the effectiveness of various vital pulp therapies.  </a:t>
            </a:r>
            <a:endParaRPr lang="en-US" dirty="0"/>
          </a:p>
        </p:txBody>
      </p:sp>
      <p:pic>
        <p:nvPicPr>
          <p:cNvPr id="2050" name="Picture 2" descr="C:\Users\anuradha-k\Desktop\Untitl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9593" y="407356"/>
            <a:ext cx="8468051"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609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317</Words>
  <Application>Microsoft Office PowerPoint</Application>
  <PresentationFormat>Custom</PresentationFormat>
  <Paragraphs>16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Vineet K Dhar, BDS, MDS, PhD</vt:lpstr>
      <vt:lpstr>PowerPoint Presentation</vt:lpstr>
      <vt:lpstr>Ongoing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Vineet K Dhar, BDS, MDS, PhD</dc:title>
  <dc:creator>Dhar, Vineet K.</dc:creator>
  <cp:lastModifiedBy>Anuradha kumari</cp:lastModifiedBy>
  <cp:revision>8</cp:revision>
  <dcterms:created xsi:type="dcterms:W3CDTF">2014-09-09T13:42:33Z</dcterms:created>
  <dcterms:modified xsi:type="dcterms:W3CDTF">2015-10-13T13:36:06Z</dcterms:modified>
</cp:coreProperties>
</file>