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73" r:id="rId2"/>
    <p:sldId id="256" r:id="rId3"/>
    <p:sldId id="257" r:id="rId4"/>
    <p:sldId id="258" r:id="rId5"/>
    <p:sldId id="275" r:id="rId6"/>
    <p:sldId id="276" r:id="rId7"/>
    <p:sldId id="288" r:id="rId8"/>
    <p:sldId id="278" r:id="rId9"/>
    <p:sldId id="281" r:id="rId10"/>
    <p:sldId id="282" r:id="rId11"/>
    <p:sldId id="284" r:id="rId12"/>
    <p:sldId id="285" r:id="rId13"/>
    <p:sldId id="287"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84623" autoAdjust="0"/>
  </p:normalViewPr>
  <p:slideViewPr>
    <p:cSldViewPr>
      <p:cViewPr>
        <p:scale>
          <a:sx n="68" d="100"/>
          <a:sy n="68" d="100"/>
        </p:scale>
        <p:origin x="-145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F29CCB7-6E39-4FDF-AAAA-22B8EFAD3CF2}" type="datetimeFigureOut">
              <a:rPr lang="en-US" smtClean="0"/>
              <a:t>10/13/2015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AF29CCB7-6E39-4FDF-AAAA-22B8EFAD3CF2}"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F833A-B859-4012-81A3-E95CACD487FD}"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F29CCB7-6E39-4FDF-AAAA-22B8EFAD3CF2}" type="datetimeFigureOut">
              <a:rPr lang="en-US" smtClean="0"/>
              <a:t>10/13/2015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C6F833A-B859-4012-81A3-E95CACD487FD}"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F29CCB7-6E39-4FDF-AAAA-22B8EFAD3CF2}" type="datetimeFigureOut">
              <a:rPr lang="en-US" smtClean="0"/>
              <a:t>10/13/2015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F29CCB7-6E39-4FDF-AAAA-22B8EFAD3CF2}" type="datetimeFigureOut">
              <a:rPr lang="en-US" smtClean="0"/>
              <a:t>10/13/2015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9CCB7-6E39-4FDF-AAAA-22B8EFAD3CF2}"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F833A-B859-4012-81A3-E95CACD487FD}"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F29CCB7-6E39-4FDF-AAAA-22B8EFAD3CF2}" type="datetimeFigureOut">
              <a:rPr lang="en-US" smtClean="0"/>
              <a:t>10/13/2015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C6F833A-B859-4012-81A3-E95CACD487FD}"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AF29CCB7-6E39-4FDF-AAAA-22B8EFAD3CF2}" type="datetimeFigureOut">
              <a:rPr lang="en-US" smtClean="0"/>
              <a:t>10/13/2015</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6C6F833A-B859-4012-81A3-E95CACD487F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a:t>
            </a:r>
            <a:r>
              <a:rPr lang="en-IN" sz="2000" dirty="0">
                <a:solidFill>
                  <a:schemeClr val="bg2">
                    <a:lumMod val="10000"/>
                  </a:schemeClr>
                </a:solidFill>
                <a:latin typeface="Centaur" panose="02030504050205020304" pitchFamily="18" charset="0"/>
              </a:rPr>
              <a:t>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3"/>
            <a:ext cx="7605712" cy="830262"/>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a:t>
            </a:r>
            <a:r>
              <a:rPr lang="en-US" b="1">
                <a:solidFill>
                  <a:schemeClr val="accent5">
                    <a:lumMod val="10000"/>
                  </a:schemeClr>
                </a:solidFill>
                <a:latin typeface="Microsoft YaHei" panose="020B0503020204020204" pitchFamily="34" charset="-122"/>
                <a:ea typeface="Microsoft YaHei" panose="020B0503020204020204" pitchFamily="34" charset="-122"/>
                <a:hlinkClick r:id="rId3"/>
              </a:rPr>
              <a:t>omicsonline.org/Submitmanuscript.php</a:t>
            </a:r>
            <a:r>
              <a:rPr lang="en-US" b="1">
                <a:solidFill>
                  <a:schemeClr val="accent5">
                    <a:lumMod val="10000"/>
                  </a:schemeClr>
                </a:solidFill>
                <a:latin typeface="Microsoft YaHei" panose="020B0503020204020204" pitchFamily="34" charset="-122"/>
                <a:ea typeface="Microsoft YaHei" panose="020B0503020204020204" pitchFamily="34" charset="-122"/>
              </a:rPr>
              <a:t> </a:t>
            </a:r>
            <a:endParaRPr lang="en-US" b="1" dirty="0">
              <a:solidFill>
                <a:schemeClr val="accent5">
                  <a:lumMod val="10000"/>
                </a:schemeClr>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0984381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4"/>
          <p:cNvSpPr>
            <a:spLocks noGrp="1"/>
          </p:cNvSpPr>
          <p:nvPr>
            <p:ph sz="quarter" idx="13"/>
          </p:nvPr>
        </p:nvSpPr>
        <p:spPr>
          <a:xfrm>
            <a:off x="460513" y="914400"/>
            <a:ext cx="8183880" cy="4187952"/>
          </a:xfrm>
        </p:spPr>
        <p:txBody>
          <a:bodyPr>
            <a:normAutofit/>
          </a:bodyPr>
          <a:lstStyle/>
          <a:p>
            <a:pPr marL="0" indent="0">
              <a:buNone/>
            </a:pPr>
            <a:r>
              <a:rPr lang="en-US" sz="3600" b="1" dirty="0" smtClean="0">
                <a:solidFill>
                  <a:schemeClr val="accent1"/>
                </a:solidFill>
                <a:latin typeface="Times New Roman" pitchFamily="18" charset="0"/>
                <a:cs typeface="Times New Roman" pitchFamily="18" charset="0"/>
              </a:rPr>
              <a:t>Related Conference</a:t>
            </a:r>
            <a:endParaRPr lang="en-US" sz="3600" b="1" dirty="0">
              <a:solidFill>
                <a:schemeClr val="accent1"/>
              </a:solidFill>
              <a:latin typeface="Times New Roman" pitchFamily="18" charset="0"/>
              <a:cs typeface="Times New Roman" pitchFamily="18" charset="0"/>
            </a:endParaRPr>
          </a:p>
        </p:txBody>
      </p:sp>
      <p:sp>
        <p:nvSpPr>
          <p:cNvPr id="3" name="TextBox 2"/>
          <p:cNvSpPr txBox="1"/>
          <p:nvPr/>
        </p:nvSpPr>
        <p:spPr>
          <a:xfrm>
            <a:off x="457200" y="2057400"/>
            <a:ext cx="8229600" cy="2246769"/>
          </a:xfrm>
          <a:prstGeom prst="rect">
            <a:avLst/>
          </a:prstGeom>
          <a:noFill/>
        </p:spPr>
        <p:txBody>
          <a:bodyPr wrap="square" rtlCol="0">
            <a:spAutoFit/>
          </a:bodyPr>
          <a:lstStyle/>
          <a:p>
            <a:pPr marL="457200" indent="-457200">
              <a:buFont typeface="Wingdings" pitchFamily="2" charset="2"/>
              <a:buChar char="Ø"/>
            </a:pPr>
            <a:r>
              <a:rPr lang="en-US" sz="2800" dirty="0">
                <a:latin typeface="Times New Roman" pitchFamily="18" charset="0"/>
                <a:ea typeface="Verdana" pitchFamily="34" charset="0"/>
                <a:cs typeface="Times New Roman" pitchFamily="18" charset="0"/>
              </a:rPr>
              <a:t>2</a:t>
            </a:r>
            <a:r>
              <a:rPr lang="en-US" sz="2800" baseline="30000" dirty="0">
                <a:latin typeface="Times New Roman" pitchFamily="18" charset="0"/>
                <a:ea typeface="Verdana" pitchFamily="34" charset="0"/>
                <a:cs typeface="Times New Roman" pitchFamily="18" charset="0"/>
              </a:rPr>
              <a:t>nd</a:t>
            </a:r>
            <a:r>
              <a:rPr lang="en-US" sz="2800" dirty="0">
                <a:latin typeface="Times New Roman" pitchFamily="18" charset="0"/>
                <a:ea typeface="Verdana" pitchFamily="34" charset="0"/>
                <a:cs typeface="Times New Roman" pitchFamily="18" charset="0"/>
              </a:rPr>
              <a:t> International Conference on </a:t>
            </a:r>
            <a:r>
              <a:rPr lang="en-US" sz="2800" dirty="0" smtClean="0">
                <a:latin typeface="Times New Roman" pitchFamily="18" charset="0"/>
                <a:ea typeface="Verdana" pitchFamily="34" charset="0"/>
                <a:cs typeface="Times New Roman" pitchFamily="18" charset="0"/>
              </a:rPr>
              <a:t>Endocrinology</a:t>
            </a:r>
          </a:p>
          <a:p>
            <a:pPr marL="457200" indent="-457200">
              <a:buFont typeface="Wingdings" pitchFamily="2" charset="2"/>
              <a:buChar char="Ø"/>
            </a:pPr>
            <a:endParaRPr lang="en-US" sz="2800" dirty="0">
              <a:latin typeface="Times New Roman" pitchFamily="18" charset="0"/>
              <a:ea typeface="Verdana" pitchFamily="34" charset="0"/>
              <a:cs typeface="Times New Roman" pitchFamily="18" charset="0"/>
            </a:endParaRPr>
          </a:p>
          <a:p>
            <a:pPr marL="457200" indent="-457200">
              <a:buFont typeface="Wingdings" pitchFamily="2" charset="2"/>
              <a:buChar char="Ø"/>
            </a:pPr>
            <a:r>
              <a:rPr lang="en-US" sz="2800" dirty="0">
                <a:latin typeface="Times New Roman" pitchFamily="18" charset="0"/>
                <a:ea typeface="Verdana" pitchFamily="34" charset="0"/>
                <a:cs typeface="Times New Roman" pitchFamily="18" charset="0"/>
              </a:rPr>
              <a:t>5</a:t>
            </a:r>
            <a:r>
              <a:rPr lang="en-US" sz="2800" baseline="30000" dirty="0">
                <a:latin typeface="Times New Roman" pitchFamily="18" charset="0"/>
                <a:ea typeface="Verdana" pitchFamily="34" charset="0"/>
                <a:cs typeface="Times New Roman" pitchFamily="18" charset="0"/>
              </a:rPr>
              <a:t>th</a:t>
            </a:r>
            <a:r>
              <a:rPr lang="en-US" sz="2800" dirty="0">
                <a:latin typeface="Times New Roman" pitchFamily="18" charset="0"/>
                <a:ea typeface="Verdana" pitchFamily="34" charset="0"/>
                <a:cs typeface="Times New Roman" pitchFamily="18" charset="0"/>
              </a:rPr>
              <a:t> International Conference on Diabetes &amp; Metabolism</a:t>
            </a:r>
            <a:endParaRPr lang="en-US" sz="2800" dirty="0" smtClean="0">
              <a:latin typeface="Times New Roman" pitchFamily="18" charset="0"/>
              <a:ea typeface="Verdana" pitchFamily="34" charset="0"/>
              <a:cs typeface="Times New Roman" pitchFamily="18" charset="0"/>
            </a:endParaRPr>
          </a:p>
          <a:p>
            <a:endParaRPr lang="en-US" sz="28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3068840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endParaRPr lang="en-US" smtClean="0"/>
          </a:p>
        </p:txBody>
      </p:sp>
      <p:sp>
        <p:nvSpPr>
          <p:cNvPr id="22531" name="Content Placeholder 2"/>
          <p:cNvSpPr>
            <a:spLocks noGrp="1"/>
          </p:cNvSpPr>
          <p:nvPr>
            <p:ph sz="quarter" idx="13"/>
          </p:nvPr>
        </p:nvSpPr>
        <p:spPr>
          <a:xfrm>
            <a:off x="457200" y="1600200"/>
            <a:ext cx="8229600" cy="4525963"/>
          </a:xfrm>
        </p:spPr>
        <p:txBody>
          <a:bodyPr/>
          <a:lstStyle/>
          <a:p>
            <a:pPr eaLnBrk="1" hangingPunct="1"/>
            <a:endParaRPr lang="en-US" smtClean="0"/>
          </a:p>
        </p:txBody>
      </p:sp>
      <p:pic>
        <p:nvPicPr>
          <p:cNvPr id="2253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253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646331"/>
          </a:xfrm>
          <a:prstGeom prst="rect">
            <a:avLst/>
          </a:prstGeom>
        </p:spPr>
        <p:txBody>
          <a:bodyPr>
            <a:spAutoFit/>
          </a:bodyPr>
          <a:lstStyle/>
          <a:p>
            <a:pPr>
              <a:defRPr/>
            </a:pPr>
            <a:r>
              <a:rPr lang="en-US" dirty="0">
                <a:solidFill>
                  <a:schemeClr val="accent5">
                    <a:lumMod val="10000"/>
                  </a:schemeClr>
                </a:solidFill>
                <a:latin typeface="Andalus" panose="02020603050405020304" pitchFamily="18" charset="-78"/>
                <a:ea typeface="Osaka" charset="-128"/>
                <a:cs typeface="Andalus" panose="02020603050405020304" pitchFamily="18" charset="-78"/>
              </a:rPr>
              <a:t>OMICS </a:t>
            </a:r>
            <a:r>
              <a:rPr lang="en-US" dirty="0" smtClean="0">
                <a:solidFill>
                  <a:schemeClr val="accent5">
                    <a:lumMod val="10000"/>
                  </a:schemeClr>
                </a:solidFill>
                <a:latin typeface="Andalus" panose="02020603050405020304" pitchFamily="18" charset="-78"/>
                <a:ea typeface="Osaka" charset="-128"/>
                <a:cs typeface="Andalus" panose="02020603050405020304" pitchFamily="18" charset="-78"/>
              </a:rPr>
              <a:t>International </a:t>
            </a:r>
            <a:r>
              <a:rPr lang="en-US" b="1" dirty="0">
                <a:solidFill>
                  <a:schemeClr val="accent5">
                    <a:lumMod val="10000"/>
                  </a:schemeClr>
                </a:solidFill>
                <a:latin typeface="Andalus" panose="02020603050405020304" pitchFamily="18" charset="-78"/>
                <a:ea typeface="Osaka" charset="-128"/>
                <a:cs typeface="Andalus" panose="02020603050405020304" pitchFamily="18" charset="-78"/>
              </a:rPr>
              <a:t>Open Access Membership</a:t>
            </a:r>
            <a:br>
              <a:rPr lang="en-US" b="1" dirty="0">
                <a:solidFill>
                  <a:schemeClr val="accent5">
                    <a:lumMod val="10000"/>
                  </a:schemeClr>
                </a:solidFill>
                <a:latin typeface="Andalus" panose="02020603050405020304" pitchFamily="18" charset="-78"/>
                <a:ea typeface="Osaka" charset="-128"/>
                <a:cs typeface="Andalus" panose="02020603050405020304" pitchFamily="18" charset="-78"/>
              </a:rPr>
            </a:br>
            <a:endParaRPr lang="en-US" dirty="0">
              <a:solidFill>
                <a:schemeClr val="accent5">
                  <a:lumMod val="10000"/>
                </a:schemeClr>
              </a:solidFill>
              <a:latin typeface="Andalus" panose="02020603050405020304" pitchFamily="18" charset="-78"/>
              <a:ea typeface="Osaka" charset="-128"/>
              <a:cs typeface="Andalus" panose="02020603050405020304" pitchFamily="18" charset="-78"/>
            </a:endParaRPr>
          </a:p>
        </p:txBody>
      </p:sp>
      <p:sp>
        <p:nvSpPr>
          <p:cNvPr id="7" name="Teardrop 6"/>
          <p:cNvSpPr/>
          <p:nvPr/>
        </p:nvSpPr>
        <p:spPr>
          <a:xfrm>
            <a:off x="609600" y="860425"/>
            <a:ext cx="7696200" cy="3330575"/>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sz="2000" dirty="0">
                <a:latin typeface="Calisto MT" panose="02040603050505030304" pitchFamily="18" charset="0"/>
              </a:rPr>
              <a:t>OMICS publishing </a:t>
            </a:r>
            <a:r>
              <a:rPr lang="en-US" sz="2000" dirty="0" smtClean="0">
                <a:latin typeface="Calisto MT" panose="02040603050505030304" pitchFamily="18" charset="0"/>
              </a:rPr>
              <a:t>International </a:t>
            </a:r>
            <a:r>
              <a:rPr lang="en-US" sz="2000"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sz="2000" dirty="0">
                <a:latin typeface="Calisto MT" panose="02040603050505030304" pitchFamily="18" charset="0"/>
              </a:rPr>
              <a:t>For more details and benefits, click on the link below:</a:t>
            </a:r>
          </a:p>
          <a:p>
            <a:pPr>
              <a:defRPr/>
            </a:pPr>
            <a:r>
              <a:rPr lang="en-US" sz="2000" dirty="0">
                <a:solidFill>
                  <a:schemeClr val="accent4">
                    <a:lumMod val="10000"/>
                  </a:schemeClr>
                </a:solidFill>
                <a:latin typeface="Calisto MT" panose="02040603050505030304" pitchFamily="18" charset="0"/>
                <a:hlinkClick r:id="rId4"/>
              </a:rPr>
              <a:t>http://omicsonline.org/membership.ph</a:t>
            </a:r>
            <a:r>
              <a:rPr lang="en-US" dirty="0">
                <a:solidFill>
                  <a:schemeClr val="accent4">
                    <a:lumMod val="10000"/>
                  </a:schemeClr>
                </a:solidFill>
                <a:latin typeface="Calisto MT" panose="02040603050505030304" pitchFamily="18" charset="0"/>
                <a:hlinkClick r:id="rId4"/>
              </a:rPr>
              <a:t>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01201566"/>
      </p:ext>
    </p:extLst>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28800" y="2159289"/>
            <a:ext cx="5638800" cy="769441"/>
          </a:xfrm>
          <a:prstGeom prst="rect">
            <a:avLst/>
          </a:prstGeom>
          <a:noFill/>
        </p:spPr>
        <p:txBody>
          <a:bodyPr wrap="square" rtlCol="0">
            <a:spAutoFit/>
          </a:bodyPr>
          <a:lstStyle/>
          <a:p>
            <a:pPr algn="ctr"/>
            <a:r>
              <a:rPr lang="en-US" sz="4400" b="1" dirty="0" smtClean="0">
                <a:solidFill>
                  <a:schemeClr val="bg2">
                    <a:lumMod val="75000"/>
                  </a:schemeClr>
                </a:solidFill>
                <a:latin typeface="Times New Roman" pitchFamily="18" charset="0"/>
                <a:cs typeface="Times New Roman" pitchFamily="18" charset="0"/>
              </a:rPr>
              <a:t>Thank You </a:t>
            </a:r>
            <a:endParaRPr lang="en-US" sz="4400" b="1" dirty="0">
              <a:solidFill>
                <a:schemeClr val="bg2">
                  <a:lumMod val="75000"/>
                </a:schemeClr>
              </a:solidFill>
              <a:latin typeface="Times New Roman" pitchFamily="18" charset="0"/>
              <a:cs typeface="Times New Roman" pitchFamily="18" charset="0"/>
            </a:endParaRPr>
          </a:p>
        </p:txBody>
      </p:sp>
    </p:spTree>
    <p:extLst>
      <p:ext uri="{BB962C8B-B14F-4D97-AF65-F5344CB8AC3E}">
        <p14:creationId xmlns:p14="http://schemas.microsoft.com/office/powerpoint/2010/main" val="36405050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57200" y="428606"/>
            <a:ext cx="7010400" cy="707886"/>
          </a:xfrm>
          <a:prstGeom prst="rect">
            <a:avLst/>
          </a:prstGeom>
          <a:noFill/>
        </p:spPr>
        <p:txBody>
          <a:bodyPr wrap="square" rtlCol="0">
            <a:spAutoFit/>
          </a:bodyPr>
          <a:lstStyle/>
          <a:p>
            <a:r>
              <a:rPr lang="en-US" sz="4000" b="1" dirty="0" smtClean="0">
                <a:solidFill>
                  <a:schemeClr val="accent1"/>
                </a:solidFill>
                <a:latin typeface="Times New Roman" pitchFamily="18" charset="0"/>
                <a:cs typeface="Times New Roman" pitchFamily="18" charset="0"/>
              </a:rPr>
              <a:t>Signature of the editor</a:t>
            </a:r>
            <a:endParaRPr lang="en-US" sz="4000" b="1" dirty="0">
              <a:solidFill>
                <a:schemeClr val="accent1"/>
              </a:solidFill>
              <a:latin typeface="Times New Roman" pitchFamily="18" charset="0"/>
              <a:cs typeface="Times New Roman" pitchFamily="18" charset="0"/>
            </a:endParaRPr>
          </a:p>
        </p:txBody>
      </p:sp>
      <p:sp>
        <p:nvSpPr>
          <p:cNvPr id="4" name="TextBox 3"/>
          <p:cNvSpPr txBox="1"/>
          <p:nvPr/>
        </p:nvSpPr>
        <p:spPr>
          <a:xfrm>
            <a:off x="2971800" y="2819400"/>
            <a:ext cx="3124200" cy="830997"/>
          </a:xfrm>
          <a:prstGeom prst="rect">
            <a:avLst/>
          </a:prstGeom>
          <a:noFill/>
        </p:spPr>
        <p:txBody>
          <a:bodyPr wrap="square" rtlCol="0">
            <a:spAutoFit/>
          </a:bodyPr>
          <a:lstStyle/>
          <a:p>
            <a:r>
              <a:rPr lang="en-US" sz="4800" dirty="0" smtClean="0">
                <a:latin typeface="Blackadder ITC" panose="04020505051007020D02" pitchFamily="82" charset="0"/>
              </a:rPr>
              <a:t>Weiqin Chen</a:t>
            </a:r>
            <a:endParaRPr lang="en-US" sz="4800" dirty="0">
              <a:latin typeface="Blackadder ITC" panose="04020505051007020D02" pitchFamily="82" charset="0"/>
            </a:endParaRPr>
          </a:p>
        </p:txBody>
      </p:sp>
      <p:sp>
        <p:nvSpPr>
          <p:cNvPr id="5" name="TextBox 4"/>
          <p:cNvSpPr txBox="1"/>
          <p:nvPr/>
        </p:nvSpPr>
        <p:spPr>
          <a:xfrm>
            <a:off x="4876800" y="4038600"/>
            <a:ext cx="1402948" cy="369332"/>
          </a:xfrm>
          <a:prstGeom prst="rect">
            <a:avLst/>
          </a:prstGeom>
          <a:noFill/>
        </p:spPr>
        <p:txBody>
          <a:bodyPr wrap="none" rtlCol="0">
            <a:spAutoFit/>
          </a:bodyPr>
          <a:lstStyle/>
          <a:p>
            <a:r>
              <a:rPr lang="en-US" dirty="0" smtClean="0"/>
              <a:t>11/25/2014</a:t>
            </a:r>
            <a:endParaRPr lang="en-US" dirty="0"/>
          </a:p>
        </p:txBody>
      </p:sp>
    </p:spTree>
    <p:extLst>
      <p:ext uri="{BB962C8B-B14F-4D97-AF65-F5344CB8AC3E}">
        <p14:creationId xmlns:p14="http://schemas.microsoft.com/office/powerpoint/2010/main" val="8545180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4876800"/>
            <a:ext cx="7772400" cy="1295400"/>
          </a:xfrm>
        </p:spPr>
        <p:txBody>
          <a:bodyPr>
            <a:normAutofit/>
          </a:bodyPr>
          <a:lstStyle/>
          <a:p>
            <a:pPr algn="ctr"/>
            <a:r>
              <a:rPr lang="en-US" b="1" i="1" dirty="0">
                <a:solidFill>
                  <a:schemeClr val="tx1"/>
                </a:solidFill>
              </a:rPr>
              <a:t/>
            </a:r>
            <a:br>
              <a:rPr lang="en-US" b="1" i="1" dirty="0">
                <a:solidFill>
                  <a:schemeClr val="tx1"/>
                </a:solidFill>
              </a:rPr>
            </a:br>
            <a:endParaRPr lang="en-US" b="1" i="1" dirty="0">
              <a:solidFill>
                <a:schemeClr val="tx1"/>
              </a:solidFill>
            </a:endParaRPr>
          </a:p>
          <a:p>
            <a:pPr algn="ctr"/>
            <a:endParaRPr lang="en-US" b="1" i="1" dirty="0">
              <a:solidFill>
                <a:schemeClr val="tx1"/>
              </a:solidFill>
            </a:endParaRPr>
          </a:p>
        </p:txBody>
      </p:sp>
      <p:pic>
        <p:nvPicPr>
          <p:cNvPr id="1026" name="Picture 2" descr="Weiqin Ch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2895599" cy="2819400"/>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p:cNvSpPr/>
          <p:nvPr/>
        </p:nvSpPr>
        <p:spPr>
          <a:xfrm>
            <a:off x="3769183" y="2557790"/>
            <a:ext cx="2191048" cy="523220"/>
          </a:xfrm>
          <a:prstGeom prst="rect">
            <a:avLst/>
          </a:prstGeom>
        </p:spPr>
        <p:txBody>
          <a:bodyPr wrap="none">
            <a:spAutoFit/>
          </a:bodyPr>
          <a:lstStyle/>
          <a:p>
            <a:pPr algn="ctr"/>
            <a:r>
              <a:rPr lang="en-US" sz="2800" b="1" dirty="0" err="1">
                <a:latin typeface="Times New Roman" pitchFamily="18" charset="0"/>
                <a:ea typeface="Verdana" pitchFamily="34" charset="0"/>
                <a:cs typeface="Times New Roman" pitchFamily="18" charset="0"/>
              </a:rPr>
              <a:t>Weiqin</a:t>
            </a:r>
            <a:r>
              <a:rPr lang="en-US" sz="2800" b="1" dirty="0">
                <a:latin typeface="Times New Roman" pitchFamily="18" charset="0"/>
                <a:ea typeface="Verdana" pitchFamily="34" charset="0"/>
                <a:cs typeface="Times New Roman" pitchFamily="18" charset="0"/>
              </a:rPr>
              <a:t> Chen</a:t>
            </a:r>
            <a:endParaRPr lang="en-US" sz="5400" b="1" dirty="0">
              <a:latin typeface="Times New Roman" pitchFamily="18" charset="0"/>
              <a:ea typeface="Verdana" pitchFamily="34" charset="0"/>
              <a:cs typeface="Times New Roman" pitchFamily="18" charset="0"/>
            </a:endParaRPr>
          </a:p>
        </p:txBody>
      </p:sp>
      <p:sp>
        <p:nvSpPr>
          <p:cNvPr id="4" name="Rectangle 3"/>
          <p:cNvSpPr/>
          <p:nvPr/>
        </p:nvSpPr>
        <p:spPr>
          <a:xfrm>
            <a:off x="1295400" y="3569136"/>
            <a:ext cx="6781801" cy="954107"/>
          </a:xfrm>
          <a:prstGeom prst="rect">
            <a:avLst/>
          </a:prstGeom>
        </p:spPr>
        <p:txBody>
          <a:bodyPr wrap="square">
            <a:spAutoFit/>
          </a:bodyPr>
          <a:lstStyle/>
          <a:p>
            <a:pPr algn="ctr"/>
            <a:r>
              <a:rPr lang="en-US" sz="2800" b="1" dirty="0">
                <a:latin typeface="Times New Roman" pitchFamily="18" charset="0"/>
                <a:ea typeface="Verdana" pitchFamily="34" charset="0"/>
                <a:cs typeface="Times New Roman" pitchFamily="18" charset="0"/>
              </a:rPr>
              <a:t>Assistant Professor</a:t>
            </a:r>
          </a:p>
          <a:p>
            <a:pPr algn="ctr"/>
            <a:r>
              <a:rPr lang="en-US" sz="2800" b="1" dirty="0">
                <a:latin typeface="Times New Roman" pitchFamily="18" charset="0"/>
                <a:ea typeface="Verdana" pitchFamily="34" charset="0"/>
                <a:cs typeface="Times New Roman" pitchFamily="18" charset="0"/>
              </a:rPr>
              <a:t>Journal of Metabolic Syndrome</a:t>
            </a: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6742535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3252"/>
            <a:ext cx="8183880" cy="1051560"/>
          </a:xfrm>
        </p:spPr>
        <p:txBody>
          <a:bodyPr/>
          <a:lstStyle/>
          <a:p>
            <a:pPr algn="ctr"/>
            <a:r>
              <a:rPr lang="en-US" dirty="0" smtClean="0"/>
              <a:t>Biography</a:t>
            </a:r>
            <a:endParaRPr lang="en-US" dirty="0"/>
          </a:p>
        </p:txBody>
      </p:sp>
      <p:sp>
        <p:nvSpPr>
          <p:cNvPr id="3" name="Content Placeholder 2"/>
          <p:cNvSpPr>
            <a:spLocks noGrp="1"/>
          </p:cNvSpPr>
          <p:nvPr>
            <p:ph sz="quarter" idx="13"/>
          </p:nvPr>
        </p:nvSpPr>
        <p:spPr>
          <a:xfrm>
            <a:off x="304800" y="1066800"/>
            <a:ext cx="8610600" cy="5260848"/>
          </a:xfrm>
        </p:spPr>
        <p:txBody>
          <a:bodyPr>
            <a:noAutofit/>
          </a:bodyPr>
          <a:lstStyle/>
          <a:p>
            <a:pPr marL="0" indent="0" algn="ctr">
              <a:lnSpc>
                <a:spcPct val="150000"/>
              </a:lnSpc>
              <a:buNone/>
            </a:pPr>
            <a:r>
              <a:rPr lang="en-US" sz="2000" dirty="0">
                <a:latin typeface="Times New Roman" pitchFamily="18" charset="0"/>
                <a:cs typeface="Times New Roman" pitchFamily="18" charset="0"/>
              </a:rPr>
              <a:t>Weiqin Chen has done PHD, from Michigan State University, MS, </a:t>
            </a:r>
            <a:r>
              <a:rPr lang="en-US" sz="2000" dirty="0" smtClean="0">
                <a:latin typeface="Times New Roman" pitchFamily="18" charset="0"/>
                <a:cs typeface="Times New Roman" pitchFamily="18" charset="0"/>
              </a:rPr>
              <a:t>from China </a:t>
            </a:r>
            <a:r>
              <a:rPr lang="en-US" sz="2000" dirty="0">
                <a:latin typeface="Times New Roman" pitchFamily="18" charset="0"/>
                <a:cs typeface="Times New Roman" pitchFamily="18" charset="0"/>
              </a:rPr>
              <a:t>Agricultural University &amp; BS, from Nanjing Agricultural University. Now currently working as Assistant professor of </a:t>
            </a:r>
            <a:r>
              <a:rPr lang="en-US" sz="2000" dirty="0" smtClean="0">
                <a:latin typeface="Times New Roman" pitchFamily="18" charset="0"/>
                <a:cs typeface="Times New Roman" pitchFamily="18" charset="0"/>
              </a:rPr>
              <a:t>Physiology at </a:t>
            </a:r>
            <a:r>
              <a:rPr lang="en-US" sz="2000" dirty="0">
                <a:latin typeface="Times New Roman" pitchFamily="18" charset="0"/>
                <a:cs typeface="Times New Roman" pitchFamily="18" charset="0"/>
              </a:rPr>
              <a:t>Georgia </a:t>
            </a:r>
            <a:r>
              <a:rPr lang="en-US" sz="2000" dirty="0" smtClean="0">
                <a:latin typeface="Times New Roman" pitchFamily="18" charset="0"/>
                <a:cs typeface="Times New Roman" pitchFamily="18" charset="0"/>
              </a:rPr>
              <a:t>Regents University, </a:t>
            </a:r>
            <a:r>
              <a:rPr lang="en-US" sz="2000" dirty="0">
                <a:latin typeface="Times New Roman" pitchFamily="18" charset="0"/>
                <a:cs typeface="Times New Roman" pitchFamily="18" charset="0"/>
              </a:rPr>
              <a:t>Augusta GA , USA.</a:t>
            </a:r>
            <a:endParaRPr lang="en-US" sz="2000" b="0" dirty="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19353137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183880" cy="1051560"/>
          </a:xfrm>
        </p:spPr>
        <p:txBody>
          <a:bodyPr>
            <a:normAutofit/>
          </a:bodyPr>
          <a:lstStyle/>
          <a:p>
            <a:pPr algn="l"/>
            <a:r>
              <a:rPr lang="en-US" sz="4000" dirty="0" smtClean="0">
                <a:latin typeface="Times New Roman" pitchFamily="18" charset="0"/>
                <a:cs typeface="Times New Roman" pitchFamily="18" charset="0"/>
              </a:rPr>
              <a:t>Research Interests</a:t>
            </a:r>
            <a:endParaRPr lang="en-US" sz="4000" dirty="0">
              <a:latin typeface="Times New Roman" pitchFamily="18" charset="0"/>
              <a:cs typeface="Times New Roman" pitchFamily="18" charset="0"/>
            </a:endParaRPr>
          </a:p>
        </p:txBody>
      </p:sp>
      <p:sp>
        <p:nvSpPr>
          <p:cNvPr id="6" name="Rectangle 5"/>
          <p:cNvSpPr/>
          <p:nvPr/>
        </p:nvSpPr>
        <p:spPr>
          <a:xfrm>
            <a:off x="685800" y="1676399"/>
            <a:ext cx="8153400" cy="3323987"/>
          </a:xfrm>
          <a:prstGeom prst="rect">
            <a:avLst/>
          </a:prstGeom>
        </p:spPr>
        <p:txBody>
          <a:bodyPr wrap="square">
            <a:spAutoFit/>
          </a:bodyPr>
          <a:lstStyle/>
          <a:p>
            <a:pPr marL="285750" indent="-285750" algn="just">
              <a:lnSpc>
                <a:spcPct val="150000"/>
              </a:lnSpc>
              <a:buFont typeface="Wingdings" pitchFamily="2" charset="2"/>
              <a:buChar char="§"/>
            </a:pPr>
            <a:r>
              <a:rPr lang="en-US" sz="2000" dirty="0" smtClean="0">
                <a:latin typeface="Times New Roman" pitchFamily="18" charset="0"/>
                <a:ea typeface="Verdana" pitchFamily="34" charset="0"/>
                <a:cs typeface="Times New Roman" pitchFamily="18" charset="0"/>
              </a:rPr>
              <a:t>Biochemistry</a:t>
            </a:r>
          </a:p>
          <a:p>
            <a:pPr marL="285750" indent="-285750" algn="just">
              <a:lnSpc>
                <a:spcPct val="150000"/>
              </a:lnSpc>
              <a:buFont typeface="Wingdings" pitchFamily="2" charset="2"/>
              <a:buChar char="§"/>
            </a:pPr>
            <a:r>
              <a:rPr lang="en-US" sz="2000" dirty="0" smtClean="0">
                <a:latin typeface="Times New Roman" pitchFamily="18" charset="0"/>
                <a:ea typeface="Verdana" pitchFamily="34" charset="0"/>
                <a:cs typeface="Times New Roman" pitchFamily="18" charset="0"/>
              </a:rPr>
              <a:t>Molecular biology</a:t>
            </a:r>
          </a:p>
          <a:p>
            <a:pPr marL="285750" indent="-285750" algn="just">
              <a:lnSpc>
                <a:spcPct val="150000"/>
              </a:lnSpc>
              <a:buFont typeface="Wingdings" pitchFamily="2" charset="2"/>
              <a:buChar char="§"/>
            </a:pPr>
            <a:r>
              <a:rPr lang="en-US" sz="2000" dirty="0" smtClean="0">
                <a:latin typeface="Times New Roman" pitchFamily="18" charset="0"/>
                <a:ea typeface="Verdana" pitchFamily="34" charset="0"/>
                <a:cs typeface="Times New Roman" pitchFamily="18" charset="0"/>
              </a:rPr>
              <a:t>Cell biology of lipid and energy metabolism</a:t>
            </a:r>
          </a:p>
          <a:p>
            <a:pPr marL="285750" indent="-285750" algn="just">
              <a:lnSpc>
                <a:spcPct val="150000"/>
              </a:lnSpc>
              <a:buFont typeface="Wingdings" pitchFamily="2" charset="2"/>
              <a:buChar char="§"/>
            </a:pPr>
            <a:r>
              <a:rPr lang="en-US" sz="2000" dirty="0" err="1" smtClean="0">
                <a:latin typeface="Times New Roman" pitchFamily="18" charset="0"/>
                <a:ea typeface="Verdana" pitchFamily="34" charset="0"/>
                <a:cs typeface="Times New Roman" pitchFamily="18" charset="0"/>
              </a:rPr>
              <a:t>Adipogenesis</a:t>
            </a:r>
            <a:endParaRPr lang="en-US" sz="2000" dirty="0" smtClean="0">
              <a:latin typeface="Times New Roman" pitchFamily="18" charset="0"/>
              <a:ea typeface="Verdana" pitchFamily="34" charset="0"/>
              <a:cs typeface="Times New Roman" pitchFamily="18" charset="0"/>
            </a:endParaRPr>
          </a:p>
          <a:p>
            <a:pPr marL="285750" indent="-285750" algn="just">
              <a:lnSpc>
                <a:spcPct val="150000"/>
              </a:lnSpc>
              <a:buFont typeface="Wingdings" pitchFamily="2" charset="2"/>
              <a:buChar char="§"/>
            </a:pPr>
            <a:r>
              <a:rPr lang="en-US" sz="2000" dirty="0" smtClean="0">
                <a:latin typeface="Times New Roman" pitchFamily="18" charset="0"/>
                <a:ea typeface="Verdana" pitchFamily="34" charset="0"/>
                <a:cs typeface="Times New Roman" pitchFamily="18" charset="0"/>
              </a:rPr>
              <a:t>Obesity</a:t>
            </a:r>
          </a:p>
          <a:p>
            <a:pPr marL="285750" indent="-285750" algn="just">
              <a:lnSpc>
                <a:spcPct val="150000"/>
              </a:lnSpc>
              <a:buFont typeface="Wingdings" pitchFamily="2" charset="2"/>
              <a:buChar char="§"/>
            </a:pPr>
            <a:r>
              <a:rPr lang="en-US" sz="2000" dirty="0" err="1" smtClean="0">
                <a:latin typeface="Times New Roman" pitchFamily="18" charset="0"/>
                <a:ea typeface="Verdana" pitchFamily="34" charset="0"/>
                <a:cs typeface="Times New Roman" pitchFamily="18" charset="0"/>
              </a:rPr>
              <a:t>Lipodystropy</a:t>
            </a:r>
            <a:endParaRPr lang="en-US" sz="2000" dirty="0" smtClean="0">
              <a:latin typeface="Times New Roman" pitchFamily="18" charset="0"/>
              <a:ea typeface="Verdana" pitchFamily="34" charset="0"/>
              <a:cs typeface="Times New Roman" pitchFamily="18" charset="0"/>
            </a:endParaRPr>
          </a:p>
          <a:p>
            <a:pPr marL="285750" indent="-285750" algn="just">
              <a:lnSpc>
                <a:spcPct val="150000"/>
              </a:lnSpc>
              <a:buFont typeface="Wingdings" pitchFamily="2" charset="2"/>
              <a:buChar char="§"/>
            </a:pPr>
            <a:r>
              <a:rPr lang="en-US" sz="2000" dirty="0" smtClean="0">
                <a:latin typeface="Times New Roman" pitchFamily="18" charset="0"/>
                <a:ea typeface="Verdana" pitchFamily="34" charset="0"/>
                <a:cs typeface="Times New Roman" pitchFamily="18" charset="0"/>
              </a:rPr>
              <a:t>Diabetes</a:t>
            </a:r>
            <a:endParaRPr lang="en-US" sz="2000" dirty="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272377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97565" y="164836"/>
            <a:ext cx="6436377" cy="769441"/>
          </a:xfrm>
          <a:prstGeom prst="rect">
            <a:avLst/>
          </a:prstGeom>
          <a:noFill/>
        </p:spPr>
        <p:txBody>
          <a:bodyPr wrap="none" rtlCol="0">
            <a:spAutoFit/>
          </a:bodyPr>
          <a:lstStyle/>
          <a:p>
            <a:r>
              <a:rPr lang="en-US" sz="4400" b="1" dirty="0" smtClean="0">
                <a:solidFill>
                  <a:schemeClr val="accent1"/>
                </a:solidFill>
                <a:latin typeface="+mj-lt"/>
              </a:rPr>
              <a:t>Recent Publications</a:t>
            </a:r>
            <a:endParaRPr lang="en-US" sz="4400" b="1" dirty="0">
              <a:solidFill>
                <a:schemeClr val="accent1"/>
              </a:solidFill>
              <a:latin typeface="+mj-lt"/>
            </a:endParaRPr>
          </a:p>
        </p:txBody>
      </p:sp>
      <p:sp>
        <p:nvSpPr>
          <p:cNvPr id="8" name="TextBox 7"/>
          <p:cNvSpPr txBox="1"/>
          <p:nvPr/>
        </p:nvSpPr>
        <p:spPr>
          <a:xfrm>
            <a:off x="371061" y="921025"/>
            <a:ext cx="8226287" cy="5632311"/>
          </a:xfrm>
          <a:prstGeom prst="rect">
            <a:avLst/>
          </a:prstGeom>
          <a:noFill/>
        </p:spPr>
        <p:txBody>
          <a:bodyPr wrap="square" rtlCol="0">
            <a:spAutoFit/>
          </a:bodyPr>
          <a:lstStyle/>
          <a:p>
            <a:pPr lvl="0" algn="just"/>
            <a:r>
              <a:rPr lang="en-US" b="1" dirty="0">
                <a:latin typeface="Times New Roman" pitchFamily="18" charset="0"/>
                <a:cs typeface="Times New Roman" pitchFamily="18" charset="0"/>
              </a:rPr>
              <a:t>Chen W</a:t>
            </a:r>
            <a:r>
              <a:rPr lang="en-US" dirty="0">
                <a:latin typeface="Times New Roman" pitchFamily="18" charset="0"/>
                <a:cs typeface="Times New Roman" pitchFamily="18" charset="0"/>
              </a:rPr>
              <a:t>, Chang B, Li L and Chan L. Pnpla3/</a:t>
            </a:r>
            <a:r>
              <a:rPr lang="en-US" dirty="0" err="1">
                <a:latin typeface="Times New Roman" pitchFamily="18" charset="0"/>
                <a:cs typeface="Times New Roman" pitchFamily="18" charset="0"/>
              </a:rPr>
              <a:t>adiponutrin</a:t>
            </a:r>
            <a:r>
              <a:rPr lang="en-US" dirty="0">
                <a:latin typeface="Times New Roman" pitchFamily="18" charset="0"/>
                <a:cs typeface="Times New Roman" pitchFamily="18" charset="0"/>
              </a:rPr>
              <a:t> deficiency in mice is not associated with fatty liver disease. </a:t>
            </a:r>
            <a:r>
              <a:rPr lang="en-US" dirty="0" err="1">
                <a:latin typeface="Times New Roman" pitchFamily="18" charset="0"/>
                <a:cs typeface="Times New Roman" pitchFamily="18" charset="0"/>
              </a:rPr>
              <a:t>Hepatology</a:t>
            </a:r>
            <a:r>
              <a:rPr lang="en-US" dirty="0">
                <a:latin typeface="Times New Roman" pitchFamily="18" charset="0"/>
                <a:cs typeface="Times New Roman" pitchFamily="18" charset="0"/>
              </a:rPr>
              <a:t> 2010 Sep; 52(3): 1134-42.</a:t>
            </a:r>
          </a:p>
          <a:p>
            <a:pPr algn="just"/>
            <a:r>
              <a:rPr lang="en-US" dirty="0">
                <a:latin typeface="Times New Roman" pitchFamily="18" charset="0"/>
                <a:cs typeface="Times New Roman" pitchFamily="18" charset="0"/>
              </a:rPr>
              <a:t>  </a:t>
            </a:r>
          </a:p>
          <a:p>
            <a:pPr lvl="0" algn="just"/>
            <a:r>
              <a:rPr lang="en-US" b="1" dirty="0" smtClean="0">
                <a:latin typeface="Times New Roman" pitchFamily="18" charset="0"/>
                <a:cs typeface="Times New Roman" pitchFamily="18" charset="0"/>
              </a:rPr>
              <a:t>Chen </a:t>
            </a:r>
            <a:r>
              <a:rPr lang="en-US" b="1" dirty="0">
                <a:latin typeface="Times New Roman" pitchFamily="18" charset="0"/>
                <a:cs typeface="Times New Roman" pitchFamily="18" charset="0"/>
              </a:rPr>
              <a:t>W,</a:t>
            </a:r>
            <a:r>
              <a:rPr lang="en-US" dirty="0">
                <a:latin typeface="Times New Roman" pitchFamily="18" charset="0"/>
                <a:cs typeface="Times New Roman" pitchFamily="18" charset="0"/>
              </a:rPr>
              <a:t> Chang B, </a:t>
            </a:r>
            <a:r>
              <a:rPr lang="en-US" dirty="0" err="1">
                <a:latin typeface="Times New Roman" pitchFamily="18" charset="0"/>
                <a:cs typeface="Times New Roman" pitchFamily="18" charset="0"/>
              </a:rPr>
              <a:t>Saha</a:t>
            </a:r>
            <a:r>
              <a:rPr lang="en-US" dirty="0">
                <a:latin typeface="Times New Roman" pitchFamily="18" charset="0"/>
                <a:cs typeface="Times New Roman" pitchFamily="18" charset="0"/>
              </a:rPr>
              <a:t> P, </a:t>
            </a:r>
            <a:r>
              <a:rPr lang="en-US" dirty="0" err="1">
                <a:latin typeface="Times New Roman" pitchFamily="18" charset="0"/>
                <a:cs typeface="Times New Roman" pitchFamily="18" charset="0"/>
              </a:rPr>
              <a:t>Hartig</a:t>
            </a:r>
            <a:r>
              <a:rPr lang="en-US" dirty="0">
                <a:latin typeface="Times New Roman" pitchFamily="18" charset="0"/>
                <a:cs typeface="Times New Roman" pitchFamily="18" charset="0"/>
              </a:rPr>
              <a:t> SM, Li L, Reddy VT, Yang Y, </a:t>
            </a:r>
            <a:r>
              <a:rPr lang="en-US" dirty="0" err="1">
                <a:latin typeface="Times New Roman" pitchFamily="18" charset="0"/>
                <a:cs typeface="Times New Roman" pitchFamily="18" charset="0"/>
              </a:rPr>
              <a:t>Yechoor</a:t>
            </a:r>
            <a:r>
              <a:rPr lang="en-US" dirty="0">
                <a:latin typeface="Times New Roman" pitchFamily="18" charset="0"/>
                <a:cs typeface="Times New Roman" pitchFamily="18" charset="0"/>
              </a:rPr>
              <a:t> V Mancini M, Chan L. </a:t>
            </a:r>
            <a:r>
              <a:rPr lang="en-US" dirty="0" err="1">
                <a:latin typeface="Times New Roman" pitchFamily="18" charset="0"/>
                <a:cs typeface="Times New Roman" pitchFamily="18" charset="0"/>
              </a:rPr>
              <a:t>Berardinelli-Seip</a:t>
            </a:r>
            <a:r>
              <a:rPr lang="en-US" dirty="0">
                <a:latin typeface="Times New Roman" pitchFamily="18" charset="0"/>
                <a:cs typeface="Times New Roman" pitchFamily="18" charset="0"/>
              </a:rPr>
              <a:t> Congenital Lipodystrophy-2 (BSCL2)/</a:t>
            </a:r>
            <a:r>
              <a:rPr lang="en-US" dirty="0" err="1">
                <a:latin typeface="Times New Roman" pitchFamily="18" charset="0"/>
                <a:cs typeface="Times New Roman" pitchFamily="18" charset="0"/>
              </a:rPr>
              <a:t>Seipin</a:t>
            </a:r>
            <a:r>
              <a:rPr lang="en-US" dirty="0">
                <a:latin typeface="Times New Roman" pitchFamily="18" charset="0"/>
                <a:cs typeface="Times New Roman" pitchFamily="18" charset="0"/>
              </a:rPr>
              <a:t> is a Cell Autonomous Regulator of Lipolysis Essential for Adipocyte Differentiation. </a:t>
            </a:r>
            <a:r>
              <a:rPr lang="en-US" dirty="0" err="1">
                <a:latin typeface="Times New Roman" pitchFamily="18" charset="0"/>
                <a:cs typeface="Times New Roman" pitchFamily="18" charset="0"/>
              </a:rPr>
              <a:t>Mol</a:t>
            </a:r>
            <a:r>
              <a:rPr lang="en-US" dirty="0">
                <a:latin typeface="Times New Roman" pitchFamily="18" charset="0"/>
                <a:cs typeface="Times New Roman" pitchFamily="18" charset="0"/>
              </a:rPr>
              <a:t> Cell Biol. 2012 Mar;32(6):1099-111.</a:t>
            </a:r>
          </a:p>
          <a:p>
            <a:pPr algn="just"/>
            <a:r>
              <a:rPr lang="en-US" dirty="0">
                <a:latin typeface="Times New Roman" pitchFamily="18" charset="0"/>
                <a:cs typeface="Times New Roman" pitchFamily="18" charset="0"/>
              </a:rPr>
              <a:t> </a:t>
            </a:r>
          </a:p>
          <a:p>
            <a:pPr lvl="0" algn="just"/>
            <a:r>
              <a:rPr lang="en-US" b="1" dirty="0">
                <a:latin typeface="Times New Roman" pitchFamily="18" charset="0"/>
                <a:cs typeface="Times New Roman" pitchFamily="18" charset="0"/>
              </a:rPr>
              <a:t>Chen W</a:t>
            </a:r>
            <a:r>
              <a:rPr lang="en-US" dirty="0">
                <a:latin typeface="Times New Roman" pitchFamily="18" charset="0"/>
                <a:cs typeface="Times New Roman" pitchFamily="18" charset="0"/>
              </a:rPr>
              <a:t>, Chang B, Wu X, Li L, </a:t>
            </a:r>
            <a:r>
              <a:rPr lang="en-US" dirty="0" err="1">
                <a:latin typeface="Times New Roman" pitchFamily="18" charset="0"/>
                <a:cs typeface="Times New Roman" pitchFamily="18" charset="0"/>
              </a:rPr>
              <a:t>Sleeman</a:t>
            </a:r>
            <a:r>
              <a:rPr lang="en-US" dirty="0">
                <a:latin typeface="Times New Roman" pitchFamily="18" charset="0"/>
                <a:cs typeface="Times New Roman" pitchFamily="18" charset="0"/>
              </a:rPr>
              <a:t> M and Chan L. Inactivation of Plin4 </a:t>
            </a:r>
            <a:r>
              <a:rPr lang="en-US" dirty="0" err="1">
                <a:latin typeface="Times New Roman" pitchFamily="18" charset="0"/>
                <a:cs typeface="Times New Roman" pitchFamily="18" charset="0"/>
              </a:rPr>
              <a:t>downregulates</a:t>
            </a:r>
            <a:r>
              <a:rPr lang="en-US" dirty="0">
                <a:latin typeface="Times New Roman" pitchFamily="18" charset="0"/>
                <a:cs typeface="Times New Roman" pitchFamily="18" charset="0"/>
              </a:rPr>
              <a:t> Plin5 and reduces cardiac lipid accumulation in mice. Am. J. Physiol. </a:t>
            </a:r>
            <a:r>
              <a:rPr lang="en-US" dirty="0" err="1">
                <a:latin typeface="Times New Roman" pitchFamily="18" charset="0"/>
                <a:cs typeface="Times New Roman" pitchFamily="18" charset="0"/>
              </a:rPr>
              <a:t>Endocrinol</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Metab</a:t>
            </a:r>
            <a:r>
              <a:rPr lang="en-US" dirty="0">
                <a:latin typeface="Times New Roman" pitchFamily="18" charset="0"/>
                <a:cs typeface="Times New Roman" pitchFamily="18" charset="0"/>
              </a:rPr>
              <a:t>. 2013 Apr;304(7):E770-9. </a:t>
            </a:r>
          </a:p>
          <a:p>
            <a:pPr algn="just"/>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lvl="0" algn="just"/>
            <a:r>
              <a:rPr lang="en-US" b="1" dirty="0">
                <a:latin typeface="Times New Roman" pitchFamily="18" charset="0"/>
                <a:cs typeface="Times New Roman" pitchFamily="18" charset="0"/>
              </a:rPr>
              <a:t>Chen W*, </a:t>
            </a:r>
            <a:r>
              <a:rPr lang="en-US" dirty="0">
                <a:latin typeface="Times New Roman" pitchFamily="18" charset="0"/>
                <a:cs typeface="Times New Roman" pitchFamily="18" charset="0"/>
              </a:rPr>
              <a:t>Zhou H, Liu S, </a:t>
            </a:r>
            <a:r>
              <a:rPr lang="en-US" dirty="0" err="1">
                <a:latin typeface="Times New Roman" pitchFamily="18" charset="0"/>
                <a:cs typeface="Times New Roman" pitchFamily="18" charset="0"/>
              </a:rPr>
              <a:t>Fhaner</a:t>
            </a:r>
            <a:r>
              <a:rPr lang="en-US" dirty="0">
                <a:latin typeface="Times New Roman" pitchFamily="18" charset="0"/>
                <a:cs typeface="Times New Roman" pitchFamily="18" charset="0"/>
              </a:rPr>
              <a:t> CJ, Gross BC, et al. Altered Lipid Metabolism in Residual White Adipose Tissues of Bscl2 Deficient Mice. </a:t>
            </a:r>
            <a:r>
              <a:rPr lang="en-US" dirty="0" err="1">
                <a:latin typeface="Times New Roman" pitchFamily="18" charset="0"/>
                <a:cs typeface="Times New Roman" pitchFamily="18" charset="0"/>
              </a:rPr>
              <a:t>PloS</a:t>
            </a:r>
            <a:r>
              <a:rPr lang="en-US" dirty="0">
                <a:latin typeface="Times New Roman" pitchFamily="18" charset="0"/>
                <a:cs typeface="Times New Roman" pitchFamily="18" charset="0"/>
              </a:rPr>
              <a:t> ONE 2013 8(12): e82526. doi:10.1371/journal.pone.0082526. PMID: 24358199.</a:t>
            </a:r>
          </a:p>
          <a:p>
            <a:pPr algn="just"/>
            <a:r>
              <a:rPr lang="en-US" dirty="0">
                <a:latin typeface="Times New Roman" pitchFamily="18" charset="0"/>
                <a:cs typeface="Times New Roman" pitchFamily="18" charset="0"/>
              </a:rPr>
              <a:t> </a:t>
            </a:r>
          </a:p>
          <a:p>
            <a:pPr lvl="0" algn="just"/>
            <a:r>
              <a:rPr lang="en-US" b="1" dirty="0">
                <a:latin typeface="Times New Roman" pitchFamily="18" charset="0"/>
                <a:cs typeface="Times New Roman" pitchFamily="18" charset="0"/>
              </a:rPr>
              <a:t>Chen W*</a:t>
            </a:r>
            <a:r>
              <a:rPr lang="en-US" dirty="0">
                <a:latin typeface="Times New Roman" pitchFamily="18" charset="0"/>
                <a:cs typeface="Times New Roman" pitchFamily="18" charset="0"/>
              </a:rPr>
              <a:t>, Zhou H, </a:t>
            </a:r>
            <a:r>
              <a:rPr lang="en-US" dirty="0" err="1">
                <a:latin typeface="Times New Roman" pitchFamily="18" charset="0"/>
                <a:cs typeface="Times New Roman" pitchFamily="18" charset="0"/>
              </a:rPr>
              <a:t>Saha</a:t>
            </a:r>
            <a:r>
              <a:rPr lang="en-US" dirty="0">
                <a:latin typeface="Times New Roman" pitchFamily="18" charset="0"/>
                <a:cs typeface="Times New Roman" pitchFamily="18" charset="0"/>
              </a:rPr>
              <a:t>, P, Li L and Chan L. Molecular mechanisms underlying fasting modulated liver insulin sensitivity and metabolism in male </a:t>
            </a:r>
            <a:r>
              <a:rPr lang="en-US" dirty="0" err="1">
                <a:latin typeface="Times New Roman" pitchFamily="18" charset="0"/>
                <a:cs typeface="Times New Roman" pitchFamily="18" charset="0"/>
              </a:rPr>
              <a:t>lipodystrophic</a:t>
            </a:r>
            <a:r>
              <a:rPr lang="en-US" dirty="0">
                <a:latin typeface="Times New Roman" pitchFamily="18" charset="0"/>
                <a:cs typeface="Times New Roman" pitchFamily="18" charset="0"/>
              </a:rPr>
              <a:t> Bscl2/</a:t>
            </a:r>
            <a:r>
              <a:rPr lang="en-US" dirty="0" err="1">
                <a:latin typeface="Times New Roman" pitchFamily="18" charset="0"/>
                <a:cs typeface="Times New Roman" pitchFamily="18" charset="0"/>
              </a:rPr>
              <a:t>Seipin</a:t>
            </a:r>
            <a:r>
              <a:rPr lang="en-US" dirty="0">
                <a:latin typeface="Times New Roman" pitchFamily="18" charset="0"/>
                <a:cs typeface="Times New Roman" pitchFamily="18" charset="0"/>
              </a:rPr>
              <a:t>-deficient mice. Endocrinology 2014 Aug 5:en20141292. PMID: 25093462. </a:t>
            </a:r>
          </a:p>
        </p:txBody>
      </p:sp>
    </p:spTree>
    <p:extLst>
      <p:ext uri="{BB962C8B-B14F-4D97-AF65-F5344CB8AC3E}">
        <p14:creationId xmlns:p14="http://schemas.microsoft.com/office/powerpoint/2010/main" val="3652157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4922" y="0"/>
            <a:ext cx="8382000" cy="1631216"/>
          </a:xfrm>
          <a:prstGeom prst="rect">
            <a:avLst/>
          </a:prstGeom>
          <a:noFill/>
        </p:spPr>
        <p:txBody>
          <a:bodyPr wrap="square" rtlCol="0">
            <a:spAutoFit/>
          </a:bodyPr>
          <a:lstStyle/>
          <a:p>
            <a:pPr algn="ctr">
              <a:lnSpc>
                <a:spcPct val="150000"/>
              </a:lnSpc>
            </a:pPr>
            <a:r>
              <a:rPr lang="en-US" sz="4000" dirty="0">
                <a:latin typeface="Verdana" pitchFamily="34" charset="0"/>
                <a:ea typeface="Verdana" pitchFamily="34" charset="0"/>
                <a:cs typeface="Verdana" pitchFamily="34" charset="0"/>
              </a:rPr>
              <a:t>Obesity</a:t>
            </a:r>
          </a:p>
          <a:p>
            <a:pPr algn="just"/>
            <a:endParaRPr lang="en-US" sz="4000" dirty="0"/>
          </a:p>
        </p:txBody>
      </p:sp>
      <p:sp>
        <p:nvSpPr>
          <p:cNvPr id="3" name="Rectangle 2"/>
          <p:cNvSpPr/>
          <p:nvPr/>
        </p:nvSpPr>
        <p:spPr>
          <a:xfrm>
            <a:off x="381000" y="990600"/>
            <a:ext cx="8534400" cy="5108386"/>
          </a:xfrm>
          <a:prstGeom prst="rect">
            <a:avLst/>
          </a:prstGeom>
        </p:spPr>
        <p:txBody>
          <a:bodyPr wrap="square">
            <a:spAutoFit/>
          </a:bodyPr>
          <a:lstStyle/>
          <a:p>
            <a:pPr algn="just">
              <a:lnSpc>
                <a:spcPct val="150000"/>
              </a:lnSpc>
            </a:pPr>
            <a:r>
              <a:rPr lang="en-US" sz="2000" b="1" dirty="0">
                <a:latin typeface="Times New Roman" pitchFamily="18" charset="0"/>
                <a:cs typeface="Times New Roman" pitchFamily="18" charset="0"/>
              </a:rPr>
              <a:t>Obesity</a:t>
            </a:r>
            <a:r>
              <a:rPr lang="en-US" sz="2000" dirty="0">
                <a:latin typeface="Times New Roman" pitchFamily="18" charset="0"/>
                <a:cs typeface="Times New Roman" pitchFamily="18" charset="0"/>
              </a:rPr>
              <a:t> is a medical condition in which excess body fat has accumulated to the extent that it may have a negative effect on health, leading to reduced life expectancy and/or increased health problems</a:t>
            </a:r>
            <a:r>
              <a:rPr lang="en-US" sz="2000" dirty="0" smtClean="0">
                <a:latin typeface="Times New Roman" pitchFamily="18" charset="0"/>
                <a:cs typeface="Times New Roman" pitchFamily="18" charset="0"/>
              </a:rPr>
              <a:t>.</a:t>
            </a:r>
          </a:p>
          <a:p>
            <a:pPr algn="just">
              <a:lnSpc>
                <a:spcPct val="150000"/>
              </a:lnSpc>
            </a:pPr>
            <a:endParaRPr lang="en-US" sz="2000" dirty="0" smtClean="0">
              <a:latin typeface="Times New Roman" pitchFamily="18" charset="0"/>
              <a:ea typeface="Verdana" pitchFamily="34" charset="0"/>
              <a:cs typeface="Times New Roman" pitchFamily="18" charset="0"/>
            </a:endParaRPr>
          </a:p>
          <a:p>
            <a:pPr algn="just">
              <a:lnSpc>
                <a:spcPct val="150000"/>
              </a:lnSpc>
            </a:pPr>
            <a:r>
              <a:rPr lang="en-US" sz="2000" dirty="0" smtClean="0">
                <a:latin typeface="Times New Roman" pitchFamily="18" charset="0"/>
                <a:ea typeface="Verdana" pitchFamily="34" charset="0"/>
                <a:cs typeface="Times New Roman" pitchFamily="18" charset="0"/>
              </a:rPr>
              <a:t>Obesity </a:t>
            </a:r>
            <a:r>
              <a:rPr lang="en-US" sz="2000" dirty="0">
                <a:latin typeface="Times New Roman" pitchFamily="18" charset="0"/>
                <a:ea typeface="Verdana" pitchFamily="34" charset="0"/>
                <a:cs typeface="Times New Roman" pitchFamily="18" charset="0"/>
              </a:rPr>
              <a:t>is a complex disorder involving an excessive amount of body fat. Obesity isn't just a cosmetic concern. It increases your risk of diseases and health problems such as heart disease, diabetes and high blood pressure</a:t>
            </a:r>
            <a:r>
              <a:rPr lang="en-US" sz="2000" dirty="0" smtClean="0">
                <a:latin typeface="Times New Roman" pitchFamily="18" charset="0"/>
                <a:ea typeface="Verdana" pitchFamily="34" charset="0"/>
                <a:cs typeface="Times New Roman" pitchFamily="18" charset="0"/>
              </a:rPr>
              <a:t>.</a:t>
            </a:r>
          </a:p>
          <a:p>
            <a:pPr algn="just">
              <a:lnSpc>
                <a:spcPct val="150000"/>
              </a:lnSpc>
            </a:pPr>
            <a:endParaRPr lang="en-US" sz="2000" dirty="0">
              <a:latin typeface="Times New Roman" pitchFamily="18" charset="0"/>
              <a:ea typeface="Verdana" pitchFamily="34" charset="0"/>
              <a:cs typeface="Times New Roman" pitchFamily="18" charset="0"/>
            </a:endParaRPr>
          </a:p>
          <a:p>
            <a:pPr algn="just">
              <a:lnSpc>
                <a:spcPct val="150000"/>
              </a:lnSpc>
            </a:pPr>
            <a:r>
              <a:rPr lang="en-US" sz="2000" dirty="0">
                <a:latin typeface="Times New Roman" pitchFamily="18" charset="0"/>
                <a:ea typeface="Verdana" pitchFamily="34" charset="0"/>
                <a:cs typeface="Times New Roman" pitchFamily="18" charset="0"/>
              </a:rPr>
              <a:t>Being extremely obese means you are especially likely to have health problems related to your weight</a:t>
            </a:r>
            <a:r>
              <a:rPr lang="en-US" sz="2000" dirty="0" smtClean="0">
                <a:latin typeface="Times New Roman" pitchFamily="18" charset="0"/>
                <a:ea typeface="Verdana" pitchFamily="34" charset="0"/>
                <a:cs typeface="Times New Roman" pitchFamily="18" charset="0"/>
              </a:rPr>
              <a:t>.</a:t>
            </a:r>
          </a:p>
          <a:p>
            <a:pPr algn="just">
              <a:lnSpc>
                <a:spcPct val="150000"/>
              </a:lnSpc>
            </a:pPr>
            <a:endParaRPr lang="en-US" sz="2000" dirty="0">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val="11318937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http://www.sickkids.ca/images/Research/Obesity-in-Youth/50765-factors_contributing_obesity.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0447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502994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sz="quarter" idx="13"/>
          </p:nvPr>
        </p:nvSpPr>
        <p:spPr>
          <a:xfrm>
            <a:off x="381000" y="685800"/>
            <a:ext cx="5288280" cy="4187952"/>
          </a:xfrm>
        </p:spPr>
        <p:txBody>
          <a:bodyPr>
            <a:normAutofit/>
          </a:bodyPr>
          <a:lstStyle/>
          <a:p>
            <a:pPr marL="0" indent="0">
              <a:buNone/>
            </a:pPr>
            <a:r>
              <a:rPr lang="fr-FR" sz="4000" b="1" dirty="0" err="1" smtClean="0">
                <a:solidFill>
                  <a:schemeClr val="accent1"/>
                </a:solidFill>
                <a:latin typeface="Times New Roman" pitchFamily="18" charset="0"/>
                <a:cs typeface="Times New Roman" pitchFamily="18" charset="0"/>
              </a:rPr>
              <a:t>Related</a:t>
            </a:r>
            <a:r>
              <a:rPr lang="fr-FR" sz="4000" dirty="0" smtClean="0">
                <a:solidFill>
                  <a:schemeClr val="accent1"/>
                </a:solidFill>
                <a:latin typeface="Times New Roman" pitchFamily="18" charset="0"/>
                <a:cs typeface="Times New Roman" pitchFamily="18" charset="0"/>
              </a:rPr>
              <a:t>  </a:t>
            </a:r>
            <a:r>
              <a:rPr lang="fr-FR" sz="4000" b="1" dirty="0" err="1">
                <a:solidFill>
                  <a:schemeClr val="accent1"/>
                </a:solidFill>
                <a:latin typeface="Times New Roman" pitchFamily="18" charset="0"/>
                <a:cs typeface="Times New Roman" pitchFamily="18" charset="0"/>
              </a:rPr>
              <a:t>J</a:t>
            </a:r>
            <a:r>
              <a:rPr lang="fr-FR" sz="4000" b="1" dirty="0" err="1" smtClean="0">
                <a:solidFill>
                  <a:schemeClr val="accent1"/>
                </a:solidFill>
                <a:latin typeface="Times New Roman" pitchFamily="18" charset="0"/>
                <a:cs typeface="Times New Roman" pitchFamily="18" charset="0"/>
              </a:rPr>
              <a:t>ournals</a:t>
            </a:r>
            <a:r>
              <a:rPr lang="fr-FR" sz="4000" dirty="0" smtClean="0">
                <a:solidFill>
                  <a:schemeClr val="accent1"/>
                </a:solidFill>
                <a:latin typeface="Times New Roman" pitchFamily="18" charset="0"/>
                <a:cs typeface="Times New Roman" pitchFamily="18" charset="0"/>
              </a:rPr>
              <a:t>                 </a:t>
            </a:r>
            <a:endParaRPr lang="fr-FR" sz="4000" dirty="0">
              <a:solidFill>
                <a:schemeClr val="accent1"/>
              </a:solidFill>
              <a:latin typeface="Times New Roman" pitchFamily="18" charset="0"/>
              <a:cs typeface="Times New Roman" pitchFamily="18" charset="0"/>
            </a:endParaRPr>
          </a:p>
        </p:txBody>
      </p:sp>
      <p:graphicFrame>
        <p:nvGraphicFramePr>
          <p:cNvPr id="5" name="Table 4"/>
          <p:cNvGraphicFramePr>
            <a:graphicFrameLocks noGrp="1"/>
          </p:cNvGraphicFramePr>
          <p:nvPr>
            <p:extLst>
              <p:ext uri="{D42A27DB-BD31-4B8C-83A1-F6EECF244321}">
                <p14:modId xmlns:p14="http://schemas.microsoft.com/office/powerpoint/2010/main" val="2049086314"/>
              </p:ext>
            </p:extLst>
          </p:nvPr>
        </p:nvGraphicFramePr>
        <p:xfrm>
          <a:off x="2057400" y="4648200"/>
          <a:ext cx="2095500" cy="1715454"/>
        </p:xfrm>
        <a:graphic>
          <a:graphicData uri="http://schemas.openxmlformats.org/drawingml/2006/table">
            <a:tbl>
              <a:tblPr/>
              <a:tblGrid>
                <a:gridCol w="164353"/>
                <a:gridCol w="1931147"/>
              </a:tblGrid>
              <a:tr h="857727">
                <a:tc>
                  <a:txBody>
                    <a:bodyPr/>
                    <a:lstStyle/>
                    <a:p>
                      <a:endParaRPr lang="en-US" dirty="0"/>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r h="857727">
                <a:tc>
                  <a:txBody>
                    <a:bodyPr/>
                    <a:lstStyle/>
                    <a:p>
                      <a:endParaRPr lang="en-US"/>
                    </a:p>
                  </a:txBody>
                  <a:tcPr marL="28575" marR="28575" marT="28575" marB="28575">
                    <a:lnL>
                      <a:noFill/>
                    </a:lnL>
                    <a:lnR>
                      <a:noFill/>
                    </a:lnR>
                    <a:lnT>
                      <a:noFill/>
                    </a:lnT>
                    <a:lnB>
                      <a:noFill/>
                    </a:lnB>
                  </a:tcPr>
                </a:tc>
                <a:tc>
                  <a:txBody>
                    <a:bodyPr/>
                    <a:lstStyle/>
                    <a:p>
                      <a:endParaRPr lang="en-US" dirty="0"/>
                    </a:p>
                  </a:txBody>
                  <a:tcPr marL="28575" marR="28575" marT="28575" marB="28575" anchor="ctr">
                    <a:lnL>
                      <a:noFill/>
                    </a:lnL>
                    <a:lnR>
                      <a:noFill/>
                    </a:lnR>
                    <a:lnT>
                      <a:noFill/>
                    </a:lnT>
                    <a:lnB>
                      <a:noFill/>
                    </a:lnB>
                  </a:tcPr>
                </a:tc>
              </a:tr>
            </a:tbl>
          </a:graphicData>
        </a:graphic>
      </p:graphicFrame>
      <p:sp>
        <p:nvSpPr>
          <p:cNvPr id="3" name="TextBox 2"/>
          <p:cNvSpPr txBox="1"/>
          <p:nvPr/>
        </p:nvSpPr>
        <p:spPr>
          <a:xfrm>
            <a:off x="1133061" y="1752600"/>
            <a:ext cx="5334000" cy="3108543"/>
          </a:xfrm>
          <a:prstGeom prst="rect">
            <a:avLst/>
          </a:prstGeom>
          <a:noFill/>
        </p:spPr>
        <p:txBody>
          <a:bodyPr wrap="square" rtlCol="0">
            <a:spAutoFit/>
          </a:bodyPr>
          <a:lstStyle/>
          <a:p>
            <a:pPr marL="457200" indent="-457200">
              <a:buFont typeface="Wingdings" pitchFamily="2" charset="2"/>
              <a:buChar char="Ø"/>
            </a:pPr>
            <a:r>
              <a:rPr lang="en-US" sz="2800" dirty="0" err="1">
                <a:latin typeface="Times New Roman" pitchFamily="18" charset="0"/>
                <a:ea typeface="Verdana" pitchFamily="34" charset="0"/>
                <a:cs typeface="Times New Roman" pitchFamily="18" charset="0"/>
              </a:rPr>
              <a:t>Metabolomics:Open</a:t>
            </a:r>
            <a:r>
              <a:rPr lang="en-US" sz="2800" dirty="0">
                <a:latin typeface="Times New Roman" pitchFamily="18" charset="0"/>
                <a:ea typeface="Verdana" pitchFamily="34" charset="0"/>
                <a:cs typeface="Times New Roman" pitchFamily="18" charset="0"/>
              </a:rPr>
              <a:t> </a:t>
            </a:r>
            <a:r>
              <a:rPr lang="en-US" sz="2800" dirty="0" smtClean="0">
                <a:latin typeface="Times New Roman" pitchFamily="18" charset="0"/>
                <a:ea typeface="Verdana" pitchFamily="34" charset="0"/>
                <a:cs typeface="Times New Roman" pitchFamily="18" charset="0"/>
              </a:rPr>
              <a:t>Access</a:t>
            </a:r>
          </a:p>
          <a:p>
            <a:endParaRPr lang="en-US" sz="2800" dirty="0">
              <a:latin typeface="Times New Roman" pitchFamily="18" charset="0"/>
              <a:ea typeface="Verdana" pitchFamily="34" charset="0"/>
              <a:cs typeface="Times New Roman" pitchFamily="18" charset="0"/>
            </a:endParaRPr>
          </a:p>
          <a:p>
            <a:pPr marL="457200" indent="-457200">
              <a:buFont typeface="Wingdings" pitchFamily="2" charset="2"/>
              <a:buChar char="Ø"/>
            </a:pPr>
            <a:r>
              <a:rPr lang="en-US" sz="2800" dirty="0">
                <a:latin typeface="Times New Roman" pitchFamily="18" charset="0"/>
                <a:ea typeface="Verdana" pitchFamily="34" charset="0"/>
                <a:cs typeface="Times New Roman" pitchFamily="18" charset="0"/>
              </a:rPr>
              <a:t>Journal of Diabetes &amp; </a:t>
            </a:r>
            <a:r>
              <a:rPr lang="en-US" sz="2800" dirty="0" smtClean="0">
                <a:latin typeface="Times New Roman" pitchFamily="18" charset="0"/>
                <a:ea typeface="Verdana" pitchFamily="34" charset="0"/>
                <a:cs typeface="Times New Roman" pitchFamily="18" charset="0"/>
              </a:rPr>
              <a:t>Metabolism</a:t>
            </a:r>
          </a:p>
          <a:p>
            <a:pPr marL="457200" indent="-457200">
              <a:buFont typeface="Wingdings" pitchFamily="2" charset="2"/>
              <a:buChar char="Ø"/>
            </a:pPr>
            <a:endParaRPr lang="en-US" sz="2800" dirty="0">
              <a:latin typeface="Times New Roman" pitchFamily="18" charset="0"/>
              <a:ea typeface="Verdana" pitchFamily="34" charset="0"/>
              <a:cs typeface="Times New Roman" pitchFamily="18" charset="0"/>
            </a:endParaRPr>
          </a:p>
          <a:p>
            <a:pPr marL="457200" indent="-457200">
              <a:buFont typeface="Wingdings" pitchFamily="2" charset="2"/>
              <a:buChar char="Ø"/>
            </a:pPr>
            <a:r>
              <a:rPr lang="en-US" sz="2800" dirty="0" smtClean="0">
                <a:latin typeface="Times New Roman" pitchFamily="18" charset="0"/>
                <a:ea typeface="Verdana" pitchFamily="34" charset="0"/>
                <a:cs typeface="Times New Roman" pitchFamily="18" charset="0"/>
              </a:rPr>
              <a:t>Endocrinology </a:t>
            </a:r>
            <a:r>
              <a:rPr lang="en-US" sz="2800" dirty="0">
                <a:latin typeface="Times New Roman" pitchFamily="18" charset="0"/>
                <a:ea typeface="Verdana" pitchFamily="34" charset="0"/>
                <a:cs typeface="Times New Roman" pitchFamily="18" charset="0"/>
              </a:rPr>
              <a:t>&amp; Metabolic Syndrome</a:t>
            </a:r>
            <a:endParaRPr lang="en-US" sz="2800" dirty="0" smtClean="0">
              <a:latin typeface="Times New Roman" pitchFamily="18" charset="0"/>
              <a:ea typeface="Verdana" pitchFamily="34" charset="0"/>
              <a:cs typeface="Times New Roman" pitchFamily="18" charset="0"/>
            </a:endParaRPr>
          </a:p>
        </p:txBody>
      </p:sp>
    </p:spTree>
    <p:extLst>
      <p:ext uri="{BB962C8B-B14F-4D97-AF65-F5344CB8AC3E}">
        <p14:creationId xmlns:p14="http://schemas.microsoft.com/office/powerpoint/2010/main" val="647749346"/>
      </p:ext>
    </p:extLst>
  </p:cSld>
  <p:clrMapOvr>
    <a:masterClrMapping/>
  </p:clrMapOvr>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496</TotalTime>
  <Words>300</Words>
  <Application>Microsoft Office PowerPoint</Application>
  <PresentationFormat>On-screen Show (4:3)</PresentationFormat>
  <Paragraphs>54</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Slipstream</vt:lpstr>
      <vt:lpstr>PowerPoint Presentation</vt:lpstr>
      <vt:lpstr>PowerPoint Presentation</vt:lpstr>
      <vt:lpstr>Biography</vt:lpstr>
      <vt:lpstr>Research Interests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SHAZIA JAMSHED</dc:title>
  <dc:creator>rakesh-m</dc:creator>
  <cp:lastModifiedBy>Nithin Panwar</cp:lastModifiedBy>
  <cp:revision>87</cp:revision>
  <dcterms:created xsi:type="dcterms:W3CDTF">2014-10-08T08:45:06Z</dcterms:created>
  <dcterms:modified xsi:type="dcterms:W3CDTF">2015-10-13T13:39:30Z</dcterms:modified>
</cp:coreProperties>
</file>