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338" r:id="rId2"/>
    <p:sldId id="339" r:id="rId3"/>
    <p:sldId id="256" r:id="rId4"/>
    <p:sldId id="257" r:id="rId5"/>
    <p:sldId id="344" r:id="rId6"/>
    <p:sldId id="260" r:id="rId7"/>
    <p:sldId id="351" r:id="rId8"/>
    <p:sldId id="343" r:id="rId9"/>
    <p:sldId id="334" r:id="rId10"/>
    <p:sldId id="335" r:id="rId11"/>
    <p:sldId id="318" r:id="rId12"/>
    <p:sldId id="347" r:id="rId13"/>
    <p:sldId id="348" r:id="rId14"/>
    <p:sldId id="340" r:id="rId15"/>
    <p:sldId id="346" r:id="rId16"/>
    <p:sldId id="349" r:id="rId17"/>
    <p:sldId id="350" r:id="rId18"/>
    <p:sldId id="33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10/13/2015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dirty="0"/>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dirty="0"/>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F925245-6EC2-4710-A17C-F03DBAEE8AC6}"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10/13/2015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897EF42-4468-45B4-839B-0223E8CED2DD}" type="datetimeFigureOut">
              <a:rPr lang="en-US" smtClean="0"/>
              <a:t>10/13/2015</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F925245-6EC2-4710-A17C-F03DBAEE8AC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dirty="0">
                <a:solidFill>
                  <a:srgbClr val="7030A0"/>
                </a:solidFill>
                <a:cs typeface="Arial" pitchFamily="34" charset="0"/>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smtClean="0">
                <a:solidFill>
                  <a:srgbClr val="0070C0"/>
                </a:solidFill>
                <a:latin typeface="Nyala" panose="02000504070300020003" pitchFamily="2" charset="0"/>
              </a:rPr>
              <a:t>OMICS International through </a:t>
            </a:r>
            <a:r>
              <a:rPr lang="en-US" sz="2200" dirty="0">
                <a:solidFill>
                  <a:srgbClr val="0070C0"/>
                </a:solidFill>
                <a:latin typeface="Nyala" panose="02000504070300020003" pitchFamily="2" charset="0"/>
              </a:rPr>
              <a:t>its Open Access Initiative is committed to make genuine and reliable contributions to the scientific community. </a:t>
            </a:r>
            <a:r>
              <a:rPr lang="en-US" sz="2200" dirty="0" smtClean="0">
                <a:solidFill>
                  <a:srgbClr val="0070C0"/>
                </a:solidFill>
                <a:latin typeface="Nyala" panose="02000504070300020003" pitchFamily="2" charset="0"/>
              </a:rPr>
              <a:t>OMICS International </a:t>
            </a:r>
            <a:r>
              <a:rPr lang="en-US" sz="2200" dirty="0">
                <a:solidFill>
                  <a:srgbClr val="0070C0"/>
                </a:solidFill>
                <a:latin typeface="Nyala" panose="02000504070300020003" pitchFamily="2" charset="0"/>
              </a:rPr>
              <a:t>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a:t>
            </a:r>
            <a:r>
              <a:rPr lang="en-US" sz="2200" dirty="0" smtClean="0">
                <a:solidFill>
                  <a:srgbClr val="0070C0"/>
                </a:solidFill>
                <a:latin typeface="Nyala" panose="02000504070300020003" pitchFamily="2" charset="0"/>
              </a:rPr>
              <a:t>OMICS International </a:t>
            </a:r>
            <a:r>
              <a:rPr lang="en-US" sz="2200" dirty="0">
                <a:solidFill>
                  <a:srgbClr val="0070C0"/>
                </a:solidFill>
                <a:latin typeface="Nyala" panose="02000504070300020003" pitchFamily="2" charset="0"/>
              </a:rPr>
              <a:t>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674406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14794" y="322422"/>
            <a:ext cx="3537678"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800" b="1" dirty="0" smtClean="0">
                <a:solidFill>
                  <a:srgbClr val="FF0000"/>
                </a:solidFill>
                <a:latin typeface="Times New Roman" pitchFamily="18" charset="0"/>
                <a:ea typeface="+mj-ea"/>
                <a:cs typeface="Times New Roman" pitchFamily="18" charset="0"/>
              </a:rPr>
              <a:t>Signs and Symptoms</a:t>
            </a:r>
            <a:endParaRPr lang="en-US" sz="2800" b="1" dirty="0">
              <a:solidFill>
                <a:srgbClr val="FF0000"/>
              </a:solidFill>
              <a:latin typeface="Times New Roman" pitchFamily="18" charset="0"/>
              <a:ea typeface="+mj-ea"/>
              <a:cs typeface="Times New Roman" pitchFamily="18" charset="0"/>
            </a:endParaRPr>
          </a:p>
        </p:txBody>
      </p:sp>
      <p:sp>
        <p:nvSpPr>
          <p:cNvPr id="2" name="Rectangle 1"/>
          <p:cNvSpPr/>
          <p:nvPr/>
        </p:nvSpPr>
        <p:spPr>
          <a:xfrm>
            <a:off x="1206708" y="1375428"/>
            <a:ext cx="7367666" cy="2677656"/>
          </a:xfrm>
          <a:prstGeom prst="rect">
            <a:avLst/>
          </a:prstGeom>
        </p:spPr>
        <p:txBody>
          <a:bodyPr wrap="square">
            <a:spAutoFit/>
          </a:bodyPr>
          <a:lstStyle/>
          <a:p>
            <a:r>
              <a:rPr lang="en-US" sz="2400" dirty="0"/>
              <a:t>Each infectious disease has its own specific signs and symptoms. General signs and symptoms common to a number of infectious diseases include:</a:t>
            </a:r>
          </a:p>
          <a:p>
            <a:pPr marL="342900" indent="-342900">
              <a:buFont typeface="Arial" pitchFamily="34" charset="0"/>
              <a:buChar char="•"/>
            </a:pPr>
            <a:r>
              <a:rPr lang="en-US" sz="2400" dirty="0"/>
              <a:t>Fever</a:t>
            </a:r>
          </a:p>
          <a:p>
            <a:pPr marL="342900" indent="-342900">
              <a:buFont typeface="Arial" pitchFamily="34" charset="0"/>
              <a:buChar char="•"/>
            </a:pPr>
            <a:r>
              <a:rPr lang="en-US" sz="2400" dirty="0"/>
              <a:t>Diarrhea</a:t>
            </a:r>
          </a:p>
          <a:p>
            <a:pPr marL="342900" indent="-342900">
              <a:buFont typeface="Arial" pitchFamily="34" charset="0"/>
              <a:buChar char="•"/>
            </a:pPr>
            <a:r>
              <a:rPr lang="en-US" sz="2400" dirty="0"/>
              <a:t>Fatigue</a:t>
            </a:r>
          </a:p>
          <a:p>
            <a:pPr marL="342900" indent="-342900">
              <a:buFont typeface="Arial" pitchFamily="34" charset="0"/>
              <a:buChar char="•"/>
            </a:pPr>
            <a:r>
              <a:rPr lang="en-US" sz="2400" dirty="0"/>
              <a:t>Muscle aches</a:t>
            </a:r>
          </a:p>
        </p:txBody>
      </p:sp>
    </p:spTree>
    <p:extLst>
      <p:ext uri="{BB962C8B-B14F-4D97-AF65-F5344CB8AC3E}">
        <p14:creationId xmlns:p14="http://schemas.microsoft.com/office/powerpoint/2010/main" val="1883996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idx="1"/>
          </p:nvPr>
        </p:nvSpPr>
        <p:spPr>
          <a:xfrm>
            <a:off x="152400" y="-2209800"/>
            <a:ext cx="9067800" cy="7234311"/>
          </a:xfrm>
        </p:spPr>
        <p:txBody>
          <a:bodyPr>
            <a:noAutofit/>
          </a:bodyPr>
          <a:lstStyle/>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a:p>
            <a:pPr marL="0" indent="0" algn="just">
              <a:buNone/>
            </a:pPr>
            <a:endParaRPr lang="en-US" sz="2200" dirty="0">
              <a:latin typeface="Times New Roman" pitchFamily="18" charset="0"/>
              <a:cs typeface="Times New Roman" pitchFamily="18" charset="0"/>
            </a:endParaRPr>
          </a:p>
          <a:p>
            <a:pPr marL="0" indent="0" algn="just">
              <a:buNone/>
            </a:pPr>
            <a:endParaRPr lang="en-US" sz="2200" dirty="0" smtClean="0">
              <a:latin typeface="Times New Roman" pitchFamily="18" charset="0"/>
              <a:cs typeface="Times New Roman" pitchFamily="18" charset="0"/>
            </a:endParaRPr>
          </a:p>
        </p:txBody>
      </p:sp>
      <p:sp>
        <p:nvSpPr>
          <p:cNvPr id="2" name="Rectangle 1"/>
          <p:cNvSpPr/>
          <p:nvPr/>
        </p:nvSpPr>
        <p:spPr>
          <a:xfrm>
            <a:off x="419725" y="1166843"/>
            <a:ext cx="8184629" cy="4893647"/>
          </a:xfrm>
          <a:prstGeom prst="rect">
            <a:avLst/>
          </a:prstGeom>
        </p:spPr>
        <p:txBody>
          <a:bodyPr wrap="square">
            <a:spAutoFit/>
          </a:bodyPr>
          <a:lstStyle/>
          <a:p>
            <a:r>
              <a:rPr lang="en-US" sz="2400" dirty="0"/>
              <a:t>Infectious diseases can be caused by:</a:t>
            </a:r>
          </a:p>
          <a:p>
            <a:pPr marL="342900" indent="-342900">
              <a:buFont typeface="Arial" pitchFamily="34" charset="0"/>
              <a:buChar char="•"/>
            </a:pPr>
            <a:r>
              <a:rPr lang="en-US" sz="2400" b="1" dirty="0"/>
              <a:t>Bacteria.</a:t>
            </a:r>
            <a:r>
              <a:rPr lang="en-US" sz="2400" dirty="0"/>
              <a:t> These one-cell organisms are responsible for illnesses, such as strep throat, urinary tract infections and tuberculosis.</a:t>
            </a:r>
          </a:p>
          <a:p>
            <a:pPr marL="342900" indent="-342900">
              <a:buFont typeface="Arial" pitchFamily="34" charset="0"/>
              <a:buChar char="•"/>
            </a:pPr>
            <a:r>
              <a:rPr lang="en-US" sz="2400" b="1" dirty="0"/>
              <a:t>Viruses.</a:t>
            </a:r>
            <a:r>
              <a:rPr lang="en-US" sz="2400" dirty="0"/>
              <a:t> Even smaller than bacteria, viruses cause a multitude of diseases — ranging from the common cold to AIDS.</a:t>
            </a:r>
          </a:p>
          <a:p>
            <a:pPr marL="342900" indent="-342900">
              <a:buFont typeface="Arial" pitchFamily="34" charset="0"/>
              <a:buChar char="•"/>
            </a:pPr>
            <a:r>
              <a:rPr lang="en-US" sz="2400" b="1" dirty="0"/>
              <a:t>Fungi.</a:t>
            </a:r>
            <a:r>
              <a:rPr lang="en-US" sz="2400" dirty="0"/>
              <a:t> Many skin diseases, such as ringworm and athlete's foot, are caused by fungi. Other types of fungi can infect your lungs or nervous system.</a:t>
            </a:r>
          </a:p>
          <a:p>
            <a:pPr marL="342900" indent="-342900">
              <a:buFont typeface="Arial" pitchFamily="34" charset="0"/>
              <a:buChar char="•"/>
            </a:pPr>
            <a:r>
              <a:rPr lang="en-US" sz="2400" b="1" dirty="0"/>
              <a:t>Parasites.</a:t>
            </a:r>
            <a:r>
              <a:rPr lang="en-US" sz="2400" dirty="0"/>
              <a:t> Malaria is caused by a tiny parasite that is transmitted by a mosquito bite. Other parasites may be transmitted to humans from animal feces.</a:t>
            </a:r>
          </a:p>
        </p:txBody>
      </p:sp>
      <p:sp>
        <p:nvSpPr>
          <p:cNvPr id="5" name="Rectangle 4"/>
          <p:cNvSpPr/>
          <p:nvPr/>
        </p:nvSpPr>
        <p:spPr>
          <a:xfrm>
            <a:off x="269823" y="352402"/>
            <a:ext cx="2263514"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800" b="1" dirty="0" smtClean="0">
                <a:solidFill>
                  <a:srgbClr val="FF0000"/>
                </a:solidFill>
                <a:latin typeface="Times New Roman" pitchFamily="18" charset="0"/>
                <a:ea typeface="+mj-ea"/>
                <a:cs typeface="Times New Roman" pitchFamily="18" charset="0"/>
              </a:rPr>
              <a:t>Causes</a:t>
            </a:r>
            <a:endParaRPr lang="en-US" sz="28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974375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13" y="599769"/>
            <a:ext cx="8439461" cy="5262979"/>
          </a:xfrm>
          <a:prstGeom prst="rect">
            <a:avLst/>
          </a:prstGeom>
        </p:spPr>
        <p:txBody>
          <a:bodyPr wrap="square">
            <a:spAutoFit/>
          </a:bodyPr>
          <a:lstStyle/>
          <a:p>
            <a:r>
              <a:rPr lang="en-US" sz="2400" b="1" dirty="0"/>
              <a:t>Direct contact</a:t>
            </a:r>
          </a:p>
          <a:p>
            <a:r>
              <a:rPr lang="en-US" sz="2400" dirty="0"/>
              <a:t>An easy way to catch most infectious diseases is by coming in contact with a person or animal who has the infection. Three ways infectious diseases can be spread through direct contact are:</a:t>
            </a:r>
          </a:p>
          <a:p>
            <a:pPr marL="342900" indent="-342900">
              <a:buFont typeface="Arial" pitchFamily="34" charset="0"/>
              <a:buChar char="•"/>
            </a:pPr>
            <a:r>
              <a:rPr lang="en-US" sz="2400" b="1" dirty="0"/>
              <a:t>Person to person.</a:t>
            </a:r>
            <a:r>
              <a:rPr lang="en-US" sz="2400" dirty="0"/>
              <a:t> A common way for infectious diseases to spread is through the direct transfer of bacteria, viruses or other germs from one person to another. This can occur when an individual with the bacterium or virus touches, coughs on or kisses someone who isn't infected.</a:t>
            </a:r>
          </a:p>
          <a:p>
            <a:pPr marL="342900" indent="-342900">
              <a:buFont typeface="Arial" pitchFamily="34" charset="0"/>
              <a:buChar char="•"/>
            </a:pPr>
            <a:r>
              <a:rPr lang="en-US" sz="2400" dirty="0"/>
              <a:t>These germs can also spread through the exchange of body fluids from sexual contact or a blood transfusion. The person who passes the germ may have no symptoms of the disease, but may simply be a carrier</a:t>
            </a:r>
            <a:r>
              <a:rPr lang="en-US" sz="2400" dirty="0" smtClean="0"/>
              <a:t>.</a:t>
            </a:r>
            <a:endParaRPr lang="en-US" sz="2400" dirty="0"/>
          </a:p>
        </p:txBody>
      </p:sp>
    </p:spTree>
    <p:extLst>
      <p:ext uri="{BB962C8B-B14F-4D97-AF65-F5344CB8AC3E}">
        <p14:creationId xmlns:p14="http://schemas.microsoft.com/office/powerpoint/2010/main" val="3965015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328" y="334569"/>
            <a:ext cx="8506918" cy="6186309"/>
          </a:xfrm>
          <a:prstGeom prst="rect">
            <a:avLst/>
          </a:prstGeom>
        </p:spPr>
        <p:txBody>
          <a:bodyPr wrap="square">
            <a:spAutoFit/>
          </a:bodyPr>
          <a:lstStyle/>
          <a:p>
            <a:pPr marL="342900" indent="-342900">
              <a:buFont typeface="Arial" pitchFamily="34" charset="0"/>
              <a:buChar char="•"/>
            </a:pPr>
            <a:r>
              <a:rPr lang="en-US" sz="2200" b="1" dirty="0"/>
              <a:t>Animal to person.</a:t>
            </a:r>
            <a:r>
              <a:rPr lang="en-US" sz="2200" dirty="0"/>
              <a:t> Being bitten or scratched by an infected animal — even a pet — can make you sick and, in extreme circumstances, can be fatal. Handling animal waste can be hazardous, too. For example, you can acquire a toxoplasmosis infection by scooping your cat's litter box.</a:t>
            </a:r>
          </a:p>
          <a:p>
            <a:pPr marL="342900" indent="-342900">
              <a:buFont typeface="Arial" pitchFamily="34" charset="0"/>
              <a:buChar char="•"/>
            </a:pPr>
            <a:r>
              <a:rPr lang="en-US" sz="2200" b="1" dirty="0"/>
              <a:t>Mother to unborn child.</a:t>
            </a:r>
            <a:r>
              <a:rPr lang="en-US" sz="2200" dirty="0"/>
              <a:t> A pregnant woman may pass germs that cause infectious diseases to her unborn baby. Some germs can pass through the placenta. Germs in the vagina can be transmitted to the baby during birth</a:t>
            </a:r>
            <a:r>
              <a:rPr lang="en-US" sz="2200" dirty="0" smtClean="0"/>
              <a:t>.</a:t>
            </a:r>
          </a:p>
          <a:p>
            <a:r>
              <a:rPr lang="en-US" sz="2200" b="1" dirty="0"/>
              <a:t>Indirect contact</a:t>
            </a:r>
          </a:p>
          <a:p>
            <a:pPr marL="342900" indent="-342900">
              <a:buFont typeface="Arial" pitchFamily="34" charset="0"/>
              <a:buChar char="•"/>
            </a:pPr>
            <a:r>
              <a:rPr lang="en-US" sz="2200" dirty="0"/>
              <a:t>Disease-causing organisms also can be passed by indirect contact. Many germs can linger on an inanimate object, such as a tabletop, doorknob or faucet handle.</a:t>
            </a:r>
          </a:p>
          <a:p>
            <a:pPr marL="342900" indent="-342900">
              <a:buFont typeface="Arial" pitchFamily="34" charset="0"/>
              <a:buChar char="•"/>
            </a:pPr>
            <a:r>
              <a:rPr lang="en-US" sz="2200" dirty="0"/>
              <a:t>When you touch a doorknob handled by someone ill with the flu or a cold, for example, you can pick up the germs he or she left behind. If you then touch your eyes, mouth or nose before washing your hands, you may become infected.</a:t>
            </a:r>
          </a:p>
          <a:p>
            <a:pPr marL="342900" indent="-342900">
              <a:buFont typeface="Arial" pitchFamily="34" charset="0"/>
              <a:buChar char="•"/>
            </a:pPr>
            <a:endParaRPr lang="en-US" sz="2200" dirty="0"/>
          </a:p>
        </p:txBody>
      </p:sp>
    </p:spTree>
    <p:extLst>
      <p:ext uri="{BB962C8B-B14F-4D97-AF65-F5344CB8AC3E}">
        <p14:creationId xmlns:p14="http://schemas.microsoft.com/office/powerpoint/2010/main" val="4050871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9823" y="156209"/>
            <a:ext cx="8769246" cy="3816429"/>
          </a:xfrm>
          <a:prstGeom prst="rect">
            <a:avLst/>
          </a:prstGeom>
        </p:spPr>
        <p:txBody>
          <a:bodyPr wrap="square">
            <a:spAutoFit/>
          </a:bodyPr>
          <a:lstStyle/>
          <a:p>
            <a:r>
              <a:rPr lang="en-US" sz="2200" b="1" dirty="0" smtClean="0"/>
              <a:t>Insect </a:t>
            </a:r>
            <a:r>
              <a:rPr lang="en-US" sz="2200" b="1" dirty="0"/>
              <a:t>bites</a:t>
            </a:r>
          </a:p>
          <a:p>
            <a:r>
              <a:rPr lang="en-US" sz="2200" dirty="0"/>
              <a:t>Some germs rely on insect carriers — such as mosquitoes, fleas, lice or ticks — to move from host to host. These carriers are known as vectors. Mosquitoes can carry the malaria parasite or West Nile virus, and deer ticks may carry the bacterium that causes Lyme disease.</a:t>
            </a:r>
          </a:p>
          <a:p>
            <a:r>
              <a:rPr lang="en-US" sz="2200" b="1" dirty="0"/>
              <a:t>Food contamination</a:t>
            </a:r>
          </a:p>
          <a:p>
            <a:r>
              <a:rPr lang="en-US" sz="2200" dirty="0"/>
              <a:t>Another way disease-causing germs can infect you is through contaminated food and water. This mechanism of transmission allows germs to be spread to many people through a single source. E. coli, for example, is a bacterium present in or on certain foods — such as undercooked hamburger or unpasteurized fruit juice.</a:t>
            </a:r>
          </a:p>
        </p:txBody>
      </p:sp>
    </p:spTree>
    <p:extLst>
      <p:ext uri="{BB962C8B-B14F-4D97-AF65-F5344CB8AC3E}">
        <p14:creationId xmlns:p14="http://schemas.microsoft.com/office/powerpoint/2010/main" val="2164716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346" y="1311240"/>
            <a:ext cx="8671809" cy="4862870"/>
          </a:xfrm>
          <a:prstGeom prst="rect">
            <a:avLst/>
          </a:prstGeom>
        </p:spPr>
        <p:txBody>
          <a:bodyPr wrap="square">
            <a:spAutoFit/>
          </a:bodyPr>
          <a:lstStyle/>
          <a:p>
            <a:pPr algn="just"/>
            <a:r>
              <a:rPr lang="en-US" sz="2200" dirty="0"/>
              <a:t>Knowing what type of germ is causing your illness makes it easier for your doctor to choose appropriate treatment.</a:t>
            </a:r>
          </a:p>
          <a:p>
            <a:pPr marL="342900" indent="-342900" algn="just">
              <a:buFont typeface="Arial" pitchFamily="34" charset="0"/>
              <a:buChar char="•"/>
            </a:pPr>
            <a:r>
              <a:rPr lang="en-US" sz="2200" b="1" dirty="0"/>
              <a:t>Antibiotics</a:t>
            </a:r>
          </a:p>
          <a:p>
            <a:pPr algn="just"/>
            <a:r>
              <a:rPr lang="en-US" sz="2200" dirty="0"/>
              <a:t>Antibiotics are grouped into "families" of similar types. Bacteria also are put together in groups of similar types, such as streptococcus or E. coli. Certain types of bacteria are especially susceptible to particular classes of antibiotics. Treatment can be targeted more precisely if your doctor knows what type of bacteria you're fighting.</a:t>
            </a:r>
          </a:p>
          <a:p>
            <a:pPr algn="just"/>
            <a:r>
              <a:rPr lang="en-US" sz="2200" dirty="0"/>
              <a:t>Antibiotics are reserved for bacterial infections, because these types of drugs have no effect on illnesses caused by viruses. But sometimes it's difficult to tell which type of germ is at work. For example, some types of pneumonia are caused by viruses while others are caused by bacteria.</a:t>
            </a:r>
          </a:p>
          <a:p>
            <a:endParaRPr lang="en-US" sz="2400" dirty="0"/>
          </a:p>
        </p:txBody>
      </p:sp>
      <p:sp>
        <p:nvSpPr>
          <p:cNvPr id="3" name="Rectangle 2"/>
          <p:cNvSpPr/>
          <p:nvPr/>
        </p:nvSpPr>
        <p:spPr>
          <a:xfrm>
            <a:off x="269822" y="352402"/>
            <a:ext cx="3732552" cy="533401"/>
          </a:xfrm>
          <a:prstGeom prst="rect">
            <a:avLst/>
          </a:prstGeom>
          <a:solidFill>
            <a:schemeClr val="accent3">
              <a:lumMod val="60000"/>
              <a:lumOff val="40000"/>
            </a:schemeClr>
          </a:solidFill>
        </p:spPr>
        <p:txBody>
          <a:bodyPr vert="horz" lIns="91440" tIns="45720" rIns="91440" bIns="45720" rtlCol="0" anchor="ctr">
            <a:noAutofit/>
          </a:bodyPr>
          <a:lstStyle/>
          <a:p>
            <a:pPr algn="ctr">
              <a:spcBef>
                <a:spcPct val="0"/>
              </a:spcBef>
            </a:pPr>
            <a:r>
              <a:rPr lang="en-US" sz="2800" b="1" dirty="0" smtClean="0">
                <a:solidFill>
                  <a:srgbClr val="FF0000"/>
                </a:solidFill>
                <a:latin typeface="Times New Roman" pitchFamily="18" charset="0"/>
                <a:ea typeface="+mj-ea"/>
                <a:cs typeface="Times New Roman" pitchFamily="18" charset="0"/>
              </a:rPr>
              <a:t>Treatment and Drugs</a:t>
            </a:r>
            <a:endParaRPr lang="en-US" sz="28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640763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4775" y="362878"/>
            <a:ext cx="7959776" cy="5847755"/>
          </a:xfrm>
          <a:prstGeom prst="rect">
            <a:avLst/>
          </a:prstGeom>
        </p:spPr>
        <p:txBody>
          <a:bodyPr wrap="square">
            <a:spAutoFit/>
          </a:bodyPr>
          <a:lstStyle/>
          <a:p>
            <a:r>
              <a:rPr lang="en-US" sz="2200" dirty="0"/>
              <a:t>The overuse of antibiotics has resulted in several types of bacteria developing resistance to one or more varieties of antibiotics. This makes these bacteria much more difficult to treat.</a:t>
            </a:r>
          </a:p>
          <a:p>
            <a:r>
              <a:rPr lang="en-US" sz="2200" b="1" dirty="0"/>
              <a:t>Antivirals</a:t>
            </a:r>
          </a:p>
          <a:p>
            <a:r>
              <a:rPr lang="en-US" sz="2200" dirty="0"/>
              <a:t>Drugs have been developed to treat some, but not all, viruses. Examples include the viruses that cause:</a:t>
            </a:r>
          </a:p>
          <a:p>
            <a:r>
              <a:rPr lang="en-US" sz="2200" dirty="0"/>
              <a:t>AIDS</a:t>
            </a:r>
          </a:p>
          <a:p>
            <a:r>
              <a:rPr lang="en-US" sz="2200" dirty="0"/>
              <a:t>Herpes</a:t>
            </a:r>
          </a:p>
          <a:p>
            <a:r>
              <a:rPr lang="en-US" sz="2200" dirty="0"/>
              <a:t>Hepatitis B</a:t>
            </a:r>
          </a:p>
          <a:p>
            <a:r>
              <a:rPr lang="en-US" sz="2200" dirty="0"/>
              <a:t>Hepatitis C</a:t>
            </a:r>
          </a:p>
          <a:p>
            <a:r>
              <a:rPr lang="en-US" sz="2200" dirty="0"/>
              <a:t>Influenza</a:t>
            </a:r>
          </a:p>
          <a:p>
            <a:r>
              <a:rPr lang="en-US" sz="2200" b="1" dirty="0"/>
              <a:t>Antifungals</a:t>
            </a:r>
          </a:p>
          <a:p>
            <a:r>
              <a:rPr lang="en-US" sz="2200" dirty="0"/>
              <a:t>Severe fungal infections can affect the lungs or the mucous membranes of the mouth and throat — commonly in people who have weakened immune systems. Antifungals are the drugs of choice for these types of infections</a:t>
            </a:r>
            <a:r>
              <a:rPr lang="en-US" sz="2200" dirty="0" smtClean="0"/>
              <a:t>.</a:t>
            </a:r>
            <a:endParaRPr lang="en-US" sz="2200" dirty="0"/>
          </a:p>
        </p:txBody>
      </p:sp>
    </p:spTree>
    <p:extLst>
      <p:ext uri="{BB962C8B-B14F-4D97-AF65-F5344CB8AC3E}">
        <p14:creationId xmlns:p14="http://schemas.microsoft.com/office/powerpoint/2010/main" val="2682394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179" y="498184"/>
            <a:ext cx="8177135" cy="1446550"/>
          </a:xfrm>
          <a:prstGeom prst="rect">
            <a:avLst/>
          </a:prstGeom>
        </p:spPr>
        <p:txBody>
          <a:bodyPr wrap="square">
            <a:spAutoFit/>
          </a:bodyPr>
          <a:lstStyle/>
          <a:p>
            <a:r>
              <a:rPr lang="en-US" sz="2200" b="1" dirty="0"/>
              <a:t>Anti-</a:t>
            </a:r>
            <a:r>
              <a:rPr lang="en-US" sz="2200" b="1" dirty="0" err="1"/>
              <a:t>parasitics</a:t>
            </a:r>
            <a:endParaRPr lang="en-US" sz="2200" b="1" dirty="0"/>
          </a:p>
          <a:p>
            <a:r>
              <a:rPr lang="en-US" sz="2200" dirty="0"/>
              <a:t>Some diseases, including malaria, are caused by tiny parasites. While there are drugs to treat these diseases, some varieties of parasites have developed resistance to the drugs.</a:t>
            </a:r>
          </a:p>
        </p:txBody>
      </p:sp>
    </p:spTree>
    <p:extLst>
      <p:ext uri="{BB962C8B-B14F-4D97-AF65-F5344CB8AC3E}">
        <p14:creationId xmlns:p14="http://schemas.microsoft.com/office/powerpoint/2010/main" val="9288470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Content Placeholder 2"/>
          <p:cNvSpPr>
            <a:spLocks noGrp="1"/>
          </p:cNvSpPr>
          <p:nvPr>
            <p:ph idx="1"/>
          </p:nvPr>
        </p:nvSpPr>
        <p:spPr/>
        <p:txBody>
          <a:bodyPr/>
          <a:lstStyle/>
          <a:p>
            <a:endParaRPr lang="en-US" dirty="0" smtClean="0"/>
          </a:p>
        </p:txBody>
      </p:sp>
      <p:sp>
        <p:nvSpPr>
          <p:cNvPr id="46082" name="Title 1"/>
          <p:cNvSpPr>
            <a:spLocks noGrp="1"/>
          </p:cNvSpPr>
          <p:nvPr>
            <p:ph type="title"/>
          </p:nvPr>
        </p:nvSpPr>
        <p:spPr/>
        <p:txBody>
          <a:bodyPr/>
          <a:lstStyle/>
          <a:p>
            <a:endParaRPr lang="en-US" dirty="0" smtClean="0"/>
          </a:p>
        </p:txBody>
      </p:sp>
      <p:pic>
        <p:nvPicPr>
          <p:cNvPr id="46084"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smtClean="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a:latin typeface="Calisto MT" panose="02040603050505030304" pitchFamily="18" charset="0"/>
              </a:rPr>
              <a:t>OMICS </a:t>
            </a:r>
            <a:r>
              <a:rPr lang="en-US"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524355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smtClean="0">
                <a:solidFill>
                  <a:schemeClr val="bg2">
                    <a:lumMod val="10000"/>
                  </a:schemeClr>
                </a:solidFill>
                <a:latin typeface="Centaur" panose="02030504050205020304" pitchFamily="18" charset="0"/>
              </a:rPr>
              <a:t>OMICS 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smtClean="0">
                <a:solidFill>
                  <a:schemeClr val="bg2">
                    <a:lumMod val="10000"/>
                  </a:schemeClr>
                </a:solidFill>
                <a:latin typeface="Centaur" panose="02030504050205020304" pitchFamily="18" charset="0"/>
              </a:rPr>
              <a:t>OMICS 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11109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2403" y="1588958"/>
            <a:ext cx="4876800" cy="4616648"/>
          </a:xfrm>
          <a:prstGeom prst="rect">
            <a:avLst/>
          </a:prstGeom>
        </p:spPr>
        <p:txBody>
          <a:bodyPr wrap="square">
            <a:spAutoFit/>
          </a:bodyPr>
          <a:lstStyle/>
          <a:p>
            <a:pPr>
              <a:lnSpc>
                <a:spcPct val="150000"/>
              </a:lnSpc>
            </a:pPr>
            <a:r>
              <a:rPr lang="en-US" sz="2600" b="1" dirty="0"/>
              <a:t>Wenjie Sun</a:t>
            </a:r>
            <a:r>
              <a:rPr lang="en-US" sz="2400" dirty="0"/>
              <a:t/>
            </a:r>
            <a:br>
              <a:rPr lang="en-US" sz="2400" dirty="0"/>
            </a:br>
            <a:r>
              <a:rPr lang="en-US" sz="2400" dirty="0"/>
              <a:t>Department of Global Health and Environmental Sciences</a:t>
            </a:r>
            <a:br>
              <a:rPr lang="en-US" sz="2400" dirty="0"/>
            </a:br>
            <a:r>
              <a:rPr lang="en-US" sz="2400" dirty="0"/>
              <a:t>Tulane University School of Public Health and Tropical Medicine</a:t>
            </a:r>
            <a:br>
              <a:rPr lang="en-US" sz="2400" dirty="0"/>
            </a:br>
            <a:r>
              <a:rPr lang="en-US" sz="2400" dirty="0"/>
              <a:t>1440 Canal Street, Suite 2100</a:t>
            </a:r>
            <a:br>
              <a:rPr lang="en-US" sz="2400" dirty="0"/>
            </a:br>
            <a:r>
              <a:rPr lang="en-US" sz="2400" dirty="0"/>
              <a:t>New Orleans, LA 70112</a:t>
            </a:r>
            <a:r>
              <a:rPr lang="en-US" sz="2800" dirty="0"/>
              <a:t/>
            </a:r>
            <a:br>
              <a:rPr lang="en-US" sz="2800" dirty="0"/>
            </a:br>
            <a:endParaRPr lang="en-US" sz="26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sp>
        <p:nvSpPr>
          <p:cNvPr id="3" name="AutoShape 4" descr="Image result for Tulane University  log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6" descr="Image result for Tulane University  log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 name="AutoShape 8" descr="Image result for Tulane University  log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10" descr="Image result for Tulane University  logo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 name="Picture 2" descr="E:\Downloads\tro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46531" y="1618938"/>
            <a:ext cx="2364698" cy="223381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Downloads\trop.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6531" y="4876175"/>
            <a:ext cx="2364698" cy="1269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7717" y="852893"/>
            <a:ext cx="8763000" cy="5262979"/>
          </a:xfrm>
          <a:prstGeom prst="rect">
            <a:avLst/>
          </a:prstGeom>
        </p:spPr>
        <p:txBody>
          <a:bodyPr wrap="square">
            <a:spAutoFit/>
          </a:bodyPr>
          <a:lstStyle/>
          <a:p>
            <a:pPr marL="342900" indent="-342900" algn="just" fontAlgn="base">
              <a:buFont typeface="Arial" pitchFamily="34" charset="0"/>
              <a:buChar char="•"/>
            </a:pPr>
            <a:r>
              <a:rPr lang="en-US" sz="2400" dirty="0" smtClean="0"/>
              <a:t>Wenjie Sun obtained </a:t>
            </a:r>
            <a:r>
              <a:rPr lang="en-US" sz="2400" dirty="0"/>
              <a:t>a MBBS in preventive medicine (An </a:t>
            </a:r>
            <a:r>
              <a:rPr lang="en-US" sz="2400" dirty="0" err="1"/>
              <a:t>Hui</a:t>
            </a:r>
            <a:r>
              <a:rPr lang="en-US" sz="2400" dirty="0"/>
              <a:t> Medical University), a MMed. in Nutrition and Food Hygiene (Institute of the nutrition and food safety, Chinese Center for Disease Control and Prevention) and a Ph.D. in Epidemiology from The University of Hong Kong. </a:t>
            </a:r>
            <a:endParaRPr lang="en-US" sz="2400" dirty="0" smtClean="0"/>
          </a:p>
          <a:p>
            <a:pPr marL="342900" indent="-342900" algn="just" fontAlgn="base">
              <a:buFont typeface="Arial" pitchFamily="34" charset="0"/>
              <a:buChar char="•"/>
            </a:pPr>
            <a:endParaRPr lang="en-US" sz="2400" dirty="0"/>
          </a:p>
          <a:p>
            <a:pPr marL="342900" indent="-342900" algn="just" fontAlgn="base">
              <a:buFont typeface="Arial" pitchFamily="34" charset="0"/>
              <a:buChar char="•"/>
            </a:pPr>
            <a:r>
              <a:rPr lang="en-US" sz="2400" dirty="0" smtClean="0"/>
              <a:t>He </a:t>
            </a:r>
            <a:r>
              <a:rPr lang="en-US" sz="2400" dirty="0"/>
              <a:t>was a Postdoctoral Fellow at MD Anderson Cancer Center, University of Texas for 2 years and a Postdoctoral Research Associate at the School of Public Health and Tropic Medicine, Tulane University for a year.  </a:t>
            </a:r>
            <a:endParaRPr lang="en-US" sz="2400" dirty="0" smtClean="0"/>
          </a:p>
          <a:p>
            <a:pPr marL="342900" indent="-342900" algn="just" fontAlgn="base">
              <a:buFont typeface="Arial" pitchFamily="34" charset="0"/>
              <a:buChar char="•"/>
            </a:pPr>
            <a:endParaRPr lang="en-US" sz="2400" dirty="0"/>
          </a:p>
          <a:p>
            <a:pPr marL="342900" indent="-342900" algn="just" fontAlgn="base">
              <a:buFont typeface="Arial" pitchFamily="34" charset="0"/>
              <a:buChar char="•"/>
            </a:pPr>
            <a:r>
              <a:rPr lang="en-US" sz="2400" dirty="0" smtClean="0"/>
              <a:t>Dr</a:t>
            </a:r>
            <a:r>
              <a:rPr lang="en-US" sz="2400" dirty="0"/>
              <a:t>. Sun has published several papers on esteemed journals including PNAS, JAMA. ​ Dr. Sun's research area focus on H5N1,, H7N9 and AIDS. </a:t>
            </a:r>
            <a:endParaRPr lang="en-US" sz="2400" dirty="0">
              <a:latin typeface="Times New Roman" pitchFamily="18" charset="0"/>
              <a:cs typeface="Times New Roman" pitchFamily="18" charset="0"/>
            </a:endParaRPr>
          </a:p>
        </p:txBody>
      </p:sp>
      <p:sp>
        <p:nvSpPr>
          <p:cNvPr id="6" name="Rectangle 5"/>
          <p:cNvSpPr/>
          <p:nvPr/>
        </p:nvSpPr>
        <p:spPr>
          <a:xfrm>
            <a:off x="297717" y="376956"/>
            <a:ext cx="1569661" cy="457199"/>
          </a:xfrm>
          <a:prstGeom prst="rect">
            <a:avLst/>
          </a:prstGeom>
          <a:noFill/>
        </p:spPr>
        <p:txBody>
          <a:bodyPr vert="horz" lIns="91440" tIns="45720" rIns="91440" bIns="45720" rtlCol="0" anchor="ctr">
            <a:normAutofit lnSpcReduction="10000"/>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a:t>
            </a:r>
            <a:endParaRPr lang="en-US" b="1" dirty="0"/>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91" y="374084"/>
            <a:ext cx="3055083" cy="457199"/>
          </a:xfrm>
          <a:prstGeom prst="rect">
            <a:avLst/>
          </a:prstGeom>
          <a:noFill/>
        </p:spPr>
        <p:txBody>
          <a:bodyPr vert="horz" lIns="91440" tIns="45720" rIns="91440" bIns="45720" rtlCol="0" anchor="ctr">
            <a:no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Research Interest</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533400" y="1292902"/>
            <a:ext cx="8610600" cy="461665"/>
          </a:xfrm>
          <a:prstGeom prst="rect">
            <a:avLst/>
          </a:prstGeom>
        </p:spPr>
        <p:txBody>
          <a:bodyPr wrap="square">
            <a:spAutoFit/>
          </a:bodyPr>
          <a:lstStyle/>
          <a:p>
            <a:pPr marL="342900" indent="-342900" algn="just">
              <a:buFont typeface="Arial" pitchFamily="34" charset="0"/>
              <a:buChar char="•"/>
            </a:pPr>
            <a:r>
              <a:rPr lang="en-US" sz="2400" dirty="0"/>
              <a:t>Infectious diseases</a:t>
            </a:r>
            <a:r>
              <a:rPr lang="en-US" sz="2400" dirty="0" smtClean="0"/>
              <a:t>, Nutrition </a:t>
            </a:r>
            <a:r>
              <a:rPr lang="en-US" sz="2400" dirty="0"/>
              <a:t>and Food Hygiene</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512604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6604" y="117210"/>
            <a:ext cx="1808508" cy="457199"/>
          </a:xfrm>
          <a:prstGeom prst="rect">
            <a:avLst/>
          </a:prstGeom>
          <a:noFill/>
        </p:spPr>
        <p:txBody>
          <a:bodyPr vert="horz" lIns="91440" tIns="45720" rIns="91440" bIns="45720" rtlCol="0" anchor="ctr">
            <a:normAutofit lnSpcReduction="10000"/>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Publications</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0" y="759652"/>
            <a:ext cx="9144000" cy="5632311"/>
          </a:xfrm>
          <a:prstGeom prst="rect">
            <a:avLst/>
          </a:prstGeom>
        </p:spPr>
        <p:txBody>
          <a:bodyPr wrap="square">
            <a:spAutoFit/>
          </a:bodyPr>
          <a:lstStyle/>
          <a:p>
            <a:pPr marL="342900" lvl="0" indent="-342900">
              <a:buFont typeface="Arial" pitchFamily="34" charset="0"/>
              <a:buChar char="•"/>
            </a:pPr>
            <a:r>
              <a:rPr lang="en-US" sz="2400" dirty="0"/>
              <a:t>Li C, Liu T, </a:t>
            </a:r>
            <a:r>
              <a:rPr lang="en-US" sz="2400" b="1" dirty="0"/>
              <a:t>Sun W</a:t>
            </a:r>
            <a:r>
              <a:rPr lang="en-US" sz="2400" dirty="0"/>
              <a:t>, Wu L, </a:t>
            </a:r>
            <a:r>
              <a:rPr lang="en-US" sz="2400" dirty="0" err="1"/>
              <a:t>Zou</a:t>
            </a:r>
            <a:r>
              <a:rPr lang="en-US" sz="2400" dirty="0"/>
              <a:t> Z, </a:t>
            </a:r>
            <a:r>
              <a:rPr lang="en-US" sz="2400" i="1" dirty="0"/>
              <a:t>Prevalence and risk factors of arthritis in middle-aged and older Chinese population: The China Health And Retirement Longitudinal Study.</a:t>
            </a:r>
            <a:r>
              <a:rPr lang="en-US" sz="2400" b="1" i="1" dirty="0"/>
              <a:t> Rheumatology </a:t>
            </a:r>
            <a:r>
              <a:rPr lang="en-US" sz="2400" b="1" dirty="0"/>
              <a:t>(In Press)</a:t>
            </a:r>
            <a:endParaRPr lang="en-US" sz="2400" dirty="0"/>
          </a:p>
          <a:p>
            <a:pPr marL="342900" lvl="0" indent="-342900">
              <a:buFont typeface="Arial" pitchFamily="34" charset="0"/>
              <a:buChar char="•"/>
            </a:pPr>
            <a:r>
              <a:rPr lang="en-US" sz="2400" dirty="0" err="1"/>
              <a:t>Zhong</a:t>
            </a:r>
            <a:r>
              <a:rPr lang="en-US" sz="2400" dirty="0"/>
              <a:t> CK, </a:t>
            </a:r>
            <a:r>
              <a:rPr lang="en-US" sz="2400" dirty="0" err="1"/>
              <a:t>Lv</a:t>
            </a:r>
            <a:r>
              <a:rPr lang="en-US" sz="2400" dirty="0"/>
              <a:t> LY,  Liu CJ, Zhao L, Zhou M, </a:t>
            </a:r>
            <a:r>
              <a:rPr lang="en-US" sz="2400" b="1" dirty="0"/>
              <a:t>Sun WJ</a:t>
            </a:r>
            <a:r>
              <a:rPr lang="en-US" sz="2400" dirty="0"/>
              <a:t>, Xu T, Tong WJ, High </a:t>
            </a:r>
            <a:r>
              <a:rPr lang="en-US" sz="2400" dirty="0" err="1"/>
              <a:t>Homocysteine</a:t>
            </a:r>
            <a:r>
              <a:rPr lang="en-US" sz="2400" dirty="0"/>
              <a:t> and Blood Pressure related to Poor Outcome of Acute Ischemia Stroke in Chinese Population </a:t>
            </a:r>
            <a:r>
              <a:rPr lang="en-US" sz="2400" b="1" i="1" dirty="0" err="1"/>
              <a:t>PloS</a:t>
            </a:r>
            <a:r>
              <a:rPr lang="en-US" sz="2400" b="1" i="1" dirty="0"/>
              <a:t> One</a:t>
            </a:r>
            <a:r>
              <a:rPr lang="en-US" sz="2400" dirty="0"/>
              <a:t>  </a:t>
            </a:r>
            <a:r>
              <a:rPr lang="en-US" sz="2400" b="1" dirty="0"/>
              <a:t>(In Press)</a:t>
            </a:r>
            <a:endParaRPr lang="en-US" sz="2400" dirty="0"/>
          </a:p>
          <a:p>
            <a:pPr marL="342900" lvl="0" indent="-342900">
              <a:buFont typeface="Arial" pitchFamily="34" charset="0"/>
              <a:buChar char="•"/>
            </a:pPr>
            <a:r>
              <a:rPr lang="en-US" sz="2400" dirty="0"/>
              <a:t>T Li, </a:t>
            </a:r>
            <a:r>
              <a:rPr lang="en-US" sz="2400" b="1" dirty="0"/>
              <a:t>W Sun</a:t>
            </a:r>
            <a:r>
              <a:rPr lang="en-US" sz="2400" b="1" baseline="30000" dirty="0"/>
              <a:t>†</a:t>
            </a:r>
            <a:r>
              <a:rPr lang="en-US" sz="2400" dirty="0"/>
              <a:t>, M Wei, et al </a:t>
            </a:r>
            <a:r>
              <a:rPr lang="en-US" sz="2400" i="1" dirty="0"/>
              <a:t>ROC Curves of Obesity Indicators have a predictive value for Children Hypertension Aged 7-17 years. </a:t>
            </a:r>
            <a:r>
              <a:rPr lang="en-US" sz="2400" b="1" i="1" dirty="0"/>
              <a:t>Nutr </a:t>
            </a:r>
            <a:r>
              <a:rPr lang="en-US" sz="2400" b="1" i="1" dirty="0" err="1"/>
              <a:t>Hosp</a:t>
            </a:r>
            <a:r>
              <a:rPr lang="en-US" sz="2400" dirty="0"/>
              <a:t> 30 (n02) </a:t>
            </a:r>
            <a:r>
              <a:rPr lang="en-US" sz="2400" b="1" dirty="0"/>
              <a:t>(In Press)</a:t>
            </a:r>
            <a:endParaRPr lang="en-US" sz="2400" dirty="0"/>
          </a:p>
          <a:p>
            <a:pPr marL="342900" lvl="0" indent="-342900">
              <a:buFont typeface="Arial" pitchFamily="34" charset="0"/>
              <a:buChar char="•"/>
            </a:pPr>
            <a:r>
              <a:rPr lang="en-US" sz="2400" dirty="0" err="1"/>
              <a:t>Cai</a:t>
            </a:r>
            <a:r>
              <a:rPr lang="en-US" sz="2400" dirty="0"/>
              <a:t> C, Lau A, Gordon J, Jiang Y, </a:t>
            </a:r>
            <a:r>
              <a:rPr lang="en-US" sz="2400" b="1" dirty="0"/>
              <a:t>Sun W</a:t>
            </a:r>
            <a:r>
              <a:rPr lang="en-US" sz="2400" baseline="30000" dirty="0"/>
              <a:t>*</a:t>
            </a:r>
            <a:r>
              <a:rPr lang="en-US" sz="2400" dirty="0"/>
              <a:t>, </a:t>
            </a:r>
            <a:r>
              <a:rPr lang="en-US" sz="2400" i="1" dirty="0"/>
              <a:t>Does Antibiotic Use Affect Childhood Asthma Rates in China? </a:t>
            </a:r>
            <a:r>
              <a:rPr lang="en-US" sz="2400" b="1" i="1" dirty="0"/>
              <a:t>J Asthma</a:t>
            </a:r>
            <a:r>
              <a:rPr lang="en-US" sz="2400" dirty="0"/>
              <a:t> 2014 Aug 19:1-2. </a:t>
            </a:r>
            <a:r>
              <a:rPr lang="en-US" sz="2400" b="1" dirty="0"/>
              <a:t>(Epub ahead of print)</a:t>
            </a:r>
            <a:endParaRPr lang="en-US" sz="2400" dirty="0"/>
          </a:p>
          <a:p>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744" y="332896"/>
            <a:ext cx="8409482" cy="5847755"/>
          </a:xfrm>
          <a:prstGeom prst="rect">
            <a:avLst/>
          </a:prstGeom>
        </p:spPr>
        <p:txBody>
          <a:bodyPr wrap="square">
            <a:spAutoFit/>
          </a:bodyPr>
          <a:lstStyle/>
          <a:p>
            <a:pPr marL="342900" lvl="0" indent="-342900" algn="just">
              <a:buFont typeface="Arial" pitchFamily="34" charset="0"/>
              <a:buChar char="•"/>
            </a:pPr>
            <a:r>
              <a:rPr lang="en-US" sz="2200" dirty="0"/>
              <a:t>Huang Y, Zhang Y,  </a:t>
            </a:r>
            <a:r>
              <a:rPr lang="en-US" sz="2200" b="1" dirty="0"/>
              <a:t>Sun W</a:t>
            </a:r>
            <a:r>
              <a:rPr lang="en-US" sz="2200" b="1" baseline="30000" dirty="0"/>
              <a:t>†</a:t>
            </a:r>
            <a:r>
              <a:rPr lang="en-US" sz="2200" dirty="0"/>
              <a:t>, Germ KE, </a:t>
            </a:r>
            <a:r>
              <a:rPr lang="en-US" sz="2200" dirty="0" err="1"/>
              <a:t>Guo</a:t>
            </a:r>
            <a:r>
              <a:rPr lang="en-US" sz="2200" dirty="0"/>
              <a:t> W, Xu C, Li C, </a:t>
            </a:r>
            <a:r>
              <a:rPr lang="en-US" sz="2200" i="1" dirty="0"/>
              <a:t>IFNG+874A/T polymorphisms and IFNG CA repeat polymorphism associated with asthma in Asian---a meta-analysis.</a:t>
            </a:r>
            <a:r>
              <a:rPr lang="en-US" sz="2200" dirty="0"/>
              <a:t> </a:t>
            </a:r>
            <a:r>
              <a:rPr lang="en-US" sz="2200" b="1" i="1" dirty="0"/>
              <a:t>Journal of Asthma</a:t>
            </a:r>
            <a:r>
              <a:rPr lang="en-US" sz="2200" dirty="0"/>
              <a:t> Jul 4:1-20. </a:t>
            </a:r>
            <a:r>
              <a:rPr lang="en-US" sz="2200" b="1" dirty="0"/>
              <a:t>(Epub ahead of print)</a:t>
            </a:r>
            <a:endParaRPr lang="en-US" sz="2200" dirty="0"/>
          </a:p>
          <a:p>
            <a:pPr marL="342900" lvl="0" indent="-342900" algn="just">
              <a:buFont typeface="Arial" pitchFamily="34" charset="0"/>
              <a:buChar char="•"/>
            </a:pPr>
            <a:r>
              <a:rPr lang="en-US" sz="2200" dirty="0"/>
              <a:t>Xu T, Lin D, Liang H, Chen M, Tong W, Mu Y, Feng CX, Gao Y, Zheng Y, </a:t>
            </a:r>
            <a:r>
              <a:rPr lang="en-US" sz="2200" b="1" dirty="0"/>
              <a:t>Sun W</a:t>
            </a:r>
            <a:r>
              <a:rPr lang="en-US" sz="2200" baseline="30000" dirty="0"/>
              <a:t>*</a:t>
            </a:r>
            <a:r>
              <a:rPr lang="en-US" sz="2200" dirty="0"/>
              <a:t>, </a:t>
            </a:r>
            <a:r>
              <a:rPr lang="en-US" sz="2200" i="1" dirty="0"/>
              <a:t>The Association between Season of Pregnancy and Birth-Sex among Chinese</a:t>
            </a:r>
            <a:r>
              <a:rPr lang="en-US" sz="2200" dirty="0"/>
              <a:t>. </a:t>
            </a:r>
            <a:r>
              <a:rPr lang="en-US" sz="2200" b="1" i="1" dirty="0"/>
              <a:t>Int J Environ Res Public Health.</a:t>
            </a:r>
            <a:r>
              <a:rPr lang="en-US" sz="2200" dirty="0"/>
              <a:t> 2014 Aug 11;11(8):8166-74.</a:t>
            </a:r>
          </a:p>
          <a:p>
            <a:pPr marL="342900" lvl="0" indent="-342900" algn="just">
              <a:buFont typeface="Arial" pitchFamily="34" charset="0"/>
              <a:buChar char="•"/>
            </a:pPr>
            <a:r>
              <a:rPr lang="en-US" sz="2200" dirty="0" err="1"/>
              <a:t>Zeng</a:t>
            </a:r>
            <a:r>
              <a:rPr lang="en-US" sz="2200" dirty="0"/>
              <a:t> B, </a:t>
            </a:r>
            <a:r>
              <a:rPr lang="en-US" sz="2200" b="1" dirty="0"/>
              <a:t>Sun W</a:t>
            </a:r>
            <a:r>
              <a:rPr lang="en-US" sz="2200" b="1" baseline="30000" dirty="0"/>
              <a:t>†</a:t>
            </a:r>
            <a:r>
              <a:rPr lang="en-US" sz="2200" dirty="0"/>
              <a:t>, Gary RA, Li C, Liu T,  </a:t>
            </a:r>
            <a:r>
              <a:rPr lang="en-US" sz="2200" i="1" dirty="0"/>
              <a:t>Towards a Conceptual Model of Diabetes Self-Management among Chinese Immigrants in the United States</a:t>
            </a:r>
            <a:r>
              <a:rPr lang="en-US" sz="2200" dirty="0"/>
              <a:t>  </a:t>
            </a:r>
            <a:r>
              <a:rPr lang="en-US" sz="2200" b="1" i="1" dirty="0"/>
              <a:t>Int J Environ Res Public Health </a:t>
            </a:r>
            <a:r>
              <a:rPr lang="en-US" sz="2200" dirty="0"/>
              <a:t> 2014 Jun 27;11(7):6727-6742.</a:t>
            </a:r>
          </a:p>
          <a:p>
            <a:pPr marL="342900" lvl="0" indent="-342900" algn="just">
              <a:buFont typeface="Arial" pitchFamily="34" charset="0"/>
              <a:buChar char="•"/>
            </a:pPr>
            <a:r>
              <a:rPr lang="en-US" sz="2200" dirty="0"/>
              <a:t>Gao Y, Huang Y, Zhang Y, Liu F, Feng CX, Liu T, Li C, Ling DD, Mu Y, Tarver SL, Wang M, </a:t>
            </a:r>
            <a:r>
              <a:rPr lang="en-US" sz="2200" b="1" dirty="0"/>
              <a:t>Sun W</a:t>
            </a:r>
            <a:r>
              <a:rPr lang="en-US" sz="2200" b="1" baseline="30000" dirty="0"/>
              <a:t>*</a:t>
            </a:r>
            <a:r>
              <a:rPr lang="en-US" sz="2200" dirty="0"/>
              <a:t>, </a:t>
            </a:r>
            <a:r>
              <a:rPr lang="en-US" sz="2200" i="1" dirty="0"/>
              <a:t>Evaluation of Fast Food Behavior in Pre-School Children and Parents Following a One-Year Intervention with Nutrition Education</a:t>
            </a:r>
            <a:r>
              <a:rPr lang="en-US" sz="2200" dirty="0"/>
              <a:t>  </a:t>
            </a:r>
            <a:r>
              <a:rPr lang="en-US" sz="2200" b="1" i="1" dirty="0"/>
              <a:t>Int J Environ Res Public Health </a:t>
            </a:r>
            <a:r>
              <a:rPr lang="en-US" sz="2200" dirty="0"/>
              <a:t>2014 Jun 30;11(7):6780-6790</a:t>
            </a:r>
          </a:p>
        </p:txBody>
      </p:sp>
    </p:spTree>
    <p:extLst>
      <p:ext uri="{BB962C8B-B14F-4D97-AF65-F5344CB8AC3E}">
        <p14:creationId xmlns:p14="http://schemas.microsoft.com/office/powerpoint/2010/main" val="2146552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533400"/>
            <a:ext cx="8839200" cy="2154436"/>
          </a:xfrm>
          <a:prstGeom prst="rect">
            <a:avLst/>
          </a:prstGeom>
        </p:spPr>
        <p:txBody>
          <a:bodyPr wrap="square">
            <a:spAutoFit/>
          </a:bodyPr>
          <a:lstStyle/>
          <a:p>
            <a:endParaRPr lang="en-US" sz="2200" b="1" dirty="0">
              <a:latin typeface="Times New Roman" pitchFamily="18" charset="0"/>
              <a:cs typeface="Times New Roman" pitchFamily="18" charset="0"/>
            </a:endParaRPr>
          </a:p>
          <a:p>
            <a:endParaRPr lang="en-US" sz="2200" b="1" dirty="0" smtClean="0">
              <a:latin typeface="Times New Roman" pitchFamily="18" charset="0"/>
              <a:cs typeface="Times New Roman" pitchFamily="18" charset="0"/>
            </a:endParaRPr>
          </a:p>
          <a:p>
            <a:endParaRPr lang="en-US" b="1" dirty="0"/>
          </a:p>
          <a:p>
            <a:endParaRPr lang="en-US" b="1" dirty="0" smtClean="0"/>
          </a:p>
          <a:p>
            <a:endParaRPr lang="en-US" b="1" dirty="0"/>
          </a:p>
          <a:p>
            <a:endParaRPr lang="en-US" b="1" dirty="0" smtClean="0"/>
          </a:p>
          <a:p>
            <a:endParaRPr lang="en-US" b="1" dirty="0"/>
          </a:p>
        </p:txBody>
      </p:sp>
      <p:sp>
        <p:nvSpPr>
          <p:cNvPr id="2" name="TextBox 1"/>
          <p:cNvSpPr txBox="1"/>
          <p:nvPr/>
        </p:nvSpPr>
        <p:spPr>
          <a:xfrm>
            <a:off x="622092" y="1220874"/>
            <a:ext cx="8237095" cy="5262979"/>
          </a:xfrm>
          <a:prstGeom prst="rect">
            <a:avLst/>
          </a:prstGeom>
          <a:noFill/>
        </p:spPr>
        <p:txBody>
          <a:bodyPr wrap="square" rtlCol="0">
            <a:spAutoFit/>
          </a:bodyPr>
          <a:lstStyle/>
          <a:p>
            <a:pPr marL="342900" indent="-342900" algn="just">
              <a:buFont typeface="Arial" pitchFamily="34" charset="0"/>
              <a:buChar char="•"/>
            </a:pPr>
            <a:r>
              <a:rPr lang="en-US" sz="2400" dirty="0"/>
              <a:t>Infectious diseases are disorders caused by organisms — such as bacteria, viruses, fungi or parasites. </a:t>
            </a:r>
            <a:endParaRPr lang="en-US" sz="2400" dirty="0" smtClean="0"/>
          </a:p>
          <a:p>
            <a:pPr marL="342900" indent="-342900" algn="just">
              <a:buFont typeface="Arial" pitchFamily="34" charset="0"/>
              <a:buChar char="•"/>
            </a:pPr>
            <a:endParaRPr lang="en-US" sz="2400" dirty="0"/>
          </a:p>
          <a:p>
            <a:pPr marL="342900" indent="-342900" algn="just">
              <a:buFont typeface="Arial" pitchFamily="34" charset="0"/>
              <a:buChar char="•"/>
            </a:pPr>
            <a:r>
              <a:rPr lang="en-US" sz="2400" dirty="0" smtClean="0"/>
              <a:t>Many </a:t>
            </a:r>
            <a:r>
              <a:rPr lang="en-US" sz="2400" dirty="0"/>
              <a:t>organisms live in and on our bodies. They're normally harmless or even helpful, but under certain conditions, some organisms may cause disease.</a:t>
            </a:r>
          </a:p>
          <a:p>
            <a:pPr marL="342900" indent="-342900" algn="just">
              <a:buFont typeface="Arial" pitchFamily="34" charset="0"/>
              <a:buChar char="•"/>
            </a:pPr>
            <a:endParaRPr lang="en-US" sz="2400" dirty="0"/>
          </a:p>
          <a:p>
            <a:pPr marL="342900" indent="-342900" algn="just">
              <a:buFont typeface="Arial" pitchFamily="34" charset="0"/>
              <a:buChar char="•"/>
            </a:pPr>
            <a:r>
              <a:rPr lang="en-US" sz="2400" dirty="0" smtClean="0"/>
              <a:t>Some </a:t>
            </a:r>
            <a:r>
              <a:rPr lang="en-US" sz="2400" dirty="0"/>
              <a:t>infectious diseases can be passed from person to person. </a:t>
            </a:r>
            <a:endParaRPr lang="en-US" sz="2400" dirty="0" smtClean="0"/>
          </a:p>
          <a:p>
            <a:pPr marL="342900" indent="-342900" algn="just">
              <a:buFont typeface="Arial" pitchFamily="34" charset="0"/>
              <a:buChar char="•"/>
            </a:pPr>
            <a:endParaRPr lang="en-US" sz="2400" dirty="0"/>
          </a:p>
          <a:p>
            <a:pPr marL="342900" indent="-342900" algn="just">
              <a:buFont typeface="Arial" pitchFamily="34" charset="0"/>
              <a:buChar char="•"/>
            </a:pPr>
            <a:r>
              <a:rPr lang="en-US" sz="2400" dirty="0" smtClean="0"/>
              <a:t>Some </a:t>
            </a:r>
            <a:r>
              <a:rPr lang="en-US" sz="2400" dirty="0"/>
              <a:t>are transmitted by bites from insects or animals. And others are acquired by ingesting contaminated food or water or being exposed to organisms in the environment</a:t>
            </a:r>
            <a:r>
              <a:rPr lang="en-US" sz="2400" dirty="0" smtClean="0"/>
              <a:t>.</a:t>
            </a:r>
            <a:endParaRPr lang="en-US" sz="2400" dirty="0"/>
          </a:p>
        </p:txBody>
      </p:sp>
      <p:sp>
        <p:nvSpPr>
          <p:cNvPr id="5" name="Rectangle 4"/>
          <p:cNvSpPr/>
          <p:nvPr/>
        </p:nvSpPr>
        <p:spPr>
          <a:xfrm>
            <a:off x="152400" y="588760"/>
            <a:ext cx="2960557" cy="457199"/>
          </a:xfrm>
          <a:prstGeom prst="rect">
            <a:avLst/>
          </a:prstGeom>
          <a:noFill/>
        </p:spPr>
        <p:txBody>
          <a:bodyPr vert="horz" lIns="91440" tIns="45720" rIns="91440" bIns="45720" rtlCol="0" anchor="ctr">
            <a:noAutofit/>
          </a:bodyPr>
          <a:lstStyle/>
          <a:p>
            <a:pPr algn="ctr">
              <a:spcBef>
                <a:spcPct val="0"/>
              </a:spcBef>
            </a:pPr>
            <a:r>
              <a:rPr lang="en-US" sz="2600" b="1" dirty="0" smtClean="0">
                <a:solidFill>
                  <a:srgbClr val="FF0000"/>
                </a:solidFill>
                <a:latin typeface="Times New Roman" pitchFamily="18" charset="0"/>
                <a:ea typeface="+mj-ea"/>
                <a:cs typeface="Times New Roman" pitchFamily="18" charset="0"/>
              </a:rPr>
              <a:t>Infectious Diseases</a:t>
            </a:r>
            <a:endParaRPr lang="en-US" sz="2600" b="1" dirty="0">
              <a:solidFill>
                <a:srgbClr val="FF0000"/>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3101502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12031" y="780048"/>
            <a:ext cx="7757411" cy="5262979"/>
          </a:xfrm>
          <a:prstGeom prst="rect">
            <a:avLst/>
          </a:prstGeom>
        </p:spPr>
        <p:txBody>
          <a:bodyPr wrap="square">
            <a:spAutoFit/>
          </a:bodyPr>
          <a:lstStyle/>
          <a:p>
            <a:pPr marL="342900" indent="-342900">
              <a:buFont typeface="Arial" pitchFamily="34" charset="0"/>
              <a:buChar char="•"/>
            </a:pPr>
            <a:r>
              <a:rPr lang="en-US" sz="2400" dirty="0"/>
              <a:t>Signs and symptoms vary depending on the organism causing the infection, but often include fever and fatigue. </a:t>
            </a:r>
            <a:endParaRPr lang="en-US" sz="2400" dirty="0" smtClean="0"/>
          </a:p>
          <a:p>
            <a:pPr marL="342900" indent="-342900">
              <a:buFont typeface="Arial" pitchFamily="34" charset="0"/>
              <a:buChar char="•"/>
            </a:pPr>
            <a:endParaRPr lang="en-US" sz="2400" dirty="0"/>
          </a:p>
          <a:p>
            <a:pPr marL="342900" indent="-342900">
              <a:buFont typeface="Arial" pitchFamily="34" charset="0"/>
              <a:buChar char="•"/>
            </a:pPr>
            <a:endParaRPr lang="en-US" sz="2400" dirty="0" smtClean="0"/>
          </a:p>
          <a:p>
            <a:pPr marL="342900" indent="-342900">
              <a:buFont typeface="Arial" pitchFamily="34" charset="0"/>
              <a:buChar char="•"/>
            </a:pPr>
            <a:r>
              <a:rPr lang="en-US" sz="2400" dirty="0" smtClean="0"/>
              <a:t>Mild </a:t>
            </a:r>
            <a:r>
              <a:rPr lang="en-US" sz="2400" dirty="0"/>
              <a:t>complaints may respond to rest and home remedies, while some life-threatening infections may require hospitalization.</a:t>
            </a:r>
          </a:p>
          <a:p>
            <a:pPr marL="342900" indent="-342900">
              <a:buFont typeface="Arial" pitchFamily="34" charset="0"/>
              <a:buChar char="•"/>
            </a:pPr>
            <a:endParaRPr lang="en-US" sz="2400" dirty="0" smtClean="0"/>
          </a:p>
          <a:p>
            <a:pPr marL="342900" indent="-342900">
              <a:buFont typeface="Arial" pitchFamily="34" charset="0"/>
              <a:buChar char="•"/>
            </a:pPr>
            <a:endParaRPr lang="en-US" sz="2400" dirty="0"/>
          </a:p>
          <a:p>
            <a:pPr marL="342900" indent="-342900">
              <a:buFont typeface="Arial" pitchFamily="34" charset="0"/>
              <a:buChar char="•"/>
            </a:pPr>
            <a:r>
              <a:rPr lang="en-US" sz="2400" dirty="0" smtClean="0"/>
              <a:t>Many </a:t>
            </a:r>
            <a:r>
              <a:rPr lang="en-US" sz="2400" dirty="0"/>
              <a:t>infectious diseases, such as measles and chickenpox, can be prevented by vaccines. Frequent and thorough hand-washing also helps protect you from infectious diseases.</a:t>
            </a:r>
          </a:p>
        </p:txBody>
      </p:sp>
    </p:spTree>
    <p:extLst>
      <p:ext uri="{BB962C8B-B14F-4D97-AF65-F5344CB8AC3E}">
        <p14:creationId xmlns:p14="http://schemas.microsoft.com/office/powerpoint/2010/main" val="163271550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1252</TotalTime>
  <Words>1381</Words>
  <Application>Microsoft Office PowerPoint</Application>
  <PresentationFormat>On-screen Show (4:3)</PresentationFormat>
  <Paragraphs>107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Hardcover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Lanka Vinayaka Vamshee Teja</cp:lastModifiedBy>
  <cp:revision>93</cp:revision>
  <dcterms:created xsi:type="dcterms:W3CDTF">2014-10-01T07:08:05Z</dcterms:created>
  <dcterms:modified xsi:type="dcterms:W3CDTF">2015-10-13T14:03:03Z</dcterms:modified>
</cp:coreProperties>
</file>