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0" r:id="rId1"/>
  </p:sldMasterIdLst>
  <p:notesMasterIdLst>
    <p:notesMasterId r:id="rId24"/>
  </p:notesMasterIdLst>
  <p:sldIdLst>
    <p:sldId id="271" r:id="rId2"/>
    <p:sldId id="272" r:id="rId3"/>
    <p:sldId id="273" r:id="rId4"/>
    <p:sldId id="277" r:id="rId5"/>
    <p:sldId id="278" r:id="rId6"/>
    <p:sldId id="281" r:id="rId7"/>
    <p:sldId id="279" r:id="rId8"/>
    <p:sldId id="280" r:id="rId9"/>
    <p:sldId id="256" r:id="rId10"/>
    <p:sldId id="258" r:id="rId11"/>
    <p:sldId id="270" r:id="rId12"/>
    <p:sldId id="260" r:id="rId13"/>
    <p:sldId id="262" r:id="rId14"/>
    <p:sldId id="263" r:id="rId15"/>
    <p:sldId id="261" r:id="rId16"/>
    <p:sldId id="264" r:id="rId17"/>
    <p:sldId id="265" r:id="rId18"/>
    <p:sldId id="269" r:id="rId19"/>
    <p:sldId id="268" r:id="rId20"/>
    <p:sldId id="274" r:id="rId21"/>
    <p:sldId id="275" r:id="rId22"/>
    <p:sldId id="276"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oleObject" Target="file:///C:\Documents%20and%20Settings\abyrnes\Local%20Settings\Temp\Deaths_CVD_UNDERLYING_CVD_CHD_STROKE%202-2.xls"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plotArea>
      <c:layout>
        <c:manualLayout>
          <c:layoutTarget val="inner"/>
          <c:xMode val="edge"/>
          <c:yMode val="edge"/>
          <c:x val="0.10172159520734791"/>
          <c:y val="0.10933361805629722"/>
          <c:w val="0.87011087592746839"/>
          <c:h val="0.80533543056101764"/>
        </c:manualLayout>
      </c:layout>
      <c:barChart>
        <c:barDir val="col"/>
        <c:grouping val="clustered"/>
        <c:ser>
          <c:idx val="0"/>
          <c:order val="0"/>
          <c:tx>
            <c:v>1987-1996</c:v>
          </c:tx>
          <c:spPr>
            <a:solidFill>
              <a:srgbClr val="000080"/>
            </a:solidFill>
            <a:ln w="3175">
              <a:solidFill>
                <a:srgbClr val="000080"/>
              </a:solidFill>
              <a:prstDash val="solid"/>
            </a:ln>
          </c:spPr>
          <c:dLbls>
            <c:spPr>
              <a:noFill/>
              <a:ln w="25400">
                <a:noFill/>
              </a:ln>
            </c:spPr>
            <c:txPr>
              <a:bodyPr/>
              <a:lstStyle/>
              <a:p>
                <a:pPr>
                  <a:defRPr sz="800" b="0" i="0" u="none" strike="noStrike" baseline="0">
                    <a:solidFill>
                      <a:srgbClr val="000000"/>
                    </a:solidFill>
                    <a:latin typeface="Arial"/>
                    <a:ea typeface="Arial"/>
                    <a:cs typeface="Arial"/>
                  </a:defRPr>
                </a:pPr>
                <a:endParaRPr lang="en-US"/>
              </a:p>
            </c:txPr>
            <c:showVal val="1"/>
          </c:dLbls>
          <c:cat>
            <c:strRef>
              <c:f>CHD!$AC$75:$AC$80</c:f>
              <c:strCache>
                <c:ptCount val="6"/>
                <c:pt idx="0">
                  <c:v>35-44</c:v>
                </c:pt>
                <c:pt idx="1">
                  <c:v>45-54</c:v>
                </c:pt>
                <c:pt idx="2">
                  <c:v>55-64</c:v>
                </c:pt>
                <c:pt idx="3">
                  <c:v>65-74</c:v>
                </c:pt>
                <c:pt idx="4">
                  <c:v>75-84</c:v>
                </c:pt>
                <c:pt idx="5">
                  <c:v>85+</c:v>
                </c:pt>
              </c:strCache>
            </c:strRef>
          </c:cat>
          <c:val>
            <c:numRef>
              <c:f>CHD!$AD$75:$AD$80</c:f>
              <c:numCache>
                <c:formatCode>0.0</c:formatCode>
                <c:ptCount val="6"/>
                <c:pt idx="0">
                  <c:v>-4.5953219779800865</c:v>
                </c:pt>
                <c:pt idx="1">
                  <c:v>-6.7187107899185801</c:v>
                </c:pt>
                <c:pt idx="2">
                  <c:v>-6.9356689494442083</c:v>
                </c:pt>
                <c:pt idx="3">
                  <c:v>-5.2007224656931514</c:v>
                </c:pt>
                <c:pt idx="4">
                  <c:v>-3.0969483327417993</c:v>
                </c:pt>
                <c:pt idx="5">
                  <c:v>-1.2954332104805195</c:v>
                </c:pt>
              </c:numCache>
            </c:numRef>
          </c:val>
        </c:ser>
        <c:ser>
          <c:idx val="1"/>
          <c:order val="1"/>
          <c:tx>
            <c:v>1997-2006</c:v>
          </c:tx>
          <c:spPr>
            <a:solidFill>
              <a:srgbClr val="99CCFF"/>
            </a:solidFill>
            <a:ln w="3175">
              <a:solidFill>
                <a:srgbClr val="000080"/>
              </a:solidFill>
              <a:prstDash val="solid"/>
            </a:ln>
          </c:spPr>
          <c:dLbls>
            <c:dLbl>
              <c:idx val="3"/>
              <c:layout>
                <c:manualLayout>
                  <c:x val="2.5382001395916633E-3"/>
                  <c:y val="-5.3230336637581795E-4"/>
                </c:manualLayout>
              </c:layout>
              <c:dLblPos val="outEnd"/>
              <c:showVal val="1"/>
            </c:dLbl>
            <c:spPr>
              <a:noFill/>
              <a:ln w="25400">
                <a:noFill/>
              </a:ln>
            </c:spPr>
            <c:txPr>
              <a:bodyPr/>
              <a:lstStyle/>
              <a:p>
                <a:pPr>
                  <a:defRPr sz="800" b="0" i="0" u="none" strike="noStrike" baseline="0">
                    <a:solidFill>
                      <a:srgbClr val="000000"/>
                    </a:solidFill>
                    <a:latin typeface="Arial"/>
                    <a:ea typeface="Arial"/>
                    <a:cs typeface="Arial"/>
                  </a:defRPr>
                </a:pPr>
                <a:endParaRPr lang="en-US"/>
              </a:p>
            </c:txPr>
            <c:showVal val="1"/>
          </c:dLbls>
          <c:cat>
            <c:strRef>
              <c:f>CHD!$AC$75:$AC$80</c:f>
              <c:strCache>
                <c:ptCount val="6"/>
                <c:pt idx="0">
                  <c:v>35-44</c:v>
                </c:pt>
                <c:pt idx="1">
                  <c:v>45-54</c:v>
                </c:pt>
                <c:pt idx="2">
                  <c:v>55-64</c:v>
                </c:pt>
                <c:pt idx="3">
                  <c:v>65-74</c:v>
                </c:pt>
                <c:pt idx="4">
                  <c:v>75-84</c:v>
                </c:pt>
                <c:pt idx="5">
                  <c:v>85+</c:v>
                </c:pt>
              </c:strCache>
            </c:strRef>
          </c:cat>
          <c:val>
            <c:numRef>
              <c:f>CHD!$AE$75:$AE$80</c:f>
              <c:numCache>
                <c:formatCode>0.0</c:formatCode>
                <c:ptCount val="6"/>
                <c:pt idx="0">
                  <c:v>-2.6586598176028264</c:v>
                </c:pt>
                <c:pt idx="1">
                  <c:v>-3.6614898436819652</c:v>
                </c:pt>
                <c:pt idx="2">
                  <c:v>-6.8999859398342789</c:v>
                </c:pt>
                <c:pt idx="3">
                  <c:v>-8.5247812704144685</c:v>
                </c:pt>
                <c:pt idx="4">
                  <c:v>-6.5228969892194675</c:v>
                </c:pt>
                <c:pt idx="5">
                  <c:v>-2.9822677428772626</c:v>
                </c:pt>
              </c:numCache>
            </c:numRef>
          </c:val>
        </c:ser>
        <c:dLbls>
          <c:showVal val="1"/>
        </c:dLbls>
        <c:axId val="72997120"/>
        <c:axId val="73351552"/>
      </c:barChart>
      <c:catAx>
        <c:axId val="72997120"/>
        <c:scaling>
          <c:orientation val="minMax"/>
        </c:scaling>
        <c:axPos val="t"/>
        <c:numFmt formatCode="General" sourceLinked="1"/>
        <c:tickLblPos val="high"/>
        <c:spPr>
          <a:ln w="3175">
            <a:solidFill>
              <a:srgbClr val="000000"/>
            </a:solidFill>
            <a:prstDash val="solid"/>
          </a:ln>
        </c:spPr>
        <c:txPr>
          <a:bodyPr rot="0" vert="horz"/>
          <a:lstStyle/>
          <a:p>
            <a:pPr>
              <a:defRPr sz="800" b="0" i="0" u="none" strike="noStrike" baseline="0">
                <a:solidFill>
                  <a:srgbClr val="000000"/>
                </a:solidFill>
                <a:latin typeface="Arial"/>
                <a:ea typeface="Arial"/>
                <a:cs typeface="Arial"/>
              </a:defRPr>
            </a:pPr>
            <a:endParaRPr lang="en-US"/>
          </a:p>
        </c:txPr>
        <c:crossAx val="73351552"/>
        <c:crosses val="autoZero"/>
        <c:auto val="1"/>
        <c:lblAlgn val="ctr"/>
        <c:lblOffset val="100"/>
        <c:tickLblSkip val="1"/>
        <c:tickMarkSkip val="1"/>
      </c:catAx>
      <c:valAx>
        <c:axId val="73351552"/>
        <c:scaling>
          <c:orientation val="maxMin"/>
          <c:min val="-12"/>
        </c:scaling>
        <c:axPos val="l"/>
        <c:title>
          <c:tx>
            <c:rich>
              <a:bodyPr rot="0" vert="horz"/>
              <a:lstStyle/>
              <a:p>
                <a:pPr algn="ctr">
                  <a:defRPr sz="800" b="0" i="0" u="none" strike="noStrike" baseline="0">
                    <a:solidFill>
                      <a:srgbClr val="000000"/>
                    </a:solidFill>
                    <a:latin typeface="Arial"/>
                    <a:ea typeface="Arial"/>
                    <a:cs typeface="Arial"/>
                  </a:defRPr>
                </a:pPr>
                <a:r>
                  <a:rPr lang="en-AU"/>
                  <a:t>Per cent</a:t>
                </a:r>
              </a:p>
            </c:rich>
          </c:tx>
          <c:layout>
            <c:manualLayout>
              <c:xMode val="edge"/>
              <c:yMode val="edge"/>
              <c:x val="6.259790474298367E-2"/>
              <c:y val="1.3333368055645981E-2"/>
            </c:manualLayout>
          </c:layout>
          <c:spPr>
            <a:noFill/>
            <a:ln w="25400">
              <a:noFill/>
            </a:ln>
          </c:spPr>
        </c:title>
        <c:numFmt formatCode="0" sourceLinked="0"/>
        <c:tickLblPos val="nextTo"/>
        <c:spPr>
          <a:ln w="3175">
            <a:solidFill>
              <a:srgbClr val="000000"/>
            </a:solidFill>
            <a:prstDash val="solid"/>
          </a:ln>
        </c:spPr>
        <c:txPr>
          <a:bodyPr rot="0" vert="horz"/>
          <a:lstStyle/>
          <a:p>
            <a:pPr>
              <a:defRPr sz="800" b="0" i="0" u="none" strike="noStrike" baseline="0">
                <a:solidFill>
                  <a:srgbClr val="000000"/>
                </a:solidFill>
                <a:latin typeface="Arial"/>
                <a:ea typeface="Arial"/>
                <a:cs typeface="Arial"/>
              </a:defRPr>
            </a:pPr>
            <a:endParaRPr lang="en-US"/>
          </a:p>
        </c:txPr>
        <c:crossAx val="72997120"/>
        <c:crosses val="autoZero"/>
        <c:crossBetween val="between"/>
        <c:majorUnit val="2"/>
      </c:valAx>
      <c:spPr>
        <a:solidFill>
          <a:srgbClr val="FFFFFF"/>
        </a:solidFill>
        <a:ln w="25400">
          <a:noFill/>
        </a:ln>
      </c:spPr>
    </c:plotArea>
    <c:legend>
      <c:legendPos val="r"/>
      <c:layout>
        <c:manualLayout>
          <c:xMode val="edge"/>
          <c:yMode val="edge"/>
          <c:x val="0.13302054757883958"/>
          <c:y val="0.14400037500097659"/>
          <c:w val="0.10954633330022102"/>
          <c:h val="0.10400027083403866"/>
        </c:manualLayout>
      </c:layout>
      <c:spPr>
        <a:solidFill>
          <a:srgbClr val="FFFFFF"/>
        </a:solidFill>
        <a:ln w="25400">
          <a:noFill/>
        </a:ln>
      </c:spPr>
      <c:txPr>
        <a:bodyPr/>
        <a:lstStyle/>
        <a:p>
          <a:pPr>
            <a:defRPr sz="735" b="0" i="0" u="none" strike="noStrike" baseline="0">
              <a:solidFill>
                <a:srgbClr val="000000"/>
              </a:solidFill>
              <a:latin typeface="Arial"/>
              <a:ea typeface="Arial"/>
              <a:cs typeface="Arial"/>
            </a:defRPr>
          </a:pPr>
          <a:endParaRPr lang="en-US"/>
        </a:p>
      </c:txPr>
    </c:legend>
    <c:plotVisOnly val="1"/>
    <c:dispBlanksAs val="gap"/>
  </c:chart>
  <c:spPr>
    <a:solidFill>
      <a:srgbClr val="FFFFFF"/>
    </a:solidFill>
    <a:ln w="9525">
      <a:noFill/>
    </a:ln>
  </c:spPr>
  <c:txPr>
    <a:bodyPr/>
    <a:lstStyle/>
    <a:p>
      <a:pPr>
        <a:defRPr sz="800" b="0" i="0" u="none" strike="noStrike" baseline="0">
          <a:solidFill>
            <a:srgbClr val="000000"/>
          </a:solidFill>
          <a:latin typeface="Arial"/>
          <a:ea typeface="Arial"/>
          <a:cs typeface="Arial"/>
        </a:defRPr>
      </a:pPr>
      <a:endParaRPr lang="en-US"/>
    </a:p>
  </c:txPr>
  <c:externalData r:id="rId2"/>
</c:chartSpace>
</file>

<file path=ppt/drawings/_rels/vmlDrawing1.vml.rels><?xml version="1.0" encoding="UTF-8" standalone="yes"?>
<Relationships xmlns="http://schemas.openxmlformats.org/package/2006/relationships"><Relationship Id="rId1" Type="http://schemas.openxmlformats.org/officeDocument/2006/relationships/image" Target="../media/image7.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6B21B11-371F-4DC9-B5D1-583BE025F438}" type="datetimeFigureOut">
              <a:rPr lang="en-US" smtClean="0"/>
              <a:pPr/>
              <a:t>11/14/2014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732A4D8-8937-4B44-B6A1-4D0EF368828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a:noFill/>
        </p:spPr>
        <p:txBody>
          <a:bodyPr/>
          <a:lstStyle/>
          <a:p>
            <a:r>
              <a:rPr lang="en-AU" smtClean="0"/>
              <a:t>Quality for use of CVD meds. NHF Conf Bris 09 LARGER/RECENT FILE</a:t>
            </a:r>
          </a:p>
        </p:txBody>
      </p:sp>
      <p:sp>
        <p:nvSpPr>
          <p:cNvPr id="27651" name="Rectangle 3"/>
          <p:cNvSpPr>
            <a:spLocks noGrp="1" noChangeArrowheads="1"/>
          </p:cNvSpPr>
          <p:nvPr>
            <p:ph type="dt" sz="quarter" idx="1"/>
          </p:nvPr>
        </p:nvSpPr>
        <p:spPr>
          <a:noFill/>
        </p:spPr>
        <p:txBody>
          <a:bodyPr/>
          <a:lstStyle/>
          <a:p>
            <a:fld id="{7D2C79D0-9B48-4176-BCFF-122A3FAC1728}" type="datetime1">
              <a:rPr lang="en-AU" smtClean="0"/>
              <a:pPr/>
              <a:t>14/11/2014</a:t>
            </a:fld>
            <a:endParaRPr lang="en-AU" smtClean="0"/>
          </a:p>
        </p:txBody>
      </p:sp>
      <p:sp>
        <p:nvSpPr>
          <p:cNvPr id="27652" name="Rectangle 7"/>
          <p:cNvSpPr>
            <a:spLocks noGrp="1" noChangeArrowheads="1"/>
          </p:cNvSpPr>
          <p:nvPr>
            <p:ph type="sldNum" sz="quarter" idx="5"/>
          </p:nvPr>
        </p:nvSpPr>
        <p:spPr>
          <a:noFill/>
        </p:spPr>
        <p:txBody>
          <a:bodyPr/>
          <a:lstStyle/>
          <a:p>
            <a:fld id="{80CD2222-ED1E-4060-9428-38296C03CC54}" type="slidenum">
              <a:rPr lang="en-AU" smtClean="0"/>
              <a:pPr/>
              <a:t>19</a:t>
            </a:fld>
            <a:endParaRPr lang="en-AU" smtClean="0"/>
          </a:p>
        </p:txBody>
      </p:sp>
      <p:sp>
        <p:nvSpPr>
          <p:cNvPr id="27653" name="Rectangle 2"/>
          <p:cNvSpPr>
            <a:spLocks noGrp="1" noRot="1" noChangeAspect="1" noChangeArrowheads="1" noTextEdit="1"/>
          </p:cNvSpPr>
          <p:nvPr>
            <p:ph type="sldImg"/>
          </p:nvPr>
        </p:nvSpPr>
        <p:spPr>
          <a:ln/>
        </p:spPr>
      </p:sp>
      <p:sp>
        <p:nvSpPr>
          <p:cNvPr id="27654" name="Rectangle 3"/>
          <p:cNvSpPr>
            <a:spLocks noGrp="1" noChangeArrowheads="1"/>
          </p:cNvSpPr>
          <p:nvPr>
            <p:ph type="body" idx="1"/>
          </p:nvPr>
        </p:nvSpPr>
        <p:spPr>
          <a:xfrm>
            <a:off x="687082" y="4344607"/>
            <a:ext cx="5483837" cy="4113556"/>
          </a:xfrm>
          <a:noFill/>
          <a:ln/>
        </p:spPr>
        <p:txBody>
          <a:bodyPr/>
          <a:lstStyle/>
          <a:p>
            <a:pPr defTabSz="762000"/>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1D8BD707-D9CF-40AE-B4C6-C98DA3205C09}" type="datetimeFigureOut">
              <a:rPr lang="en-US" smtClean="0"/>
              <a:pPr/>
              <a:t>11/14/2014</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685800" y="1981200"/>
            <a:ext cx="7772400" cy="4114800"/>
          </a:xfrm>
        </p:spPr>
        <p:txBody>
          <a:bodyPr/>
          <a:lstStyle/>
          <a:p>
            <a:endParaRPr lang="en-US"/>
          </a:p>
        </p:txBody>
      </p:sp>
      <p:sp>
        <p:nvSpPr>
          <p:cNvPr id="4" name="Date Placeholder 3"/>
          <p:cNvSpPr>
            <a:spLocks noGrp="1"/>
          </p:cNvSpPr>
          <p:nvPr>
            <p:ph type="dt" sz="half" idx="10"/>
          </p:nvPr>
        </p:nvSpPr>
        <p:spPr>
          <a:xfrm>
            <a:off x="685800" y="6248400"/>
            <a:ext cx="1905000" cy="457200"/>
          </a:xfrm>
        </p:spPr>
        <p:txBody>
          <a:bodyPr/>
          <a:lstStyle>
            <a:lvl1pPr>
              <a:defRPr/>
            </a:lvl1pPr>
          </a:lstStyle>
          <a:p>
            <a:endParaRPr lang="en-US" altLang="zh-TW"/>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endParaRPr lang="en-US" altLang="zh-TW"/>
          </a:p>
        </p:txBody>
      </p:sp>
      <p:sp>
        <p:nvSpPr>
          <p:cNvPr id="6" name="Slide Number Placeholder 5"/>
          <p:cNvSpPr>
            <a:spLocks noGrp="1"/>
          </p:cNvSpPr>
          <p:nvPr>
            <p:ph type="sldNum" sz="quarter" idx="12"/>
          </p:nvPr>
        </p:nvSpPr>
        <p:spPr>
          <a:xfrm>
            <a:off x="6553200" y="6248400"/>
            <a:ext cx="1905000" cy="457200"/>
          </a:xfrm>
        </p:spPr>
        <p:txBody>
          <a:bodyPr/>
          <a:lstStyle>
            <a:lvl1pPr>
              <a:defRPr/>
            </a:lvl1pPr>
          </a:lstStyle>
          <a:p>
            <a:fld id="{67854096-917C-4849-8995-C52495E3F17A}" type="slidenum">
              <a:rPr lang="en-US" altLang="zh-TW"/>
              <a:pPr/>
              <a:t>‹#›</a:t>
            </a:fld>
            <a:endParaRPr lang="en-US"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1D8BD707-D9CF-40AE-B4C6-C98DA3205C09}" type="datetimeFigureOut">
              <a:rPr lang="en-US" smtClean="0"/>
              <a:pPr/>
              <a:t>11/14/2014</a:t>
            </a:fld>
            <a:endParaRPr lang="en-US"/>
          </a:p>
        </p:txBody>
      </p:sp>
      <p:sp>
        <p:nvSpPr>
          <p:cNvPr id="5" name="Footer Placeholder 4"/>
          <p:cNvSpPr>
            <a:spLocks noGrp="1"/>
          </p:cNvSpPr>
          <p:nvPr>
            <p:ph type="ftr" sz="quarter" idx="11"/>
          </p:nvPr>
        </p:nvSpPr>
        <p:spPr>
          <a:xfrm>
            <a:off x="457200" y="6480969"/>
            <a:ext cx="4260056" cy="300831"/>
          </a:xfrm>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1D8BD707-D9CF-40AE-B4C6-C98DA3205C09}" type="datetimeFigureOut">
              <a:rPr lang="en-US" smtClean="0"/>
              <a:pPr/>
              <a:t>11/14/2014</a:t>
            </a:fld>
            <a:endParaRPr lang="en-US"/>
          </a:p>
        </p:txBody>
      </p:sp>
      <p:sp>
        <p:nvSpPr>
          <p:cNvPr id="5" name="Footer Placeholder 4"/>
          <p:cNvSpPr>
            <a:spLocks noGrp="1"/>
          </p:cNvSpPr>
          <p:nvPr>
            <p:ph type="ftr" sz="quarter" idx="11"/>
          </p:nvPr>
        </p:nvSpPr>
        <p:spPr>
          <a:xfrm>
            <a:off x="2619376" y="6480969"/>
            <a:ext cx="4260056" cy="300831"/>
          </a:xfrm>
        </p:spPr>
        <p:txBody>
          <a:bodyPr/>
          <a:lstStyle/>
          <a:p>
            <a:endParaRPr lang="en-US"/>
          </a:p>
        </p:txBody>
      </p:sp>
      <p:sp>
        <p:nvSpPr>
          <p:cNvPr id="6" name="Slide Number Placeholder 5"/>
          <p:cNvSpPr>
            <a:spLocks noGrp="1"/>
          </p:cNvSpPr>
          <p:nvPr>
            <p:ph type="sldNum" sz="quarter" idx="12"/>
          </p:nvPr>
        </p:nvSpPr>
        <p:spPr>
          <a:xfrm>
            <a:off x="8451056" y="809624"/>
            <a:ext cx="502920" cy="300831"/>
          </a:xfrm>
        </p:spPr>
        <p:txBody>
          <a:bodyPr/>
          <a:lstStyle/>
          <a:p>
            <a:fld id="{B6F15528-21DE-4FAA-801E-634DDDAF4B2B}" type="slidenum">
              <a:rPr lang="en-US" smtClean="0"/>
              <a:pPr/>
              <a:t>‹#›</a:t>
            </a:fld>
            <a:endParaRPr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1D8BD707-D9CF-40AE-B4C6-C98DA3205C09}" type="datetimeFigureOut">
              <a:rPr lang="en-US" smtClean="0"/>
              <a:pPr/>
              <a:t>11/14/2014</a:t>
            </a:fld>
            <a:endParaRPr lang="en-US"/>
          </a:p>
        </p:txBody>
      </p:sp>
      <p:sp>
        <p:nvSpPr>
          <p:cNvPr id="6" name="Footer Placeholder 5"/>
          <p:cNvSpPr>
            <a:spLocks noGrp="1"/>
          </p:cNvSpPr>
          <p:nvPr>
            <p:ph type="ftr" sz="quarter" idx="11"/>
          </p:nvPr>
        </p:nvSpPr>
        <p:spPr>
          <a:xfrm>
            <a:off x="457200" y="6480969"/>
            <a:ext cx="4260056" cy="301752"/>
          </a:xfrm>
        </p:spPr>
        <p:txBody>
          <a:bodyPr/>
          <a:lstStyle/>
          <a:p>
            <a:endParaRPr lang="en-US"/>
          </a:p>
        </p:txBody>
      </p:sp>
      <p:sp>
        <p:nvSpPr>
          <p:cNvPr id="7" name="Slide Number Placeholder 6"/>
          <p:cNvSpPr>
            <a:spLocks noGrp="1"/>
          </p:cNvSpPr>
          <p:nvPr>
            <p:ph type="sldNum" sz="quarter" idx="12"/>
          </p:nvPr>
        </p:nvSpPr>
        <p:spPr>
          <a:xfrm>
            <a:off x="7589520" y="6480969"/>
            <a:ext cx="502920" cy="301752"/>
          </a:xfrm>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1D8BD707-D9CF-40AE-B4C6-C98DA3205C09}" type="datetimeFigureOut">
              <a:rPr lang="en-US" smtClean="0"/>
              <a:pPr/>
              <a:t>11/14/2014</a:t>
            </a:fld>
            <a:endParaRPr lang="en-US"/>
          </a:p>
        </p:txBody>
      </p:sp>
      <p:sp>
        <p:nvSpPr>
          <p:cNvPr id="8" name="Footer Placeholder 7"/>
          <p:cNvSpPr>
            <a:spLocks noGrp="1"/>
          </p:cNvSpPr>
          <p:nvPr>
            <p:ph type="ftr" sz="quarter" idx="11"/>
          </p:nvPr>
        </p:nvSpPr>
        <p:spPr>
          <a:xfrm>
            <a:off x="457200" y="6480969"/>
            <a:ext cx="4261104" cy="301752"/>
          </a:xfrm>
        </p:spPr>
        <p:txBody>
          <a:bodyPr/>
          <a:lstStyle/>
          <a:p>
            <a:endParaRPr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11/14/2014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1D8BD707-D9CF-40AE-B4C6-C98DA3205C09}" type="datetimeFigureOut">
              <a:rPr lang="en-US" smtClean="0"/>
              <a:pPr/>
              <a:t>11/14/2014</a:t>
            </a:fld>
            <a:endParaRPr lang="en-US"/>
          </a:p>
        </p:txBody>
      </p:sp>
      <p:sp>
        <p:nvSpPr>
          <p:cNvPr id="3" name="Footer Placeholder 2"/>
          <p:cNvSpPr>
            <a:spLocks noGrp="1"/>
          </p:cNvSpPr>
          <p:nvPr>
            <p:ph type="ftr" sz="quarter" idx="11"/>
          </p:nvPr>
        </p:nvSpPr>
        <p:spPr>
          <a:xfrm>
            <a:off x="457200" y="6481890"/>
            <a:ext cx="4260056" cy="300831"/>
          </a:xfrm>
        </p:spPr>
        <p:txBody>
          <a:bodyPr/>
          <a:lstStyle/>
          <a:p>
            <a:endParaRPr lang="en-US"/>
          </a:p>
        </p:txBody>
      </p:sp>
      <p:sp>
        <p:nvSpPr>
          <p:cNvPr id="4" name="Slide Number Placeholder 3"/>
          <p:cNvSpPr>
            <a:spLocks noGrp="1"/>
          </p:cNvSpPr>
          <p:nvPr>
            <p:ph type="sldNum" sz="quarter" idx="12"/>
          </p:nvPr>
        </p:nvSpPr>
        <p:spPr>
          <a:xfrm>
            <a:off x="7589520" y="6480969"/>
            <a:ext cx="502920" cy="301752"/>
          </a:xfrm>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1D8BD707-D9CF-40AE-B4C6-C98DA3205C09}" type="datetimeFigureOut">
              <a:rPr lang="en-US" smtClean="0"/>
              <a:pPr/>
              <a:t>11/14/2014</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1D8BD707-D9CF-40AE-B4C6-C98DA3205C09}" type="datetimeFigureOut">
              <a:rPr lang="en-US" smtClean="0"/>
              <a:pPr/>
              <a:t>11/14/2014</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1D8BD707-D9CF-40AE-B4C6-C98DA3205C09}" type="datetimeFigureOut">
              <a:rPr lang="en-US" smtClean="0"/>
              <a:pPr/>
              <a:t>11/14/2014</a:t>
            </a:fld>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s>
</file>

<file path=ppt/slides/_rels/slide13.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esciencecentral.org/journals/health-care-reviews.php" TargetMode="External"/><Relationship Id="rId2" Type="http://schemas.openxmlformats.org/officeDocument/2006/relationships/hyperlink" Target="http://www.omicsgroup.org/journals/primary-health-care-open-access.php" TargetMode="External"/><Relationship Id="rId1" Type="http://schemas.openxmlformats.org/officeDocument/2006/relationships/slideLayout" Target="../slideLayouts/slideLayout2.xml"/><Relationship Id="rId6" Type="http://schemas.openxmlformats.org/officeDocument/2006/relationships/image" Target="../media/image10.jpeg"/><Relationship Id="rId5" Type="http://schemas.openxmlformats.org/officeDocument/2006/relationships/hyperlink" Target="http://www.omicsgroup.org/journals/family-medicine-medical-science-research.php" TargetMode="External"/><Relationship Id="rId4" Type="http://schemas.openxmlformats.org/officeDocument/2006/relationships/hyperlink" Target="http://www.esciencecentral.org/journals/general-medicine.php"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www.omicsgroup.com/surgery-anesthesia-conference-2014/" TargetMode="External"/><Relationship Id="rId2" Type="http://schemas.openxmlformats.org/officeDocument/2006/relationships/image" Target="../media/image10.jpeg"/><Relationship Id="rId1" Type="http://schemas.openxmlformats.org/officeDocument/2006/relationships/slideLayout" Target="../slideLayouts/slideLayout2.xml"/><Relationship Id="rId5" Type="http://schemas.openxmlformats.org/officeDocument/2006/relationships/hyperlink" Target="http://nursing2014.conferenceseries.net/" TargetMode="External"/><Relationship Id="rId4" Type="http://schemas.openxmlformats.org/officeDocument/2006/relationships/hyperlink" Target="http://nursing2015.conferenceseries.net/"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2"/>
          <p:cNvSpPr txBox="1">
            <a:spLocks/>
          </p:cNvSpPr>
          <p:nvPr/>
        </p:nvSpPr>
        <p:spPr>
          <a:xfrm>
            <a:off x="3851921" y="0"/>
            <a:ext cx="4824536" cy="1163638"/>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dirty="0" smtClean="0">
                <a:solidFill>
                  <a:schemeClr val="accent6"/>
                </a:solidFill>
                <a:latin typeface="Stencil" panose="040409050D0802020404" pitchFamily="82" charset="0"/>
              </a:rPr>
              <a:t>OMICS Group</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sz="2000" dirty="0">
                <a:solidFill>
                  <a:srgbClr val="7030A0"/>
                </a:solidFill>
              </a:rPr>
              <a:t>Contact us at: contact.omics@omicsonline.org</a:t>
            </a:r>
          </a:p>
        </p:txBody>
      </p:sp>
      <p:sp>
        <p:nvSpPr>
          <p:cNvPr id="2" name="Folded Corner 1"/>
          <p:cNvSpPr/>
          <p:nvPr/>
        </p:nvSpPr>
        <p:spPr>
          <a:xfrm>
            <a:off x="0" y="2420888"/>
            <a:ext cx="9144000" cy="44371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Group International through its Open Access Initiative is committed to make genuine and reliable contributions to the scientific community. OMICS Group hosts over </a:t>
            </a:r>
            <a:r>
              <a:rPr lang="en-US" sz="2200" b="1" dirty="0">
                <a:solidFill>
                  <a:srgbClr val="0070C0"/>
                </a:solidFill>
                <a:latin typeface="Nyala" panose="02000504070300020003" pitchFamily="2" charset="0"/>
              </a:rPr>
              <a:t>400</a:t>
            </a:r>
            <a:r>
              <a:rPr lang="en-US" sz="2200" dirty="0">
                <a:solidFill>
                  <a:srgbClr val="0070C0"/>
                </a:solidFill>
                <a:latin typeface="Nyala" panose="02000504070300020003" pitchFamily="2" charset="0"/>
              </a:rPr>
              <a:t> leading-edge peer reviewed Open Access Journals and organizes over </a:t>
            </a:r>
            <a:r>
              <a:rPr lang="en-US" sz="2200" b="1" dirty="0">
                <a:solidFill>
                  <a:srgbClr val="0070C0"/>
                </a:solidFill>
                <a:latin typeface="Nyala" panose="02000504070300020003" pitchFamily="2" charset="0"/>
              </a:rPr>
              <a:t>300</a:t>
            </a:r>
            <a:r>
              <a:rPr lang="en-US" sz="2200" dirty="0">
                <a:solidFill>
                  <a:srgbClr val="0070C0"/>
                </a:solidFill>
                <a:latin typeface="Nyala" panose="02000504070300020003" pitchFamily="2" charset="0"/>
              </a:rPr>
              <a:t> International Conferences annually all over the world. OMICS Publishing Group journals have over </a:t>
            </a:r>
            <a:r>
              <a:rPr lang="en-US" sz="2200" b="1" dirty="0">
                <a:solidFill>
                  <a:srgbClr val="0070C0"/>
                </a:solidFill>
                <a:latin typeface="Nyala" panose="02000504070300020003" pitchFamily="2" charset="0"/>
              </a:rPr>
              <a:t>3 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a:solidFill>
                  <a:srgbClr val="0070C0"/>
                </a:solidFill>
                <a:latin typeface="Nyala" panose="02000504070300020003" pitchFamily="2" charset="0"/>
              </a:rPr>
              <a:t>30000</a:t>
            </a:r>
            <a:r>
              <a:rPr lang="en-US" sz="2200" dirty="0">
                <a:solidFill>
                  <a:srgbClr val="0070C0"/>
                </a:solidFill>
                <a:latin typeface="Nyala" panose="02000504070300020003" pitchFamily="2" charset="0"/>
              </a:rPr>
              <a:t> eminent personalities that ensure a rapid, quality and quick review process. OMICS Group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pic>
        <p:nvPicPr>
          <p:cNvPr id="40962" name="Picture 2" descr="https://encrypted-tbn1.gstatic.com/images?q=tbn:ANd9GcTK_F8L-OPyM4Ya-Fv2rik1sly0mrZ1pZPj2w6PQPlwCDMMtBkQ"/>
          <p:cNvPicPr>
            <a:picLocks noChangeAspect="1" noChangeArrowheads="1"/>
          </p:cNvPicPr>
          <p:nvPr/>
        </p:nvPicPr>
        <p:blipFill>
          <a:blip r:embed="rId2" cstate="print"/>
          <a:srcRect/>
          <a:stretch>
            <a:fillRect/>
          </a:stretch>
        </p:blipFill>
        <p:spPr bwMode="auto">
          <a:xfrm>
            <a:off x="0" y="0"/>
            <a:ext cx="3635896" cy="2420887"/>
          </a:xfrm>
          <a:prstGeom prst="rect">
            <a:avLst/>
          </a:prstGeom>
          <a:noFill/>
        </p:spPr>
      </p:pic>
      <p:pic>
        <p:nvPicPr>
          <p:cNvPr id="9" name="Picture 3" descr="C:\Users\rakesh-s\Desktop\indexFG.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487816" y="764705"/>
            <a:ext cx="1476672" cy="14849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09800"/>
            <a:ext cx="9144000" cy="3657600"/>
          </a:xfrm>
          <a:ln>
            <a:noFill/>
          </a:ln>
        </p:spPr>
        <p:txBody>
          <a:bodyPr>
            <a:normAutofit fontScale="90000"/>
          </a:bodyPr>
          <a:lstStyle/>
          <a:p>
            <a:r>
              <a:rPr lang="en-US" dirty="0" smtClean="0">
                <a:sym typeface="Wingdings" pitchFamily="2" charset="2"/>
              </a:rPr>
              <a:t/>
            </a:r>
            <a:br>
              <a:rPr lang="en-US" dirty="0" smtClean="0">
                <a:sym typeface="Wingdings" pitchFamily="2" charset="2"/>
              </a:rPr>
            </a:br>
            <a:r>
              <a:rPr lang="en-US" sz="3100" dirty="0" smtClean="0">
                <a:ln w="6350">
                  <a:noFill/>
                </a:ln>
                <a:solidFill>
                  <a:schemeClr val="tx1"/>
                </a:solidFill>
                <a:sym typeface="Wingdings" pitchFamily="2" charset="2"/>
              </a:rPr>
              <a:t></a:t>
            </a:r>
            <a:r>
              <a:rPr lang="en-US" sz="3100" dirty="0" smtClean="0">
                <a:ln w="6350">
                  <a:noFill/>
                </a:ln>
                <a:solidFill>
                  <a:schemeClr val="tx1"/>
                </a:solidFill>
              </a:rPr>
              <a:t>Coronary artery disease</a:t>
            </a:r>
            <a:br>
              <a:rPr lang="en-US" sz="3100" dirty="0" smtClean="0">
                <a:ln w="6350">
                  <a:noFill/>
                </a:ln>
                <a:solidFill>
                  <a:schemeClr val="tx1"/>
                </a:solidFill>
              </a:rPr>
            </a:br>
            <a:r>
              <a:rPr lang="en-US" sz="3100" dirty="0" smtClean="0">
                <a:ln w="6350">
                  <a:noFill/>
                </a:ln>
                <a:solidFill>
                  <a:schemeClr val="tx1"/>
                </a:solidFill>
              </a:rPr>
              <a:t/>
            </a:r>
            <a:br>
              <a:rPr lang="en-US" sz="3100" dirty="0" smtClean="0">
                <a:ln w="6350">
                  <a:noFill/>
                </a:ln>
                <a:solidFill>
                  <a:schemeClr val="tx1"/>
                </a:solidFill>
              </a:rPr>
            </a:br>
            <a:r>
              <a:rPr lang="en-US" sz="3100" dirty="0" smtClean="0">
                <a:ln w="6350">
                  <a:noFill/>
                </a:ln>
                <a:solidFill>
                  <a:schemeClr val="tx1"/>
                </a:solidFill>
                <a:sym typeface="Wingdings" pitchFamily="2" charset="2"/>
              </a:rPr>
              <a:t></a:t>
            </a:r>
            <a:r>
              <a:rPr lang="en-US" sz="3100" dirty="0" smtClean="0">
                <a:ln w="6350">
                  <a:noFill/>
                </a:ln>
                <a:solidFill>
                  <a:schemeClr val="tx1"/>
                </a:solidFill>
              </a:rPr>
              <a:t>Hypertension and Stroke</a:t>
            </a:r>
            <a:br>
              <a:rPr lang="en-US" sz="3100" dirty="0" smtClean="0">
                <a:ln w="6350">
                  <a:noFill/>
                </a:ln>
                <a:solidFill>
                  <a:schemeClr val="tx1"/>
                </a:solidFill>
              </a:rPr>
            </a:br>
            <a:r>
              <a:rPr lang="en-US" sz="3100" dirty="0" smtClean="0">
                <a:ln w="6350">
                  <a:noFill/>
                </a:ln>
                <a:solidFill>
                  <a:schemeClr val="tx1"/>
                </a:solidFill>
              </a:rPr>
              <a:t/>
            </a:r>
            <a:br>
              <a:rPr lang="en-US" sz="3100" dirty="0" smtClean="0">
                <a:ln w="6350">
                  <a:noFill/>
                </a:ln>
                <a:solidFill>
                  <a:schemeClr val="tx1"/>
                </a:solidFill>
              </a:rPr>
            </a:br>
            <a:r>
              <a:rPr lang="en-US" sz="3100" dirty="0" smtClean="0">
                <a:ln w="6350">
                  <a:noFill/>
                </a:ln>
                <a:solidFill>
                  <a:schemeClr val="tx1"/>
                </a:solidFill>
                <a:sym typeface="Wingdings" pitchFamily="2" charset="2"/>
              </a:rPr>
              <a:t></a:t>
            </a:r>
            <a:r>
              <a:rPr lang="en-US" sz="3100" dirty="0" smtClean="0">
                <a:ln w="6350">
                  <a:noFill/>
                </a:ln>
                <a:solidFill>
                  <a:schemeClr val="tx1"/>
                </a:solidFill>
              </a:rPr>
              <a:t>Congestive heart failure</a:t>
            </a:r>
            <a:br>
              <a:rPr lang="en-US" sz="3100" dirty="0" smtClean="0">
                <a:ln w="6350">
                  <a:noFill/>
                </a:ln>
                <a:solidFill>
                  <a:schemeClr val="tx1"/>
                </a:solidFill>
              </a:rPr>
            </a:br>
            <a:r>
              <a:rPr lang="en-US" sz="3100" dirty="0" smtClean="0">
                <a:ln w="6350">
                  <a:noFill/>
                </a:ln>
                <a:solidFill>
                  <a:schemeClr val="tx1"/>
                </a:solidFill>
              </a:rPr>
              <a:t/>
            </a:r>
            <a:br>
              <a:rPr lang="en-US" sz="3100" dirty="0" smtClean="0">
                <a:ln w="6350">
                  <a:noFill/>
                </a:ln>
                <a:solidFill>
                  <a:schemeClr val="tx1"/>
                </a:solidFill>
              </a:rPr>
            </a:br>
            <a:r>
              <a:rPr lang="en-US" sz="3100" dirty="0" smtClean="0">
                <a:ln w="6350">
                  <a:noFill/>
                </a:ln>
                <a:solidFill>
                  <a:schemeClr val="tx1"/>
                </a:solidFill>
                <a:sym typeface="Wingdings" pitchFamily="2" charset="2"/>
              </a:rPr>
              <a:t></a:t>
            </a:r>
            <a:r>
              <a:rPr lang="en-US" sz="3100" dirty="0" smtClean="0">
                <a:ln w="6350">
                  <a:noFill/>
                </a:ln>
                <a:solidFill>
                  <a:schemeClr val="tx1"/>
                </a:solidFill>
              </a:rPr>
              <a:t>Peripheral vascular disease</a:t>
            </a:r>
            <a:br>
              <a:rPr lang="en-US" sz="3100" dirty="0" smtClean="0">
                <a:ln w="6350">
                  <a:noFill/>
                </a:ln>
                <a:solidFill>
                  <a:schemeClr val="tx1"/>
                </a:solidFill>
              </a:rPr>
            </a:br>
            <a:r>
              <a:rPr lang="en-US" sz="3100" dirty="0" smtClean="0">
                <a:ln w="6350">
                  <a:noFill/>
                </a:ln>
                <a:solidFill>
                  <a:schemeClr val="tx1"/>
                </a:solidFill>
              </a:rPr>
              <a:t/>
            </a:r>
            <a:br>
              <a:rPr lang="en-US" sz="3100" dirty="0" smtClean="0">
                <a:ln w="6350">
                  <a:noFill/>
                </a:ln>
                <a:solidFill>
                  <a:schemeClr val="tx1"/>
                </a:solidFill>
              </a:rPr>
            </a:br>
            <a:r>
              <a:rPr lang="en-US" sz="3100" dirty="0" smtClean="0">
                <a:ln w="6350">
                  <a:noFill/>
                </a:ln>
                <a:solidFill>
                  <a:schemeClr val="tx1"/>
                </a:solidFill>
                <a:sym typeface="Wingdings" pitchFamily="2" charset="2"/>
              </a:rPr>
              <a:t></a:t>
            </a:r>
            <a:r>
              <a:rPr lang="en-US" sz="3100" dirty="0" err="1" smtClean="0">
                <a:ln w="6350">
                  <a:noFill/>
                </a:ln>
                <a:solidFill>
                  <a:schemeClr val="tx1"/>
                </a:solidFill>
              </a:rPr>
              <a:t>Valvular</a:t>
            </a:r>
            <a:r>
              <a:rPr lang="en-US" sz="3100" dirty="0" smtClean="0">
                <a:ln w="6350">
                  <a:noFill/>
                </a:ln>
                <a:solidFill>
                  <a:schemeClr val="tx1"/>
                </a:solidFill>
              </a:rPr>
              <a:t>, rheumatic and congenital heart disease</a:t>
            </a:r>
            <a:endParaRPr lang="en-US" sz="3100" dirty="0">
              <a:ln w="6350">
                <a:noFill/>
              </a:ln>
              <a:solidFill>
                <a:schemeClr val="tx1"/>
              </a:solidFill>
            </a:endParaRPr>
          </a:p>
        </p:txBody>
      </p:sp>
      <p:sp>
        <p:nvSpPr>
          <p:cNvPr id="3" name="TextBox 2"/>
          <p:cNvSpPr txBox="1"/>
          <p:nvPr/>
        </p:nvSpPr>
        <p:spPr>
          <a:xfrm>
            <a:off x="304800" y="381000"/>
            <a:ext cx="8001000" cy="1446550"/>
          </a:xfrm>
          <a:prstGeom prst="rect">
            <a:avLst/>
          </a:prstGeom>
          <a:noFill/>
        </p:spPr>
        <p:txBody>
          <a:bodyPr wrap="square" rtlCol="0">
            <a:spAutoFit/>
          </a:bodyPr>
          <a:lstStyle/>
          <a:p>
            <a:pPr algn="ctr"/>
            <a:r>
              <a:rPr lang="en-US" sz="4400" b="1" dirty="0" smtClean="0">
                <a:ln w="6350">
                  <a:solidFill>
                    <a:schemeClr val="accent2">
                      <a:lumMod val="50000"/>
                    </a:schemeClr>
                  </a:solidFill>
                </a:ln>
                <a:solidFill>
                  <a:srgbClr val="FFFF00"/>
                </a:solidFill>
              </a:rPr>
              <a:t>Examples of Cardiovascular Diseases</a:t>
            </a:r>
            <a:endParaRPr lang="en-US" sz="4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25450" y="323850"/>
            <a:ext cx="8250238" cy="692150"/>
          </a:xfrm>
          <a:noFill/>
        </p:spPr>
        <p:txBody>
          <a:bodyPr lIns="0" tIns="0" rIns="0" bIns="0" anchor="t"/>
          <a:lstStyle/>
          <a:p>
            <a:r>
              <a:rPr lang="en-US" sz="3200" b="1" smtClean="0">
                <a:solidFill>
                  <a:srgbClr val="FFCC00"/>
                </a:solidFill>
              </a:rPr>
              <a:t>Risk Factors are Continuous Variables</a:t>
            </a:r>
          </a:p>
        </p:txBody>
      </p:sp>
      <p:sp>
        <p:nvSpPr>
          <p:cNvPr id="16387" name="AutoShape 3"/>
          <p:cNvSpPr>
            <a:spLocks noChangeArrowheads="1"/>
          </p:cNvSpPr>
          <p:nvPr/>
        </p:nvSpPr>
        <p:spPr bwMode="auto">
          <a:xfrm>
            <a:off x="6521450" y="5988050"/>
            <a:ext cx="396875" cy="406400"/>
          </a:xfrm>
          <a:prstGeom prst="downArrow">
            <a:avLst>
              <a:gd name="adj1" fmla="val 50000"/>
              <a:gd name="adj2" fmla="val 25600"/>
            </a:avLst>
          </a:prstGeom>
          <a:solidFill>
            <a:srgbClr val="FFFF00"/>
          </a:solidFill>
          <a:ln w="25400" algn="ctr">
            <a:solidFill>
              <a:srgbClr val="FFFF00"/>
            </a:solidFill>
            <a:miter lim="800000"/>
            <a:headEnd/>
            <a:tailEnd/>
          </a:ln>
        </p:spPr>
        <p:txBody>
          <a:bodyPr/>
          <a:lstStyle/>
          <a:p>
            <a:endParaRPr lang="en-US"/>
          </a:p>
        </p:txBody>
      </p:sp>
      <p:sp>
        <p:nvSpPr>
          <p:cNvPr id="16388" name="Rectangle 4"/>
          <p:cNvSpPr>
            <a:spLocks noChangeArrowheads="1"/>
          </p:cNvSpPr>
          <p:nvPr/>
        </p:nvSpPr>
        <p:spPr bwMode="auto">
          <a:xfrm>
            <a:off x="6927850" y="5911850"/>
            <a:ext cx="2044700" cy="520700"/>
          </a:xfrm>
          <a:prstGeom prst="rect">
            <a:avLst/>
          </a:prstGeom>
          <a:noFill/>
          <a:ln w="9525">
            <a:noFill/>
            <a:miter lim="800000"/>
            <a:headEnd/>
            <a:tailEnd/>
          </a:ln>
        </p:spPr>
        <p:txBody>
          <a:bodyPr anchor="ctr"/>
          <a:lstStyle/>
          <a:p>
            <a:r>
              <a:rPr lang="en-US" sz="1700">
                <a:solidFill>
                  <a:schemeClr val="bg1"/>
                </a:solidFill>
              </a:rPr>
              <a:t>Commonly used threshold values for current definitions</a:t>
            </a:r>
          </a:p>
        </p:txBody>
      </p:sp>
      <p:sp>
        <p:nvSpPr>
          <p:cNvPr id="16389" name="Line 5"/>
          <p:cNvSpPr>
            <a:spLocks noChangeShapeType="1"/>
          </p:cNvSpPr>
          <p:nvPr/>
        </p:nvSpPr>
        <p:spPr bwMode="auto">
          <a:xfrm>
            <a:off x="0" y="1219200"/>
            <a:ext cx="9144000" cy="0"/>
          </a:xfrm>
          <a:prstGeom prst="line">
            <a:avLst/>
          </a:prstGeom>
          <a:noFill/>
          <a:ln w="38100">
            <a:solidFill>
              <a:srgbClr val="FFCC00"/>
            </a:solidFill>
            <a:round/>
            <a:headEnd/>
            <a:tailEnd/>
          </a:ln>
        </p:spPr>
        <p:txBody>
          <a:bodyPr wrap="none" anchor="ctr"/>
          <a:lstStyle/>
          <a:p>
            <a:endParaRPr lang="en-US"/>
          </a:p>
        </p:txBody>
      </p:sp>
      <p:sp>
        <p:nvSpPr>
          <p:cNvPr id="16390" name="Text Box 6"/>
          <p:cNvSpPr txBox="1">
            <a:spLocks noChangeArrowheads="1"/>
          </p:cNvSpPr>
          <p:nvPr/>
        </p:nvSpPr>
        <p:spPr bwMode="auto">
          <a:xfrm>
            <a:off x="438150" y="6491288"/>
            <a:ext cx="4032250" cy="366712"/>
          </a:xfrm>
          <a:prstGeom prst="rect">
            <a:avLst/>
          </a:prstGeom>
          <a:noFill/>
          <a:ln w="9525">
            <a:noFill/>
            <a:miter lim="800000"/>
            <a:headEnd/>
            <a:tailEnd/>
          </a:ln>
        </p:spPr>
        <p:txBody>
          <a:bodyPr>
            <a:spAutoFit/>
          </a:bodyPr>
          <a:lstStyle/>
          <a:p>
            <a:pPr>
              <a:spcBef>
                <a:spcPct val="50000"/>
              </a:spcBef>
            </a:pPr>
            <a:r>
              <a:rPr lang="en-AU">
                <a:solidFill>
                  <a:schemeClr val="bg1"/>
                </a:solidFill>
              </a:rPr>
              <a:t>Modified from A. Rogers</a:t>
            </a:r>
          </a:p>
        </p:txBody>
      </p:sp>
      <p:sp>
        <p:nvSpPr>
          <p:cNvPr id="16391" name="Rectangle 7"/>
          <p:cNvSpPr>
            <a:spLocks noChangeArrowheads="1"/>
          </p:cNvSpPr>
          <p:nvPr/>
        </p:nvSpPr>
        <p:spPr bwMode="auto">
          <a:xfrm>
            <a:off x="3163888" y="5229225"/>
            <a:ext cx="3103562" cy="292100"/>
          </a:xfrm>
          <a:prstGeom prst="rect">
            <a:avLst/>
          </a:prstGeom>
          <a:noFill/>
          <a:ln w="9525">
            <a:noFill/>
            <a:miter lim="800000"/>
            <a:headEnd/>
            <a:tailEnd/>
          </a:ln>
        </p:spPr>
        <p:txBody>
          <a:bodyPr anchor="ctr"/>
          <a:lstStyle/>
          <a:p>
            <a:pPr algn="ctr"/>
            <a:r>
              <a:rPr lang="en-US" sz="2900">
                <a:solidFill>
                  <a:schemeClr val="bg1"/>
                </a:solidFill>
              </a:rPr>
              <a:t>Exposure levels</a:t>
            </a:r>
          </a:p>
        </p:txBody>
      </p:sp>
      <p:grpSp>
        <p:nvGrpSpPr>
          <p:cNvPr id="2" name="Group 8"/>
          <p:cNvGrpSpPr>
            <a:grpSpLocks/>
          </p:cNvGrpSpPr>
          <p:nvPr/>
        </p:nvGrpSpPr>
        <p:grpSpPr bwMode="auto">
          <a:xfrm>
            <a:off x="69850" y="1601788"/>
            <a:ext cx="8829675" cy="3411537"/>
            <a:chOff x="44" y="1009"/>
            <a:chExt cx="5562" cy="2149"/>
          </a:xfrm>
        </p:grpSpPr>
        <p:sp>
          <p:nvSpPr>
            <p:cNvPr id="16393" name="Rectangle 9"/>
            <p:cNvSpPr>
              <a:spLocks noChangeArrowheads="1"/>
            </p:cNvSpPr>
            <p:nvPr/>
          </p:nvSpPr>
          <p:spPr bwMode="auto">
            <a:xfrm>
              <a:off x="1299" y="1350"/>
              <a:ext cx="785" cy="1576"/>
            </a:xfrm>
            <a:prstGeom prst="rect">
              <a:avLst/>
            </a:prstGeom>
            <a:solidFill>
              <a:srgbClr val="99CCFF"/>
            </a:solidFill>
            <a:ln w="9525" algn="ctr">
              <a:noFill/>
              <a:miter lim="800000"/>
              <a:headEnd/>
              <a:tailEnd/>
            </a:ln>
          </p:spPr>
          <p:txBody>
            <a:bodyPr wrap="none" anchor="ctr"/>
            <a:lstStyle/>
            <a:p>
              <a:endParaRPr lang="en-US"/>
            </a:p>
          </p:txBody>
        </p:sp>
        <p:sp>
          <p:nvSpPr>
            <p:cNvPr id="16394" name="Text Box 10"/>
            <p:cNvSpPr txBox="1">
              <a:spLocks noChangeArrowheads="1"/>
            </p:cNvSpPr>
            <p:nvPr/>
          </p:nvSpPr>
          <p:spPr bwMode="auto">
            <a:xfrm>
              <a:off x="1421" y="1390"/>
              <a:ext cx="651" cy="115"/>
            </a:xfrm>
            <a:prstGeom prst="rect">
              <a:avLst/>
            </a:prstGeom>
            <a:noFill/>
            <a:ln w="9525" algn="ctr">
              <a:noFill/>
              <a:miter lim="800000"/>
              <a:headEnd/>
              <a:tailEnd/>
            </a:ln>
          </p:spPr>
          <p:txBody>
            <a:bodyPr lIns="0" tIns="0" rIns="0" bIns="0">
              <a:spAutoFit/>
            </a:bodyPr>
            <a:lstStyle/>
            <a:p>
              <a:pPr algn="ctr" eaLnBrk="0" hangingPunct="0">
                <a:spcBef>
                  <a:spcPct val="50000"/>
                </a:spcBef>
              </a:pPr>
              <a:r>
                <a:rPr lang="en-AU" sz="1200" b="1">
                  <a:solidFill>
                    <a:srgbClr val="660066"/>
                  </a:solidFill>
                </a:rPr>
                <a:t>Hypertension</a:t>
              </a:r>
            </a:p>
          </p:txBody>
        </p:sp>
        <p:sp>
          <p:nvSpPr>
            <p:cNvPr id="16395" name="Rectangle 11"/>
            <p:cNvSpPr>
              <a:spLocks noChangeArrowheads="1"/>
            </p:cNvSpPr>
            <p:nvPr/>
          </p:nvSpPr>
          <p:spPr bwMode="auto">
            <a:xfrm>
              <a:off x="2993" y="1350"/>
              <a:ext cx="868" cy="1576"/>
            </a:xfrm>
            <a:prstGeom prst="rect">
              <a:avLst/>
            </a:prstGeom>
            <a:solidFill>
              <a:srgbClr val="99CCFF"/>
            </a:solidFill>
            <a:ln w="9525" algn="ctr">
              <a:noFill/>
              <a:miter lim="800000"/>
              <a:headEnd/>
              <a:tailEnd/>
            </a:ln>
          </p:spPr>
          <p:txBody>
            <a:bodyPr wrap="none" anchor="ctr"/>
            <a:lstStyle/>
            <a:p>
              <a:endParaRPr lang="en-US"/>
            </a:p>
          </p:txBody>
        </p:sp>
        <p:sp>
          <p:nvSpPr>
            <p:cNvPr id="16396" name="Text Box 12"/>
            <p:cNvSpPr txBox="1">
              <a:spLocks noChangeArrowheads="1"/>
            </p:cNvSpPr>
            <p:nvPr/>
          </p:nvSpPr>
          <p:spPr bwMode="auto">
            <a:xfrm>
              <a:off x="3210" y="1422"/>
              <a:ext cx="664" cy="230"/>
            </a:xfrm>
            <a:prstGeom prst="rect">
              <a:avLst/>
            </a:prstGeom>
            <a:noFill/>
            <a:ln w="9525" algn="ctr">
              <a:noFill/>
              <a:miter lim="800000"/>
              <a:headEnd/>
              <a:tailEnd/>
            </a:ln>
          </p:spPr>
          <p:txBody>
            <a:bodyPr lIns="0" tIns="0" rIns="0" bIns="0">
              <a:spAutoFit/>
            </a:bodyPr>
            <a:lstStyle/>
            <a:p>
              <a:pPr algn="ctr" eaLnBrk="0" hangingPunct="0">
                <a:spcBef>
                  <a:spcPct val="50000"/>
                </a:spcBef>
              </a:pPr>
              <a:r>
                <a:rPr lang="en-AU" sz="1200" b="1">
                  <a:solidFill>
                    <a:srgbClr val="660066"/>
                  </a:solidFill>
                </a:rPr>
                <a:t>Hyperchol-esterolaemia</a:t>
              </a:r>
            </a:p>
          </p:txBody>
        </p:sp>
        <p:sp>
          <p:nvSpPr>
            <p:cNvPr id="16397" name="Rectangle 13"/>
            <p:cNvSpPr>
              <a:spLocks noChangeArrowheads="1"/>
            </p:cNvSpPr>
            <p:nvPr/>
          </p:nvSpPr>
          <p:spPr bwMode="auto">
            <a:xfrm>
              <a:off x="4682" y="1310"/>
              <a:ext cx="924" cy="1576"/>
            </a:xfrm>
            <a:prstGeom prst="rect">
              <a:avLst/>
            </a:prstGeom>
            <a:solidFill>
              <a:srgbClr val="99CCFF"/>
            </a:solidFill>
            <a:ln w="9525" algn="ctr">
              <a:noFill/>
              <a:miter lim="800000"/>
              <a:headEnd/>
              <a:tailEnd/>
            </a:ln>
          </p:spPr>
          <p:txBody>
            <a:bodyPr wrap="none" anchor="ctr"/>
            <a:lstStyle/>
            <a:p>
              <a:endParaRPr lang="en-US"/>
            </a:p>
          </p:txBody>
        </p:sp>
        <p:sp>
          <p:nvSpPr>
            <p:cNvPr id="16398" name="Text Box 14"/>
            <p:cNvSpPr txBox="1">
              <a:spLocks noChangeArrowheads="1"/>
            </p:cNvSpPr>
            <p:nvPr/>
          </p:nvSpPr>
          <p:spPr bwMode="auto">
            <a:xfrm>
              <a:off x="4737" y="1368"/>
              <a:ext cx="741" cy="115"/>
            </a:xfrm>
            <a:prstGeom prst="rect">
              <a:avLst/>
            </a:prstGeom>
            <a:noFill/>
            <a:ln w="9525" algn="ctr">
              <a:noFill/>
              <a:miter lim="800000"/>
              <a:headEnd/>
              <a:tailEnd/>
            </a:ln>
          </p:spPr>
          <p:txBody>
            <a:bodyPr lIns="0" tIns="0" rIns="0" bIns="0">
              <a:spAutoFit/>
            </a:bodyPr>
            <a:lstStyle/>
            <a:p>
              <a:pPr algn="ctr" eaLnBrk="0" hangingPunct="0">
                <a:spcBef>
                  <a:spcPct val="50000"/>
                </a:spcBef>
              </a:pPr>
              <a:r>
                <a:rPr lang="en-AU" sz="1200" b="1">
                  <a:solidFill>
                    <a:srgbClr val="660066"/>
                  </a:solidFill>
                </a:rPr>
                <a:t>Obesity</a:t>
              </a:r>
            </a:p>
          </p:txBody>
        </p:sp>
        <p:sp>
          <p:nvSpPr>
            <p:cNvPr id="16399" name="Rectangle 15"/>
            <p:cNvSpPr>
              <a:spLocks noChangeArrowheads="1"/>
            </p:cNvSpPr>
            <p:nvPr/>
          </p:nvSpPr>
          <p:spPr bwMode="auto">
            <a:xfrm rot="-5400000">
              <a:off x="-828" y="1881"/>
              <a:ext cx="2149" cy="405"/>
            </a:xfrm>
            <a:prstGeom prst="rect">
              <a:avLst/>
            </a:prstGeom>
            <a:noFill/>
            <a:ln w="9525">
              <a:noFill/>
              <a:miter lim="800000"/>
              <a:headEnd/>
              <a:tailEnd/>
            </a:ln>
          </p:spPr>
          <p:txBody>
            <a:bodyPr anchor="ctr"/>
            <a:lstStyle/>
            <a:p>
              <a:pPr algn="ctr"/>
              <a:r>
                <a:rPr lang="en-US" sz="2000">
                  <a:solidFill>
                    <a:schemeClr val="bg1"/>
                  </a:solidFill>
                </a:rPr>
                <a:t>Attributable DALYs (000s)</a:t>
              </a:r>
            </a:p>
          </p:txBody>
        </p:sp>
        <p:sp>
          <p:nvSpPr>
            <p:cNvPr id="16400" name="AutoShape 16"/>
            <p:cNvSpPr>
              <a:spLocks noChangeArrowheads="1"/>
            </p:cNvSpPr>
            <p:nvPr/>
          </p:nvSpPr>
          <p:spPr bwMode="auto">
            <a:xfrm>
              <a:off x="1170" y="2595"/>
              <a:ext cx="259" cy="256"/>
            </a:xfrm>
            <a:prstGeom prst="downArrow">
              <a:avLst>
                <a:gd name="adj1" fmla="val 50000"/>
                <a:gd name="adj2" fmla="val 25000"/>
              </a:avLst>
            </a:prstGeom>
            <a:solidFill>
              <a:srgbClr val="FFFF00"/>
            </a:solidFill>
            <a:ln w="25400" algn="ctr">
              <a:solidFill>
                <a:srgbClr val="FFFF00"/>
              </a:solidFill>
              <a:miter lim="800000"/>
              <a:headEnd/>
              <a:tailEnd/>
            </a:ln>
          </p:spPr>
          <p:txBody>
            <a:bodyPr/>
            <a:lstStyle/>
            <a:p>
              <a:endParaRPr lang="en-US"/>
            </a:p>
          </p:txBody>
        </p:sp>
        <p:sp>
          <p:nvSpPr>
            <p:cNvPr id="16401" name="AutoShape 17"/>
            <p:cNvSpPr>
              <a:spLocks noChangeArrowheads="1"/>
            </p:cNvSpPr>
            <p:nvPr/>
          </p:nvSpPr>
          <p:spPr bwMode="auto">
            <a:xfrm>
              <a:off x="2872" y="2592"/>
              <a:ext cx="250" cy="256"/>
            </a:xfrm>
            <a:prstGeom prst="downArrow">
              <a:avLst>
                <a:gd name="adj1" fmla="val 50000"/>
                <a:gd name="adj2" fmla="val 25600"/>
              </a:avLst>
            </a:prstGeom>
            <a:solidFill>
              <a:srgbClr val="FFFF00"/>
            </a:solidFill>
            <a:ln w="25400" algn="ctr">
              <a:solidFill>
                <a:srgbClr val="FFFF00"/>
              </a:solidFill>
              <a:miter lim="800000"/>
              <a:headEnd/>
              <a:tailEnd/>
            </a:ln>
          </p:spPr>
          <p:txBody>
            <a:bodyPr/>
            <a:lstStyle/>
            <a:p>
              <a:endParaRPr lang="en-US"/>
            </a:p>
          </p:txBody>
        </p:sp>
        <p:sp>
          <p:nvSpPr>
            <p:cNvPr id="16402" name="Rectangle 18"/>
            <p:cNvSpPr>
              <a:spLocks noChangeArrowheads="1"/>
            </p:cNvSpPr>
            <p:nvPr/>
          </p:nvSpPr>
          <p:spPr bwMode="auto">
            <a:xfrm>
              <a:off x="727" y="1058"/>
              <a:ext cx="4866" cy="254"/>
            </a:xfrm>
            <a:prstGeom prst="rect">
              <a:avLst/>
            </a:prstGeom>
            <a:noFill/>
            <a:ln w="9525">
              <a:noFill/>
              <a:miter lim="800000"/>
              <a:headEnd/>
              <a:tailEnd/>
            </a:ln>
          </p:spPr>
          <p:txBody>
            <a:bodyPr anchor="ctr"/>
            <a:lstStyle/>
            <a:p>
              <a:pPr>
                <a:tabLst>
                  <a:tab pos="2857500" algn="l"/>
                  <a:tab pos="5902325" algn="l"/>
                </a:tabLst>
              </a:pPr>
              <a:r>
                <a:rPr lang="en-US" sz="2100">
                  <a:solidFill>
                    <a:schemeClr val="bg1"/>
                  </a:solidFill>
                </a:rPr>
                <a:t>        SBP (mmHg) 	    Cholesterol (mmol/l)	          BMI (kg/m</a:t>
              </a:r>
              <a:r>
                <a:rPr lang="en-US" sz="2100" baseline="30000">
                  <a:solidFill>
                    <a:schemeClr val="bg1"/>
                  </a:solidFill>
                </a:rPr>
                <a:t>2</a:t>
              </a:r>
              <a:r>
                <a:rPr lang="en-US" sz="2100">
                  <a:solidFill>
                    <a:schemeClr val="bg1"/>
                  </a:solidFill>
                </a:rPr>
                <a:t>)</a:t>
              </a:r>
            </a:p>
          </p:txBody>
        </p:sp>
        <p:sp>
          <p:nvSpPr>
            <p:cNvPr id="16403" name="AutoShape 19"/>
            <p:cNvSpPr>
              <a:spLocks noChangeArrowheads="1"/>
            </p:cNvSpPr>
            <p:nvPr/>
          </p:nvSpPr>
          <p:spPr bwMode="auto">
            <a:xfrm>
              <a:off x="4565" y="2592"/>
              <a:ext cx="251" cy="256"/>
            </a:xfrm>
            <a:prstGeom prst="downArrow">
              <a:avLst>
                <a:gd name="adj1" fmla="val 50000"/>
                <a:gd name="adj2" fmla="val 25498"/>
              </a:avLst>
            </a:prstGeom>
            <a:solidFill>
              <a:srgbClr val="FFFF00"/>
            </a:solidFill>
            <a:ln w="25400" algn="ctr">
              <a:solidFill>
                <a:srgbClr val="FFFF00"/>
              </a:solidFill>
              <a:miter lim="800000"/>
              <a:headEnd/>
              <a:tailEnd/>
            </a:ln>
          </p:spPr>
          <p:txBody>
            <a:bodyPr/>
            <a:lstStyle/>
            <a:p>
              <a:endParaRPr lang="en-US"/>
            </a:p>
          </p:txBody>
        </p:sp>
        <p:sp>
          <p:nvSpPr>
            <p:cNvPr id="16404" name="Line 20"/>
            <p:cNvSpPr>
              <a:spLocks noChangeShapeType="1"/>
            </p:cNvSpPr>
            <p:nvPr/>
          </p:nvSpPr>
          <p:spPr bwMode="auto">
            <a:xfrm>
              <a:off x="758" y="1353"/>
              <a:ext cx="1" cy="1572"/>
            </a:xfrm>
            <a:prstGeom prst="line">
              <a:avLst/>
            </a:prstGeom>
            <a:noFill/>
            <a:ln w="0">
              <a:solidFill>
                <a:schemeClr val="bg1"/>
              </a:solidFill>
              <a:round/>
              <a:headEnd/>
              <a:tailEnd/>
            </a:ln>
          </p:spPr>
          <p:txBody>
            <a:bodyPr/>
            <a:lstStyle/>
            <a:p>
              <a:endParaRPr lang="en-US"/>
            </a:p>
          </p:txBody>
        </p:sp>
        <p:sp>
          <p:nvSpPr>
            <p:cNvPr id="16405" name="Line 21"/>
            <p:cNvSpPr>
              <a:spLocks noChangeShapeType="1"/>
            </p:cNvSpPr>
            <p:nvPr/>
          </p:nvSpPr>
          <p:spPr bwMode="auto">
            <a:xfrm>
              <a:off x="730" y="2925"/>
              <a:ext cx="28" cy="1"/>
            </a:xfrm>
            <a:prstGeom prst="line">
              <a:avLst/>
            </a:prstGeom>
            <a:noFill/>
            <a:ln w="0">
              <a:solidFill>
                <a:schemeClr val="bg1"/>
              </a:solidFill>
              <a:round/>
              <a:headEnd/>
              <a:tailEnd/>
            </a:ln>
          </p:spPr>
          <p:txBody>
            <a:bodyPr/>
            <a:lstStyle/>
            <a:p>
              <a:endParaRPr lang="en-US"/>
            </a:p>
          </p:txBody>
        </p:sp>
        <p:sp>
          <p:nvSpPr>
            <p:cNvPr id="16406" name="Line 22"/>
            <p:cNvSpPr>
              <a:spLocks noChangeShapeType="1"/>
            </p:cNvSpPr>
            <p:nvPr/>
          </p:nvSpPr>
          <p:spPr bwMode="auto">
            <a:xfrm>
              <a:off x="730" y="2715"/>
              <a:ext cx="28" cy="1"/>
            </a:xfrm>
            <a:prstGeom prst="line">
              <a:avLst/>
            </a:prstGeom>
            <a:noFill/>
            <a:ln w="0">
              <a:solidFill>
                <a:schemeClr val="bg1"/>
              </a:solidFill>
              <a:round/>
              <a:headEnd/>
              <a:tailEnd/>
            </a:ln>
          </p:spPr>
          <p:txBody>
            <a:bodyPr/>
            <a:lstStyle/>
            <a:p>
              <a:endParaRPr lang="en-US"/>
            </a:p>
          </p:txBody>
        </p:sp>
        <p:sp>
          <p:nvSpPr>
            <p:cNvPr id="16407" name="Line 23"/>
            <p:cNvSpPr>
              <a:spLocks noChangeShapeType="1"/>
            </p:cNvSpPr>
            <p:nvPr/>
          </p:nvSpPr>
          <p:spPr bwMode="auto">
            <a:xfrm>
              <a:off x="730" y="2505"/>
              <a:ext cx="28" cy="1"/>
            </a:xfrm>
            <a:prstGeom prst="line">
              <a:avLst/>
            </a:prstGeom>
            <a:noFill/>
            <a:ln w="0">
              <a:solidFill>
                <a:schemeClr val="bg1"/>
              </a:solidFill>
              <a:round/>
              <a:headEnd/>
              <a:tailEnd/>
            </a:ln>
          </p:spPr>
          <p:txBody>
            <a:bodyPr/>
            <a:lstStyle/>
            <a:p>
              <a:endParaRPr lang="en-US"/>
            </a:p>
          </p:txBody>
        </p:sp>
        <p:sp>
          <p:nvSpPr>
            <p:cNvPr id="16408" name="Line 24"/>
            <p:cNvSpPr>
              <a:spLocks noChangeShapeType="1"/>
            </p:cNvSpPr>
            <p:nvPr/>
          </p:nvSpPr>
          <p:spPr bwMode="auto">
            <a:xfrm>
              <a:off x="730" y="2295"/>
              <a:ext cx="28" cy="1"/>
            </a:xfrm>
            <a:prstGeom prst="line">
              <a:avLst/>
            </a:prstGeom>
            <a:noFill/>
            <a:ln w="0">
              <a:solidFill>
                <a:schemeClr val="bg1"/>
              </a:solidFill>
              <a:round/>
              <a:headEnd/>
              <a:tailEnd/>
            </a:ln>
          </p:spPr>
          <p:txBody>
            <a:bodyPr/>
            <a:lstStyle/>
            <a:p>
              <a:endParaRPr lang="en-US"/>
            </a:p>
          </p:txBody>
        </p:sp>
        <p:sp>
          <p:nvSpPr>
            <p:cNvPr id="16409" name="Line 25"/>
            <p:cNvSpPr>
              <a:spLocks noChangeShapeType="1"/>
            </p:cNvSpPr>
            <p:nvPr/>
          </p:nvSpPr>
          <p:spPr bwMode="auto">
            <a:xfrm>
              <a:off x="730" y="2085"/>
              <a:ext cx="28" cy="1"/>
            </a:xfrm>
            <a:prstGeom prst="line">
              <a:avLst/>
            </a:prstGeom>
            <a:noFill/>
            <a:ln w="0">
              <a:solidFill>
                <a:schemeClr val="bg1"/>
              </a:solidFill>
              <a:round/>
              <a:headEnd/>
              <a:tailEnd/>
            </a:ln>
          </p:spPr>
          <p:txBody>
            <a:bodyPr/>
            <a:lstStyle/>
            <a:p>
              <a:endParaRPr lang="en-US"/>
            </a:p>
          </p:txBody>
        </p:sp>
        <p:sp>
          <p:nvSpPr>
            <p:cNvPr id="16410" name="Line 26"/>
            <p:cNvSpPr>
              <a:spLocks noChangeShapeType="1"/>
            </p:cNvSpPr>
            <p:nvPr/>
          </p:nvSpPr>
          <p:spPr bwMode="auto">
            <a:xfrm>
              <a:off x="730" y="1875"/>
              <a:ext cx="28" cy="1"/>
            </a:xfrm>
            <a:prstGeom prst="line">
              <a:avLst/>
            </a:prstGeom>
            <a:noFill/>
            <a:ln w="0">
              <a:solidFill>
                <a:schemeClr val="bg1"/>
              </a:solidFill>
              <a:round/>
              <a:headEnd/>
              <a:tailEnd/>
            </a:ln>
          </p:spPr>
          <p:txBody>
            <a:bodyPr/>
            <a:lstStyle/>
            <a:p>
              <a:endParaRPr lang="en-US"/>
            </a:p>
          </p:txBody>
        </p:sp>
        <p:sp>
          <p:nvSpPr>
            <p:cNvPr id="16411" name="Line 27"/>
            <p:cNvSpPr>
              <a:spLocks noChangeShapeType="1"/>
            </p:cNvSpPr>
            <p:nvPr/>
          </p:nvSpPr>
          <p:spPr bwMode="auto">
            <a:xfrm>
              <a:off x="730" y="1665"/>
              <a:ext cx="28" cy="1"/>
            </a:xfrm>
            <a:prstGeom prst="line">
              <a:avLst/>
            </a:prstGeom>
            <a:noFill/>
            <a:ln w="0">
              <a:solidFill>
                <a:schemeClr val="bg1"/>
              </a:solidFill>
              <a:round/>
              <a:headEnd/>
              <a:tailEnd/>
            </a:ln>
          </p:spPr>
          <p:txBody>
            <a:bodyPr/>
            <a:lstStyle/>
            <a:p>
              <a:endParaRPr lang="en-US"/>
            </a:p>
          </p:txBody>
        </p:sp>
        <p:sp>
          <p:nvSpPr>
            <p:cNvPr id="16412" name="Line 28"/>
            <p:cNvSpPr>
              <a:spLocks noChangeShapeType="1"/>
            </p:cNvSpPr>
            <p:nvPr/>
          </p:nvSpPr>
          <p:spPr bwMode="auto">
            <a:xfrm>
              <a:off x="730" y="1455"/>
              <a:ext cx="28" cy="1"/>
            </a:xfrm>
            <a:prstGeom prst="line">
              <a:avLst/>
            </a:prstGeom>
            <a:noFill/>
            <a:ln w="0">
              <a:solidFill>
                <a:schemeClr val="bg1"/>
              </a:solidFill>
              <a:round/>
              <a:headEnd/>
              <a:tailEnd/>
            </a:ln>
          </p:spPr>
          <p:txBody>
            <a:bodyPr/>
            <a:lstStyle/>
            <a:p>
              <a:endParaRPr lang="en-US"/>
            </a:p>
          </p:txBody>
        </p:sp>
        <p:sp>
          <p:nvSpPr>
            <p:cNvPr id="16413" name="Line 29"/>
            <p:cNvSpPr>
              <a:spLocks noChangeShapeType="1"/>
            </p:cNvSpPr>
            <p:nvPr/>
          </p:nvSpPr>
          <p:spPr bwMode="auto">
            <a:xfrm>
              <a:off x="758" y="2925"/>
              <a:ext cx="1328" cy="1"/>
            </a:xfrm>
            <a:prstGeom prst="line">
              <a:avLst/>
            </a:prstGeom>
            <a:noFill/>
            <a:ln w="0">
              <a:solidFill>
                <a:schemeClr val="bg1"/>
              </a:solidFill>
              <a:round/>
              <a:headEnd/>
              <a:tailEnd/>
            </a:ln>
          </p:spPr>
          <p:txBody>
            <a:bodyPr/>
            <a:lstStyle/>
            <a:p>
              <a:endParaRPr lang="en-US"/>
            </a:p>
          </p:txBody>
        </p:sp>
        <p:sp>
          <p:nvSpPr>
            <p:cNvPr id="16414" name="Line 30"/>
            <p:cNvSpPr>
              <a:spLocks noChangeShapeType="1"/>
            </p:cNvSpPr>
            <p:nvPr/>
          </p:nvSpPr>
          <p:spPr bwMode="auto">
            <a:xfrm flipV="1">
              <a:off x="758" y="2925"/>
              <a:ext cx="1" cy="30"/>
            </a:xfrm>
            <a:prstGeom prst="line">
              <a:avLst/>
            </a:prstGeom>
            <a:noFill/>
            <a:ln w="0">
              <a:solidFill>
                <a:schemeClr val="bg1"/>
              </a:solidFill>
              <a:round/>
              <a:headEnd/>
              <a:tailEnd/>
            </a:ln>
          </p:spPr>
          <p:txBody>
            <a:bodyPr/>
            <a:lstStyle/>
            <a:p>
              <a:endParaRPr lang="en-US"/>
            </a:p>
          </p:txBody>
        </p:sp>
        <p:sp>
          <p:nvSpPr>
            <p:cNvPr id="16415" name="Line 31"/>
            <p:cNvSpPr>
              <a:spLocks noChangeShapeType="1"/>
            </p:cNvSpPr>
            <p:nvPr/>
          </p:nvSpPr>
          <p:spPr bwMode="auto">
            <a:xfrm flipV="1">
              <a:off x="1024" y="2925"/>
              <a:ext cx="0" cy="30"/>
            </a:xfrm>
            <a:prstGeom prst="line">
              <a:avLst/>
            </a:prstGeom>
            <a:noFill/>
            <a:ln w="0">
              <a:solidFill>
                <a:srgbClr val="FFCCFF"/>
              </a:solidFill>
              <a:round/>
              <a:headEnd/>
              <a:tailEnd/>
            </a:ln>
          </p:spPr>
          <p:txBody>
            <a:bodyPr/>
            <a:lstStyle/>
            <a:p>
              <a:endParaRPr lang="en-US"/>
            </a:p>
          </p:txBody>
        </p:sp>
        <p:sp>
          <p:nvSpPr>
            <p:cNvPr id="16416" name="Line 32"/>
            <p:cNvSpPr>
              <a:spLocks noChangeShapeType="1"/>
            </p:cNvSpPr>
            <p:nvPr/>
          </p:nvSpPr>
          <p:spPr bwMode="auto">
            <a:xfrm flipV="1">
              <a:off x="1290" y="2925"/>
              <a:ext cx="2" cy="30"/>
            </a:xfrm>
            <a:prstGeom prst="line">
              <a:avLst/>
            </a:prstGeom>
            <a:noFill/>
            <a:ln w="0">
              <a:solidFill>
                <a:srgbClr val="FFCCFF"/>
              </a:solidFill>
              <a:round/>
              <a:headEnd/>
              <a:tailEnd/>
            </a:ln>
          </p:spPr>
          <p:txBody>
            <a:bodyPr/>
            <a:lstStyle/>
            <a:p>
              <a:endParaRPr lang="en-US"/>
            </a:p>
          </p:txBody>
        </p:sp>
        <p:sp>
          <p:nvSpPr>
            <p:cNvPr id="16417" name="Line 33"/>
            <p:cNvSpPr>
              <a:spLocks noChangeShapeType="1"/>
            </p:cNvSpPr>
            <p:nvPr/>
          </p:nvSpPr>
          <p:spPr bwMode="auto">
            <a:xfrm flipV="1">
              <a:off x="1552" y="2925"/>
              <a:ext cx="1" cy="30"/>
            </a:xfrm>
            <a:prstGeom prst="line">
              <a:avLst/>
            </a:prstGeom>
            <a:noFill/>
            <a:ln w="0">
              <a:solidFill>
                <a:schemeClr val="bg1"/>
              </a:solidFill>
              <a:round/>
              <a:headEnd/>
              <a:tailEnd/>
            </a:ln>
          </p:spPr>
          <p:txBody>
            <a:bodyPr/>
            <a:lstStyle/>
            <a:p>
              <a:endParaRPr lang="en-US"/>
            </a:p>
          </p:txBody>
        </p:sp>
        <p:sp>
          <p:nvSpPr>
            <p:cNvPr id="16418" name="Line 34"/>
            <p:cNvSpPr>
              <a:spLocks noChangeShapeType="1"/>
            </p:cNvSpPr>
            <p:nvPr/>
          </p:nvSpPr>
          <p:spPr bwMode="auto">
            <a:xfrm flipV="1">
              <a:off x="1818" y="2925"/>
              <a:ext cx="2" cy="30"/>
            </a:xfrm>
            <a:prstGeom prst="line">
              <a:avLst/>
            </a:prstGeom>
            <a:noFill/>
            <a:ln w="0">
              <a:solidFill>
                <a:schemeClr val="bg1"/>
              </a:solidFill>
              <a:round/>
              <a:headEnd/>
              <a:tailEnd/>
            </a:ln>
          </p:spPr>
          <p:txBody>
            <a:bodyPr/>
            <a:lstStyle/>
            <a:p>
              <a:endParaRPr lang="en-US"/>
            </a:p>
          </p:txBody>
        </p:sp>
        <p:sp>
          <p:nvSpPr>
            <p:cNvPr id="16419" name="Line 35"/>
            <p:cNvSpPr>
              <a:spLocks noChangeShapeType="1"/>
            </p:cNvSpPr>
            <p:nvPr/>
          </p:nvSpPr>
          <p:spPr bwMode="auto">
            <a:xfrm flipV="1">
              <a:off x="2086" y="2925"/>
              <a:ext cx="1" cy="30"/>
            </a:xfrm>
            <a:prstGeom prst="line">
              <a:avLst/>
            </a:prstGeom>
            <a:noFill/>
            <a:ln w="0">
              <a:solidFill>
                <a:srgbClr val="660066"/>
              </a:solidFill>
              <a:round/>
              <a:headEnd/>
              <a:tailEnd/>
            </a:ln>
          </p:spPr>
          <p:txBody>
            <a:bodyPr/>
            <a:lstStyle/>
            <a:p>
              <a:endParaRPr lang="en-US"/>
            </a:p>
          </p:txBody>
        </p:sp>
        <p:sp>
          <p:nvSpPr>
            <p:cNvPr id="16420" name="Line 36"/>
            <p:cNvSpPr>
              <a:spLocks noChangeShapeType="1"/>
            </p:cNvSpPr>
            <p:nvPr/>
          </p:nvSpPr>
          <p:spPr bwMode="auto">
            <a:xfrm flipV="1">
              <a:off x="954" y="2721"/>
              <a:ext cx="60" cy="204"/>
            </a:xfrm>
            <a:prstGeom prst="line">
              <a:avLst/>
            </a:prstGeom>
            <a:noFill/>
            <a:ln w="25400">
              <a:solidFill>
                <a:srgbClr val="FFFF00"/>
              </a:solidFill>
              <a:round/>
              <a:headEnd/>
              <a:tailEnd/>
            </a:ln>
          </p:spPr>
          <p:txBody>
            <a:bodyPr/>
            <a:lstStyle/>
            <a:p>
              <a:endParaRPr lang="en-US"/>
            </a:p>
          </p:txBody>
        </p:sp>
        <p:sp>
          <p:nvSpPr>
            <p:cNvPr id="16421" name="Line 37"/>
            <p:cNvSpPr>
              <a:spLocks noChangeShapeType="1"/>
            </p:cNvSpPr>
            <p:nvPr/>
          </p:nvSpPr>
          <p:spPr bwMode="auto">
            <a:xfrm flipV="1">
              <a:off x="1014" y="2403"/>
              <a:ext cx="58" cy="318"/>
            </a:xfrm>
            <a:prstGeom prst="line">
              <a:avLst/>
            </a:prstGeom>
            <a:noFill/>
            <a:ln w="25400">
              <a:solidFill>
                <a:srgbClr val="FFFF00"/>
              </a:solidFill>
              <a:round/>
              <a:headEnd/>
              <a:tailEnd/>
            </a:ln>
          </p:spPr>
          <p:txBody>
            <a:bodyPr/>
            <a:lstStyle/>
            <a:p>
              <a:endParaRPr lang="en-US"/>
            </a:p>
          </p:txBody>
        </p:sp>
        <p:sp>
          <p:nvSpPr>
            <p:cNvPr id="16422" name="Line 38"/>
            <p:cNvSpPr>
              <a:spLocks noChangeShapeType="1"/>
            </p:cNvSpPr>
            <p:nvPr/>
          </p:nvSpPr>
          <p:spPr bwMode="auto">
            <a:xfrm flipV="1">
              <a:off x="1072" y="2031"/>
              <a:ext cx="54" cy="372"/>
            </a:xfrm>
            <a:prstGeom prst="line">
              <a:avLst/>
            </a:prstGeom>
            <a:noFill/>
            <a:ln w="25400">
              <a:solidFill>
                <a:srgbClr val="FFFF00"/>
              </a:solidFill>
              <a:round/>
              <a:headEnd/>
              <a:tailEnd/>
            </a:ln>
          </p:spPr>
          <p:txBody>
            <a:bodyPr/>
            <a:lstStyle/>
            <a:p>
              <a:endParaRPr lang="en-US"/>
            </a:p>
          </p:txBody>
        </p:sp>
        <p:sp>
          <p:nvSpPr>
            <p:cNvPr id="16423" name="Line 39"/>
            <p:cNvSpPr>
              <a:spLocks noChangeShapeType="1"/>
            </p:cNvSpPr>
            <p:nvPr/>
          </p:nvSpPr>
          <p:spPr bwMode="auto">
            <a:xfrm flipV="1">
              <a:off x="1126" y="1695"/>
              <a:ext cx="58" cy="336"/>
            </a:xfrm>
            <a:prstGeom prst="line">
              <a:avLst/>
            </a:prstGeom>
            <a:noFill/>
            <a:ln w="25400">
              <a:solidFill>
                <a:srgbClr val="FFFF00"/>
              </a:solidFill>
              <a:round/>
              <a:headEnd/>
              <a:tailEnd/>
            </a:ln>
          </p:spPr>
          <p:txBody>
            <a:bodyPr/>
            <a:lstStyle/>
            <a:p>
              <a:endParaRPr lang="en-US"/>
            </a:p>
          </p:txBody>
        </p:sp>
        <p:sp>
          <p:nvSpPr>
            <p:cNvPr id="16424" name="Line 40"/>
            <p:cNvSpPr>
              <a:spLocks noChangeShapeType="1"/>
            </p:cNvSpPr>
            <p:nvPr/>
          </p:nvSpPr>
          <p:spPr bwMode="auto">
            <a:xfrm flipV="1">
              <a:off x="1199" y="1480"/>
              <a:ext cx="54" cy="234"/>
            </a:xfrm>
            <a:prstGeom prst="line">
              <a:avLst/>
            </a:prstGeom>
            <a:noFill/>
            <a:ln w="25400">
              <a:solidFill>
                <a:srgbClr val="FFFF00"/>
              </a:solidFill>
              <a:round/>
              <a:headEnd/>
              <a:tailEnd/>
            </a:ln>
          </p:spPr>
          <p:txBody>
            <a:bodyPr/>
            <a:lstStyle/>
            <a:p>
              <a:endParaRPr lang="en-US"/>
            </a:p>
          </p:txBody>
        </p:sp>
        <p:sp>
          <p:nvSpPr>
            <p:cNvPr id="16425" name="Line 41"/>
            <p:cNvSpPr>
              <a:spLocks noChangeShapeType="1"/>
            </p:cNvSpPr>
            <p:nvPr/>
          </p:nvSpPr>
          <p:spPr bwMode="auto">
            <a:xfrm flipV="1">
              <a:off x="1238" y="1353"/>
              <a:ext cx="58" cy="108"/>
            </a:xfrm>
            <a:prstGeom prst="line">
              <a:avLst/>
            </a:prstGeom>
            <a:noFill/>
            <a:ln w="25400">
              <a:solidFill>
                <a:srgbClr val="FFFF00"/>
              </a:solidFill>
              <a:round/>
              <a:headEnd/>
              <a:tailEnd/>
            </a:ln>
          </p:spPr>
          <p:txBody>
            <a:bodyPr/>
            <a:lstStyle/>
            <a:p>
              <a:endParaRPr lang="en-US"/>
            </a:p>
          </p:txBody>
        </p:sp>
        <p:sp>
          <p:nvSpPr>
            <p:cNvPr id="16426" name="Line 42"/>
            <p:cNvSpPr>
              <a:spLocks noChangeShapeType="1"/>
            </p:cNvSpPr>
            <p:nvPr/>
          </p:nvSpPr>
          <p:spPr bwMode="auto">
            <a:xfrm>
              <a:off x="1296" y="1353"/>
              <a:ext cx="54" cy="30"/>
            </a:xfrm>
            <a:prstGeom prst="line">
              <a:avLst/>
            </a:prstGeom>
            <a:noFill/>
            <a:ln w="25400">
              <a:solidFill>
                <a:srgbClr val="660066"/>
              </a:solidFill>
              <a:round/>
              <a:headEnd/>
              <a:tailEnd/>
            </a:ln>
          </p:spPr>
          <p:txBody>
            <a:bodyPr/>
            <a:lstStyle/>
            <a:p>
              <a:endParaRPr lang="en-US"/>
            </a:p>
          </p:txBody>
        </p:sp>
        <p:sp>
          <p:nvSpPr>
            <p:cNvPr id="16427" name="Line 43"/>
            <p:cNvSpPr>
              <a:spLocks noChangeShapeType="1"/>
            </p:cNvSpPr>
            <p:nvPr/>
          </p:nvSpPr>
          <p:spPr bwMode="auto">
            <a:xfrm>
              <a:off x="1350" y="1383"/>
              <a:ext cx="58" cy="132"/>
            </a:xfrm>
            <a:prstGeom prst="line">
              <a:avLst/>
            </a:prstGeom>
            <a:noFill/>
            <a:ln w="25400">
              <a:solidFill>
                <a:srgbClr val="FFFF00"/>
              </a:solidFill>
              <a:round/>
              <a:headEnd/>
              <a:tailEnd/>
            </a:ln>
          </p:spPr>
          <p:txBody>
            <a:bodyPr/>
            <a:lstStyle/>
            <a:p>
              <a:endParaRPr lang="en-US"/>
            </a:p>
          </p:txBody>
        </p:sp>
        <p:sp>
          <p:nvSpPr>
            <p:cNvPr id="16428" name="Line 44"/>
            <p:cNvSpPr>
              <a:spLocks noChangeShapeType="1"/>
            </p:cNvSpPr>
            <p:nvPr/>
          </p:nvSpPr>
          <p:spPr bwMode="auto">
            <a:xfrm>
              <a:off x="1408" y="1515"/>
              <a:ext cx="58" cy="204"/>
            </a:xfrm>
            <a:prstGeom prst="line">
              <a:avLst/>
            </a:prstGeom>
            <a:noFill/>
            <a:ln w="25400">
              <a:solidFill>
                <a:srgbClr val="FFFF00"/>
              </a:solidFill>
              <a:round/>
              <a:headEnd/>
              <a:tailEnd/>
            </a:ln>
          </p:spPr>
          <p:txBody>
            <a:bodyPr/>
            <a:lstStyle/>
            <a:p>
              <a:endParaRPr lang="en-US"/>
            </a:p>
          </p:txBody>
        </p:sp>
        <p:sp>
          <p:nvSpPr>
            <p:cNvPr id="16429" name="Line 45"/>
            <p:cNvSpPr>
              <a:spLocks noChangeShapeType="1"/>
            </p:cNvSpPr>
            <p:nvPr/>
          </p:nvSpPr>
          <p:spPr bwMode="auto">
            <a:xfrm>
              <a:off x="1466" y="1719"/>
              <a:ext cx="54" cy="228"/>
            </a:xfrm>
            <a:prstGeom prst="line">
              <a:avLst/>
            </a:prstGeom>
            <a:noFill/>
            <a:ln w="25400">
              <a:solidFill>
                <a:srgbClr val="FFFF00"/>
              </a:solidFill>
              <a:round/>
              <a:headEnd/>
              <a:tailEnd/>
            </a:ln>
          </p:spPr>
          <p:txBody>
            <a:bodyPr/>
            <a:lstStyle/>
            <a:p>
              <a:endParaRPr lang="en-US"/>
            </a:p>
          </p:txBody>
        </p:sp>
        <p:sp>
          <p:nvSpPr>
            <p:cNvPr id="16430" name="Line 46"/>
            <p:cNvSpPr>
              <a:spLocks noChangeShapeType="1"/>
            </p:cNvSpPr>
            <p:nvPr/>
          </p:nvSpPr>
          <p:spPr bwMode="auto">
            <a:xfrm>
              <a:off x="1520" y="1947"/>
              <a:ext cx="58" cy="216"/>
            </a:xfrm>
            <a:prstGeom prst="line">
              <a:avLst/>
            </a:prstGeom>
            <a:noFill/>
            <a:ln w="25400">
              <a:solidFill>
                <a:srgbClr val="FFFF00"/>
              </a:solidFill>
              <a:round/>
              <a:headEnd/>
              <a:tailEnd/>
            </a:ln>
          </p:spPr>
          <p:txBody>
            <a:bodyPr/>
            <a:lstStyle/>
            <a:p>
              <a:endParaRPr lang="en-US"/>
            </a:p>
          </p:txBody>
        </p:sp>
        <p:sp>
          <p:nvSpPr>
            <p:cNvPr id="16431" name="Line 47"/>
            <p:cNvSpPr>
              <a:spLocks noChangeShapeType="1"/>
            </p:cNvSpPr>
            <p:nvPr/>
          </p:nvSpPr>
          <p:spPr bwMode="auto">
            <a:xfrm>
              <a:off x="1578" y="2163"/>
              <a:ext cx="54" cy="192"/>
            </a:xfrm>
            <a:prstGeom prst="line">
              <a:avLst/>
            </a:prstGeom>
            <a:noFill/>
            <a:ln w="25400">
              <a:solidFill>
                <a:srgbClr val="FFFF00"/>
              </a:solidFill>
              <a:round/>
              <a:headEnd/>
              <a:tailEnd/>
            </a:ln>
          </p:spPr>
          <p:txBody>
            <a:bodyPr/>
            <a:lstStyle/>
            <a:p>
              <a:endParaRPr lang="en-US"/>
            </a:p>
          </p:txBody>
        </p:sp>
        <p:sp>
          <p:nvSpPr>
            <p:cNvPr id="16432" name="Line 48"/>
            <p:cNvSpPr>
              <a:spLocks noChangeShapeType="1"/>
            </p:cNvSpPr>
            <p:nvPr/>
          </p:nvSpPr>
          <p:spPr bwMode="auto">
            <a:xfrm>
              <a:off x="1632" y="2355"/>
              <a:ext cx="58" cy="156"/>
            </a:xfrm>
            <a:prstGeom prst="line">
              <a:avLst/>
            </a:prstGeom>
            <a:noFill/>
            <a:ln w="25400">
              <a:solidFill>
                <a:srgbClr val="FFFF00"/>
              </a:solidFill>
              <a:round/>
              <a:headEnd/>
              <a:tailEnd/>
            </a:ln>
          </p:spPr>
          <p:txBody>
            <a:bodyPr/>
            <a:lstStyle/>
            <a:p>
              <a:endParaRPr lang="en-US"/>
            </a:p>
          </p:txBody>
        </p:sp>
        <p:sp>
          <p:nvSpPr>
            <p:cNvPr id="16433" name="Line 49"/>
            <p:cNvSpPr>
              <a:spLocks noChangeShapeType="1"/>
            </p:cNvSpPr>
            <p:nvPr/>
          </p:nvSpPr>
          <p:spPr bwMode="auto">
            <a:xfrm>
              <a:off x="1690" y="2511"/>
              <a:ext cx="60" cy="120"/>
            </a:xfrm>
            <a:prstGeom prst="line">
              <a:avLst/>
            </a:prstGeom>
            <a:noFill/>
            <a:ln w="25400">
              <a:solidFill>
                <a:srgbClr val="FFFF00"/>
              </a:solidFill>
              <a:round/>
              <a:headEnd/>
              <a:tailEnd/>
            </a:ln>
          </p:spPr>
          <p:txBody>
            <a:bodyPr/>
            <a:lstStyle/>
            <a:p>
              <a:endParaRPr lang="en-US"/>
            </a:p>
          </p:txBody>
        </p:sp>
        <p:sp>
          <p:nvSpPr>
            <p:cNvPr id="16434" name="Line 50"/>
            <p:cNvSpPr>
              <a:spLocks noChangeShapeType="1"/>
            </p:cNvSpPr>
            <p:nvPr/>
          </p:nvSpPr>
          <p:spPr bwMode="auto">
            <a:xfrm>
              <a:off x="1750" y="2631"/>
              <a:ext cx="52" cy="90"/>
            </a:xfrm>
            <a:prstGeom prst="line">
              <a:avLst/>
            </a:prstGeom>
            <a:noFill/>
            <a:ln w="25400">
              <a:solidFill>
                <a:srgbClr val="FFFF00"/>
              </a:solidFill>
              <a:round/>
              <a:headEnd/>
              <a:tailEnd/>
            </a:ln>
          </p:spPr>
          <p:txBody>
            <a:bodyPr/>
            <a:lstStyle/>
            <a:p>
              <a:endParaRPr lang="en-US"/>
            </a:p>
          </p:txBody>
        </p:sp>
        <p:sp>
          <p:nvSpPr>
            <p:cNvPr id="16435" name="Line 51"/>
            <p:cNvSpPr>
              <a:spLocks noChangeShapeType="1"/>
            </p:cNvSpPr>
            <p:nvPr/>
          </p:nvSpPr>
          <p:spPr bwMode="auto">
            <a:xfrm>
              <a:off x="1802" y="2721"/>
              <a:ext cx="60" cy="60"/>
            </a:xfrm>
            <a:prstGeom prst="line">
              <a:avLst/>
            </a:prstGeom>
            <a:noFill/>
            <a:ln w="25400">
              <a:solidFill>
                <a:srgbClr val="FFFF00"/>
              </a:solidFill>
              <a:round/>
              <a:headEnd/>
              <a:tailEnd/>
            </a:ln>
          </p:spPr>
          <p:txBody>
            <a:bodyPr/>
            <a:lstStyle/>
            <a:p>
              <a:endParaRPr lang="en-US"/>
            </a:p>
          </p:txBody>
        </p:sp>
        <p:sp>
          <p:nvSpPr>
            <p:cNvPr id="16436" name="Line 52"/>
            <p:cNvSpPr>
              <a:spLocks noChangeShapeType="1"/>
            </p:cNvSpPr>
            <p:nvPr/>
          </p:nvSpPr>
          <p:spPr bwMode="auto">
            <a:xfrm>
              <a:off x="1862" y="2781"/>
              <a:ext cx="52" cy="48"/>
            </a:xfrm>
            <a:prstGeom prst="line">
              <a:avLst/>
            </a:prstGeom>
            <a:noFill/>
            <a:ln w="25400">
              <a:solidFill>
                <a:srgbClr val="FFFF00"/>
              </a:solidFill>
              <a:round/>
              <a:headEnd/>
              <a:tailEnd/>
            </a:ln>
          </p:spPr>
          <p:txBody>
            <a:bodyPr/>
            <a:lstStyle/>
            <a:p>
              <a:endParaRPr lang="en-US"/>
            </a:p>
          </p:txBody>
        </p:sp>
        <p:sp>
          <p:nvSpPr>
            <p:cNvPr id="16437" name="Line 53"/>
            <p:cNvSpPr>
              <a:spLocks noChangeShapeType="1"/>
            </p:cNvSpPr>
            <p:nvPr/>
          </p:nvSpPr>
          <p:spPr bwMode="auto">
            <a:xfrm>
              <a:off x="1914" y="2829"/>
              <a:ext cx="60" cy="30"/>
            </a:xfrm>
            <a:prstGeom prst="line">
              <a:avLst/>
            </a:prstGeom>
            <a:noFill/>
            <a:ln w="25400">
              <a:solidFill>
                <a:srgbClr val="FFFF00"/>
              </a:solidFill>
              <a:round/>
              <a:headEnd/>
              <a:tailEnd/>
            </a:ln>
          </p:spPr>
          <p:txBody>
            <a:bodyPr/>
            <a:lstStyle/>
            <a:p>
              <a:endParaRPr lang="en-US"/>
            </a:p>
          </p:txBody>
        </p:sp>
        <p:sp>
          <p:nvSpPr>
            <p:cNvPr id="16438" name="Line 54"/>
            <p:cNvSpPr>
              <a:spLocks noChangeShapeType="1"/>
            </p:cNvSpPr>
            <p:nvPr/>
          </p:nvSpPr>
          <p:spPr bwMode="auto">
            <a:xfrm>
              <a:off x="1974" y="2859"/>
              <a:ext cx="52" cy="24"/>
            </a:xfrm>
            <a:prstGeom prst="line">
              <a:avLst/>
            </a:prstGeom>
            <a:noFill/>
            <a:ln w="25400">
              <a:solidFill>
                <a:srgbClr val="FFFF00"/>
              </a:solidFill>
              <a:round/>
              <a:headEnd/>
              <a:tailEnd/>
            </a:ln>
          </p:spPr>
          <p:txBody>
            <a:bodyPr/>
            <a:lstStyle/>
            <a:p>
              <a:endParaRPr lang="en-US"/>
            </a:p>
          </p:txBody>
        </p:sp>
        <p:sp>
          <p:nvSpPr>
            <p:cNvPr id="16439" name="Line 55"/>
            <p:cNvSpPr>
              <a:spLocks noChangeShapeType="1"/>
            </p:cNvSpPr>
            <p:nvPr/>
          </p:nvSpPr>
          <p:spPr bwMode="auto">
            <a:xfrm>
              <a:off x="2026" y="2883"/>
              <a:ext cx="60" cy="18"/>
            </a:xfrm>
            <a:prstGeom prst="line">
              <a:avLst/>
            </a:prstGeom>
            <a:noFill/>
            <a:ln w="17463">
              <a:solidFill>
                <a:srgbClr val="FFCCFF"/>
              </a:solidFill>
              <a:round/>
              <a:headEnd/>
              <a:tailEnd/>
            </a:ln>
          </p:spPr>
          <p:txBody>
            <a:bodyPr/>
            <a:lstStyle/>
            <a:p>
              <a:endParaRPr lang="en-US"/>
            </a:p>
          </p:txBody>
        </p:sp>
        <p:sp>
          <p:nvSpPr>
            <p:cNvPr id="16440" name="Freeform 56"/>
            <p:cNvSpPr>
              <a:spLocks/>
            </p:cNvSpPr>
            <p:nvPr/>
          </p:nvSpPr>
          <p:spPr bwMode="auto">
            <a:xfrm>
              <a:off x="928" y="2895"/>
              <a:ext cx="54" cy="60"/>
            </a:xfrm>
            <a:custGeom>
              <a:avLst/>
              <a:gdLst>
                <a:gd name="T0" fmla="*/ 27 w 54"/>
                <a:gd name="T1" fmla="*/ 0 h 60"/>
                <a:gd name="T2" fmla="*/ 54 w 54"/>
                <a:gd name="T3" fmla="*/ 30 h 60"/>
                <a:gd name="T4" fmla="*/ 27 w 54"/>
                <a:gd name="T5" fmla="*/ 60 h 60"/>
                <a:gd name="T6" fmla="*/ 0 w 54"/>
                <a:gd name="T7" fmla="*/ 30 h 60"/>
                <a:gd name="T8" fmla="*/ 27 w 54"/>
                <a:gd name="T9" fmla="*/ 0 h 60"/>
                <a:gd name="T10" fmla="*/ 0 60000 65536"/>
                <a:gd name="T11" fmla="*/ 0 60000 65536"/>
                <a:gd name="T12" fmla="*/ 0 60000 65536"/>
                <a:gd name="T13" fmla="*/ 0 60000 65536"/>
                <a:gd name="T14" fmla="*/ 0 60000 65536"/>
                <a:gd name="T15" fmla="*/ 0 w 54"/>
                <a:gd name="T16" fmla="*/ 0 h 60"/>
                <a:gd name="T17" fmla="*/ 54 w 54"/>
                <a:gd name="T18" fmla="*/ 60 h 60"/>
              </a:gdLst>
              <a:ahLst/>
              <a:cxnLst>
                <a:cxn ang="T10">
                  <a:pos x="T0" y="T1"/>
                </a:cxn>
                <a:cxn ang="T11">
                  <a:pos x="T2" y="T3"/>
                </a:cxn>
                <a:cxn ang="T12">
                  <a:pos x="T4" y="T5"/>
                </a:cxn>
                <a:cxn ang="T13">
                  <a:pos x="T6" y="T7"/>
                </a:cxn>
                <a:cxn ang="T14">
                  <a:pos x="T8" y="T9"/>
                </a:cxn>
              </a:cxnLst>
              <a:rect l="T15" t="T16" r="T17" b="T18"/>
              <a:pathLst>
                <a:path w="54" h="60">
                  <a:moveTo>
                    <a:pt x="27" y="0"/>
                  </a:moveTo>
                  <a:lnTo>
                    <a:pt x="54" y="30"/>
                  </a:lnTo>
                  <a:lnTo>
                    <a:pt x="27" y="60"/>
                  </a:lnTo>
                  <a:lnTo>
                    <a:pt x="0" y="30"/>
                  </a:lnTo>
                  <a:lnTo>
                    <a:pt x="27" y="0"/>
                  </a:lnTo>
                  <a:close/>
                </a:path>
              </a:pathLst>
            </a:custGeom>
            <a:solidFill>
              <a:srgbClr val="FFFF00"/>
            </a:solidFill>
            <a:ln w="25400" cap="flat" cmpd="sng">
              <a:solidFill>
                <a:srgbClr val="FFFF00"/>
              </a:solidFill>
              <a:prstDash val="solid"/>
              <a:round/>
              <a:headEnd type="none" w="med" len="med"/>
              <a:tailEnd type="none" w="med" len="med"/>
            </a:ln>
          </p:spPr>
          <p:txBody>
            <a:bodyPr/>
            <a:lstStyle/>
            <a:p>
              <a:endParaRPr lang="en-US"/>
            </a:p>
          </p:txBody>
        </p:sp>
        <p:sp>
          <p:nvSpPr>
            <p:cNvPr id="16441" name="Freeform 57"/>
            <p:cNvSpPr>
              <a:spLocks/>
            </p:cNvSpPr>
            <p:nvPr/>
          </p:nvSpPr>
          <p:spPr bwMode="auto">
            <a:xfrm>
              <a:off x="986" y="2691"/>
              <a:ext cx="54" cy="60"/>
            </a:xfrm>
            <a:custGeom>
              <a:avLst/>
              <a:gdLst>
                <a:gd name="T0" fmla="*/ 40 w 53"/>
                <a:gd name="T1" fmla="*/ 0 h 60"/>
                <a:gd name="T2" fmla="*/ 66 w 53"/>
                <a:gd name="T3" fmla="*/ 30 h 60"/>
                <a:gd name="T4" fmla="*/ 40 w 53"/>
                <a:gd name="T5" fmla="*/ 60 h 60"/>
                <a:gd name="T6" fmla="*/ 0 w 53"/>
                <a:gd name="T7" fmla="*/ 30 h 60"/>
                <a:gd name="T8" fmla="*/ 40 w 53"/>
                <a:gd name="T9" fmla="*/ 0 h 60"/>
                <a:gd name="T10" fmla="*/ 0 60000 65536"/>
                <a:gd name="T11" fmla="*/ 0 60000 65536"/>
                <a:gd name="T12" fmla="*/ 0 60000 65536"/>
                <a:gd name="T13" fmla="*/ 0 60000 65536"/>
                <a:gd name="T14" fmla="*/ 0 60000 65536"/>
                <a:gd name="T15" fmla="*/ 0 w 53"/>
                <a:gd name="T16" fmla="*/ 0 h 60"/>
                <a:gd name="T17" fmla="*/ 53 w 53"/>
                <a:gd name="T18" fmla="*/ 60 h 60"/>
              </a:gdLst>
              <a:ahLst/>
              <a:cxnLst>
                <a:cxn ang="T10">
                  <a:pos x="T0" y="T1"/>
                </a:cxn>
                <a:cxn ang="T11">
                  <a:pos x="T2" y="T3"/>
                </a:cxn>
                <a:cxn ang="T12">
                  <a:pos x="T4" y="T5"/>
                </a:cxn>
                <a:cxn ang="T13">
                  <a:pos x="T6" y="T7"/>
                </a:cxn>
                <a:cxn ang="T14">
                  <a:pos x="T8" y="T9"/>
                </a:cxn>
              </a:cxnLst>
              <a:rect l="T15" t="T16" r="T17" b="T18"/>
              <a:pathLst>
                <a:path w="53" h="60">
                  <a:moveTo>
                    <a:pt x="27" y="0"/>
                  </a:moveTo>
                  <a:lnTo>
                    <a:pt x="53" y="30"/>
                  </a:lnTo>
                  <a:lnTo>
                    <a:pt x="27" y="60"/>
                  </a:lnTo>
                  <a:lnTo>
                    <a:pt x="0" y="30"/>
                  </a:lnTo>
                  <a:lnTo>
                    <a:pt x="27" y="0"/>
                  </a:lnTo>
                  <a:close/>
                </a:path>
              </a:pathLst>
            </a:custGeom>
            <a:solidFill>
              <a:srgbClr val="FFFF00"/>
            </a:solidFill>
            <a:ln w="25400" cap="flat" cmpd="sng">
              <a:solidFill>
                <a:srgbClr val="FFFF00"/>
              </a:solidFill>
              <a:prstDash val="solid"/>
              <a:round/>
              <a:headEnd type="none" w="med" len="med"/>
              <a:tailEnd type="none" w="med" len="med"/>
            </a:ln>
          </p:spPr>
          <p:txBody>
            <a:bodyPr/>
            <a:lstStyle/>
            <a:p>
              <a:endParaRPr lang="en-US"/>
            </a:p>
          </p:txBody>
        </p:sp>
        <p:sp>
          <p:nvSpPr>
            <p:cNvPr id="16442" name="Freeform 58"/>
            <p:cNvSpPr>
              <a:spLocks/>
            </p:cNvSpPr>
            <p:nvPr/>
          </p:nvSpPr>
          <p:spPr bwMode="auto">
            <a:xfrm>
              <a:off x="1046" y="2373"/>
              <a:ext cx="52" cy="60"/>
            </a:xfrm>
            <a:custGeom>
              <a:avLst/>
              <a:gdLst>
                <a:gd name="T0" fmla="*/ 26 w 53"/>
                <a:gd name="T1" fmla="*/ 0 h 60"/>
                <a:gd name="T2" fmla="*/ 40 w 53"/>
                <a:gd name="T3" fmla="*/ 30 h 60"/>
                <a:gd name="T4" fmla="*/ 26 w 53"/>
                <a:gd name="T5" fmla="*/ 60 h 60"/>
                <a:gd name="T6" fmla="*/ 0 w 53"/>
                <a:gd name="T7" fmla="*/ 30 h 60"/>
                <a:gd name="T8" fmla="*/ 26 w 53"/>
                <a:gd name="T9" fmla="*/ 0 h 60"/>
                <a:gd name="T10" fmla="*/ 0 60000 65536"/>
                <a:gd name="T11" fmla="*/ 0 60000 65536"/>
                <a:gd name="T12" fmla="*/ 0 60000 65536"/>
                <a:gd name="T13" fmla="*/ 0 60000 65536"/>
                <a:gd name="T14" fmla="*/ 0 60000 65536"/>
                <a:gd name="T15" fmla="*/ 0 w 53"/>
                <a:gd name="T16" fmla="*/ 0 h 60"/>
                <a:gd name="T17" fmla="*/ 53 w 53"/>
                <a:gd name="T18" fmla="*/ 60 h 60"/>
              </a:gdLst>
              <a:ahLst/>
              <a:cxnLst>
                <a:cxn ang="T10">
                  <a:pos x="T0" y="T1"/>
                </a:cxn>
                <a:cxn ang="T11">
                  <a:pos x="T2" y="T3"/>
                </a:cxn>
                <a:cxn ang="T12">
                  <a:pos x="T4" y="T5"/>
                </a:cxn>
                <a:cxn ang="T13">
                  <a:pos x="T6" y="T7"/>
                </a:cxn>
                <a:cxn ang="T14">
                  <a:pos x="T8" y="T9"/>
                </a:cxn>
              </a:cxnLst>
              <a:rect l="T15" t="T16" r="T17" b="T18"/>
              <a:pathLst>
                <a:path w="53" h="60">
                  <a:moveTo>
                    <a:pt x="26" y="0"/>
                  </a:moveTo>
                  <a:lnTo>
                    <a:pt x="53" y="30"/>
                  </a:lnTo>
                  <a:lnTo>
                    <a:pt x="26" y="60"/>
                  </a:lnTo>
                  <a:lnTo>
                    <a:pt x="0" y="30"/>
                  </a:lnTo>
                  <a:lnTo>
                    <a:pt x="26" y="0"/>
                  </a:lnTo>
                  <a:close/>
                </a:path>
              </a:pathLst>
            </a:custGeom>
            <a:solidFill>
              <a:srgbClr val="FFFF00"/>
            </a:solidFill>
            <a:ln w="25400" cap="flat" cmpd="sng">
              <a:solidFill>
                <a:srgbClr val="FFFF00"/>
              </a:solidFill>
              <a:prstDash val="solid"/>
              <a:round/>
              <a:headEnd type="none" w="med" len="med"/>
              <a:tailEnd type="none" w="med" len="med"/>
            </a:ln>
          </p:spPr>
          <p:txBody>
            <a:bodyPr/>
            <a:lstStyle/>
            <a:p>
              <a:endParaRPr lang="en-US"/>
            </a:p>
          </p:txBody>
        </p:sp>
        <p:sp>
          <p:nvSpPr>
            <p:cNvPr id="16443" name="Freeform 59"/>
            <p:cNvSpPr>
              <a:spLocks/>
            </p:cNvSpPr>
            <p:nvPr/>
          </p:nvSpPr>
          <p:spPr bwMode="auto">
            <a:xfrm>
              <a:off x="1098" y="2001"/>
              <a:ext cx="54" cy="60"/>
            </a:xfrm>
            <a:custGeom>
              <a:avLst/>
              <a:gdLst>
                <a:gd name="T0" fmla="*/ 40 w 53"/>
                <a:gd name="T1" fmla="*/ 0 h 60"/>
                <a:gd name="T2" fmla="*/ 66 w 53"/>
                <a:gd name="T3" fmla="*/ 30 h 60"/>
                <a:gd name="T4" fmla="*/ 40 w 53"/>
                <a:gd name="T5" fmla="*/ 60 h 60"/>
                <a:gd name="T6" fmla="*/ 0 w 53"/>
                <a:gd name="T7" fmla="*/ 30 h 60"/>
                <a:gd name="T8" fmla="*/ 40 w 53"/>
                <a:gd name="T9" fmla="*/ 0 h 60"/>
                <a:gd name="T10" fmla="*/ 0 60000 65536"/>
                <a:gd name="T11" fmla="*/ 0 60000 65536"/>
                <a:gd name="T12" fmla="*/ 0 60000 65536"/>
                <a:gd name="T13" fmla="*/ 0 60000 65536"/>
                <a:gd name="T14" fmla="*/ 0 60000 65536"/>
                <a:gd name="T15" fmla="*/ 0 w 53"/>
                <a:gd name="T16" fmla="*/ 0 h 60"/>
                <a:gd name="T17" fmla="*/ 53 w 53"/>
                <a:gd name="T18" fmla="*/ 60 h 60"/>
              </a:gdLst>
              <a:ahLst/>
              <a:cxnLst>
                <a:cxn ang="T10">
                  <a:pos x="T0" y="T1"/>
                </a:cxn>
                <a:cxn ang="T11">
                  <a:pos x="T2" y="T3"/>
                </a:cxn>
                <a:cxn ang="T12">
                  <a:pos x="T4" y="T5"/>
                </a:cxn>
                <a:cxn ang="T13">
                  <a:pos x="T6" y="T7"/>
                </a:cxn>
                <a:cxn ang="T14">
                  <a:pos x="T8" y="T9"/>
                </a:cxn>
              </a:cxnLst>
              <a:rect l="T15" t="T16" r="T17" b="T18"/>
              <a:pathLst>
                <a:path w="53" h="60">
                  <a:moveTo>
                    <a:pt x="27" y="0"/>
                  </a:moveTo>
                  <a:lnTo>
                    <a:pt x="53" y="30"/>
                  </a:lnTo>
                  <a:lnTo>
                    <a:pt x="27" y="60"/>
                  </a:lnTo>
                  <a:lnTo>
                    <a:pt x="0" y="30"/>
                  </a:lnTo>
                  <a:lnTo>
                    <a:pt x="27" y="0"/>
                  </a:lnTo>
                  <a:close/>
                </a:path>
              </a:pathLst>
            </a:custGeom>
            <a:solidFill>
              <a:srgbClr val="FFFF00"/>
            </a:solidFill>
            <a:ln w="25400" cap="flat" cmpd="sng">
              <a:solidFill>
                <a:srgbClr val="FFFF00"/>
              </a:solidFill>
              <a:prstDash val="solid"/>
              <a:round/>
              <a:headEnd type="none" w="med" len="med"/>
              <a:tailEnd type="none" w="med" len="med"/>
            </a:ln>
          </p:spPr>
          <p:txBody>
            <a:bodyPr/>
            <a:lstStyle/>
            <a:p>
              <a:endParaRPr lang="en-US"/>
            </a:p>
          </p:txBody>
        </p:sp>
        <p:sp>
          <p:nvSpPr>
            <p:cNvPr id="16444" name="Freeform 60"/>
            <p:cNvSpPr>
              <a:spLocks/>
            </p:cNvSpPr>
            <p:nvPr/>
          </p:nvSpPr>
          <p:spPr bwMode="auto">
            <a:xfrm>
              <a:off x="1158" y="1665"/>
              <a:ext cx="52" cy="60"/>
            </a:xfrm>
            <a:custGeom>
              <a:avLst/>
              <a:gdLst>
                <a:gd name="T0" fmla="*/ 26 w 53"/>
                <a:gd name="T1" fmla="*/ 0 h 60"/>
                <a:gd name="T2" fmla="*/ 40 w 53"/>
                <a:gd name="T3" fmla="*/ 30 h 60"/>
                <a:gd name="T4" fmla="*/ 26 w 53"/>
                <a:gd name="T5" fmla="*/ 60 h 60"/>
                <a:gd name="T6" fmla="*/ 0 w 53"/>
                <a:gd name="T7" fmla="*/ 30 h 60"/>
                <a:gd name="T8" fmla="*/ 26 w 53"/>
                <a:gd name="T9" fmla="*/ 0 h 60"/>
                <a:gd name="T10" fmla="*/ 0 60000 65536"/>
                <a:gd name="T11" fmla="*/ 0 60000 65536"/>
                <a:gd name="T12" fmla="*/ 0 60000 65536"/>
                <a:gd name="T13" fmla="*/ 0 60000 65536"/>
                <a:gd name="T14" fmla="*/ 0 60000 65536"/>
                <a:gd name="T15" fmla="*/ 0 w 53"/>
                <a:gd name="T16" fmla="*/ 0 h 60"/>
                <a:gd name="T17" fmla="*/ 53 w 53"/>
                <a:gd name="T18" fmla="*/ 60 h 60"/>
              </a:gdLst>
              <a:ahLst/>
              <a:cxnLst>
                <a:cxn ang="T10">
                  <a:pos x="T0" y="T1"/>
                </a:cxn>
                <a:cxn ang="T11">
                  <a:pos x="T2" y="T3"/>
                </a:cxn>
                <a:cxn ang="T12">
                  <a:pos x="T4" y="T5"/>
                </a:cxn>
                <a:cxn ang="T13">
                  <a:pos x="T6" y="T7"/>
                </a:cxn>
                <a:cxn ang="T14">
                  <a:pos x="T8" y="T9"/>
                </a:cxn>
              </a:cxnLst>
              <a:rect l="T15" t="T16" r="T17" b="T18"/>
              <a:pathLst>
                <a:path w="53" h="60">
                  <a:moveTo>
                    <a:pt x="26" y="0"/>
                  </a:moveTo>
                  <a:lnTo>
                    <a:pt x="53" y="30"/>
                  </a:lnTo>
                  <a:lnTo>
                    <a:pt x="26" y="60"/>
                  </a:lnTo>
                  <a:lnTo>
                    <a:pt x="0" y="30"/>
                  </a:lnTo>
                  <a:lnTo>
                    <a:pt x="26" y="0"/>
                  </a:lnTo>
                  <a:close/>
                </a:path>
              </a:pathLst>
            </a:custGeom>
            <a:solidFill>
              <a:srgbClr val="FFFF00"/>
            </a:solidFill>
            <a:ln w="25400" cap="flat" cmpd="sng">
              <a:solidFill>
                <a:srgbClr val="FFFF00"/>
              </a:solidFill>
              <a:prstDash val="solid"/>
              <a:round/>
              <a:headEnd type="none" w="med" len="med"/>
              <a:tailEnd type="none" w="med" len="med"/>
            </a:ln>
          </p:spPr>
          <p:txBody>
            <a:bodyPr/>
            <a:lstStyle/>
            <a:p>
              <a:endParaRPr lang="en-US"/>
            </a:p>
          </p:txBody>
        </p:sp>
        <p:sp>
          <p:nvSpPr>
            <p:cNvPr id="16445" name="Freeform 61"/>
            <p:cNvSpPr>
              <a:spLocks/>
            </p:cNvSpPr>
            <p:nvPr/>
          </p:nvSpPr>
          <p:spPr bwMode="auto">
            <a:xfrm>
              <a:off x="1210" y="1431"/>
              <a:ext cx="54" cy="60"/>
            </a:xfrm>
            <a:custGeom>
              <a:avLst/>
              <a:gdLst>
                <a:gd name="T0" fmla="*/ 40 w 53"/>
                <a:gd name="T1" fmla="*/ 0 h 60"/>
                <a:gd name="T2" fmla="*/ 66 w 53"/>
                <a:gd name="T3" fmla="*/ 30 h 60"/>
                <a:gd name="T4" fmla="*/ 40 w 53"/>
                <a:gd name="T5" fmla="*/ 60 h 60"/>
                <a:gd name="T6" fmla="*/ 0 w 53"/>
                <a:gd name="T7" fmla="*/ 30 h 60"/>
                <a:gd name="T8" fmla="*/ 40 w 53"/>
                <a:gd name="T9" fmla="*/ 0 h 60"/>
                <a:gd name="T10" fmla="*/ 0 60000 65536"/>
                <a:gd name="T11" fmla="*/ 0 60000 65536"/>
                <a:gd name="T12" fmla="*/ 0 60000 65536"/>
                <a:gd name="T13" fmla="*/ 0 60000 65536"/>
                <a:gd name="T14" fmla="*/ 0 60000 65536"/>
                <a:gd name="T15" fmla="*/ 0 w 53"/>
                <a:gd name="T16" fmla="*/ 0 h 60"/>
                <a:gd name="T17" fmla="*/ 53 w 53"/>
                <a:gd name="T18" fmla="*/ 60 h 60"/>
              </a:gdLst>
              <a:ahLst/>
              <a:cxnLst>
                <a:cxn ang="T10">
                  <a:pos x="T0" y="T1"/>
                </a:cxn>
                <a:cxn ang="T11">
                  <a:pos x="T2" y="T3"/>
                </a:cxn>
                <a:cxn ang="T12">
                  <a:pos x="T4" y="T5"/>
                </a:cxn>
                <a:cxn ang="T13">
                  <a:pos x="T6" y="T7"/>
                </a:cxn>
                <a:cxn ang="T14">
                  <a:pos x="T8" y="T9"/>
                </a:cxn>
              </a:cxnLst>
              <a:rect l="T15" t="T16" r="T17" b="T18"/>
              <a:pathLst>
                <a:path w="53" h="60">
                  <a:moveTo>
                    <a:pt x="27" y="0"/>
                  </a:moveTo>
                  <a:lnTo>
                    <a:pt x="53" y="30"/>
                  </a:lnTo>
                  <a:lnTo>
                    <a:pt x="27" y="60"/>
                  </a:lnTo>
                  <a:lnTo>
                    <a:pt x="0" y="30"/>
                  </a:lnTo>
                  <a:lnTo>
                    <a:pt x="27" y="0"/>
                  </a:lnTo>
                  <a:close/>
                </a:path>
              </a:pathLst>
            </a:custGeom>
            <a:solidFill>
              <a:srgbClr val="FFFF00"/>
            </a:solidFill>
            <a:ln w="25400" cap="flat" cmpd="sng">
              <a:solidFill>
                <a:srgbClr val="FFFF00"/>
              </a:solidFill>
              <a:prstDash val="solid"/>
              <a:round/>
              <a:headEnd type="none" w="med" len="med"/>
              <a:tailEnd type="none" w="med" len="med"/>
            </a:ln>
          </p:spPr>
          <p:txBody>
            <a:bodyPr/>
            <a:lstStyle/>
            <a:p>
              <a:endParaRPr lang="en-US"/>
            </a:p>
          </p:txBody>
        </p:sp>
        <p:sp>
          <p:nvSpPr>
            <p:cNvPr id="16446" name="Freeform 62"/>
            <p:cNvSpPr>
              <a:spLocks/>
            </p:cNvSpPr>
            <p:nvPr/>
          </p:nvSpPr>
          <p:spPr bwMode="auto">
            <a:xfrm>
              <a:off x="1270" y="1323"/>
              <a:ext cx="52" cy="60"/>
            </a:xfrm>
            <a:custGeom>
              <a:avLst/>
              <a:gdLst>
                <a:gd name="T0" fmla="*/ 26 w 53"/>
                <a:gd name="T1" fmla="*/ 0 h 60"/>
                <a:gd name="T2" fmla="*/ 40 w 53"/>
                <a:gd name="T3" fmla="*/ 30 h 60"/>
                <a:gd name="T4" fmla="*/ 26 w 53"/>
                <a:gd name="T5" fmla="*/ 60 h 60"/>
                <a:gd name="T6" fmla="*/ 0 w 53"/>
                <a:gd name="T7" fmla="*/ 30 h 60"/>
                <a:gd name="T8" fmla="*/ 26 w 53"/>
                <a:gd name="T9" fmla="*/ 0 h 60"/>
                <a:gd name="T10" fmla="*/ 0 60000 65536"/>
                <a:gd name="T11" fmla="*/ 0 60000 65536"/>
                <a:gd name="T12" fmla="*/ 0 60000 65536"/>
                <a:gd name="T13" fmla="*/ 0 60000 65536"/>
                <a:gd name="T14" fmla="*/ 0 60000 65536"/>
                <a:gd name="T15" fmla="*/ 0 w 53"/>
                <a:gd name="T16" fmla="*/ 0 h 60"/>
                <a:gd name="T17" fmla="*/ 53 w 53"/>
                <a:gd name="T18" fmla="*/ 60 h 60"/>
              </a:gdLst>
              <a:ahLst/>
              <a:cxnLst>
                <a:cxn ang="T10">
                  <a:pos x="T0" y="T1"/>
                </a:cxn>
                <a:cxn ang="T11">
                  <a:pos x="T2" y="T3"/>
                </a:cxn>
                <a:cxn ang="T12">
                  <a:pos x="T4" y="T5"/>
                </a:cxn>
                <a:cxn ang="T13">
                  <a:pos x="T6" y="T7"/>
                </a:cxn>
                <a:cxn ang="T14">
                  <a:pos x="T8" y="T9"/>
                </a:cxn>
              </a:cxnLst>
              <a:rect l="T15" t="T16" r="T17" b="T18"/>
              <a:pathLst>
                <a:path w="53" h="60">
                  <a:moveTo>
                    <a:pt x="26" y="0"/>
                  </a:moveTo>
                  <a:lnTo>
                    <a:pt x="53" y="30"/>
                  </a:lnTo>
                  <a:lnTo>
                    <a:pt x="26" y="60"/>
                  </a:lnTo>
                  <a:lnTo>
                    <a:pt x="0" y="30"/>
                  </a:lnTo>
                  <a:lnTo>
                    <a:pt x="26" y="0"/>
                  </a:lnTo>
                  <a:close/>
                </a:path>
              </a:pathLst>
            </a:custGeom>
            <a:solidFill>
              <a:srgbClr val="FFFF00"/>
            </a:solidFill>
            <a:ln w="25400" cap="flat" cmpd="sng">
              <a:solidFill>
                <a:srgbClr val="FFFF00"/>
              </a:solidFill>
              <a:prstDash val="solid"/>
              <a:round/>
              <a:headEnd type="none" w="med" len="med"/>
              <a:tailEnd type="none" w="med" len="med"/>
            </a:ln>
          </p:spPr>
          <p:txBody>
            <a:bodyPr/>
            <a:lstStyle/>
            <a:p>
              <a:endParaRPr lang="en-US"/>
            </a:p>
          </p:txBody>
        </p:sp>
        <p:sp>
          <p:nvSpPr>
            <p:cNvPr id="16447" name="Freeform 63"/>
            <p:cNvSpPr>
              <a:spLocks/>
            </p:cNvSpPr>
            <p:nvPr/>
          </p:nvSpPr>
          <p:spPr bwMode="auto">
            <a:xfrm>
              <a:off x="1322" y="1353"/>
              <a:ext cx="54" cy="60"/>
            </a:xfrm>
            <a:custGeom>
              <a:avLst/>
              <a:gdLst>
                <a:gd name="T0" fmla="*/ 40 w 53"/>
                <a:gd name="T1" fmla="*/ 0 h 60"/>
                <a:gd name="T2" fmla="*/ 66 w 53"/>
                <a:gd name="T3" fmla="*/ 30 h 60"/>
                <a:gd name="T4" fmla="*/ 40 w 53"/>
                <a:gd name="T5" fmla="*/ 60 h 60"/>
                <a:gd name="T6" fmla="*/ 0 w 53"/>
                <a:gd name="T7" fmla="*/ 30 h 60"/>
                <a:gd name="T8" fmla="*/ 40 w 53"/>
                <a:gd name="T9" fmla="*/ 0 h 60"/>
                <a:gd name="T10" fmla="*/ 0 60000 65536"/>
                <a:gd name="T11" fmla="*/ 0 60000 65536"/>
                <a:gd name="T12" fmla="*/ 0 60000 65536"/>
                <a:gd name="T13" fmla="*/ 0 60000 65536"/>
                <a:gd name="T14" fmla="*/ 0 60000 65536"/>
                <a:gd name="T15" fmla="*/ 0 w 53"/>
                <a:gd name="T16" fmla="*/ 0 h 60"/>
                <a:gd name="T17" fmla="*/ 53 w 53"/>
                <a:gd name="T18" fmla="*/ 60 h 60"/>
              </a:gdLst>
              <a:ahLst/>
              <a:cxnLst>
                <a:cxn ang="T10">
                  <a:pos x="T0" y="T1"/>
                </a:cxn>
                <a:cxn ang="T11">
                  <a:pos x="T2" y="T3"/>
                </a:cxn>
                <a:cxn ang="T12">
                  <a:pos x="T4" y="T5"/>
                </a:cxn>
                <a:cxn ang="T13">
                  <a:pos x="T6" y="T7"/>
                </a:cxn>
                <a:cxn ang="T14">
                  <a:pos x="T8" y="T9"/>
                </a:cxn>
              </a:cxnLst>
              <a:rect l="T15" t="T16" r="T17" b="T18"/>
              <a:pathLst>
                <a:path w="53" h="60">
                  <a:moveTo>
                    <a:pt x="27" y="0"/>
                  </a:moveTo>
                  <a:lnTo>
                    <a:pt x="53" y="30"/>
                  </a:lnTo>
                  <a:lnTo>
                    <a:pt x="27" y="60"/>
                  </a:lnTo>
                  <a:lnTo>
                    <a:pt x="0" y="30"/>
                  </a:lnTo>
                  <a:lnTo>
                    <a:pt x="27" y="0"/>
                  </a:lnTo>
                  <a:close/>
                </a:path>
              </a:pathLst>
            </a:custGeom>
            <a:solidFill>
              <a:srgbClr val="FFFF00"/>
            </a:solidFill>
            <a:ln w="25400" cap="flat" cmpd="sng">
              <a:solidFill>
                <a:srgbClr val="FFFF00"/>
              </a:solidFill>
              <a:prstDash val="solid"/>
              <a:round/>
              <a:headEnd type="none" w="med" len="med"/>
              <a:tailEnd type="none" w="med" len="med"/>
            </a:ln>
          </p:spPr>
          <p:txBody>
            <a:bodyPr/>
            <a:lstStyle/>
            <a:p>
              <a:endParaRPr lang="en-US"/>
            </a:p>
          </p:txBody>
        </p:sp>
        <p:sp>
          <p:nvSpPr>
            <p:cNvPr id="16448" name="Freeform 64"/>
            <p:cNvSpPr>
              <a:spLocks/>
            </p:cNvSpPr>
            <p:nvPr/>
          </p:nvSpPr>
          <p:spPr bwMode="auto">
            <a:xfrm>
              <a:off x="1382" y="1485"/>
              <a:ext cx="52" cy="60"/>
            </a:xfrm>
            <a:custGeom>
              <a:avLst/>
              <a:gdLst>
                <a:gd name="T0" fmla="*/ 26 w 53"/>
                <a:gd name="T1" fmla="*/ 0 h 60"/>
                <a:gd name="T2" fmla="*/ 40 w 53"/>
                <a:gd name="T3" fmla="*/ 30 h 60"/>
                <a:gd name="T4" fmla="*/ 26 w 53"/>
                <a:gd name="T5" fmla="*/ 60 h 60"/>
                <a:gd name="T6" fmla="*/ 0 w 53"/>
                <a:gd name="T7" fmla="*/ 30 h 60"/>
                <a:gd name="T8" fmla="*/ 26 w 53"/>
                <a:gd name="T9" fmla="*/ 0 h 60"/>
                <a:gd name="T10" fmla="*/ 0 60000 65536"/>
                <a:gd name="T11" fmla="*/ 0 60000 65536"/>
                <a:gd name="T12" fmla="*/ 0 60000 65536"/>
                <a:gd name="T13" fmla="*/ 0 60000 65536"/>
                <a:gd name="T14" fmla="*/ 0 60000 65536"/>
                <a:gd name="T15" fmla="*/ 0 w 53"/>
                <a:gd name="T16" fmla="*/ 0 h 60"/>
                <a:gd name="T17" fmla="*/ 53 w 53"/>
                <a:gd name="T18" fmla="*/ 60 h 60"/>
              </a:gdLst>
              <a:ahLst/>
              <a:cxnLst>
                <a:cxn ang="T10">
                  <a:pos x="T0" y="T1"/>
                </a:cxn>
                <a:cxn ang="T11">
                  <a:pos x="T2" y="T3"/>
                </a:cxn>
                <a:cxn ang="T12">
                  <a:pos x="T4" y="T5"/>
                </a:cxn>
                <a:cxn ang="T13">
                  <a:pos x="T6" y="T7"/>
                </a:cxn>
                <a:cxn ang="T14">
                  <a:pos x="T8" y="T9"/>
                </a:cxn>
              </a:cxnLst>
              <a:rect l="T15" t="T16" r="T17" b="T18"/>
              <a:pathLst>
                <a:path w="53" h="60">
                  <a:moveTo>
                    <a:pt x="26" y="0"/>
                  </a:moveTo>
                  <a:lnTo>
                    <a:pt x="53" y="30"/>
                  </a:lnTo>
                  <a:lnTo>
                    <a:pt x="26" y="60"/>
                  </a:lnTo>
                  <a:lnTo>
                    <a:pt x="0" y="30"/>
                  </a:lnTo>
                  <a:lnTo>
                    <a:pt x="26" y="0"/>
                  </a:lnTo>
                  <a:close/>
                </a:path>
              </a:pathLst>
            </a:custGeom>
            <a:solidFill>
              <a:srgbClr val="FFFF00"/>
            </a:solidFill>
            <a:ln w="25400" cap="flat" cmpd="sng">
              <a:solidFill>
                <a:srgbClr val="FFFF00"/>
              </a:solidFill>
              <a:prstDash val="solid"/>
              <a:round/>
              <a:headEnd type="none" w="med" len="med"/>
              <a:tailEnd type="none" w="med" len="med"/>
            </a:ln>
          </p:spPr>
          <p:txBody>
            <a:bodyPr/>
            <a:lstStyle/>
            <a:p>
              <a:endParaRPr lang="en-US"/>
            </a:p>
          </p:txBody>
        </p:sp>
        <p:sp>
          <p:nvSpPr>
            <p:cNvPr id="16449" name="Freeform 65"/>
            <p:cNvSpPr>
              <a:spLocks/>
            </p:cNvSpPr>
            <p:nvPr/>
          </p:nvSpPr>
          <p:spPr bwMode="auto">
            <a:xfrm>
              <a:off x="1440" y="1689"/>
              <a:ext cx="54" cy="60"/>
            </a:xfrm>
            <a:custGeom>
              <a:avLst/>
              <a:gdLst>
                <a:gd name="T0" fmla="*/ 27 w 54"/>
                <a:gd name="T1" fmla="*/ 0 h 60"/>
                <a:gd name="T2" fmla="*/ 54 w 54"/>
                <a:gd name="T3" fmla="*/ 30 h 60"/>
                <a:gd name="T4" fmla="*/ 27 w 54"/>
                <a:gd name="T5" fmla="*/ 60 h 60"/>
                <a:gd name="T6" fmla="*/ 0 w 54"/>
                <a:gd name="T7" fmla="*/ 30 h 60"/>
                <a:gd name="T8" fmla="*/ 27 w 54"/>
                <a:gd name="T9" fmla="*/ 0 h 60"/>
                <a:gd name="T10" fmla="*/ 0 60000 65536"/>
                <a:gd name="T11" fmla="*/ 0 60000 65536"/>
                <a:gd name="T12" fmla="*/ 0 60000 65536"/>
                <a:gd name="T13" fmla="*/ 0 60000 65536"/>
                <a:gd name="T14" fmla="*/ 0 60000 65536"/>
                <a:gd name="T15" fmla="*/ 0 w 54"/>
                <a:gd name="T16" fmla="*/ 0 h 60"/>
                <a:gd name="T17" fmla="*/ 54 w 54"/>
                <a:gd name="T18" fmla="*/ 60 h 60"/>
              </a:gdLst>
              <a:ahLst/>
              <a:cxnLst>
                <a:cxn ang="T10">
                  <a:pos x="T0" y="T1"/>
                </a:cxn>
                <a:cxn ang="T11">
                  <a:pos x="T2" y="T3"/>
                </a:cxn>
                <a:cxn ang="T12">
                  <a:pos x="T4" y="T5"/>
                </a:cxn>
                <a:cxn ang="T13">
                  <a:pos x="T6" y="T7"/>
                </a:cxn>
                <a:cxn ang="T14">
                  <a:pos x="T8" y="T9"/>
                </a:cxn>
              </a:cxnLst>
              <a:rect l="T15" t="T16" r="T17" b="T18"/>
              <a:pathLst>
                <a:path w="54" h="60">
                  <a:moveTo>
                    <a:pt x="27" y="0"/>
                  </a:moveTo>
                  <a:lnTo>
                    <a:pt x="54" y="30"/>
                  </a:lnTo>
                  <a:lnTo>
                    <a:pt x="27" y="60"/>
                  </a:lnTo>
                  <a:lnTo>
                    <a:pt x="0" y="30"/>
                  </a:lnTo>
                  <a:lnTo>
                    <a:pt x="27" y="0"/>
                  </a:lnTo>
                  <a:close/>
                </a:path>
              </a:pathLst>
            </a:custGeom>
            <a:solidFill>
              <a:srgbClr val="FFFF00"/>
            </a:solidFill>
            <a:ln w="25400" cap="flat" cmpd="sng">
              <a:solidFill>
                <a:srgbClr val="FFFF00"/>
              </a:solidFill>
              <a:prstDash val="solid"/>
              <a:round/>
              <a:headEnd type="none" w="med" len="med"/>
              <a:tailEnd type="none" w="med" len="med"/>
            </a:ln>
          </p:spPr>
          <p:txBody>
            <a:bodyPr/>
            <a:lstStyle/>
            <a:p>
              <a:endParaRPr lang="en-US"/>
            </a:p>
          </p:txBody>
        </p:sp>
        <p:sp>
          <p:nvSpPr>
            <p:cNvPr id="16450" name="Freeform 66"/>
            <p:cNvSpPr>
              <a:spLocks/>
            </p:cNvSpPr>
            <p:nvPr/>
          </p:nvSpPr>
          <p:spPr bwMode="auto">
            <a:xfrm>
              <a:off x="1494" y="1917"/>
              <a:ext cx="52" cy="60"/>
            </a:xfrm>
            <a:custGeom>
              <a:avLst/>
              <a:gdLst>
                <a:gd name="T0" fmla="*/ 26 w 53"/>
                <a:gd name="T1" fmla="*/ 0 h 60"/>
                <a:gd name="T2" fmla="*/ 40 w 53"/>
                <a:gd name="T3" fmla="*/ 30 h 60"/>
                <a:gd name="T4" fmla="*/ 26 w 53"/>
                <a:gd name="T5" fmla="*/ 60 h 60"/>
                <a:gd name="T6" fmla="*/ 0 w 53"/>
                <a:gd name="T7" fmla="*/ 30 h 60"/>
                <a:gd name="T8" fmla="*/ 26 w 53"/>
                <a:gd name="T9" fmla="*/ 0 h 60"/>
                <a:gd name="T10" fmla="*/ 0 60000 65536"/>
                <a:gd name="T11" fmla="*/ 0 60000 65536"/>
                <a:gd name="T12" fmla="*/ 0 60000 65536"/>
                <a:gd name="T13" fmla="*/ 0 60000 65536"/>
                <a:gd name="T14" fmla="*/ 0 60000 65536"/>
                <a:gd name="T15" fmla="*/ 0 w 53"/>
                <a:gd name="T16" fmla="*/ 0 h 60"/>
                <a:gd name="T17" fmla="*/ 53 w 53"/>
                <a:gd name="T18" fmla="*/ 60 h 60"/>
              </a:gdLst>
              <a:ahLst/>
              <a:cxnLst>
                <a:cxn ang="T10">
                  <a:pos x="T0" y="T1"/>
                </a:cxn>
                <a:cxn ang="T11">
                  <a:pos x="T2" y="T3"/>
                </a:cxn>
                <a:cxn ang="T12">
                  <a:pos x="T4" y="T5"/>
                </a:cxn>
                <a:cxn ang="T13">
                  <a:pos x="T6" y="T7"/>
                </a:cxn>
                <a:cxn ang="T14">
                  <a:pos x="T8" y="T9"/>
                </a:cxn>
              </a:cxnLst>
              <a:rect l="T15" t="T16" r="T17" b="T18"/>
              <a:pathLst>
                <a:path w="53" h="60">
                  <a:moveTo>
                    <a:pt x="26" y="0"/>
                  </a:moveTo>
                  <a:lnTo>
                    <a:pt x="53" y="30"/>
                  </a:lnTo>
                  <a:lnTo>
                    <a:pt x="26" y="60"/>
                  </a:lnTo>
                  <a:lnTo>
                    <a:pt x="0" y="30"/>
                  </a:lnTo>
                  <a:lnTo>
                    <a:pt x="26" y="0"/>
                  </a:lnTo>
                  <a:close/>
                </a:path>
              </a:pathLst>
            </a:custGeom>
            <a:solidFill>
              <a:srgbClr val="FFFF00"/>
            </a:solidFill>
            <a:ln w="25400" cap="flat" cmpd="sng">
              <a:solidFill>
                <a:srgbClr val="FFFF00"/>
              </a:solidFill>
              <a:prstDash val="solid"/>
              <a:round/>
              <a:headEnd type="none" w="med" len="med"/>
              <a:tailEnd type="none" w="med" len="med"/>
            </a:ln>
          </p:spPr>
          <p:txBody>
            <a:bodyPr/>
            <a:lstStyle/>
            <a:p>
              <a:endParaRPr lang="en-US"/>
            </a:p>
          </p:txBody>
        </p:sp>
        <p:sp>
          <p:nvSpPr>
            <p:cNvPr id="16451" name="Freeform 67"/>
            <p:cNvSpPr>
              <a:spLocks/>
            </p:cNvSpPr>
            <p:nvPr/>
          </p:nvSpPr>
          <p:spPr bwMode="auto">
            <a:xfrm>
              <a:off x="1552" y="2133"/>
              <a:ext cx="54" cy="60"/>
            </a:xfrm>
            <a:custGeom>
              <a:avLst/>
              <a:gdLst>
                <a:gd name="T0" fmla="*/ 27 w 54"/>
                <a:gd name="T1" fmla="*/ 0 h 60"/>
                <a:gd name="T2" fmla="*/ 54 w 54"/>
                <a:gd name="T3" fmla="*/ 30 h 60"/>
                <a:gd name="T4" fmla="*/ 27 w 54"/>
                <a:gd name="T5" fmla="*/ 60 h 60"/>
                <a:gd name="T6" fmla="*/ 0 w 54"/>
                <a:gd name="T7" fmla="*/ 30 h 60"/>
                <a:gd name="T8" fmla="*/ 27 w 54"/>
                <a:gd name="T9" fmla="*/ 0 h 60"/>
                <a:gd name="T10" fmla="*/ 0 60000 65536"/>
                <a:gd name="T11" fmla="*/ 0 60000 65536"/>
                <a:gd name="T12" fmla="*/ 0 60000 65536"/>
                <a:gd name="T13" fmla="*/ 0 60000 65536"/>
                <a:gd name="T14" fmla="*/ 0 60000 65536"/>
                <a:gd name="T15" fmla="*/ 0 w 54"/>
                <a:gd name="T16" fmla="*/ 0 h 60"/>
                <a:gd name="T17" fmla="*/ 54 w 54"/>
                <a:gd name="T18" fmla="*/ 60 h 60"/>
              </a:gdLst>
              <a:ahLst/>
              <a:cxnLst>
                <a:cxn ang="T10">
                  <a:pos x="T0" y="T1"/>
                </a:cxn>
                <a:cxn ang="T11">
                  <a:pos x="T2" y="T3"/>
                </a:cxn>
                <a:cxn ang="T12">
                  <a:pos x="T4" y="T5"/>
                </a:cxn>
                <a:cxn ang="T13">
                  <a:pos x="T6" y="T7"/>
                </a:cxn>
                <a:cxn ang="T14">
                  <a:pos x="T8" y="T9"/>
                </a:cxn>
              </a:cxnLst>
              <a:rect l="T15" t="T16" r="T17" b="T18"/>
              <a:pathLst>
                <a:path w="54" h="60">
                  <a:moveTo>
                    <a:pt x="27" y="0"/>
                  </a:moveTo>
                  <a:lnTo>
                    <a:pt x="54" y="30"/>
                  </a:lnTo>
                  <a:lnTo>
                    <a:pt x="27" y="60"/>
                  </a:lnTo>
                  <a:lnTo>
                    <a:pt x="0" y="30"/>
                  </a:lnTo>
                  <a:lnTo>
                    <a:pt x="27" y="0"/>
                  </a:lnTo>
                  <a:close/>
                </a:path>
              </a:pathLst>
            </a:custGeom>
            <a:solidFill>
              <a:srgbClr val="FFFF00"/>
            </a:solidFill>
            <a:ln w="25400" cap="flat" cmpd="sng">
              <a:solidFill>
                <a:srgbClr val="FFFF00"/>
              </a:solidFill>
              <a:prstDash val="solid"/>
              <a:round/>
              <a:headEnd type="none" w="med" len="med"/>
              <a:tailEnd type="none" w="med" len="med"/>
            </a:ln>
          </p:spPr>
          <p:txBody>
            <a:bodyPr/>
            <a:lstStyle/>
            <a:p>
              <a:endParaRPr lang="en-US"/>
            </a:p>
          </p:txBody>
        </p:sp>
        <p:sp>
          <p:nvSpPr>
            <p:cNvPr id="16452" name="Freeform 68"/>
            <p:cNvSpPr>
              <a:spLocks/>
            </p:cNvSpPr>
            <p:nvPr/>
          </p:nvSpPr>
          <p:spPr bwMode="auto">
            <a:xfrm>
              <a:off x="1606" y="2325"/>
              <a:ext cx="52" cy="60"/>
            </a:xfrm>
            <a:custGeom>
              <a:avLst/>
              <a:gdLst>
                <a:gd name="T0" fmla="*/ 26 w 53"/>
                <a:gd name="T1" fmla="*/ 0 h 60"/>
                <a:gd name="T2" fmla="*/ 40 w 53"/>
                <a:gd name="T3" fmla="*/ 30 h 60"/>
                <a:gd name="T4" fmla="*/ 26 w 53"/>
                <a:gd name="T5" fmla="*/ 60 h 60"/>
                <a:gd name="T6" fmla="*/ 0 w 53"/>
                <a:gd name="T7" fmla="*/ 30 h 60"/>
                <a:gd name="T8" fmla="*/ 26 w 53"/>
                <a:gd name="T9" fmla="*/ 0 h 60"/>
                <a:gd name="T10" fmla="*/ 0 60000 65536"/>
                <a:gd name="T11" fmla="*/ 0 60000 65536"/>
                <a:gd name="T12" fmla="*/ 0 60000 65536"/>
                <a:gd name="T13" fmla="*/ 0 60000 65536"/>
                <a:gd name="T14" fmla="*/ 0 60000 65536"/>
                <a:gd name="T15" fmla="*/ 0 w 53"/>
                <a:gd name="T16" fmla="*/ 0 h 60"/>
                <a:gd name="T17" fmla="*/ 53 w 53"/>
                <a:gd name="T18" fmla="*/ 60 h 60"/>
              </a:gdLst>
              <a:ahLst/>
              <a:cxnLst>
                <a:cxn ang="T10">
                  <a:pos x="T0" y="T1"/>
                </a:cxn>
                <a:cxn ang="T11">
                  <a:pos x="T2" y="T3"/>
                </a:cxn>
                <a:cxn ang="T12">
                  <a:pos x="T4" y="T5"/>
                </a:cxn>
                <a:cxn ang="T13">
                  <a:pos x="T6" y="T7"/>
                </a:cxn>
                <a:cxn ang="T14">
                  <a:pos x="T8" y="T9"/>
                </a:cxn>
              </a:cxnLst>
              <a:rect l="T15" t="T16" r="T17" b="T18"/>
              <a:pathLst>
                <a:path w="53" h="60">
                  <a:moveTo>
                    <a:pt x="26" y="0"/>
                  </a:moveTo>
                  <a:lnTo>
                    <a:pt x="53" y="30"/>
                  </a:lnTo>
                  <a:lnTo>
                    <a:pt x="26" y="60"/>
                  </a:lnTo>
                  <a:lnTo>
                    <a:pt x="0" y="30"/>
                  </a:lnTo>
                  <a:lnTo>
                    <a:pt x="26" y="0"/>
                  </a:lnTo>
                  <a:close/>
                </a:path>
              </a:pathLst>
            </a:custGeom>
            <a:solidFill>
              <a:srgbClr val="FFFF00"/>
            </a:solidFill>
            <a:ln w="25400" cap="flat" cmpd="sng">
              <a:solidFill>
                <a:srgbClr val="FFFF00"/>
              </a:solidFill>
              <a:prstDash val="solid"/>
              <a:round/>
              <a:headEnd type="none" w="med" len="med"/>
              <a:tailEnd type="none" w="med" len="med"/>
            </a:ln>
          </p:spPr>
          <p:txBody>
            <a:bodyPr/>
            <a:lstStyle/>
            <a:p>
              <a:endParaRPr lang="en-US"/>
            </a:p>
          </p:txBody>
        </p:sp>
        <p:sp>
          <p:nvSpPr>
            <p:cNvPr id="16453" name="Freeform 69"/>
            <p:cNvSpPr>
              <a:spLocks/>
            </p:cNvSpPr>
            <p:nvPr/>
          </p:nvSpPr>
          <p:spPr bwMode="auto">
            <a:xfrm>
              <a:off x="1664" y="2481"/>
              <a:ext cx="54" cy="60"/>
            </a:xfrm>
            <a:custGeom>
              <a:avLst/>
              <a:gdLst>
                <a:gd name="T0" fmla="*/ 27 w 54"/>
                <a:gd name="T1" fmla="*/ 0 h 60"/>
                <a:gd name="T2" fmla="*/ 54 w 54"/>
                <a:gd name="T3" fmla="*/ 30 h 60"/>
                <a:gd name="T4" fmla="*/ 27 w 54"/>
                <a:gd name="T5" fmla="*/ 60 h 60"/>
                <a:gd name="T6" fmla="*/ 0 w 54"/>
                <a:gd name="T7" fmla="*/ 30 h 60"/>
                <a:gd name="T8" fmla="*/ 27 w 54"/>
                <a:gd name="T9" fmla="*/ 0 h 60"/>
                <a:gd name="T10" fmla="*/ 0 60000 65536"/>
                <a:gd name="T11" fmla="*/ 0 60000 65536"/>
                <a:gd name="T12" fmla="*/ 0 60000 65536"/>
                <a:gd name="T13" fmla="*/ 0 60000 65536"/>
                <a:gd name="T14" fmla="*/ 0 60000 65536"/>
                <a:gd name="T15" fmla="*/ 0 w 54"/>
                <a:gd name="T16" fmla="*/ 0 h 60"/>
                <a:gd name="T17" fmla="*/ 54 w 54"/>
                <a:gd name="T18" fmla="*/ 60 h 60"/>
              </a:gdLst>
              <a:ahLst/>
              <a:cxnLst>
                <a:cxn ang="T10">
                  <a:pos x="T0" y="T1"/>
                </a:cxn>
                <a:cxn ang="T11">
                  <a:pos x="T2" y="T3"/>
                </a:cxn>
                <a:cxn ang="T12">
                  <a:pos x="T4" y="T5"/>
                </a:cxn>
                <a:cxn ang="T13">
                  <a:pos x="T6" y="T7"/>
                </a:cxn>
                <a:cxn ang="T14">
                  <a:pos x="T8" y="T9"/>
                </a:cxn>
              </a:cxnLst>
              <a:rect l="T15" t="T16" r="T17" b="T18"/>
              <a:pathLst>
                <a:path w="54" h="60">
                  <a:moveTo>
                    <a:pt x="27" y="0"/>
                  </a:moveTo>
                  <a:lnTo>
                    <a:pt x="54" y="30"/>
                  </a:lnTo>
                  <a:lnTo>
                    <a:pt x="27" y="60"/>
                  </a:lnTo>
                  <a:lnTo>
                    <a:pt x="0" y="30"/>
                  </a:lnTo>
                  <a:lnTo>
                    <a:pt x="27" y="0"/>
                  </a:lnTo>
                  <a:close/>
                </a:path>
              </a:pathLst>
            </a:custGeom>
            <a:solidFill>
              <a:srgbClr val="FFFF00"/>
            </a:solidFill>
            <a:ln w="25400" cap="flat" cmpd="sng">
              <a:solidFill>
                <a:srgbClr val="FFFF00"/>
              </a:solidFill>
              <a:prstDash val="solid"/>
              <a:round/>
              <a:headEnd type="none" w="med" len="med"/>
              <a:tailEnd type="none" w="med" len="med"/>
            </a:ln>
          </p:spPr>
          <p:txBody>
            <a:bodyPr/>
            <a:lstStyle/>
            <a:p>
              <a:endParaRPr lang="en-US"/>
            </a:p>
          </p:txBody>
        </p:sp>
        <p:sp>
          <p:nvSpPr>
            <p:cNvPr id="16454" name="Freeform 70"/>
            <p:cNvSpPr>
              <a:spLocks/>
            </p:cNvSpPr>
            <p:nvPr/>
          </p:nvSpPr>
          <p:spPr bwMode="auto">
            <a:xfrm>
              <a:off x="1722" y="2601"/>
              <a:ext cx="54" cy="60"/>
            </a:xfrm>
            <a:custGeom>
              <a:avLst/>
              <a:gdLst>
                <a:gd name="T0" fmla="*/ 40 w 53"/>
                <a:gd name="T1" fmla="*/ 0 h 60"/>
                <a:gd name="T2" fmla="*/ 66 w 53"/>
                <a:gd name="T3" fmla="*/ 30 h 60"/>
                <a:gd name="T4" fmla="*/ 40 w 53"/>
                <a:gd name="T5" fmla="*/ 60 h 60"/>
                <a:gd name="T6" fmla="*/ 0 w 53"/>
                <a:gd name="T7" fmla="*/ 30 h 60"/>
                <a:gd name="T8" fmla="*/ 40 w 53"/>
                <a:gd name="T9" fmla="*/ 0 h 60"/>
                <a:gd name="T10" fmla="*/ 0 60000 65536"/>
                <a:gd name="T11" fmla="*/ 0 60000 65536"/>
                <a:gd name="T12" fmla="*/ 0 60000 65536"/>
                <a:gd name="T13" fmla="*/ 0 60000 65536"/>
                <a:gd name="T14" fmla="*/ 0 60000 65536"/>
                <a:gd name="T15" fmla="*/ 0 w 53"/>
                <a:gd name="T16" fmla="*/ 0 h 60"/>
                <a:gd name="T17" fmla="*/ 53 w 53"/>
                <a:gd name="T18" fmla="*/ 60 h 60"/>
              </a:gdLst>
              <a:ahLst/>
              <a:cxnLst>
                <a:cxn ang="T10">
                  <a:pos x="T0" y="T1"/>
                </a:cxn>
                <a:cxn ang="T11">
                  <a:pos x="T2" y="T3"/>
                </a:cxn>
                <a:cxn ang="T12">
                  <a:pos x="T4" y="T5"/>
                </a:cxn>
                <a:cxn ang="T13">
                  <a:pos x="T6" y="T7"/>
                </a:cxn>
                <a:cxn ang="T14">
                  <a:pos x="T8" y="T9"/>
                </a:cxn>
              </a:cxnLst>
              <a:rect l="T15" t="T16" r="T17" b="T18"/>
              <a:pathLst>
                <a:path w="53" h="60">
                  <a:moveTo>
                    <a:pt x="27" y="0"/>
                  </a:moveTo>
                  <a:lnTo>
                    <a:pt x="53" y="30"/>
                  </a:lnTo>
                  <a:lnTo>
                    <a:pt x="27" y="60"/>
                  </a:lnTo>
                  <a:lnTo>
                    <a:pt x="0" y="30"/>
                  </a:lnTo>
                  <a:lnTo>
                    <a:pt x="27" y="0"/>
                  </a:lnTo>
                  <a:close/>
                </a:path>
              </a:pathLst>
            </a:custGeom>
            <a:solidFill>
              <a:srgbClr val="FFFF00"/>
            </a:solidFill>
            <a:ln w="25400" cap="flat" cmpd="sng">
              <a:solidFill>
                <a:srgbClr val="FFFF00"/>
              </a:solidFill>
              <a:prstDash val="solid"/>
              <a:round/>
              <a:headEnd type="none" w="med" len="med"/>
              <a:tailEnd type="none" w="med" len="med"/>
            </a:ln>
          </p:spPr>
          <p:txBody>
            <a:bodyPr/>
            <a:lstStyle/>
            <a:p>
              <a:endParaRPr lang="en-US"/>
            </a:p>
          </p:txBody>
        </p:sp>
        <p:sp>
          <p:nvSpPr>
            <p:cNvPr id="16455" name="Freeform 71"/>
            <p:cNvSpPr>
              <a:spLocks/>
            </p:cNvSpPr>
            <p:nvPr/>
          </p:nvSpPr>
          <p:spPr bwMode="auto">
            <a:xfrm>
              <a:off x="1776" y="2691"/>
              <a:ext cx="54" cy="60"/>
            </a:xfrm>
            <a:custGeom>
              <a:avLst/>
              <a:gdLst>
                <a:gd name="T0" fmla="*/ 27 w 54"/>
                <a:gd name="T1" fmla="*/ 0 h 60"/>
                <a:gd name="T2" fmla="*/ 54 w 54"/>
                <a:gd name="T3" fmla="*/ 30 h 60"/>
                <a:gd name="T4" fmla="*/ 27 w 54"/>
                <a:gd name="T5" fmla="*/ 60 h 60"/>
                <a:gd name="T6" fmla="*/ 0 w 54"/>
                <a:gd name="T7" fmla="*/ 30 h 60"/>
                <a:gd name="T8" fmla="*/ 27 w 54"/>
                <a:gd name="T9" fmla="*/ 0 h 60"/>
                <a:gd name="T10" fmla="*/ 0 60000 65536"/>
                <a:gd name="T11" fmla="*/ 0 60000 65536"/>
                <a:gd name="T12" fmla="*/ 0 60000 65536"/>
                <a:gd name="T13" fmla="*/ 0 60000 65536"/>
                <a:gd name="T14" fmla="*/ 0 60000 65536"/>
                <a:gd name="T15" fmla="*/ 0 w 54"/>
                <a:gd name="T16" fmla="*/ 0 h 60"/>
                <a:gd name="T17" fmla="*/ 54 w 54"/>
                <a:gd name="T18" fmla="*/ 60 h 60"/>
              </a:gdLst>
              <a:ahLst/>
              <a:cxnLst>
                <a:cxn ang="T10">
                  <a:pos x="T0" y="T1"/>
                </a:cxn>
                <a:cxn ang="T11">
                  <a:pos x="T2" y="T3"/>
                </a:cxn>
                <a:cxn ang="T12">
                  <a:pos x="T4" y="T5"/>
                </a:cxn>
                <a:cxn ang="T13">
                  <a:pos x="T6" y="T7"/>
                </a:cxn>
                <a:cxn ang="T14">
                  <a:pos x="T8" y="T9"/>
                </a:cxn>
              </a:cxnLst>
              <a:rect l="T15" t="T16" r="T17" b="T18"/>
              <a:pathLst>
                <a:path w="54" h="60">
                  <a:moveTo>
                    <a:pt x="27" y="0"/>
                  </a:moveTo>
                  <a:lnTo>
                    <a:pt x="54" y="30"/>
                  </a:lnTo>
                  <a:lnTo>
                    <a:pt x="27" y="60"/>
                  </a:lnTo>
                  <a:lnTo>
                    <a:pt x="0" y="30"/>
                  </a:lnTo>
                  <a:lnTo>
                    <a:pt x="27" y="0"/>
                  </a:lnTo>
                  <a:close/>
                </a:path>
              </a:pathLst>
            </a:custGeom>
            <a:solidFill>
              <a:srgbClr val="FFFF00"/>
            </a:solidFill>
            <a:ln w="25400" cap="flat" cmpd="sng">
              <a:solidFill>
                <a:srgbClr val="FFFF00"/>
              </a:solidFill>
              <a:prstDash val="solid"/>
              <a:round/>
              <a:headEnd type="none" w="med" len="med"/>
              <a:tailEnd type="none" w="med" len="med"/>
            </a:ln>
          </p:spPr>
          <p:txBody>
            <a:bodyPr/>
            <a:lstStyle/>
            <a:p>
              <a:endParaRPr lang="en-US"/>
            </a:p>
          </p:txBody>
        </p:sp>
        <p:sp>
          <p:nvSpPr>
            <p:cNvPr id="16456" name="Freeform 72"/>
            <p:cNvSpPr>
              <a:spLocks/>
            </p:cNvSpPr>
            <p:nvPr/>
          </p:nvSpPr>
          <p:spPr bwMode="auto">
            <a:xfrm>
              <a:off x="1834" y="2751"/>
              <a:ext cx="54" cy="60"/>
            </a:xfrm>
            <a:custGeom>
              <a:avLst/>
              <a:gdLst>
                <a:gd name="T0" fmla="*/ 40 w 53"/>
                <a:gd name="T1" fmla="*/ 0 h 60"/>
                <a:gd name="T2" fmla="*/ 66 w 53"/>
                <a:gd name="T3" fmla="*/ 30 h 60"/>
                <a:gd name="T4" fmla="*/ 40 w 53"/>
                <a:gd name="T5" fmla="*/ 60 h 60"/>
                <a:gd name="T6" fmla="*/ 0 w 53"/>
                <a:gd name="T7" fmla="*/ 30 h 60"/>
                <a:gd name="T8" fmla="*/ 40 w 53"/>
                <a:gd name="T9" fmla="*/ 0 h 60"/>
                <a:gd name="T10" fmla="*/ 0 60000 65536"/>
                <a:gd name="T11" fmla="*/ 0 60000 65536"/>
                <a:gd name="T12" fmla="*/ 0 60000 65536"/>
                <a:gd name="T13" fmla="*/ 0 60000 65536"/>
                <a:gd name="T14" fmla="*/ 0 60000 65536"/>
                <a:gd name="T15" fmla="*/ 0 w 53"/>
                <a:gd name="T16" fmla="*/ 0 h 60"/>
                <a:gd name="T17" fmla="*/ 53 w 53"/>
                <a:gd name="T18" fmla="*/ 60 h 60"/>
              </a:gdLst>
              <a:ahLst/>
              <a:cxnLst>
                <a:cxn ang="T10">
                  <a:pos x="T0" y="T1"/>
                </a:cxn>
                <a:cxn ang="T11">
                  <a:pos x="T2" y="T3"/>
                </a:cxn>
                <a:cxn ang="T12">
                  <a:pos x="T4" y="T5"/>
                </a:cxn>
                <a:cxn ang="T13">
                  <a:pos x="T6" y="T7"/>
                </a:cxn>
                <a:cxn ang="T14">
                  <a:pos x="T8" y="T9"/>
                </a:cxn>
              </a:cxnLst>
              <a:rect l="T15" t="T16" r="T17" b="T18"/>
              <a:pathLst>
                <a:path w="53" h="60">
                  <a:moveTo>
                    <a:pt x="27" y="0"/>
                  </a:moveTo>
                  <a:lnTo>
                    <a:pt x="53" y="30"/>
                  </a:lnTo>
                  <a:lnTo>
                    <a:pt x="27" y="60"/>
                  </a:lnTo>
                  <a:lnTo>
                    <a:pt x="0" y="30"/>
                  </a:lnTo>
                  <a:lnTo>
                    <a:pt x="27" y="0"/>
                  </a:lnTo>
                  <a:close/>
                </a:path>
              </a:pathLst>
            </a:custGeom>
            <a:solidFill>
              <a:srgbClr val="FFFF00"/>
            </a:solidFill>
            <a:ln w="25400" cap="flat" cmpd="sng">
              <a:solidFill>
                <a:srgbClr val="FFFF00"/>
              </a:solidFill>
              <a:prstDash val="solid"/>
              <a:round/>
              <a:headEnd type="none" w="med" len="med"/>
              <a:tailEnd type="none" w="med" len="med"/>
            </a:ln>
          </p:spPr>
          <p:txBody>
            <a:bodyPr/>
            <a:lstStyle/>
            <a:p>
              <a:endParaRPr lang="en-US"/>
            </a:p>
          </p:txBody>
        </p:sp>
        <p:sp>
          <p:nvSpPr>
            <p:cNvPr id="16457" name="Freeform 73"/>
            <p:cNvSpPr>
              <a:spLocks/>
            </p:cNvSpPr>
            <p:nvPr/>
          </p:nvSpPr>
          <p:spPr bwMode="auto">
            <a:xfrm>
              <a:off x="1888" y="2799"/>
              <a:ext cx="54" cy="60"/>
            </a:xfrm>
            <a:custGeom>
              <a:avLst/>
              <a:gdLst>
                <a:gd name="T0" fmla="*/ 27 w 54"/>
                <a:gd name="T1" fmla="*/ 0 h 60"/>
                <a:gd name="T2" fmla="*/ 54 w 54"/>
                <a:gd name="T3" fmla="*/ 30 h 60"/>
                <a:gd name="T4" fmla="*/ 27 w 54"/>
                <a:gd name="T5" fmla="*/ 60 h 60"/>
                <a:gd name="T6" fmla="*/ 0 w 54"/>
                <a:gd name="T7" fmla="*/ 30 h 60"/>
                <a:gd name="T8" fmla="*/ 27 w 54"/>
                <a:gd name="T9" fmla="*/ 0 h 60"/>
                <a:gd name="T10" fmla="*/ 0 60000 65536"/>
                <a:gd name="T11" fmla="*/ 0 60000 65536"/>
                <a:gd name="T12" fmla="*/ 0 60000 65536"/>
                <a:gd name="T13" fmla="*/ 0 60000 65536"/>
                <a:gd name="T14" fmla="*/ 0 60000 65536"/>
                <a:gd name="T15" fmla="*/ 0 w 54"/>
                <a:gd name="T16" fmla="*/ 0 h 60"/>
                <a:gd name="T17" fmla="*/ 54 w 54"/>
                <a:gd name="T18" fmla="*/ 60 h 60"/>
              </a:gdLst>
              <a:ahLst/>
              <a:cxnLst>
                <a:cxn ang="T10">
                  <a:pos x="T0" y="T1"/>
                </a:cxn>
                <a:cxn ang="T11">
                  <a:pos x="T2" y="T3"/>
                </a:cxn>
                <a:cxn ang="T12">
                  <a:pos x="T4" y="T5"/>
                </a:cxn>
                <a:cxn ang="T13">
                  <a:pos x="T6" y="T7"/>
                </a:cxn>
                <a:cxn ang="T14">
                  <a:pos x="T8" y="T9"/>
                </a:cxn>
              </a:cxnLst>
              <a:rect l="T15" t="T16" r="T17" b="T18"/>
              <a:pathLst>
                <a:path w="54" h="60">
                  <a:moveTo>
                    <a:pt x="27" y="0"/>
                  </a:moveTo>
                  <a:lnTo>
                    <a:pt x="54" y="30"/>
                  </a:lnTo>
                  <a:lnTo>
                    <a:pt x="27" y="60"/>
                  </a:lnTo>
                  <a:lnTo>
                    <a:pt x="0" y="30"/>
                  </a:lnTo>
                  <a:lnTo>
                    <a:pt x="27" y="0"/>
                  </a:lnTo>
                  <a:close/>
                </a:path>
              </a:pathLst>
            </a:custGeom>
            <a:solidFill>
              <a:srgbClr val="FFFF00"/>
            </a:solidFill>
            <a:ln w="25400" cap="flat" cmpd="sng">
              <a:solidFill>
                <a:srgbClr val="FFFF00"/>
              </a:solidFill>
              <a:prstDash val="solid"/>
              <a:round/>
              <a:headEnd type="none" w="med" len="med"/>
              <a:tailEnd type="none" w="med" len="med"/>
            </a:ln>
          </p:spPr>
          <p:txBody>
            <a:bodyPr/>
            <a:lstStyle/>
            <a:p>
              <a:endParaRPr lang="en-US"/>
            </a:p>
          </p:txBody>
        </p:sp>
        <p:sp>
          <p:nvSpPr>
            <p:cNvPr id="16458" name="Freeform 74"/>
            <p:cNvSpPr>
              <a:spLocks/>
            </p:cNvSpPr>
            <p:nvPr/>
          </p:nvSpPr>
          <p:spPr bwMode="auto">
            <a:xfrm>
              <a:off x="1946" y="2829"/>
              <a:ext cx="54" cy="60"/>
            </a:xfrm>
            <a:custGeom>
              <a:avLst/>
              <a:gdLst>
                <a:gd name="T0" fmla="*/ 40 w 53"/>
                <a:gd name="T1" fmla="*/ 0 h 60"/>
                <a:gd name="T2" fmla="*/ 66 w 53"/>
                <a:gd name="T3" fmla="*/ 30 h 60"/>
                <a:gd name="T4" fmla="*/ 40 w 53"/>
                <a:gd name="T5" fmla="*/ 60 h 60"/>
                <a:gd name="T6" fmla="*/ 0 w 53"/>
                <a:gd name="T7" fmla="*/ 30 h 60"/>
                <a:gd name="T8" fmla="*/ 40 w 53"/>
                <a:gd name="T9" fmla="*/ 0 h 60"/>
                <a:gd name="T10" fmla="*/ 0 60000 65536"/>
                <a:gd name="T11" fmla="*/ 0 60000 65536"/>
                <a:gd name="T12" fmla="*/ 0 60000 65536"/>
                <a:gd name="T13" fmla="*/ 0 60000 65536"/>
                <a:gd name="T14" fmla="*/ 0 60000 65536"/>
                <a:gd name="T15" fmla="*/ 0 w 53"/>
                <a:gd name="T16" fmla="*/ 0 h 60"/>
                <a:gd name="T17" fmla="*/ 53 w 53"/>
                <a:gd name="T18" fmla="*/ 60 h 60"/>
              </a:gdLst>
              <a:ahLst/>
              <a:cxnLst>
                <a:cxn ang="T10">
                  <a:pos x="T0" y="T1"/>
                </a:cxn>
                <a:cxn ang="T11">
                  <a:pos x="T2" y="T3"/>
                </a:cxn>
                <a:cxn ang="T12">
                  <a:pos x="T4" y="T5"/>
                </a:cxn>
                <a:cxn ang="T13">
                  <a:pos x="T6" y="T7"/>
                </a:cxn>
                <a:cxn ang="T14">
                  <a:pos x="T8" y="T9"/>
                </a:cxn>
              </a:cxnLst>
              <a:rect l="T15" t="T16" r="T17" b="T18"/>
              <a:pathLst>
                <a:path w="53" h="60">
                  <a:moveTo>
                    <a:pt x="27" y="0"/>
                  </a:moveTo>
                  <a:lnTo>
                    <a:pt x="53" y="30"/>
                  </a:lnTo>
                  <a:lnTo>
                    <a:pt x="27" y="60"/>
                  </a:lnTo>
                  <a:lnTo>
                    <a:pt x="0" y="30"/>
                  </a:lnTo>
                  <a:lnTo>
                    <a:pt x="27" y="0"/>
                  </a:lnTo>
                  <a:close/>
                </a:path>
              </a:pathLst>
            </a:custGeom>
            <a:solidFill>
              <a:srgbClr val="FFFF00"/>
            </a:solidFill>
            <a:ln w="25400" cap="flat" cmpd="sng">
              <a:solidFill>
                <a:srgbClr val="FFFF00"/>
              </a:solidFill>
              <a:prstDash val="solid"/>
              <a:round/>
              <a:headEnd type="none" w="med" len="med"/>
              <a:tailEnd type="none" w="med" len="med"/>
            </a:ln>
          </p:spPr>
          <p:txBody>
            <a:bodyPr/>
            <a:lstStyle/>
            <a:p>
              <a:endParaRPr lang="en-US"/>
            </a:p>
          </p:txBody>
        </p:sp>
        <p:sp>
          <p:nvSpPr>
            <p:cNvPr id="16459" name="Freeform 75"/>
            <p:cNvSpPr>
              <a:spLocks/>
            </p:cNvSpPr>
            <p:nvPr/>
          </p:nvSpPr>
          <p:spPr bwMode="auto">
            <a:xfrm>
              <a:off x="2000" y="2853"/>
              <a:ext cx="54" cy="60"/>
            </a:xfrm>
            <a:custGeom>
              <a:avLst/>
              <a:gdLst>
                <a:gd name="T0" fmla="*/ 27 w 54"/>
                <a:gd name="T1" fmla="*/ 0 h 60"/>
                <a:gd name="T2" fmla="*/ 54 w 54"/>
                <a:gd name="T3" fmla="*/ 30 h 60"/>
                <a:gd name="T4" fmla="*/ 27 w 54"/>
                <a:gd name="T5" fmla="*/ 60 h 60"/>
                <a:gd name="T6" fmla="*/ 0 w 54"/>
                <a:gd name="T7" fmla="*/ 30 h 60"/>
                <a:gd name="T8" fmla="*/ 27 w 54"/>
                <a:gd name="T9" fmla="*/ 0 h 60"/>
                <a:gd name="T10" fmla="*/ 0 60000 65536"/>
                <a:gd name="T11" fmla="*/ 0 60000 65536"/>
                <a:gd name="T12" fmla="*/ 0 60000 65536"/>
                <a:gd name="T13" fmla="*/ 0 60000 65536"/>
                <a:gd name="T14" fmla="*/ 0 60000 65536"/>
                <a:gd name="T15" fmla="*/ 0 w 54"/>
                <a:gd name="T16" fmla="*/ 0 h 60"/>
                <a:gd name="T17" fmla="*/ 54 w 54"/>
                <a:gd name="T18" fmla="*/ 60 h 60"/>
              </a:gdLst>
              <a:ahLst/>
              <a:cxnLst>
                <a:cxn ang="T10">
                  <a:pos x="T0" y="T1"/>
                </a:cxn>
                <a:cxn ang="T11">
                  <a:pos x="T2" y="T3"/>
                </a:cxn>
                <a:cxn ang="T12">
                  <a:pos x="T4" y="T5"/>
                </a:cxn>
                <a:cxn ang="T13">
                  <a:pos x="T6" y="T7"/>
                </a:cxn>
                <a:cxn ang="T14">
                  <a:pos x="T8" y="T9"/>
                </a:cxn>
              </a:cxnLst>
              <a:rect l="T15" t="T16" r="T17" b="T18"/>
              <a:pathLst>
                <a:path w="54" h="60">
                  <a:moveTo>
                    <a:pt x="27" y="0"/>
                  </a:moveTo>
                  <a:lnTo>
                    <a:pt x="54" y="30"/>
                  </a:lnTo>
                  <a:lnTo>
                    <a:pt x="27" y="60"/>
                  </a:lnTo>
                  <a:lnTo>
                    <a:pt x="0" y="30"/>
                  </a:lnTo>
                  <a:lnTo>
                    <a:pt x="27" y="0"/>
                  </a:lnTo>
                  <a:close/>
                </a:path>
              </a:pathLst>
            </a:custGeom>
            <a:solidFill>
              <a:srgbClr val="FFFF00"/>
            </a:solidFill>
            <a:ln w="25400" cap="flat" cmpd="sng">
              <a:solidFill>
                <a:srgbClr val="FFFF00"/>
              </a:solidFill>
              <a:prstDash val="solid"/>
              <a:round/>
              <a:headEnd type="none" w="med" len="med"/>
              <a:tailEnd type="none" w="med" len="med"/>
            </a:ln>
          </p:spPr>
          <p:txBody>
            <a:bodyPr/>
            <a:lstStyle/>
            <a:p>
              <a:endParaRPr lang="en-US"/>
            </a:p>
          </p:txBody>
        </p:sp>
        <p:sp>
          <p:nvSpPr>
            <p:cNvPr id="16460" name="Freeform 76"/>
            <p:cNvSpPr>
              <a:spLocks/>
            </p:cNvSpPr>
            <p:nvPr/>
          </p:nvSpPr>
          <p:spPr bwMode="auto">
            <a:xfrm>
              <a:off x="2058" y="2871"/>
              <a:ext cx="54" cy="60"/>
            </a:xfrm>
            <a:custGeom>
              <a:avLst/>
              <a:gdLst>
                <a:gd name="T0" fmla="*/ 40 w 53"/>
                <a:gd name="T1" fmla="*/ 0 h 60"/>
                <a:gd name="T2" fmla="*/ 66 w 53"/>
                <a:gd name="T3" fmla="*/ 30 h 60"/>
                <a:gd name="T4" fmla="*/ 40 w 53"/>
                <a:gd name="T5" fmla="*/ 60 h 60"/>
                <a:gd name="T6" fmla="*/ 0 w 53"/>
                <a:gd name="T7" fmla="*/ 30 h 60"/>
                <a:gd name="T8" fmla="*/ 40 w 53"/>
                <a:gd name="T9" fmla="*/ 0 h 60"/>
                <a:gd name="T10" fmla="*/ 0 60000 65536"/>
                <a:gd name="T11" fmla="*/ 0 60000 65536"/>
                <a:gd name="T12" fmla="*/ 0 60000 65536"/>
                <a:gd name="T13" fmla="*/ 0 60000 65536"/>
                <a:gd name="T14" fmla="*/ 0 60000 65536"/>
                <a:gd name="T15" fmla="*/ 0 w 53"/>
                <a:gd name="T16" fmla="*/ 0 h 60"/>
                <a:gd name="T17" fmla="*/ 53 w 53"/>
                <a:gd name="T18" fmla="*/ 60 h 60"/>
              </a:gdLst>
              <a:ahLst/>
              <a:cxnLst>
                <a:cxn ang="T10">
                  <a:pos x="T0" y="T1"/>
                </a:cxn>
                <a:cxn ang="T11">
                  <a:pos x="T2" y="T3"/>
                </a:cxn>
                <a:cxn ang="T12">
                  <a:pos x="T4" y="T5"/>
                </a:cxn>
                <a:cxn ang="T13">
                  <a:pos x="T6" y="T7"/>
                </a:cxn>
                <a:cxn ang="T14">
                  <a:pos x="T8" y="T9"/>
                </a:cxn>
              </a:cxnLst>
              <a:rect l="T15" t="T16" r="T17" b="T18"/>
              <a:pathLst>
                <a:path w="53" h="60">
                  <a:moveTo>
                    <a:pt x="27" y="0"/>
                  </a:moveTo>
                  <a:lnTo>
                    <a:pt x="53" y="30"/>
                  </a:lnTo>
                  <a:lnTo>
                    <a:pt x="27" y="60"/>
                  </a:lnTo>
                  <a:lnTo>
                    <a:pt x="0" y="30"/>
                  </a:lnTo>
                  <a:lnTo>
                    <a:pt x="27" y="0"/>
                  </a:lnTo>
                  <a:close/>
                </a:path>
              </a:pathLst>
            </a:custGeom>
            <a:solidFill>
              <a:srgbClr val="FFFF00"/>
            </a:solidFill>
            <a:ln w="25400" cap="flat" cmpd="sng">
              <a:solidFill>
                <a:srgbClr val="FFFF00"/>
              </a:solidFill>
              <a:prstDash val="solid"/>
              <a:round/>
              <a:headEnd type="none" w="med" len="med"/>
              <a:tailEnd type="none" w="med" len="med"/>
            </a:ln>
          </p:spPr>
          <p:txBody>
            <a:bodyPr/>
            <a:lstStyle/>
            <a:p>
              <a:endParaRPr lang="en-US"/>
            </a:p>
          </p:txBody>
        </p:sp>
        <p:sp>
          <p:nvSpPr>
            <p:cNvPr id="16461" name="Rectangle 77"/>
            <p:cNvSpPr>
              <a:spLocks noChangeArrowheads="1"/>
            </p:cNvSpPr>
            <p:nvPr/>
          </p:nvSpPr>
          <p:spPr bwMode="auto">
            <a:xfrm>
              <a:off x="448" y="2661"/>
              <a:ext cx="239" cy="115"/>
            </a:xfrm>
            <a:prstGeom prst="rect">
              <a:avLst/>
            </a:prstGeom>
            <a:noFill/>
            <a:ln w="9525">
              <a:noFill/>
              <a:miter lim="800000"/>
              <a:headEnd/>
              <a:tailEnd/>
            </a:ln>
          </p:spPr>
          <p:txBody>
            <a:bodyPr wrap="none" lIns="0" tIns="0" rIns="0" bIns="0">
              <a:spAutoFit/>
            </a:bodyPr>
            <a:lstStyle/>
            <a:p>
              <a:r>
                <a:rPr lang="en-AU" sz="1200" b="1">
                  <a:solidFill>
                    <a:schemeClr val="bg1"/>
                  </a:solidFill>
                </a:rPr>
                <a:t>1,000</a:t>
              </a:r>
              <a:endParaRPr lang="en-AU" b="1">
                <a:solidFill>
                  <a:schemeClr val="bg1"/>
                </a:solidFill>
              </a:endParaRPr>
            </a:p>
          </p:txBody>
        </p:sp>
        <p:sp>
          <p:nvSpPr>
            <p:cNvPr id="16462" name="Rectangle 78"/>
            <p:cNvSpPr>
              <a:spLocks noChangeArrowheads="1"/>
            </p:cNvSpPr>
            <p:nvPr/>
          </p:nvSpPr>
          <p:spPr bwMode="auto">
            <a:xfrm>
              <a:off x="448" y="2451"/>
              <a:ext cx="239" cy="115"/>
            </a:xfrm>
            <a:prstGeom prst="rect">
              <a:avLst/>
            </a:prstGeom>
            <a:noFill/>
            <a:ln w="9525">
              <a:noFill/>
              <a:miter lim="800000"/>
              <a:headEnd/>
              <a:tailEnd/>
            </a:ln>
          </p:spPr>
          <p:txBody>
            <a:bodyPr wrap="none" lIns="0" tIns="0" rIns="0" bIns="0">
              <a:spAutoFit/>
            </a:bodyPr>
            <a:lstStyle/>
            <a:p>
              <a:r>
                <a:rPr lang="en-AU" sz="1200" b="1">
                  <a:solidFill>
                    <a:schemeClr val="bg1"/>
                  </a:solidFill>
                </a:rPr>
                <a:t>2,000</a:t>
              </a:r>
              <a:endParaRPr lang="en-AU" b="1">
                <a:solidFill>
                  <a:schemeClr val="bg1"/>
                </a:solidFill>
              </a:endParaRPr>
            </a:p>
          </p:txBody>
        </p:sp>
        <p:sp>
          <p:nvSpPr>
            <p:cNvPr id="16463" name="Rectangle 79"/>
            <p:cNvSpPr>
              <a:spLocks noChangeArrowheads="1"/>
            </p:cNvSpPr>
            <p:nvPr/>
          </p:nvSpPr>
          <p:spPr bwMode="auto">
            <a:xfrm>
              <a:off x="448" y="2241"/>
              <a:ext cx="239" cy="115"/>
            </a:xfrm>
            <a:prstGeom prst="rect">
              <a:avLst/>
            </a:prstGeom>
            <a:noFill/>
            <a:ln w="9525">
              <a:noFill/>
              <a:miter lim="800000"/>
              <a:headEnd/>
              <a:tailEnd/>
            </a:ln>
          </p:spPr>
          <p:txBody>
            <a:bodyPr wrap="none" lIns="0" tIns="0" rIns="0" bIns="0">
              <a:spAutoFit/>
            </a:bodyPr>
            <a:lstStyle/>
            <a:p>
              <a:r>
                <a:rPr lang="en-AU" sz="1200" b="1">
                  <a:solidFill>
                    <a:schemeClr val="bg1"/>
                  </a:solidFill>
                </a:rPr>
                <a:t>3,000</a:t>
              </a:r>
              <a:endParaRPr lang="en-AU" b="1">
                <a:solidFill>
                  <a:schemeClr val="bg1"/>
                </a:solidFill>
              </a:endParaRPr>
            </a:p>
          </p:txBody>
        </p:sp>
        <p:sp>
          <p:nvSpPr>
            <p:cNvPr id="16464" name="Rectangle 80"/>
            <p:cNvSpPr>
              <a:spLocks noChangeArrowheads="1"/>
            </p:cNvSpPr>
            <p:nvPr/>
          </p:nvSpPr>
          <p:spPr bwMode="auto">
            <a:xfrm>
              <a:off x="448" y="2031"/>
              <a:ext cx="239" cy="115"/>
            </a:xfrm>
            <a:prstGeom prst="rect">
              <a:avLst/>
            </a:prstGeom>
            <a:noFill/>
            <a:ln w="9525">
              <a:noFill/>
              <a:miter lim="800000"/>
              <a:headEnd/>
              <a:tailEnd/>
            </a:ln>
          </p:spPr>
          <p:txBody>
            <a:bodyPr wrap="none" lIns="0" tIns="0" rIns="0" bIns="0">
              <a:spAutoFit/>
            </a:bodyPr>
            <a:lstStyle/>
            <a:p>
              <a:r>
                <a:rPr lang="en-AU" sz="1200" b="1">
                  <a:solidFill>
                    <a:schemeClr val="bg1"/>
                  </a:solidFill>
                </a:rPr>
                <a:t>4,000</a:t>
              </a:r>
              <a:endParaRPr lang="en-AU" b="1">
                <a:solidFill>
                  <a:schemeClr val="bg1"/>
                </a:solidFill>
              </a:endParaRPr>
            </a:p>
          </p:txBody>
        </p:sp>
        <p:sp>
          <p:nvSpPr>
            <p:cNvPr id="16465" name="Rectangle 81"/>
            <p:cNvSpPr>
              <a:spLocks noChangeArrowheads="1"/>
            </p:cNvSpPr>
            <p:nvPr/>
          </p:nvSpPr>
          <p:spPr bwMode="auto">
            <a:xfrm>
              <a:off x="448" y="1821"/>
              <a:ext cx="239" cy="115"/>
            </a:xfrm>
            <a:prstGeom prst="rect">
              <a:avLst/>
            </a:prstGeom>
            <a:noFill/>
            <a:ln w="9525">
              <a:noFill/>
              <a:miter lim="800000"/>
              <a:headEnd/>
              <a:tailEnd/>
            </a:ln>
          </p:spPr>
          <p:txBody>
            <a:bodyPr wrap="none" lIns="0" tIns="0" rIns="0" bIns="0">
              <a:spAutoFit/>
            </a:bodyPr>
            <a:lstStyle/>
            <a:p>
              <a:r>
                <a:rPr lang="en-AU" sz="1200" b="1">
                  <a:solidFill>
                    <a:schemeClr val="bg1"/>
                  </a:solidFill>
                </a:rPr>
                <a:t>5,000</a:t>
              </a:r>
              <a:endParaRPr lang="en-AU" b="1">
                <a:solidFill>
                  <a:schemeClr val="bg1"/>
                </a:solidFill>
              </a:endParaRPr>
            </a:p>
          </p:txBody>
        </p:sp>
        <p:sp>
          <p:nvSpPr>
            <p:cNvPr id="16466" name="Rectangle 82"/>
            <p:cNvSpPr>
              <a:spLocks noChangeArrowheads="1"/>
            </p:cNvSpPr>
            <p:nvPr/>
          </p:nvSpPr>
          <p:spPr bwMode="auto">
            <a:xfrm>
              <a:off x="448" y="1611"/>
              <a:ext cx="239" cy="115"/>
            </a:xfrm>
            <a:prstGeom prst="rect">
              <a:avLst/>
            </a:prstGeom>
            <a:noFill/>
            <a:ln w="9525">
              <a:noFill/>
              <a:miter lim="800000"/>
              <a:headEnd/>
              <a:tailEnd/>
            </a:ln>
          </p:spPr>
          <p:txBody>
            <a:bodyPr wrap="none" lIns="0" tIns="0" rIns="0" bIns="0">
              <a:spAutoFit/>
            </a:bodyPr>
            <a:lstStyle/>
            <a:p>
              <a:r>
                <a:rPr lang="en-AU" sz="1200" b="1">
                  <a:solidFill>
                    <a:schemeClr val="bg1"/>
                  </a:solidFill>
                </a:rPr>
                <a:t>6,000</a:t>
              </a:r>
              <a:endParaRPr lang="en-AU" b="1">
                <a:solidFill>
                  <a:schemeClr val="bg1"/>
                </a:solidFill>
              </a:endParaRPr>
            </a:p>
          </p:txBody>
        </p:sp>
        <p:sp>
          <p:nvSpPr>
            <p:cNvPr id="16467" name="Rectangle 83"/>
            <p:cNvSpPr>
              <a:spLocks noChangeArrowheads="1"/>
            </p:cNvSpPr>
            <p:nvPr/>
          </p:nvSpPr>
          <p:spPr bwMode="auto">
            <a:xfrm>
              <a:off x="448" y="1401"/>
              <a:ext cx="239" cy="115"/>
            </a:xfrm>
            <a:prstGeom prst="rect">
              <a:avLst/>
            </a:prstGeom>
            <a:noFill/>
            <a:ln w="9525">
              <a:noFill/>
              <a:miter lim="800000"/>
              <a:headEnd/>
              <a:tailEnd/>
            </a:ln>
          </p:spPr>
          <p:txBody>
            <a:bodyPr wrap="none" lIns="0" tIns="0" rIns="0" bIns="0">
              <a:spAutoFit/>
            </a:bodyPr>
            <a:lstStyle/>
            <a:p>
              <a:r>
                <a:rPr lang="en-AU" sz="1200" b="1">
                  <a:solidFill>
                    <a:schemeClr val="bg1"/>
                  </a:solidFill>
                </a:rPr>
                <a:t>7,000</a:t>
              </a:r>
              <a:endParaRPr lang="en-AU" b="1">
                <a:solidFill>
                  <a:schemeClr val="bg1"/>
                </a:solidFill>
              </a:endParaRPr>
            </a:p>
          </p:txBody>
        </p:sp>
        <p:sp>
          <p:nvSpPr>
            <p:cNvPr id="16468" name="Rectangle 84"/>
            <p:cNvSpPr>
              <a:spLocks noChangeArrowheads="1"/>
            </p:cNvSpPr>
            <p:nvPr/>
          </p:nvSpPr>
          <p:spPr bwMode="auto">
            <a:xfrm>
              <a:off x="688" y="3009"/>
              <a:ext cx="186" cy="134"/>
            </a:xfrm>
            <a:prstGeom prst="rect">
              <a:avLst/>
            </a:prstGeom>
            <a:noFill/>
            <a:ln w="9525">
              <a:noFill/>
              <a:miter lim="800000"/>
              <a:headEnd/>
              <a:tailEnd/>
            </a:ln>
          </p:spPr>
          <p:txBody>
            <a:bodyPr wrap="none" lIns="0" tIns="0" rIns="0" bIns="0">
              <a:spAutoFit/>
            </a:bodyPr>
            <a:lstStyle/>
            <a:p>
              <a:r>
                <a:rPr lang="en-AU" sz="1400" b="1">
                  <a:solidFill>
                    <a:schemeClr val="bg1"/>
                  </a:solidFill>
                </a:rPr>
                <a:t>100</a:t>
              </a:r>
            </a:p>
          </p:txBody>
        </p:sp>
        <p:sp>
          <p:nvSpPr>
            <p:cNvPr id="16469" name="Rectangle 85"/>
            <p:cNvSpPr>
              <a:spLocks noChangeArrowheads="1"/>
            </p:cNvSpPr>
            <p:nvPr/>
          </p:nvSpPr>
          <p:spPr bwMode="auto">
            <a:xfrm>
              <a:off x="954" y="3009"/>
              <a:ext cx="186" cy="134"/>
            </a:xfrm>
            <a:prstGeom prst="rect">
              <a:avLst/>
            </a:prstGeom>
            <a:noFill/>
            <a:ln w="9525">
              <a:noFill/>
              <a:miter lim="800000"/>
              <a:headEnd/>
              <a:tailEnd/>
            </a:ln>
          </p:spPr>
          <p:txBody>
            <a:bodyPr wrap="none" lIns="0" tIns="0" rIns="0" bIns="0">
              <a:spAutoFit/>
            </a:bodyPr>
            <a:lstStyle/>
            <a:p>
              <a:r>
                <a:rPr lang="en-AU" sz="1400" b="1">
                  <a:solidFill>
                    <a:schemeClr val="bg1"/>
                  </a:solidFill>
                </a:rPr>
                <a:t>120</a:t>
              </a:r>
            </a:p>
          </p:txBody>
        </p:sp>
        <p:sp>
          <p:nvSpPr>
            <p:cNvPr id="16470" name="Rectangle 86"/>
            <p:cNvSpPr>
              <a:spLocks noChangeArrowheads="1"/>
            </p:cNvSpPr>
            <p:nvPr/>
          </p:nvSpPr>
          <p:spPr bwMode="auto">
            <a:xfrm>
              <a:off x="1222" y="3009"/>
              <a:ext cx="186" cy="134"/>
            </a:xfrm>
            <a:prstGeom prst="rect">
              <a:avLst/>
            </a:prstGeom>
            <a:noFill/>
            <a:ln w="9525">
              <a:noFill/>
              <a:miter lim="800000"/>
              <a:headEnd/>
              <a:tailEnd/>
            </a:ln>
          </p:spPr>
          <p:txBody>
            <a:bodyPr wrap="none" lIns="0" tIns="0" rIns="0" bIns="0">
              <a:spAutoFit/>
            </a:bodyPr>
            <a:lstStyle/>
            <a:p>
              <a:r>
                <a:rPr lang="en-AU" sz="1400" b="1">
                  <a:solidFill>
                    <a:schemeClr val="bg1"/>
                  </a:solidFill>
                </a:rPr>
                <a:t>140</a:t>
              </a:r>
            </a:p>
          </p:txBody>
        </p:sp>
        <p:sp>
          <p:nvSpPr>
            <p:cNvPr id="16471" name="Rectangle 87"/>
            <p:cNvSpPr>
              <a:spLocks noChangeArrowheads="1"/>
            </p:cNvSpPr>
            <p:nvPr/>
          </p:nvSpPr>
          <p:spPr bwMode="auto">
            <a:xfrm>
              <a:off x="1482" y="3009"/>
              <a:ext cx="186" cy="134"/>
            </a:xfrm>
            <a:prstGeom prst="rect">
              <a:avLst/>
            </a:prstGeom>
            <a:noFill/>
            <a:ln w="9525">
              <a:noFill/>
              <a:miter lim="800000"/>
              <a:headEnd/>
              <a:tailEnd/>
            </a:ln>
          </p:spPr>
          <p:txBody>
            <a:bodyPr wrap="none" lIns="0" tIns="0" rIns="0" bIns="0">
              <a:spAutoFit/>
            </a:bodyPr>
            <a:lstStyle/>
            <a:p>
              <a:r>
                <a:rPr lang="en-AU" sz="1400" b="1">
                  <a:solidFill>
                    <a:schemeClr val="bg1"/>
                  </a:solidFill>
                </a:rPr>
                <a:t>160</a:t>
              </a:r>
            </a:p>
          </p:txBody>
        </p:sp>
        <p:sp>
          <p:nvSpPr>
            <p:cNvPr id="16472" name="Rectangle 88"/>
            <p:cNvSpPr>
              <a:spLocks noChangeArrowheads="1"/>
            </p:cNvSpPr>
            <p:nvPr/>
          </p:nvSpPr>
          <p:spPr bwMode="auto">
            <a:xfrm>
              <a:off x="1750" y="3009"/>
              <a:ext cx="186" cy="134"/>
            </a:xfrm>
            <a:prstGeom prst="rect">
              <a:avLst/>
            </a:prstGeom>
            <a:noFill/>
            <a:ln w="9525">
              <a:noFill/>
              <a:miter lim="800000"/>
              <a:headEnd/>
              <a:tailEnd/>
            </a:ln>
          </p:spPr>
          <p:txBody>
            <a:bodyPr wrap="none" lIns="0" tIns="0" rIns="0" bIns="0">
              <a:spAutoFit/>
            </a:bodyPr>
            <a:lstStyle/>
            <a:p>
              <a:r>
                <a:rPr lang="en-AU" sz="1400" b="1">
                  <a:solidFill>
                    <a:schemeClr val="bg1"/>
                  </a:solidFill>
                </a:rPr>
                <a:t>180</a:t>
              </a:r>
            </a:p>
          </p:txBody>
        </p:sp>
        <p:sp>
          <p:nvSpPr>
            <p:cNvPr id="16473" name="Rectangle 89"/>
            <p:cNvSpPr>
              <a:spLocks noChangeArrowheads="1"/>
            </p:cNvSpPr>
            <p:nvPr/>
          </p:nvSpPr>
          <p:spPr bwMode="auto">
            <a:xfrm>
              <a:off x="2016" y="3009"/>
              <a:ext cx="186" cy="134"/>
            </a:xfrm>
            <a:prstGeom prst="rect">
              <a:avLst/>
            </a:prstGeom>
            <a:noFill/>
            <a:ln w="9525">
              <a:noFill/>
              <a:miter lim="800000"/>
              <a:headEnd/>
              <a:tailEnd/>
            </a:ln>
          </p:spPr>
          <p:txBody>
            <a:bodyPr wrap="none" lIns="0" tIns="0" rIns="0" bIns="0">
              <a:spAutoFit/>
            </a:bodyPr>
            <a:lstStyle/>
            <a:p>
              <a:r>
                <a:rPr lang="en-AU" sz="1400" b="1">
                  <a:solidFill>
                    <a:schemeClr val="bg1"/>
                  </a:solidFill>
                </a:rPr>
                <a:t>200</a:t>
              </a:r>
            </a:p>
          </p:txBody>
        </p:sp>
        <p:sp>
          <p:nvSpPr>
            <p:cNvPr id="16474" name="Line 90"/>
            <p:cNvSpPr>
              <a:spLocks noChangeShapeType="1"/>
            </p:cNvSpPr>
            <p:nvPr/>
          </p:nvSpPr>
          <p:spPr bwMode="auto">
            <a:xfrm>
              <a:off x="2400" y="1353"/>
              <a:ext cx="1" cy="1572"/>
            </a:xfrm>
            <a:prstGeom prst="line">
              <a:avLst/>
            </a:prstGeom>
            <a:noFill/>
            <a:ln w="0">
              <a:solidFill>
                <a:schemeClr val="bg1"/>
              </a:solidFill>
              <a:round/>
              <a:headEnd/>
              <a:tailEnd/>
            </a:ln>
          </p:spPr>
          <p:txBody>
            <a:bodyPr/>
            <a:lstStyle/>
            <a:p>
              <a:endParaRPr lang="en-US"/>
            </a:p>
          </p:txBody>
        </p:sp>
        <p:sp>
          <p:nvSpPr>
            <p:cNvPr id="16475" name="Line 91"/>
            <p:cNvSpPr>
              <a:spLocks noChangeShapeType="1"/>
            </p:cNvSpPr>
            <p:nvPr/>
          </p:nvSpPr>
          <p:spPr bwMode="auto">
            <a:xfrm>
              <a:off x="2374" y="2925"/>
              <a:ext cx="26" cy="1"/>
            </a:xfrm>
            <a:prstGeom prst="line">
              <a:avLst/>
            </a:prstGeom>
            <a:noFill/>
            <a:ln w="25400">
              <a:solidFill>
                <a:srgbClr val="FFFFFF"/>
              </a:solidFill>
              <a:round/>
              <a:headEnd/>
              <a:tailEnd/>
            </a:ln>
          </p:spPr>
          <p:txBody>
            <a:bodyPr/>
            <a:lstStyle/>
            <a:p>
              <a:endParaRPr lang="en-US"/>
            </a:p>
          </p:txBody>
        </p:sp>
        <p:sp>
          <p:nvSpPr>
            <p:cNvPr id="16476" name="Line 92"/>
            <p:cNvSpPr>
              <a:spLocks noChangeShapeType="1"/>
            </p:cNvSpPr>
            <p:nvPr/>
          </p:nvSpPr>
          <p:spPr bwMode="auto">
            <a:xfrm>
              <a:off x="2374" y="2577"/>
              <a:ext cx="26" cy="1"/>
            </a:xfrm>
            <a:prstGeom prst="line">
              <a:avLst/>
            </a:prstGeom>
            <a:noFill/>
            <a:ln w="0">
              <a:solidFill>
                <a:srgbClr val="FFFFFF"/>
              </a:solidFill>
              <a:round/>
              <a:headEnd/>
              <a:tailEnd/>
            </a:ln>
          </p:spPr>
          <p:txBody>
            <a:bodyPr/>
            <a:lstStyle/>
            <a:p>
              <a:endParaRPr lang="en-US"/>
            </a:p>
          </p:txBody>
        </p:sp>
        <p:sp>
          <p:nvSpPr>
            <p:cNvPr id="16477" name="Line 93"/>
            <p:cNvSpPr>
              <a:spLocks noChangeShapeType="1"/>
            </p:cNvSpPr>
            <p:nvPr/>
          </p:nvSpPr>
          <p:spPr bwMode="auto">
            <a:xfrm>
              <a:off x="2374" y="2229"/>
              <a:ext cx="26" cy="1"/>
            </a:xfrm>
            <a:prstGeom prst="line">
              <a:avLst/>
            </a:prstGeom>
            <a:noFill/>
            <a:ln w="0">
              <a:solidFill>
                <a:srgbClr val="FFFFFF"/>
              </a:solidFill>
              <a:round/>
              <a:headEnd/>
              <a:tailEnd/>
            </a:ln>
          </p:spPr>
          <p:txBody>
            <a:bodyPr/>
            <a:lstStyle/>
            <a:p>
              <a:endParaRPr lang="en-US"/>
            </a:p>
          </p:txBody>
        </p:sp>
        <p:sp>
          <p:nvSpPr>
            <p:cNvPr id="16478" name="Line 94"/>
            <p:cNvSpPr>
              <a:spLocks noChangeShapeType="1"/>
            </p:cNvSpPr>
            <p:nvPr/>
          </p:nvSpPr>
          <p:spPr bwMode="auto">
            <a:xfrm>
              <a:off x="2374" y="1875"/>
              <a:ext cx="26" cy="1"/>
            </a:xfrm>
            <a:prstGeom prst="line">
              <a:avLst/>
            </a:prstGeom>
            <a:noFill/>
            <a:ln w="0">
              <a:solidFill>
                <a:srgbClr val="FFFFFF"/>
              </a:solidFill>
              <a:round/>
              <a:headEnd/>
              <a:tailEnd/>
            </a:ln>
          </p:spPr>
          <p:txBody>
            <a:bodyPr/>
            <a:lstStyle/>
            <a:p>
              <a:endParaRPr lang="en-US"/>
            </a:p>
          </p:txBody>
        </p:sp>
        <p:sp>
          <p:nvSpPr>
            <p:cNvPr id="16479" name="Line 95"/>
            <p:cNvSpPr>
              <a:spLocks noChangeShapeType="1"/>
            </p:cNvSpPr>
            <p:nvPr/>
          </p:nvSpPr>
          <p:spPr bwMode="auto">
            <a:xfrm>
              <a:off x="2374" y="1527"/>
              <a:ext cx="26" cy="1"/>
            </a:xfrm>
            <a:prstGeom prst="line">
              <a:avLst/>
            </a:prstGeom>
            <a:noFill/>
            <a:ln w="0">
              <a:solidFill>
                <a:srgbClr val="FFFFFF"/>
              </a:solidFill>
              <a:round/>
              <a:headEnd/>
              <a:tailEnd/>
            </a:ln>
          </p:spPr>
          <p:txBody>
            <a:bodyPr/>
            <a:lstStyle/>
            <a:p>
              <a:endParaRPr lang="en-US"/>
            </a:p>
          </p:txBody>
        </p:sp>
        <p:sp>
          <p:nvSpPr>
            <p:cNvPr id="16480" name="Line 96"/>
            <p:cNvSpPr>
              <a:spLocks noChangeShapeType="1"/>
            </p:cNvSpPr>
            <p:nvPr/>
          </p:nvSpPr>
          <p:spPr bwMode="auto">
            <a:xfrm>
              <a:off x="2400" y="2925"/>
              <a:ext cx="1488" cy="1"/>
            </a:xfrm>
            <a:prstGeom prst="line">
              <a:avLst/>
            </a:prstGeom>
            <a:noFill/>
            <a:ln w="0">
              <a:solidFill>
                <a:schemeClr val="bg1"/>
              </a:solidFill>
              <a:round/>
              <a:headEnd/>
              <a:tailEnd/>
            </a:ln>
          </p:spPr>
          <p:txBody>
            <a:bodyPr/>
            <a:lstStyle/>
            <a:p>
              <a:endParaRPr lang="en-US"/>
            </a:p>
          </p:txBody>
        </p:sp>
        <p:sp>
          <p:nvSpPr>
            <p:cNvPr id="16481" name="Line 97"/>
            <p:cNvSpPr>
              <a:spLocks noChangeShapeType="1"/>
            </p:cNvSpPr>
            <p:nvPr/>
          </p:nvSpPr>
          <p:spPr bwMode="auto">
            <a:xfrm flipV="1">
              <a:off x="2400" y="2925"/>
              <a:ext cx="1" cy="30"/>
            </a:xfrm>
            <a:prstGeom prst="line">
              <a:avLst/>
            </a:prstGeom>
            <a:noFill/>
            <a:ln w="0">
              <a:solidFill>
                <a:srgbClr val="FFFFFF"/>
              </a:solidFill>
              <a:round/>
              <a:headEnd/>
              <a:tailEnd/>
            </a:ln>
          </p:spPr>
          <p:txBody>
            <a:bodyPr/>
            <a:lstStyle/>
            <a:p>
              <a:endParaRPr lang="en-US"/>
            </a:p>
          </p:txBody>
        </p:sp>
        <p:sp>
          <p:nvSpPr>
            <p:cNvPr id="16482" name="Line 98"/>
            <p:cNvSpPr>
              <a:spLocks noChangeShapeType="1"/>
            </p:cNvSpPr>
            <p:nvPr/>
          </p:nvSpPr>
          <p:spPr bwMode="auto">
            <a:xfrm flipV="1">
              <a:off x="2470" y="2925"/>
              <a:ext cx="1" cy="30"/>
            </a:xfrm>
            <a:prstGeom prst="line">
              <a:avLst/>
            </a:prstGeom>
            <a:noFill/>
            <a:ln w="0">
              <a:solidFill>
                <a:schemeClr val="bg1"/>
              </a:solidFill>
              <a:round/>
              <a:headEnd/>
              <a:tailEnd/>
            </a:ln>
          </p:spPr>
          <p:txBody>
            <a:bodyPr/>
            <a:lstStyle/>
            <a:p>
              <a:endParaRPr lang="en-US"/>
            </a:p>
          </p:txBody>
        </p:sp>
        <p:sp>
          <p:nvSpPr>
            <p:cNvPr id="16483" name="Line 99"/>
            <p:cNvSpPr>
              <a:spLocks noChangeShapeType="1"/>
            </p:cNvSpPr>
            <p:nvPr/>
          </p:nvSpPr>
          <p:spPr bwMode="auto">
            <a:xfrm flipV="1">
              <a:off x="2544" y="2925"/>
              <a:ext cx="1" cy="30"/>
            </a:xfrm>
            <a:prstGeom prst="line">
              <a:avLst/>
            </a:prstGeom>
            <a:noFill/>
            <a:ln w="0">
              <a:solidFill>
                <a:schemeClr val="bg1"/>
              </a:solidFill>
              <a:round/>
              <a:headEnd/>
              <a:tailEnd/>
            </a:ln>
          </p:spPr>
          <p:txBody>
            <a:bodyPr/>
            <a:lstStyle/>
            <a:p>
              <a:endParaRPr lang="en-US"/>
            </a:p>
          </p:txBody>
        </p:sp>
        <p:sp>
          <p:nvSpPr>
            <p:cNvPr id="16484" name="Line 100"/>
            <p:cNvSpPr>
              <a:spLocks noChangeShapeType="1"/>
            </p:cNvSpPr>
            <p:nvPr/>
          </p:nvSpPr>
          <p:spPr bwMode="auto">
            <a:xfrm flipV="1">
              <a:off x="2614" y="2925"/>
              <a:ext cx="1" cy="30"/>
            </a:xfrm>
            <a:prstGeom prst="line">
              <a:avLst/>
            </a:prstGeom>
            <a:noFill/>
            <a:ln w="0">
              <a:solidFill>
                <a:schemeClr val="bg1"/>
              </a:solidFill>
              <a:round/>
              <a:headEnd/>
              <a:tailEnd/>
            </a:ln>
          </p:spPr>
          <p:txBody>
            <a:bodyPr/>
            <a:lstStyle/>
            <a:p>
              <a:endParaRPr lang="en-US"/>
            </a:p>
          </p:txBody>
        </p:sp>
        <p:sp>
          <p:nvSpPr>
            <p:cNvPr id="16485" name="Line 101"/>
            <p:cNvSpPr>
              <a:spLocks noChangeShapeType="1"/>
            </p:cNvSpPr>
            <p:nvPr/>
          </p:nvSpPr>
          <p:spPr bwMode="auto">
            <a:xfrm flipV="1">
              <a:off x="2682" y="2925"/>
              <a:ext cx="2" cy="30"/>
            </a:xfrm>
            <a:prstGeom prst="line">
              <a:avLst/>
            </a:prstGeom>
            <a:noFill/>
            <a:ln w="0">
              <a:solidFill>
                <a:schemeClr val="bg1"/>
              </a:solidFill>
              <a:round/>
              <a:headEnd/>
              <a:tailEnd/>
            </a:ln>
          </p:spPr>
          <p:txBody>
            <a:bodyPr/>
            <a:lstStyle/>
            <a:p>
              <a:endParaRPr lang="en-US"/>
            </a:p>
          </p:txBody>
        </p:sp>
        <p:sp>
          <p:nvSpPr>
            <p:cNvPr id="16486" name="Line 102"/>
            <p:cNvSpPr>
              <a:spLocks noChangeShapeType="1"/>
            </p:cNvSpPr>
            <p:nvPr/>
          </p:nvSpPr>
          <p:spPr bwMode="auto">
            <a:xfrm flipV="1">
              <a:off x="2752" y="2925"/>
              <a:ext cx="1" cy="30"/>
            </a:xfrm>
            <a:prstGeom prst="line">
              <a:avLst/>
            </a:prstGeom>
            <a:noFill/>
            <a:ln w="0">
              <a:solidFill>
                <a:schemeClr val="bg1"/>
              </a:solidFill>
              <a:round/>
              <a:headEnd/>
              <a:tailEnd/>
            </a:ln>
          </p:spPr>
          <p:txBody>
            <a:bodyPr/>
            <a:lstStyle/>
            <a:p>
              <a:endParaRPr lang="en-US"/>
            </a:p>
          </p:txBody>
        </p:sp>
        <p:sp>
          <p:nvSpPr>
            <p:cNvPr id="16487" name="Line 103"/>
            <p:cNvSpPr>
              <a:spLocks noChangeShapeType="1"/>
            </p:cNvSpPr>
            <p:nvPr/>
          </p:nvSpPr>
          <p:spPr bwMode="auto">
            <a:xfrm flipV="1">
              <a:off x="2826" y="2925"/>
              <a:ext cx="2" cy="30"/>
            </a:xfrm>
            <a:prstGeom prst="line">
              <a:avLst/>
            </a:prstGeom>
            <a:noFill/>
            <a:ln w="0">
              <a:solidFill>
                <a:schemeClr val="bg1"/>
              </a:solidFill>
              <a:round/>
              <a:headEnd/>
              <a:tailEnd/>
            </a:ln>
          </p:spPr>
          <p:txBody>
            <a:bodyPr/>
            <a:lstStyle/>
            <a:p>
              <a:endParaRPr lang="en-US"/>
            </a:p>
          </p:txBody>
        </p:sp>
        <p:sp>
          <p:nvSpPr>
            <p:cNvPr id="16488" name="Line 104"/>
            <p:cNvSpPr>
              <a:spLocks noChangeShapeType="1"/>
            </p:cNvSpPr>
            <p:nvPr/>
          </p:nvSpPr>
          <p:spPr bwMode="auto">
            <a:xfrm flipV="1">
              <a:off x="2896" y="2925"/>
              <a:ext cx="1" cy="30"/>
            </a:xfrm>
            <a:prstGeom prst="line">
              <a:avLst/>
            </a:prstGeom>
            <a:noFill/>
            <a:ln w="0">
              <a:solidFill>
                <a:schemeClr val="bg1"/>
              </a:solidFill>
              <a:round/>
              <a:headEnd/>
              <a:tailEnd/>
            </a:ln>
          </p:spPr>
          <p:txBody>
            <a:bodyPr/>
            <a:lstStyle/>
            <a:p>
              <a:endParaRPr lang="en-US"/>
            </a:p>
          </p:txBody>
        </p:sp>
        <p:sp>
          <p:nvSpPr>
            <p:cNvPr id="16489" name="Line 105"/>
            <p:cNvSpPr>
              <a:spLocks noChangeShapeType="1"/>
            </p:cNvSpPr>
            <p:nvPr/>
          </p:nvSpPr>
          <p:spPr bwMode="auto">
            <a:xfrm flipV="1">
              <a:off x="2966" y="2925"/>
              <a:ext cx="1" cy="30"/>
            </a:xfrm>
            <a:prstGeom prst="line">
              <a:avLst/>
            </a:prstGeom>
            <a:noFill/>
            <a:ln w="0">
              <a:solidFill>
                <a:schemeClr val="bg1"/>
              </a:solidFill>
              <a:round/>
              <a:headEnd/>
              <a:tailEnd/>
            </a:ln>
          </p:spPr>
          <p:txBody>
            <a:bodyPr/>
            <a:lstStyle/>
            <a:p>
              <a:endParaRPr lang="en-US"/>
            </a:p>
          </p:txBody>
        </p:sp>
        <p:sp>
          <p:nvSpPr>
            <p:cNvPr id="16490" name="Line 106"/>
            <p:cNvSpPr>
              <a:spLocks noChangeShapeType="1"/>
            </p:cNvSpPr>
            <p:nvPr/>
          </p:nvSpPr>
          <p:spPr bwMode="auto">
            <a:xfrm flipV="1">
              <a:off x="3040" y="2925"/>
              <a:ext cx="1" cy="30"/>
            </a:xfrm>
            <a:prstGeom prst="line">
              <a:avLst/>
            </a:prstGeom>
            <a:noFill/>
            <a:ln w="0">
              <a:solidFill>
                <a:schemeClr val="bg1"/>
              </a:solidFill>
              <a:round/>
              <a:headEnd/>
              <a:tailEnd/>
            </a:ln>
          </p:spPr>
          <p:txBody>
            <a:bodyPr/>
            <a:lstStyle/>
            <a:p>
              <a:endParaRPr lang="en-US"/>
            </a:p>
          </p:txBody>
        </p:sp>
        <p:sp>
          <p:nvSpPr>
            <p:cNvPr id="16491" name="Line 107"/>
            <p:cNvSpPr>
              <a:spLocks noChangeShapeType="1"/>
            </p:cNvSpPr>
            <p:nvPr/>
          </p:nvSpPr>
          <p:spPr bwMode="auto">
            <a:xfrm flipV="1">
              <a:off x="3110" y="2925"/>
              <a:ext cx="1" cy="30"/>
            </a:xfrm>
            <a:prstGeom prst="line">
              <a:avLst/>
            </a:prstGeom>
            <a:noFill/>
            <a:ln w="0">
              <a:solidFill>
                <a:schemeClr val="bg1"/>
              </a:solidFill>
              <a:round/>
              <a:headEnd/>
              <a:tailEnd/>
            </a:ln>
          </p:spPr>
          <p:txBody>
            <a:bodyPr/>
            <a:lstStyle/>
            <a:p>
              <a:endParaRPr lang="en-US"/>
            </a:p>
          </p:txBody>
        </p:sp>
        <p:sp>
          <p:nvSpPr>
            <p:cNvPr id="16492" name="Line 108"/>
            <p:cNvSpPr>
              <a:spLocks noChangeShapeType="1"/>
            </p:cNvSpPr>
            <p:nvPr/>
          </p:nvSpPr>
          <p:spPr bwMode="auto">
            <a:xfrm flipV="1">
              <a:off x="3178" y="2925"/>
              <a:ext cx="2" cy="30"/>
            </a:xfrm>
            <a:prstGeom prst="line">
              <a:avLst/>
            </a:prstGeom>
            <a:noFill/>
            <a:ln w="0">
              <a:solidFill>
                <a:schemeClr val="bg1"/>
              </a:solidFill>
              <a:round/>
              <a:headEnd/>
              <a:tailEnd/>
            </a:ln>
          </p:spPr>
          <p:txBody>
            <a:bodyPr/>
            <a:lstStyle/>
            <a:p>
              <a:endParaRPr lang="en-US"/>
            </a:p>
          </p:txBody>
        </p:sp>
        <p:sp>
          <p:nvSpPr>
            <p:cNvPr id="16493" name="Line 109"/>
            <p:cNvSpPr>
              <a:spLocks noChangeShapeType="1"/>
            </p:cNvSpPr>
            <p:nvPr/>
          </p:nvSpPr>
          <p:spPr bwMode="auto">
            <a:xfrm flipV="1">
              <a:off x="3248" y="2925"/>
              <a:ext cx="1" cy="30"/>
            </a:xfrm>
            <a:prstGeom prst="line">
              <a:avLst/>
            </a:prstGeom>
            <a:noFill/>
            <a:ln w="0">
              <a:solidFill>
                <a:schemeClr val="bg1"/>
              </a:solidFill>
              <a:round/>
              <a:headEnd/>
              <a:tailEnd/>
            </a:ln>
          </p:spPr>
          <p:txBody>
            <a:bodyPr/>
            <a:lstStyle/>
            <a:p>
              <a:endParaRPr lang="en-US"/>
            </a:p>
          </p:txBody>
        </p:sp>
        <p:sp>
          <p:nvSpPr>
            <p:cNvPr id="16494" name="Line 110"/>
            <p:cNvSpPr>
              <a:spLocks noChangeShapeType="1"/>
            </p:cNvSpPr>
            <p:nvPr/>
          </p:nvSpPr>
          <p:spPr bwMode="auto">
            <a:xfrm flipV="1">
              <a:off x="3322" y="2925"/>
              <a:ext cx="2" cy="30"/>
            </a:xfrm>
            <a:prstGeom prst="line">
              <a:avLst/>
            </a:prstGeom>
            <a:noFill/>
            <a:ln w="0">
              <a:solidFill>
                <a:schemeClr val="bg1"/>
              </a:solidFill>
              <a:round/>
              <a:headEnd/>
              <a:tailEnd/>
            </a:ln>
          </p:spPr>
          <p:txBody>
            <a:bodyPr/>
            <a:lstStyle/>
            <a:p>
              <a:endParaRPr lang="en-US"/>
            </a:p>
          </p:txBody>
        </p:sp>
        <p:sp>
          <p:nvSpPr>
            <p:cNvPr id="16495" name="Line 111"/>
            <p:cNvSpPr>
              <a:spLocks noChangeShapeType="1"/>
            </p:cNvSpPr>
            <p:nvPr/>
          </p:nvSpPr>
          <p:spPr bwMode="auto">
            <a:xfrm flipV="1">
              <a:off x="3392" y="2925"/>
              <a:ext cx="1" cy="30"/>
            </a:xfrm>
            <a:prstGeom prst="line">
              <a:avLst/>
            </a:prstGeom>
            <a:noFill/>
            <a:ln w="0">
              <a:solidFill>
                <a:schemeClr val="bg1"/>
              </a:solidFill>
              <a:round/>
              <a:headEnd/>
              <a:tailEnd/>
            </a:ln>
          </p:spPr>
          <p:txBody>
            <a:bodyPr/>
            <a:lstStyle/>
            <a:p>
              <a:endParaRPr lang="en-US"/>
            </a:p>
          </p:txBody>
        </p:sp>
        <p:sp>
          <p:nvSpPr>
            <p:cNvPr id="16496" name="Line 112"/>
            <p:cNvSpPr>
              <a:spLocks noChangeShapeType="1"/>
            </p:cNvSpPr>
            <p:nvPr/>
          </p:nvSpPr>
          <p:spPr bwMode="auto">
            <a:xfrm flipV="1">
              <a:off x="3462" y="2925"/>
              <a:ext cx="1" cy="30"/>
            </a:xfrm>
            <a:prstGeom prst="line">
              <a:avLst/>
            </a:prstGeom>
            <a:noFill/>
            <a:ln w="0">
              <a:solidFill>
                <a:schemeClr val="bg1"/>
              </a:solidFill>
              <a:round/>
              <a:headEnd/>
              <a:tailEnd/>
            </a:ln>
          </p:spPr>
          <p:txBody>
            <a:bodyPr/>
            <a:lstStyle/>
            <a:p>
              <a:endParaRPr lang="en-US"/>
            </a:p>
          </p:txBody>
        </p:sp>
        <p:sp>
          <p:nvSpPr>
            <p:cNvPr id="16497" name="Line 113"/>
            <p:cNvSpPr>
              <a:spLocks noChangeShapeType="1"/>
            </p:cNvSpPr>
            <p:nvPr/>
          </p:nvSpPr>
          <p:spPr bwMode="auto">
            <a:xfrm flipV="1">
              <a:off x="3536" y="2925"/>
              <a:ext cx="1" cy="30"/>
            </a:xfrm>
            <a:prstGeom prst="line">
              <a:avLst/>
            </a:prstGeom>
            <a:noFill/>
            <a:ln w="0">
              <a:solidFill>
                <a:schemeClr val="bg1"/>
              </a:solidFill>
              <a:round/>
              <a:headEnd/>
              <a:tailEnd/>
            </a:ln>
          </p:spPr>
          <p:txBody>
            <a:bodyPr/>
            <a:lstStyle/>
            <a:p>
              <a:endParaRPr lang="en-US"/>
            </a:p>
          </p:txBody>
        </p:sp>
        <p:sp>
          <p:nvSpPr>
            <p:cNvPr id="16498" name="Line 114"/>
            <p:cNvSpPr>
              <a:spLocks noChangeShapeType="1"/>
            </p:cNvSpPr>
            <p:nvPr/>
          </p:nvSpPr>
          <p:spPr bwMode="auto">
            <a:xfrm flipV="1">
              <a:off x="3606" y="2925"/>
              <a:ext cx="1" cy="30"/>
            </a:xfrm>
            <a:prstGeom prst="line">
              <a:avLst/>
            </a:prstGeom>
            <a:noFill/>
            <a:ln w="0">
              <a:solidFill>
                <a:schemeClr val="bg1"/>
              </a:solidFill>
              <a:round/>
              <a:headEnd/>
              <a:tailEnd/>
            </a:ln>
          </p:spPr>
          <p:txBody>
            <a:bodyPr/>
            <a:lstStyle/>
            <a:p>
              <a:endParaRPr lang="en-US"/>
            </a:p>
          </p:txBody>
        </p:sp>
        <p:sp>
          <p:nvSpPr>
            <p:cNvPr id="16499" name="Line 115"/>
            <p:cNvSpPr>
              <a:spLocks noChangeShapeType="1"/>
            </p:cNvSpPr>
            <p:nvPr/>
          </p:nvSpPr>
          <p:spPr bwMode="auto">
            <a:xfrm flipV="1">
              <a:off x="3674" y="2925"/>
              <a:ext cx="2" cy="30"/>
            </a:xfrm>
            <a:prstGeom prst="line">
              <a:avLst/>
            </a:prstGeom>
            <a:noFill/>
            <a:ln w="0">
              <a:solidFill>
                <a:schemeClr val="bg1"/>
              </a:solidFill>
              <a:round/>
              <a:headEnd/>
              <a:tailEnd/>
            </a:ln>
          </p:spPr>
          <p:txBody>
            <a:bodyPr/>
            <a:lstStyle/>
            <a:p>
              <a:endParaRPr lang="en-US"/>
            </a:p>
          </p:txBody>
        </p:sp>
        <p:sp>
          <p:nvSpPr>
            <p:cNvPr id="16500" name="Line 116"/>
            <p:cNvSpPr>
              <a:spLocks noChangeShapeType="1"/>
            </p:cNvSpPr>
            <p:nvPr/>
          </p:nvSpPr>
          <p:spPr bwMode="auto">
            <a:xfrm flipV="1">
              <a:off x="3744" y="2925"/>
              <a:ext cx="1" cy="30"/>
            </a:xfrm>
            <a:prstGeom prst="line">
              <a:avLst/>
            </a:prstGeom>
            <a:noFill/>
            <a:ln w="0">
              <a:solidFill>
                <a:schemeClr val="bg1"/>
              </a:solidFill>
              <a:round/>
              <a:headEnd/>
              <a:tailEnd/>
            </a:ln>
          </p:spPr>
          <p:txBody>
            <a:bodyPr/>
            <a:lstStyle/>
            <a:p>
              <a:endParaRPr lang="en-US"/>
            </a:p>
          </p:txBody>
        </p:sp>
        <p:sp>
          <p:nvSpPr>
            <p:cNvPr id="16501" name="Line 117"/>
            <p:cNvSpPr>
              <a:spLocks noChangeShapeType="1"/>
            </p:cNvSpPr>
            <p:nvPr/>
          </p:nvSpPr>
          <p:spPr bwMode="auto">
            <a:xfrm flipV="1">
              <a:off x="3818" y="2925"/>
              <a:ext cx="2" cy="30"/>
            </a:xfrm>
            <a:prstGeom prst="line">
              <a:avLst/>
            </a:prstGeom>
            <a:noFill/>
            <a:ln w="0">
              <a:solidFill>
                <a:schemeClr val="bg1"/>
              </a:solidFill>
              <a:round/>
              <a:headEnd/>
              <a:tailEnd/>
            </a:ln>
          </p:spPr>
          <p:txBody>
            <a:bodyPr/>
            <a:lstStyle/>
            <a:p>
              <a:endParaRPr lang="en-US"/>
            </a:p>
          </p:txBody>
        </p:sp>
        <p:sp>
          <p:nvSpPr>
            <p:cNvPr id="16502" name="Line 118"/>
            <p:cNvSpPr>
              <a:spLocks noChangeShapeType="1"/>
            </p:cNvSpPr>
            <p:nvPr/>
          </p:nvSpPr>
          <p:spPr bwMode="auto">
            <a:xfrm flipV="1">
              <a:off x="3888" y="2925"/>
              <a:ext cx="1" cy="30"/>
            </a:xfrm>
            <a:prstGeom prst="line">
              <a:avLst/>
            </a:prstGeom>
            <a:noFill/>
            <a:ln w="0">
              <a:solidFill>
                <a:schemeClr val="bg1"/>
              </a:solidFill>
              <a:round/>
              <a:headEnd/>
              <a:tailEnd/>
            </a:ln>
          </p:spPr>
          <p:txBody>
            <a:bodyPr/>
            <a:lstStyle/>
            <a:p>
              <a:endParaRPr lang="en-US"/>
            </a:p>
          </p:txBody>
        </p:sp>
        <p:sp>
          <p:nvSpPr>
            <p:cNvPr id="16503" name="Line 119"/>
            <p:cNvSpPr>
              <a:spLocks noChangeShapeType="1"/>
            </p:cNvSpPr>
            <p:nvPr/>
          </p:nvSpPr>
          <p:spPr bwMode="auto">
            <a:xfrm flipV="1">
              <a:off x="2438" y="2877"/>
              <a:ext cx="68" cy="48"/>
            </a:xfrm>
            <a:prstGeom prst="line">
              <a:avLst/>
            </a:prstGeom>
            <a:noFill/>
            <a:ln w="25400">
              <a:solidFill>
                <a:srgbClr val="FFFF00"/>
              </a:solidFill>
              <a:round/>
              <a:headEnd/>
              <a:tailEnd/>
            </a:ln>
          </p:spPr>
          <p:txBody>
            <a:bodyPr/>
            <a:lstStyle/>
            <a:p>
              <a:endParaRPr lang="en-US"/>
            </a:p>
          </p:txBody>
        </p:sp>
        <p:sp>
          <p:nvSpPr>
            <p:cNvPr id="16504" name="Line 120"/>
            <p:cNvSpPr>
              <a:spLocks noChangeShapeType="1"/>
            </p:cNvSpPr>
            <p:nvPr/>
          </p:nvSpPr>
          <p:spPr bwMode="auto">
            <a:xfrm flipV="1">
              <a:off x="2506" y="2775"/>
              <a:ext cx="70" cy="102"/>
            </a:xfrm>
            <a:prstGeom prst="line">
              <a:avLst/>
            </a:prstGeom>
            <a:noFill/>
            <a:ln w="25400">
              <a:solidFill>
                <a:srgbClr val="FFFF00"/>
              </a:solidFill>
              <a:round/>
              <a:headEnd/>
              <a:tailEnd/>
            </a:ln>
          </p:spPr>
          <p:txBody>
            <a:bodyPr/>
            <a:lstStyle/>
            <a:p>
              <a:endParaRPr lang="en-US"/>
            </a:p>
          </p:txBody>
        </p:sp>
        <p:sp>
          <p:nvSpPr>
            <p:cNvPr id="16505" name="Line 121"/>
            <p:cNvSpPr>
              <a:spLocks noChangeShapeType="1"/>
            </p:cNvSpPr>
            <p:nvPr/>
          </p:nvSpPr>
          <p:spPr bwMode="auto">
            <a:xfrm flipV="1">
              <a:off x="2576" y="2589"/>
              <a:ext cx="74" cy="186"/>
            </a:xfrm>
            <a:prstGeom prst="line">
              <a:avLst/>
            </a:prstGeom>
            <a:noFill/>
            <a:ln w="25400">
              <a:solidFill>
                <a:srgbClr val="FFFF00"/>
              </a:solidFill>
              <a:round/>
              <a:headEnd/>
              <a:tailEnd/>
            </a:ln>
          </p:spPr>
          <p:txBody>
            <a:bodyPr/>
            <a:lstStyle/>
            <a:p>
              <a:endParaRPr lang="en-US"/>
            </a:p>
          </p:txBody>
        </p:sp>
        <p:sp>
          <p:nvSpPr>
            <p:cNvPr id="16506" name="Line 122"/>
            <p:cNvSpPr>
              <a:spLocks noChangeShapeType="1"/>
            </p:cNvSpPr>
            <p:nvPr/>
          </p:nvSpPr>
          <p:spPr bwMode="auto">
            <a:xfrm flipV="1">
              <a:off x="2650" y="2337"/>
              <a:ext cx="70" cy="252"/>
            </a:xfrm>
            <a:prstGeom prst="line">
              <a:avLst/>
            </a:prstGeom>
            <a:noFill/>
            <a:ln w="25400">
              <a:solidFill>
                <a:srgbClr val="FFFF00"/>
              </a:solidFill>
              <a:round/>
              <a:headEnd/>
              <a:tailEnd/>
            </a:ln>
          </p:spPr>
          <p:txBody>
            <a:bodyPr/>
            <a:lstStyle/>
            <a:p>
              <a:endParaRPr lang="en-US"/>
            </a:p>
          </p:txBody>
        </p:sp>
        <p:sp>
          <p:nvSpPr>
            <p:cNvPr id="16507" name="Line 123"/>
            <p:cNvSpPr>
              <a:spLocks noChangeShapeType="1"/>
            </p:cNvSpPr>
            <p:nvPr/>
          </p:nvSpPr>
          <p:spPr bwMode="auto">
            <a:xfrm flipV="1">
              <a:off x="2720" y="2037"/>
              <a:ext cx="70" cy="300"/>
            </a:xfrm>
            <a:prstGeom prst="line">
              <a:avLst/>
            </a:prstGeom>
            <a:noFill/>
            <a:ln w="25400">
              <a:solidFill>
                <a:srgbClr val="FFFF00"/>
              </a:solidFill>
              <a:round/>
              <a:headEnd/>
              <a:tailEnd/>
            </a:ln>
          </p:spPr>
          <p:txBody>
            <a:bodyPr/>
            <a:lstStyle/>
            <a:p>
              <a:endParaRPr lang="en-US"/>
            </a:p>
          </p:txBody>
        </p:sp>
        <p:sp>
          <p:nvSpPr>
            <p:cNvPr id="16508" name="Line 124"/>
            <p:cNvSpPr>
              <a:spLocks noChangeShapeType="1"/>
            </p:cNvSpPr>
            <p:nvPr/>
          </p:nvSpPr>
          <p:spPr bwMode="auto">
            <a:xfrm flipV="1">
              <a:off x="2790" y="1749"/>
              <a:ext cx="68" cy="288"/>
            </a:xfrm>
            <a:prstGeom prst="line">
              <a:avLst/>
            </a:prstGeom>
            <a:noFill/>
            <a:ln w="25400">
              <a:solidFill>
                <a:srgbClr val="FFFF00"/>
              </a:solidFill>
              <a:round/>
              <a:headEnd/>
              <a:tailEnd/>
            </a:ln>
          </p:spPr>
          <p:txBody>
            <a:bodyPr/>
            <a:lstStyle/>
            <a:p>
              <a:endParaRPr lang="en-US"/>
            </a:p>
          </p:txBody>
        </p:sp>
        <p:sp>
          <p:nvSpPr>
            <p:cNvPr id="16509" name="Line 125"/>
            <p:cNvSpPr>
              <a:spLocks noChangeShapeType="1"/>
            </p:cNvSpPr>
            <p:nvPr/>
          </p:nvSpPr>
          <p:spPr bwMode="auto">
            <a:xfrm flipV="1">
              <a:off x="2858" y="1521"/>
              <a:ext cx="76" cy="228"/>
            </a:xfrm>
            <a:prstGeom prst="line">
              <a:avLst/>
            </a:prstGeom>
            <a:noFill/>
            <a:ln w="25400">
              <a:solidFill>
                <a:srgbClr val="FFFF00"/>
              </a:solidFill>
              <a:round/>
              <a:headEnd/>
              <a:tailEnd/>
            </a:ln>
          </p:spPr>
          <p:txBody>
            <a:bodyPr/>
            <a:lstStyle/>
            <a:p>
              <a:endParaRPr lang="en-US"/>
            </a:p>
          </p:txBody>
        </p:sp>
        <p:sp>
          <p:nvSpPr>
            <p:cNvPr id="16510" name="Line 126"/>
            <p:cNvSpPr>
              <a:spLocks noChangeShapeType="1"/>
            </p:cNvSpPr>
            <p:nvPr/>
          </p:nvSpPr>
          <p:spPr bwMode="auto">
            <a:xfrm flipV="1">
              <a:off x="2934" y="1395"/>
              <a:ext cx="68" cy="126"/>
            </a:xfrm>
            <a:prstGeom prst="line">
              <a:avLst/>
            </a:prstGeom>
            <a:noFill/>
            <a:ln w="25400">
              <a:solidFill>
                <a:srgbClr val="FFFF00"/>
              </a:solidFill>
              <a:round/>
              <a:headEnd/>
              <a:tailEnd/>
            </a:ln>
          </p:spPr>
          <p:txBody>
            <a:bodyPr/>
            <a:lstStyle/>
            <a:p>
              <a:endParaRPr lang="en-US"/>
            </a:p>
          </p:txBody>
        </p:sp>
        <p:sp>
          <p:nvSpPr>
            <p:cNvPr id="16511" name="Line 127"/>
            <p:cNvSpPr>
              <a:spLocks noChangeShapeType="1"/>
            </p:cNvSpPr>
            <p:nvPr/>
          </p:nvSpPr>
          <p:spPr bwMode="auto">
            <a:xfrm flipV="1">
              <a:off x="3002" y="1389"/>
              <a:ext cx="70" cy="6"/>
            </a:xfrm>
            <a:prstGeom prst="line">
              <a:avLst/>
            </a:prstGeom>
            <a:noFill/>
            <a:ln w="25400">
              <a:solidFill>
                <a:srgbClr val="FFFF00"/>
              </a:solidFill>
              <a:round/>
              <a:headEnd/>
              <a:tailEnd/>
            </a:ln>
          </p:spPr>
          <p:txBody>
            <a:bodyPr/>
            <a:lstStyle/>
            <a:p>
              <a:endParaRPr lang="en-US"/>
            </a:p>
          </p:txBody>
        </p:sp>
        <p:sp>
          <p:nvSpPr>
            <p:cNvPr id="16512" name="Line 128"/>
            <p:cNvSpPr>
              <a:spLocks noChangeShapeType="1"/>
            </p:cNvSpPr>
            <p:nvPr/>
          </p:nvSpPr>
          <p:spPr bwMode="auto">
            <a:xfrm>
              <a:off x="3072" y="1389"/>
              <a:ext cx="74" cy="90"/>
            </a:xfrm>
            <a:prstGeom prst="line">
              <a:avLst/>
            </a:prstGeom>
            <a:noFill/>
            <a:ln w="25400">
              <a:solidFill>
                <a:srgbClr val="FFFF00"/>
              </a:solidFill>
              <a:round/>
              <a:headEnd/>
              <a:tailEnd/>
            </a:ln>
          </p:spPr>
          <p:txBody>
            <a:bodyPr/>
            <a:lstStyle/>
            <a:p>
              <a:endParaRPr lang="en-US"/>
            </a:p>
          </p:txBody>
        </p:sp>
        <p:sp>
          <p:nvSpPr>
            <p:cNvPr id="16513" name="Line 129"/>
            <p:cNvSpPr>
              <a:spLocks noChangeShapeType="1"/>
            </p:cNvSpPr>
            <p:nvPr/>
          </p:nvSpPr>
          <p:spPr bwMode="auto">
            <a:xfrm>
              <a:off x="3146" y="1479"/>
              <a:ext cx="70" cy="168"/>
            </a:xfrm>
            <a:prstGeom prst="line">
              <a:avLst/>
            </a:prstGeom>
            <a:noFill/>
            <a:ln w="25400">
              <a:solidFill>
                <a:srgbClr val="FFFF00"/>
              </a:solidFill>
              <a:round/>
              <a:headEnd/>
              <a:tailEnd/>
            </a:ln>
          </p:spPr>
          <p:txBody>
            <a:bodyPr/>
            <a:lstStyle/>
            <a:p>
              <a:endParaRPr lang="en-US"/>
            </a:p>
          </p:txBody>
        </p:sp>
        <p:sp>
          <p:nvSpPr>
            <p:cNvPr id="16514" name="Line 130"/>
            <p:cNvSpPr>
              <a:spLocks noChangeShapeType="1"/>
            </p:cNvSpPr>
            <p:nvPr/>
          </p:nvSpPr>
          <p:spPr bwMode="auto">
            <a:xfrm>
              <a:off x="3216" y="1647"/>
              <a:ext cx="70" cy="210"/>
            </a:xfrm>
            <a:prstGeom prst="line">
              <a:avLst/>
            </a:prstGeom>
            <a:noFill/>
            <a:ln w="25400">
              <a:solidFill>
                <a:srgbClr val="FFFF00"/>
              </a:solidFill>
              <a:round/>
              <a:headEnd/>
              <a:tailEnd/>
            </a:ln>
          </p:spPr>
          <p:txBody>
            <a:bodyPr/>
            <a:lstStyle/>
            <a:p>
              <a:endParaRPr lang="en-US"/>
            </a:p>
          </p:txBody>
        </p:sp>
        <p:sp>
          <p:nvSpPr>
            <p:cNvPr id="16515" name="Line 131"/>
            <p:cNvSpPr>
              <a:spLocks noChangeShapeType="1"/>
            </p:cNvSpPr>
            <p:nvPr/>
          </p:nvSpPr>
          <p:spPr bwMode="auto">
            <a:xfrm>
              <a:off x="3286" y="1857"/>
              <a:ext cx="68" cy="216"/>
            </a:xfrm>
            <a:prstGeom prst="line">
              <a:avLst/>
            </a:prstGeom>
            <a:noFill/>
            <a:ln w="25400">
              <a:solidFill>
                <a:srgbClr val="FFFF00"/>
              </a:solidFill>
              <a:round/>
              <a:headEnd/>
              <a:tailEnd/>
            </a:ln>
          </p:spPr>
          <p:txBody>
            <a:bodyPr/>
            <a:lstStyle/>
            <a:p>
              <a:endParaRPr lang="en-US"/>
            </a:p>
          </p:txBody>
        </p:sp>
        <p:sp>
          <p:nvSpPr>
            <p:cNvPr id="16516" name="Line 132"/>
            <p:cNvSpPr>
              <a:spLocks noChangeShapeType="1"/>
            </p:cNvSpPr>
            <p:nvPr/>
          </p:nvSpPr>
          <p:spPr bwMode="auto">
            <a:xfrm>
              <a:off x="3354" y="2073"/>
              <a:ext cx="76" cy="210"/>
            </a:xfrm>
            <a:prstGeom prst="line">
              <a:avLst/>
            </a:prstGeom>
            <a:noFill/>
            <a:ln w="25400">
              <a:solidFill>
                <a:srgbClr val="FFFF00"/>
              </a:solidFill>
              <a:round/>
              <a:headEnd/>
              <a:tailEnd/>
            </a:ln>
          </p:spPr>
          <p:txBody>
            <a:bodyPr/>
            <a:lstStyle/>
            <a:p>
              <a:endParaRPr lang="en-US"/>
            </a:p>
          </p:txBody>
        </p:sp>
        <p:sp>
          <p:nvSpPr>
            <p:cNvPr id="16517" name="Line 133"/>
            <p:cNvSpPr>
              <a:spLocks noChangeShapeType="1"/>
            </p:cNvSpPr>
            <p:nvPr/>
          </p:nvSpPr>
          <p:spPr bwMode="auto">
            <a:xfrm>
              <a:off x="3430" y="2283"/>
              <a:ext cx="68" cy="180"/>
            </a:xfrm>
            <a:prstGeom prst="line">
              <a:avLst/>
            </a:prstGeom>
            <a:noFill/>
            <a:ln w="25400">
              <a:solidFill>
                <a:srgbClr val="FFFF00"/>
              </a:solidFill>
              <a:round/>
              <a:headEnd/>
              <a:tailEnd/>
            </a:ln>
          </p:spPr>
          <p:txBody>
            <a:bodyPr/>
            <a:lstStyle/>
            <a:p>
              <a:endParaRPr lang="en-US"/>
            </a:p>
          </p:txBody>
        </p:sp>
        <p:sp>
          <p:nvSpPr>
            <p:cNvPr id="16518" name="Line 134"/>
            <p:cNvSpPr>
              <a:spLocks noChangeShapeType="1"/>
            </p:cNvSpPr>
            <p:nvPr/>
          </p:nvSpPr>
          <p:spPr bwMode="auto">
            <a:xfrm>
              <a:off x="3498" y="2463"/>
              <a:ext cx="70" cy="144"/>
            </a:xfrm>
            <a:prstGeom prst="line">
              <a:avLst/>
            </a:prstGeom>
            <a:noFill/>
            <a:ln w="25400">
              <a:solidFill>
                <a:srgbClr val="FFFF00"/>
              </a:solidFill>
              <a:round/>
              <a:headEnd/>
              <a:tailEnd/>
            </a:ln>
          </p:spPr>
          <p:txBody>
            <a:bodyPr/>
            <a:lstStyle/>
            <a:p>
              <a:endParaRPr lang="en-US"/>
            </a:p>
          </p:txBody>
        </p:sp>
        <p:sp>
          <p:nvSpPr>
            <p:cNvPr id="16519" name="Line 135"/>
            <p:cNvSpPr>
              <a:spLocks noChangeShapeType="1"/>
            </p:cNvSpPr>
            <p:nvPr/>
          </p:nvSpPr>
          <p:spPr bwMode="auto">
            <a:xfrm>
              <a:off x="3568" y="2607"/>
              <a:ext cx="74" cy="114"/>
            </a:xfrm>
            <a:prstGeom prst="line">
              <a:avLst/>
            </a:prstGeom>
            <a:noFill/>
            <a:ln w="25400">
              <a:solidFill>
                <a:srgbClr val="FFFF00"/>
              </a:solidFill>
              <a:round/>
              <a:headEnd/>
              <a:tailEnd/>
            </a:ln>
          </p:spPr>
          <p:txBody>
            <a:bodyPr/>
            <a:lstStyle/>
            <a:p>
              <a:endParaRPr lang="en-US"/>
            </a:p>
          </p:txBody>
        </p:sp>
        <p:sp>
          <p:nvSpPr>
            <p:cNvPr id="16520" name="Line 136"/>
            <p:cNvSpPr>
              <a:spLocks noChangeShapeType="1"/>
            </p:cNvSpPr>
            <p:nvPr/>
          </p:nvSpPr>
          <p:spPr bwMode="auto">
            <a:xfrm>
              <a:off x="3642" y="2721"/>
              <a:ext cx="70" cy="78"/>
            </a:xfrm>
            <a:prstGeom prst="line">
              <a:avLst/>
            </a:prstGeom>
            <a:noFill/>
            <a:ln w="25400">
              <a:solidFill>
                <a:srgbClr val="FFFF00"/>
              </a:solidFill>
              <a:round/>
              <a:headEnd/>
              <a:tailEnd/>
            </a:ln>
          </p:spPr>
          <p:txBody>
            <a:bodyPr/>
            <a:lstStyle/>
            <a:p>
              <a:endParaRPr lang="en-US"/>
            </a:p>
          </p:txBody>
        </p:sp>
        <p:sp>
          <p:nvSpPr>
            <p:cNvPr id="16521" name="Line 137"/>
            <p:cNvSpPr>
              <a:spLocks noChangeShapeType="1"/>
            </p:cNvSpPr>
            <p:nvPr/>
          </p:nvSpPr>
          <p:spPr bwMode="auto">
            <a:xfrm>
              <a:off x="3712" y="2799"/>
              <a:ext cx="70" cy="54"/>
            </a:xfrm>
            <a:prstGeom prst="line">
              <a:avLst/>
            </a:prstGeom>
            <a:noFill/>
            <a:ln w="25400">
              <a:solidFill>
                <a:srgbClr val="FFFF00"/>
              </a:solidFill>
              <a:round/>
              <a:headEnd/>
              <a:tailEnd/>
            </a:ln>
          </p:spPr>
          <p:txBody>
            <a:bodyPr/>
            <a:lstStyle/>
            <a:p>
              <a:endParaRPr lang="en-US"/>
            </a:p>
          </p:txBody>
        </p:sp>
        <p:sp>
          <p:nvSpPr>
            <p:cNvPr id="16522" name="Line 138"/>
            <p:cNvSpPr>
              <a:spLocks noChangeShapeType="1"/>
            </p:cNvSpPr>
            <p:nvPr/>
          </p:nvSpPr>
          <p:spPr bwMode="auto">
            <a:xfrm>
              <a:off x="3782" y="2853"/>
              <a:ext cx="68" cy="36"/>
            </a:xfrm>
            <a:prstGeom prst="line">
              <a:avLst/>
            </a:prstGeom>
            <a:noFill/>
            <a:ln w="25400">
              <a:solidFill>
                <a:srgbClr val="FFFF00"/>
              </a:solidFill>
              <a:round/>
              <a:headEnd/>
              <a:tailEnd/>
            </a:ln>
          </p:spPr>
          <p:txBody>
            <a:bodyPr/>
            <a:lstStyle/>
            <a:p>
              <a:endParaRPr lang="en-US"/>
            </a:p>
          </p:txBody>
        </p:sp>
        <p:sp>
          <p:nvSpPr>
            <p:cNvPr id="16523" name="Freeform 139"/>
            <p:cNvSpPr>
              <a:spLocks/>
            </p:cNvSpPr>
            <p:nvPr/>
          </p:nvSpPr>
          <p:spPr bwMode="auto">
            <a:xfrm>
              <a:off x="2410" y="2895"/>
              <a:ext cx="54" cy="60"/>
            </a:xfrm>
            <a:custGeom>
              <a:avLst/>
              <a:gdLst>
                <a:gd name="T0" fmla="*/ 40 w 53"/>
                <a:gd name="T1" fmla="*/ 0 h 60"/>
                <a:gd name="T2" fmla="*/ 66 w 53"/>
                <a:gd name="T3" fmla="*/ 30 h 60"/>
                <a:gd name="T4" fmla="*/ 40 w 53"/>
                <a:gd name="T5" fmla="*/ 60 h 60"/>
                <a:gd name="T6" fmla="*/ 0 w 53"/>
                <a:gd name="T7" fmla="*/ 30 h 60"/>
                <a:gd name="T8" fmla="*/ 40 w 53"/>
                <a:gd name="T9" fmla="*/ 0 h 60"/>
                <a:gd name="T10" fmla="*/ 0 60000 65536"/>
                <a:gd name="T11" fmla="*/ 0 60000 65536"/>
                <a:gd name="T12" fmla="*/ 0 60000 65536"/>
                <a:gd name="T13" fmla="*/ 0 60000 65536"/>
                <a:gd name="T14" fmla="*/ 0 60000 65536"/>
                <a:gd name="T15" fmla="*/ 0 w 53"/>
                <a:gd name="T16" fmla="*/ 0 h 60"/>
                <a:gd name="T17" fmla="*/ 53 w 53"/>
                <a:gd name="T18" fmla="*/ 60 h 60"/>
              </a:gdLst>
              <a:ahLst/>
              <a:cxnLst>
                <a:cxn ang="T10">
                  <a:pos x="T0" y="T1"/>
                </a:cxn>
                <a:cxn ang="T11">
                  <a:pos x="T2" y="T3"/>
                </a:cxn>
                <a:cxn ang="T12">
                  <a:pos x="T4" y="T5"/>
                </a:cxn>
                <a:cxn ang="T13">
                  <a:pos x="T6" y="T7"/>
                </a:cxn>
                <a:cxn ang="T14">
                  <a:pos x="T8" y="T9"/>
                </a:cxn>
              </a:cxnLst>
              <a:rect l="T15" t="T16" r="T17" b="T18"/>
              <a:pathLst>
                <a:path w="53" h="60">
                  <a:moveTo>
                    <a:pt x="27" y="0"/>
                  </a:moveTo>
                  <a:lnTo>
                    <a:pt x="53" y="30"/>
                  </a:lnTo>
                  <a:lnTo>
                    <a:pt x="27" y="60"/>
                  </a:lnTo>
                  <a:lnTo>
                    <a:pt x="0" y="30"/>
                  </a:lnTo>
                  <a:lnTo>
                    <a:pt x="27" y="0"/>
                  </a:lnTo>
                  <a:close/>
                </a:path>
              </a:pathLst>
            </a:custGeom>
            <a:solidFill>
              <a:srgbClr val="FFFF00"/>
            </a:solidFill>
            <a:ln w="25400" cap="flat" cmpd="sng">
              <a:solidFill>
                <a:srgbClr val="FFFF00"/>
              </a:solidFill>
              <a:prstDash val="solid"/>
              <a:round/>
              <a:headEnd type="none" w="med" len="med"/>
              <a:tailEnd type="none" w="med" len="med"/>
            </a:ln>
          </p:spPr>
          <p:txBody>
            <a:bodyPr/>
            <a:lstStyle/>
            <a:p>
              <a:endParaRPr lang="en-US"/>
            </a:p>
          </p:txBody>
        </p:sp>
        <p:sp>
          <p:nvSpPr>
            <p:cNvPr id="16524" name="Freeform 140"/>
            <p:cNvSpPr>
              <a:spLocks/>
            </p:cNvSpPr>
            <p:nvPr/>
          </p:nvSpPr>
          <p:spPr bwMode="auto">
            <a:xfrm>
              <a:off x="2480" y="2847"/>
              <a:ext cx="54" cy="60"/>
            </a:xfrm>
            <a:custGeom>
              <a:avLst/>
              <a:gdLst>
                <a:gd name="T0" fmla="*/ 27 w 54"/>
                <a:gd name="T1" fmla="*/ 0 h 60"/>
                <a:gd name="T2" fmla="*/ 54 w 54"/>
                <a:gd name="T3" fmla="*/ 30 h 60"/>
                <a:gd name="T4" fmla="*/ 27 w 54"/>
                <a:gd name="T5" fmla="*/ 60 h 60"/>
                <a:gd name="T6" fmla="*/ 0 w 54"/>
                <a:gd name="T7" fmla="*/ 30 h 60"/>
                <a:gd name="T8" fmla="*/ 27 w 54"/>
                <a:gd name="T9" fmla="*/ 0 h 60"/>
                <a:gd name="T10" fmla="*/ 0 60000 65536"/>
                <a:gd name="T11" fmla="*/ 0 60000 65536"/>
                <a:gd name="T12" fmla="*/ 0 60000 65536"/>
                <a:gd name="T13" fmla="*/ 0 60000 65536"/>
                <a:gd name="T14" fmla="*/ 0 60000 65536"/>
                <a:gd name="T15" fmla="*/ 0 w 54"/>
                <a:gd name="T16" fmla="*/ 0 h 60"/>
                <a:gd name="T17" fmla="*/ 54 w 54"/>
                <a:gd name="T18" fmla="*/ 60 h 60"/>
              </a:gdLst>
              <a:ahLst/>
              <a:cxnLst>
                <a:cxn ang="T10">
                  <a:pos x="T0" y="T1"/>
                </a:cxn>
                <a:cxn ang="T11">
                  <a:pos x="T2" y="T3"/>
                </a:cxn>
                <a:cxn ang="T12">
                  <a:pos x="T4" y="T5"/>
                </a:cxn>
                <a:cxn ang="T13">
                  <a:pos x="T6" y="T7"/>
                </a:cxn>
                <a:cxn ang="T14">
                  <a:pos x="T8" y="T9"/>
                </a:cxn>
              </a:cxnLst>
              <a:rect l="T15" t="T16" r="T17" b="T18"/>
              <a:pathLst>
                <a:path w="54" h="60">
                  <a:moveTo>
                    <a:pt x="27" y="0"/>
                  </a:moveTo>
                  <a:lnTo>
                    <a:pt x="54" y="30"/>
                  </a:lnTo>
                  <a:lnTo>
                    <a:pt x="27" y="60"/>
                  </a:lnTo>
                  <a:lnTo>
                    <a:pt x="0" y="30"/>
                  </a:lnTo>
                  <a:lnTo>
                    <a:pt x="27" y="0"/>
                  </a:lnTo>
                  <a:close/>
                </a:path>
              </a:pathLst>
            </a:custGeom>
            <a:solidFill>
              <a:srgbClr val="FFFF00"/>
            </a:solidFill>
            <a:ln w="25400" cap="flat" cmpd="sng">
              <a:solidFill>
                <a:srgbClr val="FFFF00"/>
              </a:solidFill>
              <a:prstDash val="solid"/>
              <a:round/>
              <a:headEnd type="none" w="med" len="med"/>
              <a:tailEnd type="none" w="med" len="med"/>
            </a:ln>
          </p:spPr>
          <p:txBody>
            <a:bodyPr/>
            <a:lstStyle/>
            <a:p>
              <a:endParaRPr lang="en-US"/>
            </a:p>
          </p:txBody>
        </p:sp>
        <p:sp>
          <p:nvSpPr>
            <p:cNvPr id="16525" name="Freeform 141"/>
            <p:cNvSpPr>
              <a:spLocks/>
            </p:cNvSpPr>
            <p:nvPr/>
          </p:nvSpPr>
          <p:spPr bwMode="auto">
            <a:xfrm>
              <a:off x="2550" y="2745"/>
              <a:ext cx="52" cy="60"/>
            </a:xfrm>
            <a:custGeom>
              <a:avLst/>
              <a:gdLst>
                <a:gd name="T0" fmla="*/ 26 w 53"/>
                <a:gd name="T1" fmla="*/ 0 h 60"/>
                <a:gd name="T2" fmla="*/ 40 w 53"/>
                <a:gd name="T3" fmla="*/ 30 h 60"/>
                <a:gd name="T4" fmla="*/ 26 w 53"/>
                <a:gd name="T5" fmla="*/ 60 h 60"/>
                <a:gd name="T6" fmla="*/ 0 w 53"/>
                <a:gd name="T7" fmla="*/ 30 h 60"/>
                <a:gd name="T8" fmla="*/ 26 w 53"/>
                <a:gd name="T9" fmla="*/ 0 h 60"/>
                <a:gd name="T10" fmla="*/ 0 60000 65536"/>
                <a:gd name="T11" fmla="*/ 0 60000 65536"/>
                <a:gd name="T12" fmla="*/ 0 60000 65536"/>
                <a:gd name="T13" fmla="*/ 0 60000 65536"/>
                <a:gd name="T14" fmla="*/ 0 60000 65536"/>
                <a:gd name="T15" fmla="*/ 0 w 53"/>
                <a:gd name="T16" fmla="*/ 0 h 60"/>
                <a:gd name="T17" fmla="*/ 53 w 53"/>
                <a:gd name="T18" fmla="*/ 60 h 60"/>
              </a:gdLst>
              <a:ahLst/>
              <a:cxnLst>
                <a:cxn ang="T10">
                  <a:pos x="T0" y="T1"/>
                </a:cxn>
                <a:cxn ang="T11">
                  <a:pos x="T2" y="T3"/>
                </a:cxn>
                <a:cxn ang="T12">
                  <a:pos x="T4" y="T5"/>
                </a:cxn>
                <a:cxn ang="T13">
                  <a:pos x="T6" y="T7"/>
                </a:cxn>
                <a:cxn ang="T14">
                  <a:pos x="T8" y="T9"/>
                </a:cxn>
              </a:cxnLst>
              <a:rect l="T15" t="T16" r="T17" b="T18"/>
              <a:pathLst>
                <a:path w="53" h="60">
                  <a:moveTo>
                    <a:pt x="26" y="0"/>
                  </a:moveTo>
                  <a:lnTo>
                    <a:pt x="53" y="30"/>
                  </a:lnTo>
                  <a:lnTo>
                    <a:pt x="26" y="60"/>
                  </a:lnTo>
                  <a:lnTo>
                    <a:pt x="0" y="30"/>
                  </a:lnTo>
                  <a:lnTo>
                    <a:pt x="26" y="0"/>
                  </a:lnTo>
                  <a:close/>
                </a:path>
              </a:pathLst>
            </a:custGeom>
            <a:solidFill>
              <a:srgbClr val="FFFF00"/>
            </a:solidFill>
            <a:ln w="25400" cap="flat" cmpd="sng">
              <a:solidFill>
                <a:srgbClr val="FFFF00"/>
              </a:solidFill>
              <a:prstDash val="solid"/>
              <a:round/>
              <a:headEnd type="none" w="med" len="med"/>
              <a:tailEnd type="none" w="med" len="med"/>
            </a:ln>
          </p:spPr>
          <p:txBody>
            <a:bodyPr/>
            <a:lstStyle/>
            <a:p>
              <a:endParaRPr lang="en-US"/>
            </a:p>
          </p:txBody>
        </p:sp>
        <p:sp>
          <p:nvSpPr>
            <p:cNvPr id="16526" name="Freeform 142"/>
            <p:cNvSpPr>
              <a:spLocks/>
            </p:cNvSpPr>
            <p:nvPr/>
          </p:nvSpPr>
          <p:spPr bwMode="auto">
            <a:xfrm>
              <a:off x="2624" y="2559"/>
              <a:ext cx="54" cy="60"/>
            </a:xfrm>
            <a:custGeom>
              <a:avLst/>
              <a:gdLst>
                <a:gd name="T0" fmla="*/ 27 w 54"/>
                <a:gd name="T1" fmla="*/ 0 h 60"/>
                <a:gd name="T2" fmla="*/ 54 w 54"/>
                <a:gd name="T3" fmla="*/ 30 h 60"/>
                <a:gd name="T4" fmla="*/ 27 w 54"/>
                <a:gd name="T5" fmla="*/ 60 h 60"/>
                <a:gd name="T6" fmla="*/ 0 w 54"/>
                <a:gd name="T7" fmla="*/ 30 h 60"/>
                <a:gd name="T8" fmla="*/ 27 w 54"/>
                <a:gd name="T9" fmla="*/ 0 h 60"/>
                <a:gd name="T10" fmla="*/ 0 60000 65536"/>
                <a:gd name="T11" fmla="*/ 0 60000 65536"/>
                <a:gd name="T12" fmla="*/ 0 60000 65536"/>
                <a:gd name="T13" fmla="*/ 0 60000 65536"/>
                <a:gd name="T14" fmla="*/ 0 60000 65536"/>
                <a:gd name="T15" fmla="*/ 0 w 54"/>
                <a:gd name="T16" fmla="*/ 0 h 60"/>
                <a:gd name="T17" fmla="*/ 54 w 54"/>
                <a:gd name="T18" fmla="*/ 60 h 60"/>
              </a:gdLst>
              <a:ahLst/>
              <a:cxnLst>
                <a:cxn ang="T10">
                  <a:pos x="T0" y="T1"/>
                </a:cxn>
                <a:cxn ang="T11">
                  <a:pos x="T2" y="T3"/>
                </a:cxn>
                <a:cxn ang="T12">
                  <a:pos x="T4" y="T5"/>
                </a:cxn>
                <a:cxn ang="T13">
                  <a:pos x="T6" y="T7"/>
                </a:cxn>
                <a:cxn ang="T14">
                  <a:pos x="T8" y="T9"/>
                </a:cxn>
              </a:cxnLst>
              <a:rect l="T15" t="T16" r="T17" b="T18"/>
              <a:pathLst>
                <a:path w="54" h="60">
                  <a:moveTo>
                    <a:pt x="27" y="0"/>
                  </a:moveTo>
                  <a:lnTo>
                    <a:pt x="54" y="30"/>
                  </a:lnTo>
                  <a:lnTo>
                    <a:pt x="27" y="60"/>
                  </a:lnTo>
                  <a:lnTo>
                    <a:pt x="0" y="30"/>
                  </a:lnTo>
                  <a:lnTo>
                    <a:pt x="27" y="0"/>
                  </a:lnTo>
                  <a:close/>
                </a:path>
              </a:pathLst>
            </a:custGeom>
            <a:solidFill>
              <a:srgbClr val="FFFF00"/>
            </a:solidFill>
            <a:ln w="25400" cap="flat" cmpd="sng">
              <a:solidFill>
                <a:srgbClr val="FFFF00"/>
              </a:solidFill>
              <a:prstDash val="solid"/>
              <a:round/>
              <a:headEnd type="none" w="med" len="med"/>
              <a:tailEnd type="none" w="med" len="med"/>
            </a:ln>
          </p:spPr>
          <p:txBody>
            <a:bodyPr/>
            <a:lstStyle/>
            <a:p>
              <a:endParaRPr lang="en-US"/>
            </a:p>
          </p:txBody>
        </p:sp>
        <p:sp>
          <p:nvSpPr>
            <p:cNvPr id="16527" name="Freeform 143"/>
            <p:cNvSpPr>
              <a:spLocks/>
            </p:cNvSpPr>
            <p:nvPr/>
          </p:nvSpPr>
          <p:spPr bwMode="auto">
            <a:xfrm>
              <a:off x="2694" y="2307"/>
              <a:ext cx="52" cy="60"/>
            </a:xfrm>
            <a:custGeom>
              <a:avLst/>
              <a:gdLst>
                <a:gd name="T0" fmla="*/ 26 w 53"/>
                <a:gd name="T1" fmla="*/ 0 h 60"/>
                <a:gd name="T2" fmla="*/ 40 w 53"/>
                <a:gd name="T3" fmla="*/ 30 h 60"/>
                <a:gd name="T4" fmla="*/ 26 w 53"/>
                <a:gd name="T5" fmla="*/ 60 h 60"/>
                <a:gd name="T6" fmla="*/ 0 w 53"/>
                <a:gd name="T7" fmla="*/ 30 h 60"/>
                <a:gd name="T8" fmla="*/ 26 w 53"/>
                <a:gd name="T9" fmla="*/ 0 h 60"/>
                <a:gd name="T10" fmla="*/ 0 60000 65536"/>
                <a:gd name="T11" fmla="*/ 0 60000 65536"/>
                <a:gd name="T12" fmla="*/ 0 60000 65536"/>
                <a:gd name="T13" fmla="*/ 0 60000 65536"/>
                <a:gd name="T14" fmla="*/ 0 60000 65536"/>
                <a:gd name="T15" fmla="*/ 0 w 53"/>
                <a:gd name="T16" fmla="*/ 0 h 60"/>
                <a:gd name="T17" fmla="*/ 53 w 53"/>
                <a:gd name="T18" fmla="*/ 60 h 60"/>
              </a:gdLst>
              <a:ahLst/>
              <a:cxnLst>
                <a:cxn ang="T10">
                  <a:pos x="T0" y="T1"/>
                </a:cxn>
                <a:cxn ang="T11">
                  <a:pos x="T2" y="T3"/>
                </a:cxn>
                <a:cxn ang="T12">
                  <a:pos x="T4" y="T5"/>
                </a:cxn>
                <a:cxn ang="T13">
                  <a:pos x="T6" y="T7"/>
                </a:cxn>
                <a:cxn ang="T14">
                  <a:pos x="T8" y="T9"/>
                </a:cxn>
              </a:cxnLst>
              <a:rect l="T15" t="T16" r="T17" b="T18"/>
              <a:pathLst>
                <a:path w="53" h="60">
                  <a:moveTo>
                    <a:pt x="26" y="0"/>
                  </a:moveTo>
                  <a:lnTo>
                    <a:pt x="53" y="30"/>
                  </a:lnTo>
                  <a:lnTo>
                    <a:pt x="26" y="60"/>
                  </a:lnTo>
                  <a:lnTo>
                    <a:pt x="0" y="30"/>
                  </a:lnTo>
                  <a:lnTo>
                    <a:pt x="26" y="0"/>
                  </a:lnTo>
                  <a:close/>
                </a:path>
              </a:pathLst>
            </a:custGeom>
            <a:solidFill>
              <a:srgbClr val="FFFF00"/>
            </a:solidFill>
            <a:ln w="25400" cap="flat" cmpd="sng">
              <a:solidFill>
                <a:srgbClr val="FFFF00"/>
              </a:solidFill>
              <a:prstDash val="solid"/>
              <a:round/>
              <a:headEnd type="none" w="med" len="med"/>
              <a:tailEnd type="none" w="med" len="med"/>
            </a:ln>
          </p:spPr>
          <p:txBody>
            <a:bodyPr/>
            <a:lstStyle/>
            <a:p>
              <a:endParaRPr lang="en-US"/>
            </a:p>
          </p:txBody>
        </p:sp>
        <p:sp>
          <p:nvSpPr>
            <p:cNvPr id="16528" name="Freeform 144"/>
            <p:cNvSpPr>
              <a:spLocks/>
            </p:cNvSpPr>
            <p:nvPr/>
          </p:nvSpPr>
          <p:spPr bwMode="auto">
            <a:xfrm>
              <a:off x="2762" y="2007"/>
              <a:ext cx="54" cy="60"/>
            </a:xfrm>
            <a:custGeom>
              <a:avLst/>
              <a:gdLst>
                <a:gd name="T0" fmla="*/ 40 w 53"/>
                <a:gd name="T1" fmla="*/ 0 h 60"/>
                <a:gd name="T2" fmla="*/ 66 w 53"/>
                <a:gd name="T3" fmla="*/ 30 h 60"/>
                <a:gd name="T4" fmla="*/ 40 w 53"/>
                <a:gd name="T5" fmla="*/ 60 h 60"/>
                <a:gd name="T6" fmla="*/ 0 w 53"/>
                <a:gd name="T7" fmla="*/ 30 h 60"/>
                <a:gd name="T8" fmla="*/ 40 w 53"/>
                <a:gd name="T9" fmla="*/ 0 h 60"/>
                <a:gd name="T10" fmla="*/ 0 60000 65536"/>
                <a:gd name="T11" fmla="*/ 0 60000 65536"/>
                <a:gd name="T12" fmla="*/ 0 60000 65536"/>
                <a:gd name="T13" fmla="*/ 0 60000 65536"/>
                <a:gd name="T14" fmla="*/ 0 60000 65536"/>
                <a:gd name="T15" fmla="*/ 0 w 53"/>
                <a:gd name="T16" fmla="*/ 0 h 60"/>
                <a:gd name="T17" fmla="*/ 53 w 53"/>
                <a:gd name="T18" fmla="*/ 60 h 60"/>
              </a:gdLst>
              <a:ahLst/>
              <a:cxnLst>
                <a:cxn ang="T10">
                  <a:pos x="T0" y="T1"/>
                </a:cxn>
                <a:cxn ang="T11">
                  <a:pos x="T2" y="T3"/>
                </a:cxn>
                <a:cxn ang="T12">
                  <a:pos x="T4" y="T5"/>
                </a:cxn>
                <a:cxn ang="T13">
                  <a:pos x="T6" y="T7"/>
                </a:cxn>
                <a:cxn ang="T14">
                  <a:pos x="T8" y="T9"/>
                </a:cxn>
              </a:cxnLst>
              <a:rect l="T15" t="T16" r="T17" b="T18"/>
              <a:pathLst>
                <a:path w="53" h="60">
                  <a:moveTo>
                    <a:pt x="27" y="0"/>
                  </a:moveTo>
                  <a:lnTo>
                    <a:pt x="53" y="30"/>
                  </a:lnTo>
                  <a:lnTo>
                    <a:pt x="27" y="60"/>
                  </a:lnTo>
                  <a:lnTo>
                    <a:pt x="0" y="30"/>
                  </a:lnTo>
                  <a:lnTo>
                    <a:pt x="27" y="0"/>
                  </a:lnTo>
                  <a:close/>
                </a:path>
              </a:pathLst>
            </a:custGeom>
            <a:solidFill>
              <a:srgbClr val="FFFF00"/>
            </a:solidFill>
            <a:ln w="25400" cap="flat" cmpd="sng">
              <a:solidFill>
                <a:srgbClr val="FFFF00"/>
              </a:solidFill>
              <a:prstDash val="solid"/>
              <a:round/>
              <a:headEnd type="none" w="med" len="med"/>
              <a:tailEnd type="none" w="med" len="med"/>
            </a:ln>
          </p:spPr>
          <p:txBody>
            <a:bodyPr/>
            <a:lstStyle/>
            <a:p>
              <a:endParaRPr lang="en-US"/>
            </a:p>
          </p:txBody>
        </p:sp>
        <p:sp>
          <p:nvSpPr>
            <p:cNvPr id="16529" name="Freeform 145"/>
            <p:cNvSpPr>
              <a:spLocks/>
            </p:cNvSpPr>
            <p:nvPr/>
          </p:nvSpPr>
          <p:spPr bwMode="auto">
            <a:xfrm>
              <a:off x="2832" y="1719"/>
              <a:ext cx="54" cy="60"/>
            </a:xfrm>
            <a:custGeom>
              <a:avLst/>
              <a:gdLst>
                <a:gd name="T0" fmla="*/ 27 w 54"/>
                <a:gd name="T1" fmla="*/ 0 h 60"/>
                <a:gd name="T2" fmla="*/ 54 w 54"/>
                <a:gd name="T3" fmla="*/ 30 h 60"/>
                <a:gd name="T4" fmla="*/ 27 w 54"/>
                <a:gd name="T5" fmla="*/ 60 h 60"/>
                <a:gd name="T6" fmla="*/ 0 w 54"/>
                <a:gd name="T7" fmla="*/ 30 h 60"/>
                <a:gd name="T8" fmla="*/ 27 w 54"/>
                <a:gd name="T9" fmla="*/ 0 h 60"/>
                <a:gd name="T10" fmla="*/ 0 60000 65536"/>
                <a:gd name="T11" fmla="*/ 0 60000 65536"/>
                <a:gd name="T12" fmla="*/ 0 60000 65536"/>
                <a:gd name="T13" fmla="*/ 0 60000 65536"/>
                <a:gd name="T14" fmla="*/ 0 60000 65536"/>
                <a:gd name="T15" fmla="*/ 0 w 54"/>
                <a:gd name="T16" fmla="*/ 0 h 60"/>
                <a:gd name="T17" fmla="*/ 54 w 54"/>
                <a:gd name="T18" fmla="*/ 60 h 60"/>
              </a:gdLst>
              <a:ahLst/>
              <a:cxnLst>
                <a:cxn ang="T10">
                  <a:pos x="T0" y="T1"/>
                </a:cxn>
                <a:cxn ang="T11">
                  <a:pos x="T2" y="T3"/>
                </a:cxn>
                <a:cxn ang="T12">
                  <a:pos x="T4" y="T5"/>
                </a:cxn>
                <a:cxn ang="T13">
                  <a:pos x="T6" y="T7"/>
                </a:cxn>
                <a:cxn ang="T14">
                  <a:pos x="T8" y="T9"/>
                </a:cxn>
              </a:cxnLst>
              <a:rect l="T15" t="T16" r="T17" b="T18"/>
              <a:pathLst>
                <a:path w="54" h="60">
                  <a:moveTo>
                    <a:pt x="27" y="0"/>
                  </a:moveTo>
                  <a:lnTo>
                    <a:pt x="54" y="30"/>
                  </a:lnTo>
                  <a:lnTo>
                    <a:pt x="27" y="60"/>
                  </a:lnTo>
                  <a:lnTo>
                    <a:pt x="0" y="30"/>
                  </a:lnTo>
                  <a:lnTo>
                    <a:pt x="27" y="0"/>
                  </a:lnTo>
                  <a:close/>
                </a:path>
              </a:pathLst>
            </a:custGeom>
            <a:solidFill>
              <a:srgbClr val="FFFF00"/>
            </a:solidFill>
            <a:ln w="25400" cap="flat" cmpd="sng">
              <a:solidFill>
                <a:srgbClr val="FFFF00"/>
              </a:solidFill>
              <a:prstDash val="solid"/>
              <a:round/>
              <a:headEnd type="none" w="med" len="med"/>
              <a:tailEnd type="none" w="med" len="med"/>
            </a:ln>
          </p:spPr>
          <p:txBody>
            <a:bodyPr/>
            <a:lstStyle/>
            <a:p>
              <a:endParaRPr lang="en-US"/>
            </a:p>
          </p:txBody>
        </p:sp>
        <p:sp>
          <p:nvSpPr>
            <p:cNvPr id="16530" name="Freeform 146"/>
            <p:cNvSpPr>
              <a:spLocks/>
            </p:cNvSpPr>
            <p:nvPr/>
          </p:nvSpPr>
          <p:spPr bwMode="auto">
            <a:xfrm>
              <a:off x="2906" y="1491"/>
              <a:ext cx="54" cy="60"/>
            </a:xfrm>
            <a:custGeom>
              <a:avLst/>
              <a:gdLst>
                <a:gd name="T0" fmla="*/ 40 w 53"/>
                <a:gd name="T1" fmla="*/ 0 h 60"/>
                <a:gd name="T2" fmla="*/ 66 w 53"/>
                <a:gd name="T3" fmla="*/ 30 h 60"/>
                <a:gd name="T4" fmla="*/ 40 w 53"/>
                <a:gd name="T5" fmla="*/ 60 h 60"/>
                <a:gd name="T6" fmla="*/ 0 w 53"/>
                <a:gd name="T7" fmla="*/ 30 h 60"/>
                <a:gd name="T8" fmla="*/ 40 w 53"/>
                <a:gd name="T9" fmla="*/ 0 h 60"/>
                <a:gd name="T10" fmla="*/ 0 60000 65536"/>
                <a:gd name="T11" fmla="*/ 0 60000 65536"/>
                <a:gd name="T12" fmla="*/ 0 60000 65536"/>
                <a:gd name="T13" fmla="*/ 0 60000 65536"/>
                <a:gd name="T14" fmla="*/ 0 60000 65536"/>
                <a:gd name="T15" fmla="*/ 0 w 53"/>
                <a:gd name="T16" fmla="*/ 0 h 60"/>
                <a:gd name="T17" fmla="*/ 53 w 53"/>
                <a:gd name="T18" fmla="*/ 60 h 60"/>
              </a:gdLst>
              <a:ahLst/>
              <a:cxnLst>
                <a:cxn ang="T10">
                  <a:pos x="T0" y="T1"/>
                </a:cxn>
                <a:cxn ang="T11">
                  <a:pos x="T2" y="T3"/>
                </a:cxn>
                <a:cxn ang="T12">
                  <a:pos x="T4" y="T5"/>
                </a:cxn>
                <a:cxn ang="T13">
                  <a:pos x="T6" y="T7"/>
                </a:cxn>
                <a:cxn ang="T14">
                  <a:pos x="T8" y="T9"/>
                </a:cxn>
              </a:cxnLst>
              <a:rect l="T15" t="T16" r="T17" b="T18"/>
              <a:pathLst>
                <a:path w="53" h="60">
                  <a:moveTo>
                    <a:pt x="27" y="0"/>
                  </a:moveTo>
                  <a:lnTo>
                    <a:pt x="53" y="30"/>
                  </a:lnTo>
                  <a:lnTo>
                    <a:pt x="27" y="60"/>
                  </a:lnTo>
                  <a:lnTo>
                    <a:pt x="0" y="30"/>
                  </a:lnTo>
                  <a:lnTo>
                    <a:pt x="27" y="0"/>
                  </a:lnTo>
                  <a:close/>
                </a:path>
              </a:pathLst>
            </a:custGeom>
            <a:solidFill>
              <a:srgbClr val="FFFF00"/>
            </a:solidFill>
            <a:ln w="25400" cap="flat" cmpd="sng">
              <a:solidFill>
                <a:srgbClr val="FFFF00"/>
              </a:solidFill>
              <a:prstDash val="solid"/>
              <a:round/>
              <a:headEnd type="none" w="med" len="med"/>
              <a:tailEnd type="none" w="med" len="med"/>
            </a:ln>
          </p:spPr>
          <p:txBody>
            <a:bodyPr/>
            <a:lstStyle/>
            <a:p>
              <a:endParaRPr lang="en-US"/>
            </a:p>
          </p:txBody>
        </p:sp>
        <p:sp>
          <p:nvSpPr>
            <p:cNvPr id="16531" name="Freeform 147"/>
            <p:cNvSpPr>
              <a:spLocks/>
            </p:cNvSpPr>
            <p:nvPr/>
          </p:nvSpPr>
          <p:spPr bwMode="auto">
            <a:xfrm>
              <a:off x="2976" y="1365"/>
              <a:ext cx="54" cy="60"/>
            </a:xfrm>
            <a:custGeom>
              <a:avLst/>
              <a:gdLst>
                <a:gd name="T0" fmla="*/ 27 w 54"/>
                <a:gd name="T1" fmla="*/ 0 h 60"/>
                <a:gd name="T2" fmla="*/ 54 w 54"/>
                <a:gd name="T3" fmla="*/ 30 h 60"/>
                <a:gd name="T4" fmla="*/ 27 w 54"/>
                <a:gd name="T5" fmla="*/ 60 h 60"/>
                <a:gd name="T6" fmla="*/ 0 w 54"/>
                <a:gd name="T7" fmla="*/ 30 h 60"/>
                <a:gd name="T8" fmla="*/ 27 w 54"/>
                <a:gd name="T9" fmla="*/ 0 h 60"/>
                <a:gd name="T10" fmla="*/ 0 60000 65536"/>
                <a:gd name="T11" fmla="*/ 0 60000 65536"/>
                <a:gd name="T12" fmla="*/ 0 60000 65536"/>
                <a:gd name="T13" fmla="*/ 0 60000 65536"/>
                <a:gd name="T14" fmla="*/ 0 60000 65536"/>
                <a:gd name="T15" fmla="*/ 0 w 54"/>
                <a:gd name="T16" fmla="*/ 0 h 60"/>
                <a:gd name="T17" fmla="*/ 54 w 54"/>
                <a:gd name="T18" fmla="*/ 60 h 60"/>
              </a:gdLst>
              <a:ahLst/>
              <a:cxnLst>
                <a:cxn ang="T10">
                  <a:pos x="T0" y="T1"/>
                </a:cxn>
                <a:cxn ang="T11">
                  <a:pos x="T2" y="T3"/>
                </a:cxn>
                <a:cxn ang="T12">
                  <a:pos x="T4" y="T5"/>
                </a:cxn>
                <a:cxn ang="T13">
                  <a:pos x="T6" y="T7"/>
                </a:cxn>
                <a:cxn ang="T14">
                  <a:pos x="T8" y="T9"/>
                </a:cxn>
              </a:cxnLst>
              <a:rect l="T15" t="T16" r="T17" b="T18"/>
              <a:pathLst>
                <a:path w="54" h="60">
                  <a:moveTo>
                    <a:pt x="27" y="0"/>
                  </a:moveTo>
                  <a:lnTo>
                    <a:pt x="54" y="30"/>
                  </a:lnTo>
                  <a:lnTo>
                    <a:pt x="27" y="60"/>
                  </a:lnTo>
                  <a:lnTo>
                    <a:pt x="0" y="30"/>
                  </a:lnTo>
                  <a:lnTo>
                    <a:pt x="27" y="0"/>
                  </a:lnTo>
                  <a:close/>
                </a:path>
              </a:pathLst>
            </a:custGeom>
            <a:solidFill>
              <a:srgbClr val="FFFF00"/>
            </a:solidFill>
            <a:ln w="25400" cap="flat" cmpd="sng">
              <a:solidFill>
                <a:srgbClr val="FFFF00"/>
              </a:solidFill>
              <a:prstDash val="solid"/>
              <a:round/>
              <a:headEnd type="none" w="med" len="med"/>
              <a:tailEnd type="none" w="med" len="med"/>
            </a:ln>
          </p:spPr>
          <p:txBody>
            <a:bodyPr/>
            <a:lstStyle/>
            <a:p>
              <a:endParaRPr lang="en-US"/>
            </a:p>
          </p:txBody>
        </p:sp>
        <p:sp>
          <p:nvSpPr>
            <p:cNvPr id="16532" name="Freeform 148"/>
            <p:cNvSpPr>
              <a:spLocks/>
            </p:cNvSpPr>
            <p:nvPr/>
          </p:nvSpPr>
          <p:spPr bwMode="auto">
            <a:xfrm>
              <a:off x="3046" y="1359"/>
              <a:ext cx="52" cy="60"/>
            </a:xfrm>
            <a:custGeom>
              <a:avLst/>
              <a:gdLst>
                <a:gd name="T0" fmla="*/ 26 w 53"/>
                <a:gd name="T1" fmla="*/ 0 h 60"/>
                <a:gd name="T2" fmla="*/ 40 w 53"/>
                <a:gd name="T3" fmla="*/ 30 h 60"/>
                <a:gd name="T4" fmla="*/ 26 w 53"/>
                <a:gd name="T5" fmla="*/ 60 h 60"/>
                <a:gd name="T6" fmla="*/ 0 w 53"/>
                <a:gd name="T7" fmla="*/ 30 h 60"/>
                <a:gd name="T8" fmla="*/ 26 w 53"/>
                <a:gd name="T9" fmla="*/ 0 h 60"/>
                <a:gd name="T10" fmla="*/ 0 60000 65536"/>
                <a:gd name="T11" fmla="*/ 0 60000 65536"/>
                <a:gd name="T12" fmla="*/ 0 60000 65536"/>
                <a:gd name="T13" fmla="*/ 0 60000 65536"/>
                <a:gd name="T14" fmla="*/ 0 60000 65536"/>
                <a:gd name="T15" fmla="*/ 0 w 53"/>
                <a:gd name="T16" fmla="*/ 0 h 60"/>
                <a:gd name="T17" fmla="*/ 53 w 53"/>
                <a:gd name="T18" fmla="*/ 60 h 60"/>
              </a:gdLst>
              <a:ahLst/>
              <a:cxnLst>
                <a:cxn ang="T10">
                  <a:pos x="T0" y="T1"/>
                </a:cxn>
                <a:cxn ang="T11">
                  <a:pos x="T2" y="T3"/>
                </a:cxn>
                <a:cxn ang="T12">
                  <a:pos x="T4" y="T5"/>
                </a:cxn>
                <a:cxn ang="T13">
                  <a:pos x="T6" y="T7"/>
                </a:cxn>
                <a:cxn ang="T14">
                  <a:pos x="T8" y="T9"/>
                </a:cxn>
              </a:cxnLst>
              <a:rect l="T15" t="T16" r="T17" b="T18"/>
              <a:pathLst>
                <a:path w="53" h="60">
                  <a:moveTo>
                    <a:pt x="26" y="0"/>
                  </a:moveTo>
                  <a:lnTo>
                    <a:pt x="53" y="30"/>
                  </a:lnTo>
                  <a:lnTo>
                    <a:pt x="26" y="60"/>
                  </a:lnTo>
                  <a:lnTo>
                    <a:pt x="0" y="30"/>
                  </a:lnTo>
                  <a:lnTo>
                    <a:pt x="26" y="0"/>
                  </a:lnTo>
                  <a:close/>
                </a:path>
              </a:pathLst>
            </a:custGeom>
            <a:solidFill>
              <a:srgbClr val="FFFF00"/>
            </a:solidFill>
            <a:ln w="25400" cap="flat" cmpd="sng">
              <a:solidFill>
                <a:srgbClr val="FFFF00"/>
              </a:solidFill>
              <a:prstDash val="solid"/>
              <a:round/>
              <a:headEnd type="none" w="med" len="med"/>
              <a:tailEnd type="none" w="med" len="med"/>
            </a:ln>
          </p:spPr>
          <p:txBody>
            <a:bodyPr/>
            <a:lstStyle/>
            <a:p>
              <a:endParaRPr lang="en-US"/>
            </a:p>
          </p:txBody>
        </p:sp>
        <p:sp>
          <p:nvSpPr>
            <p:cNvPr id="16533" name="Freeform 149"/>
            <p:cNvSpPr>
              <a:spLocks/>
            </p:cNvSpPr>
            <p:nvPr/>
          </p:nvSpPr>
          <p:spPr bwMode="auto">
            <a:xfrm>
              <a:off x="3120" y="1449"/>
              <a:ext cx="54" cy="60"/>
            </a:xfrm>
            <a:custGeom>
              <a:avLst/>
              <a:gdLst>
                <a:gd name="T0" fmla="*/ 27 w 54"/>
                <a:gd name="T1" fmla="*/ 0 h 60"/>
                <a:gd name="T2" fmla="*/ 54 w 54"/>
                <a:gd name="T3" fmla="*/ 30 h 60"/>
                <a:gd name="T4" fmla="*/ 27 w 54"/>
                <a:gd name="T5" fmla="*/ 60 h 60"/>
                <a:gd name="T6" fmla="*/ 0 w 54"/>
                <a:gd name="T7" fmla="*/ 30 h 60"/>
                <a:gd name="T8" fmla="*/ 27 w 54"/>
                <a:gd name="T9" fmla="*/ 0 h 60"/>
                <a:gd name="T10" fmla="*/ 0 60000 65536"/>
                <a:gd name="T11" fmla="*/ 0 60000 65536"/>
                <a:gd name="T12" fmla="*/ 0 60000 65536"/>
                <a:gd name="T13" fmla="*/ 0 60000 65536"/>
                <a:gd name="T14" fmla="*/ 0 60000 65536"/>
                <a:gd name="T15" fmla="*/ 0 w 54"/>
                <a:gd name="T16" fmla="*/ 0 h 60"/>
                <a:gd name="T17" fmla="*/ 54 w 54"/>
                <a:gd name="T18" fmla="*/ 60 h 60"/>
              </a:gdLst>
              <a:ahLst/>
              <a:cxnLst>
                <a:cxn ang="T10">
                  <a:pos x="T0" y="T1"/>
                </a:cxn>
                <a:cxn ang="T11">
                  <a:pos x="T2" y="T3"/>
                </a:cxn>
                <a:cxn ang="T12">
                  <a:pos x="T4" y="T5"/>
                </a:cxn>
                <a:cxn ang="T13">
                  <a:pos x="T6" y="T7"/>
                </a:cxn>
                <a:cxn ang="T14">
                  <a:pos x="T8" y="T9"/>
                </a:cxn>
              </a:cxnLst>
              <a:rect l="T15" t="T16" r="T17" b="T18"/>
              <a:pathLst>
                <a:path w="54" h="60">
                  <a:moveTo>
                    <a:pt x="27" y="0"/>
                  </a:moveTo>
                  <a:lnTo>
                    <a:pt x="54" y="30"/>
                  </a:lnTo>
                  <a:lnTo>
                    <a:pt x="27" y="60"/>
                  </a:lnTo>
                  <a:lnTo>
                    <a:pt x="0" y="30"/>
                  </a:lnTo>
                  <a:lnTo>
                    <a:pt x="27" y="0"/>
                  </a:lnTo>
                  <a:close/>
                </a:path>
              </a:pathLst>
            </a:custGeom>
            <a:solidFill>
              <a:srgbClr val="FFFF00"/>
            </a:solidFill>
            <a:ln w="25400" cap="flat" cmpd="sng">
              <a:solidFill>
                <a:srgbClr val="FFFF00"/>
              </a:solidFill>
              <a:prstDash val="solid"/>
              <a:round/>
              <a:headEnd type="none" w="med" len="med"/>
              <a:tailEnd type="none" w="med" len="med"/>
            </a:ln>
          </p:spPr>
          <p:txBody>
            <a:bodyPr/>
            <a:lstStyle/>
            <a:p>
              <a:endParaRPr lang="en-US"/>
            </a:p>
          </p:txBody>
        </p:sp>
        <p:sp>
          <p:nvSpPr>
            <p:cNvPr id="16534" name="Freeform 150"/>
            <p:cNvSpPr>
              <a:spLocks/>
            </p:cNvSpPr>
            <p:nvPr/>
          </p:nvSpPr>
          <p:spPr bwMode="auto">
            <a:xfrm>
              <a:off x="3190" y="1617"/>
              <a:ext cx="52" cy="60"/>
            </a:xfrm>
            <a:custGeom>
              <a:avLst/>
              <a:gdLst>
                <a:gd name="T0" fmla="*/ 26 w 53"/>
                <a:gd name="T1" fmla="*/ 0 h 60"/>
                <a:gd name="T2" fmla="*/ 40 w 53"/>
                <a:gd name="T3" fmla="*/ 30 h 60"/>
                <a:gd name="T4" fmla="*/ 26 w 53"/>
                <a:gd name="T5" fmla="*/ 60 h 60"/>
                <a:gd name="T6" fmla="*/ 0 w 53"/>
                <a:gd name="T7" fmla="*/ 30 h 60"/>
                <a:gd name="T8" fmla="*/ 26 w 53"/>
                <a:gd name="T9" fmla="*/ 0 h 60"/>
                <a:gd name="T10" fmla="*/ 0 60000 65536"/>
                <a:gd name="T11" fmla="*/ 0 60000 65536"/>
                <a:gd name="T12" fmla="*/ 0 60000 65536"/>
                <a:gd name="T13" fmla="*/ 0 60000 65536"/>
                <a:gd name="T14" fmla="*/ 0 60000 65536"/>
                <a:gd name="T15" fmla="*/ 0 w 53"/>
                <a:gd name="T16" fmla="*/ 0 h 60"/>
                <a:gd name="T17" fmla="*/ 53 w 53"/>
                <a:gd name="T18" fmla="*/ 60 h 60"/>
              </a:gdLst>
              <a:ahLst/>
              <a:cxnLst>
                <a:cxn ang="T10">
                  <a:pos x="T0" y="T1"/>
                </a:cxn>
                <a:cxn ang="T11">
                  <a:pos x="T2" y="T3"/>
                </a:cxn>
                <a:cxn ang="T12">
                  <a:pos x="T4" y="T5"/>
                </a:cxn>
                <a:cxn ang="T13">
                  <a:pos x="T6" y="T7"/>
                </a:cxn>
                <a:cxn ang="T14">
                  <a:pos x="T8" y="T9"/>
                </a:cxn>
              </a:cxnLst>
              <a:rect l="T15" t="T16" r="T17" b="T18"/>
              <a:pathLst>
                <a:path w="53" h="60">
                  <a:moveTo>
                    <a:pt x="26" y="0"/>
                  </a:moveTo>
                  <a:lnTo>
                    <a:pt x="53" y="30"/>
                  </a:lnTo>
                  <a:lnTo>
                    <a:pt x="26" y="60"/>
                  </a:lnTo>
                  <a:lnTo>
                    <a:pt x="0" y="30"/>
                  </a:lnTo>
                  <a:lnTo>
                    <a:pt x="26" y="0"/>
                  </a:lnTo>
                  <a:close/>
                </a:path>
              </a:pathLst>
            </a:custGeom>
            <a:solidFill>
              <a:srgbClr val="FFFF00"/>
            </a:solidFill>
            <a:ln w="25400" cap="flat" cmpd="sng">
              <a:solidFill>
                <a:srgbClr val="FFFF00"/>
              </a:solidFill>
              <a:prstDash val="solid"/>
              <a:round/>
              <a:headEnd type="none" w="med" len="med"/>
              <a:tailEnd type="none" w="med" len="med"/>
            </a:ln>
          </p:spPr>
          <p:txBody>
            <a:bodyPr/>
            <a:lstStyle/>
            <a:p>
              <a:endParaRPr lang="en-US"/>
            </a:p>
          </p:txBody>
        </p:sp>
        <p:sp>
          <p:nvSpPr>
            <p:cNvPr id="16535" name="Freeform 151"/>
            <p:cNvSpPr>
              <a:spLocks/>
            </p:cNvSpPr>
            <p:nvPr/>
          </p:nvSpPr>
          <p:spPr bwMode="auto">
            <a:xfrm>
              <a:off x="3258" y="1827"/>
              <a:ext cx="54" cy="60"/>
            </a:xfrm>
            <a:custGeom>
              <a:avLst/>
              <a:gdLst>
                <a:gd name="T0" fmla="*/ 40 w 53"/>
                <a:gd name="T1" fmla="*/ 0 h 60"/>
                <a:gd name="T2" fmla="*/ 66 w 53"/>
                <a:gd name="T3" fmla="*/ 30 h 60"/>
                <a:gd name="T4" fmla="*/ 40 w 53"/>
                <a:gd name="T5" fmla="*/ 60 h 60"/>
                <a:gd name="T6" fmla="*/ 0 w 53"/>
                <a:gd name="T7" fmla="*/ 30 h 60"/>
                <a:gd name="T8" fmla="*/ 40 w 53"/>
                <a:gd name="T9" fmla="*/ 0 h 60"/>
                <a:gd name="T10" fmla="*/ 0 60000 65536"/>
                <a:gd name="T11" fmla="*/ 0 60000 65536"/>
                <a:gd name="T12" fmla="*/ 0 60000 65536"/>
                <a:gd name="T13" fmla="*/ 0 60000 65536"/>
                <a:gd name="T14" fmla="*/ 0 60000 65536"/>
                <a:gd name="T15" fmla="*/ 0 w 53"/>
                <a:gd name="T16" fmla="*/ 0 h 60"/>
                <a:gd name="T17" fmla="*/ 53 w 53"/>
                <a:gd name="T18" fmla="*/ 60 h 60"/>
              </a:gdLst>
              <a:ahLst/>
              <a:cxnLst>
                <a:cxn ang="T10">
                  <a:pos x="T0" y="T1"/>
                </a:cxn>
                <a:cxn ang="T11">
                  <a:pos x="T2" y="T3"/>
                </a:cxn>
                <a:cxn ang="T12">
                  <a:pos x="T4" y="T5"/>
                </a:cxn>
                <a:cxn ang="T13">
                  <a:pos x="T6" y="T7"/>
                </a:cxn>
                <a:cxn ang="T14">
                  <a:pos x="T8" y="T9"/>
                </a:cxn>
              </a:cxnLst>
              <a:rect l="T15" t="T16" r="T17" b="T18"/>
              <a:pathLst>
                <a:path w="53" h="60">
                  <a:moveTo>
                    <a:pt x="27" y="0"/>
                  </a:moveTo>
                  <a:lnTo>
                    <a:pt x="53" y="30"/>
                  </a:lnTo>
                  <a:lnTo>
                    <a:pt x="27" y="60"/>
                  </a:lnTo>
                  <a:lnTo>
                    <a:pt x="0" y="30"/>
                  </a:lnTo>
                  <a:lnTo>
                    <a:pt x="27" y="0"/>
                  </a:lnTo>
                  <a:close/>
                </a:path>
              </a:pathLst>
            </a:custGeom>
            <a:solidFill>
              <a:srgbClr val="FFFF00"/>
            </a:solidFill>
            <a:ln w="25400" cap="flat" cmpd="sng">
              <a:solidFill>
                <a:srgbClr val="FFFF00"/>
              </a:solidFill>
              <a:prstDash val="solid"/>
              <a:round/>
              <a:headEnd type="none" w="med" len="med"/>
              <a:tailEnd type="none" w="med" len="med"/>
            </a:ln>
          </p:spPr>
          <p:txBody>
            <a:bodyPr/>
            <a:lstStyle/>
            <a:p>
              <a:endParaRPr lang="en-US"/>
            </a:p>
          </p:txBody>
        </p:sp>
        <p:sp>
          <p:nvSpPr>
            <p:cNvPr id="16536" name="Freeform 152"/>
            <p:cNvSpPr>
              <a:spLocks/>
            </p:cNvSpPr>
            <p:nvPr/>
          </p:nvSpPr>
          <p:spPr bwMode="auto">
            <a:xfrm>
              <a:off x="3328" y="2043"/>
              <a:ext cx="54" cy="60"/>
            </a:xfrm>
            <a:custGeom>
              <a:avLst/>
              <a:gdLst>
                <a:gd name="T0" fmla="*/ 27 w 54"/>
                <a:gd name="T1" fmla="*/ 0 h 60"/>
                <a:gd name="T2" fmla="*/ 54 w 54"/>
                <a:gd name="T3" fmla="*/ 30 h 60"/>
                <a:gd name="T4" fmla="*/ 27 w 54"/>
                <a:gd name="T5" fmla="*/ 60 h 60"/>
                <a:gd name="T6" fmla="*/ 0 w 54"/>
                <a:gd name="T7" fmla="*/ 30 h 60"/>
                <a:gd name="T8" fmla="*/ 27 w 54"/>
                <a:gd name="T9" fmla="*/ 0 h 60"/>
                <a:gd name="T10" fmla="*/ 0 60000 65536"/>
                <a:gd name="T11" fmla="*/ 0 60000 65536"/>
                <a:gd name="T12" fmla="*/ 0 60000 65536"/>
                <a:gd name="T13" fmla="*/ 0 60000 65536"/>
                <a:gd name="T14" fmla="*/ 0 60000 65536"/>
                <a:gd name="T15" fmla="*/ 0 w 54"/>
                <a:gd name="T16" fmla="*/ 0 h 60"/>
                <a:gd name="T17" fmla="*/ 54 w 54"/>
                <a:gd name="T18" fmla="*/ 60 h 60"/>
              </a:gdLst>
              <a:ahLst/>
              <a:cxnLst>
                <a:cxn ang="T10">
                  <a:pos x="T0" y="T1"/>
                </a:cxn>
                <a:cxn ang="T11">
                  <a:pos x="T2" y="T3"/>
                </a:cxn>
                <a:cxn ang="T12">
                  <a:pos x="T4" y="T5"/>
                </a:cxn>
                <a:cxn ang="T13">
                  <a:pos x="T6" y="T7"/>
                </a:cxn>
                <a:cxn ang="T14">
                  <a:pos x="T8" y="T9"/>
                </a:cxn>
              </a:cxnLst>
              <a:rect l="T15" t="T16" r="T17" b="T18"/>
              <a:pathLst>
                <a:path w="54" h="60">
                  <a:moveTo>
                    <a:pt x="27" y="0"/>
                  </a:moveTo>
                  <a:lnTo>
                    <a:pt x="54" y="30"/>
                  </a:lnTo>
                  <a:lnTo>
                    <a:pt x="27" y="60"/>
                  </a:lnTo>
                  <a:lnTo>
                    <a:pt x="0" y="30"/>
                  </a:lnTo>
                  <a:lnTo>
                    <a:pt x="27" y="0"/>
                  </a:lnTo>
                  <a:close/>
                </a:path>
              </a:pathLst>
            </a:custGeom>
            <a:solidFill>
              <a:srgbClr val="FFFF00"/>
            </a:solidFill>
            <a:ln w="25400" cap="flat" cmpd="sng">
              <a:solidFill>
                <a:srgbClr val="FFFF00"/>
              </a:solidFill>
              <a:prstDash val="solid"/>
              <a:round/>
              <a:headEnd type="none" w="med" len="med"/>
              <a:tailEnd type="none" w="med" len="med"/>
            </a:ln>
          </p:spPr>
          <p:txBody>
            <a:bodyPr/>
            <a:lstStyle/>
            <a:p>
              <a:endParaRPr lang="en-US"/>
            </a:p>
          </p:txBody>
        </p:sp>
        <p:sp>
          <p:nvSpPr>
            <p:cNvPr id="16537" name="Freeform 153"/>
            <p:cNvSpPr>
              <a:spLocks/>
            </p:cNvSpPr>
            <p:nvPr/>
          </p:nvSpPr>
          <p:spPr bwMode="auto">
            <a:xfrm>
              <a:off x="3402" y="2253"/>
              <a:ext cx="54" cy="60"/>
            </a:xfrm>
            <a:custGeom>
              <a:avLst/>
              <a:gdLst>
                <a:gd name="T0" fmla="*/ 40 w 53"/>
                <a:gd name="T1" fmla="*/ 0 h 60"/>
                <a:gd name="T2" fmla="*/ 66 w 53"/>
                <a:gd name="T3" fmla="*/ 30 h 60"/>
                <a:gd name="T4" fmla="*/ 40 w 53"/>
                <a:gd name="T5" fmla="*/ 60 h 60"/>
                <a:gd name="T6" fmla="*/ 0 w 53"/>
                <a:gd name="T7" fmla="*/ 30 h 60"/>
                <a:gd name="T8" fmla="*/ 40 w 53"/>
                <a:gd name="T9" fmla="*/ 0 h 60"/>
                <a:gd name="T10" fmla="*/ 0 60000 65536"/>
                <a:gd name="T11" fmla="*/ 0 60000 65536"/>
                <a:gd name="T12" fmla="*/ 0 60000 65536"/>
                <a:gd name="T13" fmla="*/ 0 60000 65536"/>
                <a:gd name="T14" fmla="*/ 0 60000 65536"/>
                <a:gd name="T15" fmla="*/ 0 w 53"/>
                <a:gd name="T16" fmla="*/ 0 h 60"/>
                <a:gd name="T17" fmla="*/ 53 w 53"/>
                <a:gd name="T18" fmla="*/ 60 h 60"/>
              </a:gdLst>
              <a:ahLst/>
              <a:cxnLst>
                <a:cxn ang="T10">
                  <a:pos x="T0" y="T1"/>
                </a:cxn>
                <a:cxn ang="T11">
                  <a:pos x="T2" y="T3"/>
                </a:cxn>
                <a:cxn ang="T12">
                  <a:pos x="T4" y="T5"/>
                </a:cxn>
                <a:cxn ang="T13">
                  <a:pos x="T6" y="T7"/>
                </a:cxn>
                <a:cxn ang="T14">
                  <a:pos x="T8" y="T9"/>
                </a:cxn>
              </a:cxnLst>
              <a:rect l="T15" t="T16" r="T17" b="T18"/>
              <a:pathLst>
                <a:path w="53" h="60">
                  <a:moveTo>
                    <a:pt x="27" y="0"/>
                  </a:moveTo>
                  <a:lnTo>
                    <a:pt x="53" y="30"/>
                  </a:lnTo>
                  <a:lnTo>
                    <a:pt x="27" y="60"/>
                  </a:lnTo>
                  <a:lnTo>
                    <a:pt x="0" y="30"/>
                  </a:lnTo>
                  <a:lnTo>
                    <a:pt x="27" y="0"/>
                  </a:lnTo>
                  <a:close/>
                </a:path>
              </a:pathLst>
            </a:custGeom>
            <a:solidFill>
              <a:srgbClr val="FFFF00"/>
            </a:solidFill>
            <a:ln w="25400" cap="flat" cmpd="sng">
              <a:solidFill>
                <a:srgbClr val="FFFF00"/>
              </a:solidFill>
              <a:prstDash val="solid"/>
              <a:round/>
              <a:headEnd type="none" w="med" len="med"/>
              <a:tailEnd type="none" w="med" len="med"/>
            </a:ln>
          </p:spPr>
          <p:txBody>
            <a:bodyPr/>
            <a:lstStyle/>
            <a:p>
              <a:endParaRPr lang="en-US"/>
            </a:p>
          </p:txBody>
        </p:sp>
        <p:sp>
          <p:nvSpPr>
            <p:cNvPr id="16538" name="Freeform 154"/>
            <p:cNvSpPr>
              <a:spLocks/>
            </p:cNvSpPr>
            <p:nvPr/>
          </p:nvSpPr>
          <p:spPr bwMode="auto">
            <a:xfrm>
              <a:off x="3472" y="2433"/>
              <a:ext cx="54" cy="60"/>
            </a:xfrm>
            <a:custGeom>
              <a:avLst/>
              <a:gdLst>
                <a:gd name="T0" fmla="*/ 27 w 54"/>
                <a:gd name="T1" fmla="*/ 0 h 60"/>
                <a:gd name="T2" fmla="*/ 54 w 54"/>
                <a:gd name="T3" fmla="*/ 30 h 60"/>
                <a:gd name="T4" fmla="*/ 27 w 54"/>
                <a:gd name="T5" fmla="*/ 60 h 60"/>
                <a:gd name="T6" fmla="*/ 0 w 54"/>
                <a:gd name="T7" fmla="*/ 30 h 60"/>
                <a:gd name="T8" fmla="*/ 27 w 54"/>
                <a:gd name="T9" fmla="*/ 0 h 60"/>
                <a:gd name="T10" fmla="*/ 0 60000 65536"/>
                <a:gd name="T11" fmla="*/ 0 60000 65536"/>
                <a:gd name="T12" fmla="*/ 0 60000 65536"/>
                <a:gd name="T13" fmla="*/ 0 60000 65536"/>
                <a:gd name="T14" fmla="*/ 0 60000 65536"/>
                <a:gd name="T15" fmla="*/ 0 w 54"/>
                <a:gd name="T16" fmla="*/ 0 h 60"/>
                <a:gd name="T17" fmla="*/ 54 w 54"/>
                <a:gd name="T18" fmla="*/ 60 h 60"/>
              </a:gdLst>
              <a:ahLst/>
              <a:cxnLst>
                <a:cxn ang="T10">
                  <a:pos x="T0" y="T1"/>
                </a:cxn>
                <a:cxn ang="T11">
                  <a:pos x="T2" y="T3"/>
                </a:cxn>
                <a:cxn ang="T12">
                  <a:pos x="T4" y="T5"/>
                </a:cxn>
                <a:cxn ang="T13">
                  <a:pos x="T6" y="T7"/>
                </a:cxn>
                <a:cxn ang="T14">
                  <a:pos x="T8" y="T9"/>
                </a:cxn>
              </a:cxnLst>
              <a:rect l="T15" t="T16" r="T17" b="T18"/>
              <a:pathLst>
                <a:path w="54" h="60">
                  <a:moveTo>
                    <a:pt x="27" y="0"/>
                  </a:moveTo>
                  <a:lnTo>
                    <a:pt x="54" y="30"/>
                  </a:lnTo>
                  <a:lnTo>
                    <a:pt x="27" y="60"/>
                  </a:lnTo>
                  <a:lnTo>
                    <a:pt x="0" y="30"/>
                  </a:lnTo>
                  <a:lnTo>
                    <a:pt x="27" y="0"/>
                  </a:lnTo>
                  <a:close/>
                </a:path>
              </a:pathLst>
            </a:custGeom>
            <a:solidFill>
              <a:srgbClr val="FFFF00"/>
            </a:solidFill>
            <a:ln w="25400" cap="flat" cmpd="sng">
              <a:solidFill>
                <a:srgbClr val="FFFF00"/>
              </a:solidFill>
              <a:prstDash val="solid"/>
              <a:round/>
              <a:headEnd type="none" w="med" len="med"/>
              <a:tailEnd type="none" w="med" len="med"/>
            </a:ln>
          </p:spPr>
          <p:txBody>
            <a:bodyPr/>
            <a:lstStyle/>
            <a:p>
              <a:endParaRPr lang="en-US"/>
            </a:p>
          </p:txBody>
        </p:sp>
        <p:sp>
          <p:nvSpPr>
            <p:cNvPr id="16539" name="Freeform 155"/>
            <p:cNvSpPr>
              <a:spLocks/>
            </p:cNvSpPr>
            <p:nvPr/>
          </p:nvSpPr>
          <p:spPr bwMode="auto">
            <a:xfrm>
              <a:off x="3542" y="2577"/>
              <a:ext cx="52" cy="60"/>
            </a:xfrm>
            <a:custGeom>
              <a:avLst/>
              <a:gdLst>
                <a:gd name="T0" fmla="*/ 26 w 53"/>
                <a:gd name="T1" fmla="*/ 0 h 60"/>
                <a:gd name="T2" fmla="*/ 40 w 53"/>
                <a:gd name="T3" fmla="*/ 30 h 60"/>
                <a:gd name="T4" fmla="*/ 26 w 53"/>
                <a:gd name="T5" fmla="*/ 60 h 60"/>
                <a:gd name="T6" fmla="*/ 0 w 53"/>
                <a:gd name="T7" fmla="*/ 30 h 60"/>
                <a:gd name="T8" fmla="*/ 26 w 53"/>
                <a:gd name="T9" fmla="*/ 0 h 60"/>
                <a:gd name="T10" fmla="*/ 0 60000 65536"/>
                <a:gd name="T11" fmla="*/ 0 60000 65536"/>
                <a:gd name="T12" fmla="*/ 0 60000 65536"/>
                <a:gd name="T13" fmla="*/ 0 60000 65536"/>
                <a:gd name="T14" fmla="*/ 0 60000 65536"/>
                <a:gd name="T15" fmla="*/ 0 w 53"/>
                <a:gd name="T16" fmla="*/ 0 h 60"/>
                <a:gd name="T17" fmla="*/ 53 w 53"/>
                <a:gd name="T18" fmla="*/ 60 h 60"/>
              </a:gdLst>
              <a:ahLst/>
              <a:cxnLst>
                <a:cxn ang="T10">
                  <a:pos x="T0" y="T1"/>
                </a:cxn>
                <a:cxn ang="T11">
                  <a:pos x="T2" y="T3"/>
                </a:cxn>
                <a:cxn ang="T12">
                  <a:pos x="T4" y="T5"/>
                </a:cxn>
                <a:cxn ang="T13">
                  <a:pos x="T6" y="T7"/>
                </a:cxn>
                <a:cxn ang="T14">
                  <a:pos x="T8" y="T9"/>
                </a:cxn>
              </a:cxnLst>
              <a:rect l="T15" t="T16" r="T17" b="T18"/>
              <a:pathLst>
                <a:path w="53" h="60">
                  <a:moveTo>
                    <a:pt x="26" y="0"/>
                  </a:moveTo>
                  <a:lnTo>
                    <a:pt x="53" y="30"/>
                  </a:lnTo>
                  <a:lnTo>
                    <a:pt x="26" y="60"/>
                  </a:lnTo>
                  <a:lnTo>
                    <a:pt x="0" y="30"/>
                  </a:lnTo>
                  <a:lnTo>
                    <a:pt x="26" y="0"/>
                  </a:lnTo>
                  <a:close/>
                </a:path>
              </a:pathLst>
            </a:custGeom>
            <a:solidFill>
              <a:srgbClr val="FFFF00"/>
            </a:solidFill>
            <a:ln w="25400" cap="flat" cmpd="sng">
              <a:solidFill>
                <a:srgbClr val="FFFF00"/>
              </a:solidFill>
              <a:prstDash val="solid"/>
              <a:round/>
              <a:headEnd type="none" w="med" len="med"/>
              <a:tailEnd type="none" w="med" len="med"/>
            </a:ln>
          </p:spPr>
          <p:txBody>
            <a:bodyPr/>
            <a:lstStyle/>
            <a:p>
              <a:endParaRPr lang="en-US"/>
            </a:p>
          </p:txBody>
        </p:sp>
        <p:sp>
          <p:nvSpPr>
            <p:cNvPr id="16540" name="Freeform 156"/>
            <p:cNvSpPr>
              <a:spLocks/>
            </p:cNvSpPr>
            <p:nvPr/>
          </p:nvSpPr>
          <p:spPr bwMode="auto">
            <a:xfrm>
              <a:off x="3616" y="2691"/>
              <a:ext cx="54" cy="60"/>
            </a:xfrm>
            <a:custGeom>
              <a:avLst/>
              <a:gdLst>
                <a:gd name="T0" fmla="*/ 27 w 54"/>
                <a:gd name="T1" fmla="*/ 0 h 60"/>
                <a:gd name="T2" fmla="*/ 54 w 54"/>
                <a:gd name="T3" fmla="*/ 30 h 60"/>
                <a:gd name="T4" fmla="*/ 27 w 54"/>
                <a:gd name="T5" fmla="*/ 60 h 60"/>
                <a:gd name="T6" fmla="*/ 0 w 54"/>
                <a:gd name="T7" fmla="*/ 30 h 60"/>
                <a:gd name="T8" fmla="*/ 27 w 54"/>
                <a:gd name="T9" fmla="*/ 0 h 60"/>
                <a:gd name="T10" fmla="*/ 0 60000 65536"/>
                <a:gd name="T11" fmla="*/ 0 60000 65536"/>
                <a:gd name="T12" fmla="*/ 0 60000 65536"/>
                <a:gd name="T13" fmla="*/ 0 60000 65536"/>
                <a:gd name="T14" fmla="*/ 0 60000 65536"/>
                <a:gd name="T15" fmla="*/ 0 w 54"/>
                <a:gd name="T16" fmla="*/ 0 h 60"/>
                <a:gd name="T17" fmla="*/ 54 w 54"/>
                <a:gd name="T18" fmla="*/ 60 h 60"/>
              </a:gdLst>
              <a:ahLst/>
              <a:cxnLst>
                <a:cxn ang="T10">
                  <a:pos x="T0" y="T1"/>
                </a:cxn>
                <a:cxn ang="T11">
                  <a:pos x="T2" y="T3"/>
                </a:cxn>
                <a:cxn ang="T12">
                  <a:pos x="T4" y="T5"/>
                </a:cxn>
                <a:cxn ang="T13">
                  <a:pos x="T6" y="T7"/>
                </a:cxn>
                <a:cxn ang="T14">
                  <a:pos x="T8" y="T9"/>
                </a:cxn>
              </a:cxnLst>
              <a:rect l="T15" t="T16" r="T17" b="T18"/>
              <a:pathLst>
                <a:path w="54" h="60">
                  <a:moveTo>
                    <a:pt x="27" y="0"/>
                  </a:moveTo>
                  <a:lnTo>
                    <a:pt x="54" y="30"/>
                  </a:lnTo>
                  <a:lnTo>
                    <a:pt x="27" y="60"/>
                  </a:lnTo>
                  <a:lnTo>
                    <a:pt x="0" y="30"/>
                  </a:lnTo>
                  <a:lnTo>
                    <a:pt x="27" y="0"/>
                  </a:lnTo>
                  <a:close/>
                </a:path>
              </a:pathLst>
            </a:custGeom>
            <a:solidFill>
              <a:srgbClr val="FFFF00"/>
            </a:solidFill>
            <a:ln w="25400" cap="flat" cmpd="sng">
              <a:solidFill>
                <a:srgbClr val="FFFF00"/>
              </a:solidFill>
              <a:prstDash val="solid"/>
              <a:round/>
              <a:headEnd type="none" w="med" len="med"/>
              <a:tailEnd type="none" w="med" len="med"/>
            </a:ln>
          </p:spPr>
          <p:txBody>
            <a:bodyPr/>
            <a:lstStyle/>
            <a:p>
              <a:endParaRPr lang="en-US"/>
            </a:p>
          </p:txBody>
        </p:sp>
        <p:sp>
          <p:nvSpPr>
            <p:cNvPr id="16541" name="Freeform 157"/>
            <p:cNvSpPr>
              <a:spLocks/>
            </p:cNvSpPr>
            <p:nvPr/>
          </p:nvSpPr>
          <p:spPr bwMode="auto">
            <a:xfrm>
              <a:off x="3686" y="2769"/>
              <a:ext cx="52" cy="60"/>
            </a:xfrm>
            <a:custGeom>
              <a:avLst/>
              <a:gdLst>
                <a:gd name="T0" fmla="*/ 26 w 53"/>
                <a:gd name="T1" fmla="*/ 0 h 60"/>
                <a:gd name="T2" fmla="*/ 40 w 53"/>
                <a:gd name="T3" fmla="*/ 30 h 60"/>
                <a:gd name="T4" fmla="*/ 26 w 53"/>
                <a:gd name="T5" fmla="*/ 60 h 60"/>
                <a:gd name="T6" fmla="*/ 0 w 53"/>
                <a:gd name="T7" fmla="*/ 30 h 60"/>
                <a:gd name="T8" fmla="*/ 26 w 53"/>
                <a:gd name="T9" fmla="*/ 0 h 60"/>
                <a:gd name="T10" fmla="*/ 0 60000 65536"/>
                <a:gd name="T11" fmla="*/ 0 60000 65536"/>
                <a:gd name="T12" fmla="*/ 0 60000 65536"/>
                <a:gd name="T13" fmla="*/ 0 60000 65536"/>
                <a:gd name="T14" fmla="*/ 0 60000 65536"/>
                <a:gd name="T15" fmla="*/ 0 w 53"/>
                <a:gd name="T16" fmla="*/ 0 h 60"/>
                <a:gd name="T17" fmla="*/ 53 w 53"/>
                <a:gd name="T18" fmla="*/ 60 h 60"/>
              </a:gdLst>
              <a:ahLst/>
              <a:cxnLst>
                <a:cxn ang="T10">
                  <a:pos x="T0" y="T1"/>
                </a:cxn>
                <a:cxn ang="T11">
                  <a:pos x="T2" y="T3"/>
                </a:cxn>
                <a:cxn ang="T12">
                  <a:pos x="T4" y="T5"/>
                </a:cxn>
                <a:cxn ang="T13">
                  <a:pos x="T6" y="T7"/>
                </a:cxn>
                <a:cxn ang="T14">
                  <a:pos x="T8" y="T9"/>
                </a:cxn>
              </a:cxnLst>
              <a:rect l="T15" t="T16" r="T17" b="T18"/>
              <a:pathLst>
                <a:path w="53" h="60">
                  <a:moveTo>
                    <a:pt x="26" y="0"/>
                  </a:moveTo>
                  <a:lnTo>
                    <a:pt x="53" y="30"/>
                  </a:lnTo>
                  <a:lnTo>
                    <a:pt x="26" y="60"/>
                  </a:lnTo>
                  <a:lnTo>
                    <a:pt x="0" y="30"/>
                  </a:lnTo>
                  <a:lnTo>
                    <a:pt x="26" y="0"/>
                  </a:lnTo>
                  <a:close/>
                </a:path>
              </a:pathLst>
            </a:custGeom>
            <a:solidFill>
              <a:srgbClr val="FFFF00"/>
            </a:solidFill>
            <a:ln w="25400" cap="flat" cmpd="sng">
              <a:solidFill>
                <a:srgbClr val="FFFF00"/>
              </a:solidFill>
              <a:prstDash val="solid"/>
              <a:round/>
              <a:headEnd type="none" w="med" len="med"/>
              <a:tailEnd type="none" w="med" len="med"/>
            </a:ln>
          </p:spPr>
          <p:txBody>
            <a:bodyPr/>
            <a:lstStyle/>
            <a:p>
              <a:endParaRPr lang="en-US"/>
            </a:p>
          </p:txBody>
        </p:sp>
        <p:sp>
          <p:nvSpPr>
            <p:cNvPr id="16542" name="Freeform 158"/>
            <p:cNvSpPr>
              <a:spLocks/>
            </p:cNvSpPr>
            <p:nvPr/>
          </p:nvSpPr>
          <p:spPr bwMode="auto">
            <a:xfrm>
              <a:off x="3754" y="2823"/>
              <a:ext cx="54" cy="60"/>
            </a:xfrm>
            <a:custGeom>
              <a:avLst/>
              <a:gdLst>
                <a:gd name="T0" fmla="*/ 40 w 53"/>
                <a:gd name="T1" fmla="*/ 0 h 60"/>
                <a:gd name="T2" fmla="*/ 66 w 53"/>
                <a:gd name="T3" fmla="*/ 30 h 60"/>
                <a:gd name="T4" fmla="*/ 40 w 53"/>
                <a:gd name="T5" fmla="*/ 60 h 60"/>
                <a:gd name="T6" fmla="*/ 0 w 53"/>
                <a:gd name="T7" fmla="*/ 30 h 60"/>
                <a:gd name="T8" fmla="*/ 40 w 53"/>
                <a:gd name="T9" fmla="*/ 0 h 60"/>
                <a:gd name="T10" fmla="*/ 0 60000 65536"/>
                <a:gd name="T11" fmla="*/ 0 60000 65536"/>
                <a:gd name="T12" fmla="*/ 0 60000 65536"/>
                <a:gd name="T13" fmla="*/ 0 60000 65536"/>
                <a:gd name="T14" fmla="*/ 0 60000 65536"/>
                <a:gd name="T15" fmla="*/ 0 w 53"/>
                <a:gd name="T16" fmla="*/ 0 h 60"/>
                <a:gd name="T17" fmla="*/ 53 w 53"/>
                <a:gd name="T18" fmla="*/ 60 h 60"/>
              </a:gdLst>
              <a:ahLst/>
              <a:cxnLst>
                <a:cxn ang="T10">
                  <a:pos x="T0" y="T1"/>
                </a:cxn>
                <a:cxn ang="T11">
                  <a:pos x="T2" y="T3"/>
                </a:cxn>
                <a:cxn ang="T12">
                  <a:pos x="T4" y="T5"/>
                </a:cxn>
                <a:cxn ang="T13">
                  <a:pos x="T6" y="T7"/>
                </a:cxn>
                <a:cxn ang="T14">
                  <a:pos x="T8" y="T9"/>
                </a:cxn>
              </a:cxnLst>
              <a:rect l="T15" t="T16" r="T17" b="T18"/>
              <a:pathLst>
                <a:path w="53" h="60">
                  <a:moveTo>
                    <a:pt x="27" y="0"/>
                  </a:moveTo>
                  <a:lnTo>
                    <a:pt x="53" y="30"/>
                  </a:lnTo>
                  <a:lnTo>
                    <a:pt x="27" y="60"/>
                  </a:lnTo>
                  <a:lnTo>
                    <a:pt x="0" y="30"/>
                  </a:lnTo>
                  <a:lnTo>
                    <a:pt x="27" y="0"/>
                  </a:lnTo>
                  <a:close/>
                </a:path>
              </a:pathLst>
            </a:custGeom>
            <a:solidFill>
              <a:srgbClr val="FFFF00"/>
            </a:solidFill>
            <a:ln w="25400" cap="flat" cmpd="sng">
              <a:solidFill>
                <a:srgbClr val="FFFF00"/>
              </a:solidFill>
              <a:prstDash val="solid"/>
              <a:round/>
              <a:headEnd type="none" w="med" len="med"/>
              <a:tailEnd type="none" w="med" len="med"/>
            </a:ln>
          </p:spPr>
          <p:txBody>
            <a:bodyPr/>
            <a:lstStyle/>
            <a:p>
              <a:endParaRPr lang="en-US"/>
            </a:p>
          </p:txBody>
        </p:sp>
        <p:sp>
          <p:nvSpPr>
            <p:cNvPr id="16543" name="Freeform 159"/>
            <p:cNvSpPr>
              <a:spLocks/>
            </p:cNvSpPr>
            <p:nvPr/>
          </p:nvSpPr>
          <p:spPr bwMode="auto">
            <a:xfrm>
              <a:off x="3824" y="2859"/>
              <a:ext cx="54" cy="60"/>
            </a:xfrm>
            <a:custGeom>
              <a:avLst/>
              <a:gdLst>
                <a:gd name="T0" fmla="*/ 27 w 54"/>
                <a:gd name="T1" fmla="*/ 0 h 60"/>
                <a:gd name="T2" fmla="*/ 54 w 54"/>
                <a:gd name="T3" fmla="*/ 30 h 60"/>
                <a:gd name="T4" fmla="*/ 27 w 54"/>
                <a:gd name="T5" fmla="*/ 60 h 60"/>
                <a:gd name="T6" fmla="*/ 0 w 54"/>
                <a:gd name="T7" fmla="*/ 30 h 60"/>
                <a:gd name="T8" fmla="*/ 27 w 54"/>
                <a:gd name="T9" fmla="*/ 0 h 60"/>
                <a:gd name="T10" fmla="*/ 0 60000 65536"/>
                <a:gd name="T11" fmla="*/ 0 60000 65536"/>
                <a:gd name="T12" fmla="*/ 0 60000 65536"/>
                <a:gd name="T13" fmla="*/ 0 60000 65536"/>
                <a:gd name="T14" fmla="*/ 0 60000 65536"/>
                <a:gd name="T15" fmla="*/ 0 w 54"/>
                <a:gd name="T16" fmla="*/ 0 h 60"/>
                <a:gd name="T17" fmla="*/ 54 w 54"/>
                <a:gd name="T18" fmla="*/ 60 h 60"/>
              </a:gdLst>
              <a:ahLst/>
              <a:cxnLst>
                <a:cxn ang="T10">
                  <a:pos x="T0" y="T1"/>
                </a:cxn>
                <a:cxn ang="T11">
                  <a:pos x="T2" y="T3"/>
                </a:cxn>
                <a:cxn ang="T12">
                  <a:pos x="T4" y="T5"/>
                </a:cxn>
                <a:cxn ang="T13">
                  <a:pos x="T6" y="T7"/>
                </a:cxn>
                <a:cxn ang="T14">
                  <a:pos x="T8" y="T9"/>
                </a:cxn>
              </a:cxnLst>
              <a:rect l="T15" t="T16" r="T17" b="T18"/>
              <a:pathLst>
                <a:path w="54" h="60">
                  <a:moveTo>
                    <a:pt x="27" y="0"/>
                  </a:moveTo>
                  <a:lnTo>
                    <a:pt x="54" y="30"/>
                  </a:lnTo>
                  <a:lnTo>
                    <a:pt x="27" y="60"/>
                  </a:lnTo>
                  <a:lnTo>
                    <a:pt x="0" y="30"/>
                  </a:lnTo>
                  <a:lnTo>
                    <a:pt x="27" y="0"/>
                  </a:lnTo>
                  <a:close/>
                </a:path>
              </a:pathLst>
            </a:custGeom>
            <a:solidFill>
              <a:srgbClr val="FFFF00"/>
            </a:solidFill>
            <a:ln w="25400" cap="flat" cmpd="sng">
              <a:solidFill>
                <a:srgbClr val="FFFF00"/>
              </a:solidFill>
              <a:prstDash val="solid"/>
              <a:round/>
              <a:headEnd type="none" w="med" len="med"/>
              <a:tailEnd type="none" w="med" len="med"/>
            </a:ln>
          </p:spPr>
          <p:txBody>
            <a:bodyPr/>
            <a:lstStyle/>
            <a:p>
              <a:endParaRPr lang="en-US"/>
            </a:p>
          </p:txBody>
        </p:sp>
        <p:sp>
          <p:nvSpPr>
            <p:cNvPr id="16544" name="Rectangle 160"/>
            <p:cNvSpPr>
              <a:spLocks noChangeArrowheads="1"/>
            </p:cNvSpPr>
            <p:nvPr/>
          </p:nvSpPr>
          <p:spPr bwMode="auto">
            <a:xfrm>
              <a:off x="2282" y="2871"/>
              <a:ext cx="53" cy="115"/>
            </a:xfrm>
            <a:prstGeom prst="rect">
              <a:avLst/>
            </a:prstGeom>
            <a:noFill/>
            <a:ln w="9525">
              <a:noFill/>
              <a:miter lim="800000"/>
              <a:headEnd/>
              <a:tailEnd/>
            </a:ln>
          </p:spPr>
          <p:txBody>
            <a:bodyPr wrap="none" lIns="0" tIns="0" rIns="0" bIns="0">
              <a:spAutoFit/>
            </a:bodyPr>
            <a:lstStyle/>
            <a:p>
              <a:r>
                <a:rPr lang="en-AU" sz="1200" b="1">
                  <a:solidFill>
                    <a:schemeClr val="bg1"/>
                  </a:solidFill>
                </a:rPr>
                <a:t>0</a:t>
              </a:r>
              <a:endParaRPr lang="en-AU" b="1">
                <a:solidFill>
                  <a:schemeClr val="bg1"/>
                </a:solidFill>
              </a:endParaRPr>
            </a:p>
          </p:txBody>
        </p:sp>
        <p:sp>
          <p:nvSpPr>
            <p:cNvPr id="16545" name="Rectangle 161"/>
            <p:cNvSpPr>
              <a:spLocks noChangeArrowheads="1"/>
            </p:cNvSpPr>
            <p:nvPr/>
          </p:nvSpPr>
          <p:spPr bwMode="auto">
            <a:xfrm>
              <a:off x="2138" y="2523"/>
              <a:ext cx="212" cy="115"/>
            </a:xfrm>
            <a:prstGeom prst="rect">
              <a:avLst/>
            </a:prstGeom>
            <a:noFill/>
            <a:ln w="9525">
              <a:noFill/>
              <a:miter lim="800000"/>
              <a:headEnd/>
              <a:tailEnd/>
            </a:ln>
          </p:spPr>
          <p:txBody>
            <a:bodyPr wrap="none" lIns="0" tIns="0" rIns="0" bIns="0">
              <a:spAutoFit/>
            </a:bodyPr>
            <a:lstStyle/>
            <a:p>
              <a:r>
                <a:rPr lang="en-AU" sz="1200" b="1">
                  <a:solidFill>
                    <a:schemeClr val="bg1"/>
                  </a:solidFill>
                </a:rPr>
                <a:t>1000</a:t>
              </a:r>
              <a:endParaRPr lang="en-AU" b="1">
                <a:solidFill>
                  <a:schemeClr val="bg1"/>
                </a:solidFill>
              </a:endParaRPr>
            </a:p>
          </p:txBody>
        </p:sp>
        <p:sp>
          <p:nvSpPr>
            <p:cNvPr id="16546" name="Rectangle 162"/>
            <p:cNvSpPr>
              <a:spLocks noChangeArrowheads="1"/>
            </p:cNvSpPr>
            <p:nvPr/>
          </p:nvSpPr>
          <p:spPr bwMode="auto">
            <a:xfrm>
              <a:off x="2138" y="2175"/>
              <a:ext cx="212" cy="115"/>
            </a:xfrm>
            <a:prstGeom prst="rect">
              <a:avLst/>
            </a:prstGeom>
            <a:noFill/>
            <a:ln w="9525">
              <a:noFill/>
              <a:miter lim="800000"/>
              <a:headEnd/>
              <a:tailEnd/>
            </a:ln>
          </p:spPr>
          <p:txBody>
            <a:bodyPr wrap="none" lIns="0" tIns="0" rIns="0" bIns="0">
              <a:spAutoFit/>
            </a:bodyPr>
            <a:lstStyle/>
            <a:p>
              <a:r>
                <a:rPr lang="en-AU" sz="1200" b="1">
                  <a:solidFill>
                    <a:schemeClr val="bg1"/>
                  </a:solidFill>
                </a:rPr>
                <a:t>2000</a:t>
              </a:r>
              <a:endParaRPr lang="en-AU" b="1">
                <a:solidFill>
                  <a:schemeClr val="bg1"/>
                </a:solidFill>
              </a:endParaRPr>
            </a:p>
          </p:txBody>
        </p:sp>
        <p:sp>
          <p:nvSpPr>
            <p:cNvPr id="16547" name="Rectangle 163"/>
            <p:cNvSpPr>
              <a:spLocks noChangeArrowheads="1"/>
            </p:cNvSpPr>
            <p:nvPr/>
          </p:nvSpPr>
          <p:spPr bwMode="auto">
            <a:xfrm>
              <a:off x="2138" y="1821"/>
              <a:ext cx="212" cy="115"/>
            </a:xfrm>
            <a:prstGeom prst="rect">
              <a:avLst/>
            </a:prstGeom>
            <a:noFill/>
            <a:ln w="9525">
              <a:noFill/>
              <a:miter lim="800000"/>
              <a:headEnd/>
              <a:tailEnd/>
            </a:ln>
          </p:spPr>
          <p:txBody>
            <a:bodyPr wrap="none" lIns="0" tIns="0" rIns="0" bIns="0">
              <a:spAutoFit/>
            </a:bodyPr>
            <a:lstStyle/>
            <a:p>
              <a:r>
                <a:rPr lang="en-AU" sz="1200" b="1">
                  <a:solidFill>
                    <a:schemeClr val="bg1"/>
                  </a:solidFill>
                </a:rPr>
                <a:t>3000</a:t>
              </a:r>
              <a:endParaRPr lang="en-AU" b="1">
                <a:solidFill>
                  <a:schemeClr val="bg1"/>
                </a:solidFill>
              </a:endParaRPr>
            </a:p>
          </p:txBody>
        </p:sp>
        <p:sp>
          <p:nvSpPr>
            <p:cNvPr id="16548" name="Rectangle 164"/>
            <p:cNvSpPr>
              <a:spLocks noChangeArrowheads="1"/>
            </p:cNvSpPr>
            <p:nvPr/>
          </p:nvSpPr>
          <p:spPr bwMode="auto">
            <a:xfrm>
              <a:off x="2138" y="1473"/>
              <a:ext cx="212" cy="115"/>
            </a:xfrm>
            <a:prstGeom prst="rect">
              <a:avLst/>
            </a:prstGeom>
            <a:noFill/>
            <a:ln w="9525">
              <a:noFill/>
              <a:miter lim="800000"/>
              <a:headEnd/>
              <a:tailEnd/>
            </a:ln>
          </p:spPr>
          <p:txBody>
            <a:bodyPr wrap="none" lIns="0" tIns="0" rIns="0" bIns="0">
              <a:spAutoFit/>
            </a:bodyPr>
            <a:lstStyle/>
            <a:p>
              <a:r>
                <a:rPr lang="en-AU" sz="1200" b="1">
                  <a:solidFill>
                    <a:schemeClr val="bg1"/>
                  </a:solidFill>
                </a:rPr>
                <a:t>4000</a:t>
              </a:r>
              <a:endParaRPr lang="en-AU" b="1">
                <a:solidFill>
                  <a:schemeClr val="bg1"/>
                </a:solidFill>
              </a:endParaRPr>
            </a:p>
          </p:txBody>
        </p:sp>
        <p:sp>
          <p:nvSpPr>
            <p:cNvPr id="16549" name="Rectangle 165"/>
            <p:cNvSpPr>
              <a:spLocks noChangeArrowheads="1"/>
            </p:cNvSpPr>
            <p:nvPr/>
          </p:nvSpPr>
          <p:spPr bwMode="auto">
            <a:xfrm>
              <a:off x="2378" y="3009"/>
              <a:ext cx="155" cy="134"/>
            </a:xfrm>
            <a:prstGeom prst="rect">
              <a:avLst/>
            </a:prstGeom>
            <a:noFill/>
            <a:ln w="9525">
              <a:noFill/>
              <a:miter lim="800000"/>
              <a:headEnd/>
              <a:tailEnd/>
            </a:ln>
          </p:spPr>
          <p:txBody>
            <a:bodyPr wrap="none" lIns="0" tIns="0" rIns="0" bIns="0">
              <a:spAutoFit/>
            </a:bodyPr>
            <a:lstStyle/>
            <a:p>
              <a:r>
                <a:rPr lang="en-AU" sz="1400" b="1">
                  <a:solidFill>
                    <a:schemeClr val="bg1"/>
                  </a:solidFill>
                </a:rPr>
                <a:t>3.8</a:t>
              </a:r>
            </a:p>
          </p:txBody>
        </p:sp>
        <p:sp>
          <p:nvSpPr>
            <p:cNvPr id="16550" name="Rectangle 166"/>
            <p:cNvSpPr>
              <a:spLocks noChangeArrowheads="1"/>
            </p:cNvSpPr>
            <p:nvPr/>
          </p:nvSpPr>
          <p:spPr bwMode="auto">
            <a:xfrm>
              <a:off x="2592" y="3009"/>
              <a:ext cx="155" cy="134"/>
            </a:xfrm>
            <a:prstGeom prst="rect">
              <a:avLst/>
            </a:prstGeom>
            <a:noFill/>
            <a:ln w="9525">
              <a:noFill/>
              <a:miter lim="800000"/>
              <a:headEnd/>
              <a:tailEnd/>
            </a:ln>
          </p:spPr>
          <p:txBody>
            <a:bodyPr wrap="none" lIns="0" tIns="0" rIns="0" bIns="0">
              <a:spAutoFit/>
            </a:bodyPr>
            <a:lstStyle/>
            <a:p>
              <a:r>
                <a:rPr lang="en-AU" sz="1400" b="1">
                  <a:solidFill>
                    <a:schemeClr val="bg1"/>
                  </a:solidFill>
                </a:rPr>
                <a:t>4.4</a:t>
              </a:r>
            </a:p>
          </p:txBody>
        </p:sp>
        <p:sp>
          <p:nvSpPr>
            <p:cNvPr id="16551" name="Rectangle 167"/>
            <p:cNvSpPr>
              <a:spLocks noChangeArrowheads="1"/>
            </p:cNvSpPr>
            <p:nvPr/>
          </p:nvSpPr>
          <p:spPr bwMode="auto">
            <a:xfrm>
              <a:off x="2800" y="3009"/>
              <a:ext cx="155" cy="134"/>
            </a:xfrm>
            <a:prstGeom prst="rect">
              <a:avLst/>
            </a:prstGeom>
            <a:noFill/>
            <a:ln w="9525">
              <a:noFill/>
              <a:miter lim="800000"/>
              <a:headEnd/>
              <a:tailEnd/>
            </a:ln>
          </p:spPr>
          <p:txBody>
            <a:bodyPr wrap="none" lIns="0" tIns="0" rIns="0" bIns="0">
              <a:spAutoFit/>
            </a:bodyPr>
            <a:lstStyle/>
            <a:p>
              <a:r>
                <a:rPr lang="en-AU" sz="1400" b="1">
                  <a:solidFill>
                    <a:schemeClr val="bg1"/>
                  </a:solidFill>
                </a:rPr>
                <a:t>5.1</a:t>
              </a:r>
            </a:p>
          </p:txBody>
        </p:sp>
        <p:sp>
          <p:nvSpPr>
            <p:cNvPr id="16552" name="Rectangle 168"/>
            <p:cNvSpPr>
              <a:spLocks noChangeArrowheads="1"/>
            </p:cNvSpPr>
            <p:nvPr/>
          </p:nvSpPr>
          <p:spPr bwMode="auto">
            <a:xfrm>
              <a:off x="3014" y="3009"/>
              <a:ext cx="155" cy="134"/>
            </a:xfrm>
            <a:prstGeom prst="rect">
              <a:avLst/>
            </a:prstGeom>
            <a:noFill/>
            <a:ln w="9525">
              <a:noFill/>
              <a:miter lim="800000"/>
              <a:headEnd/>
              <a:tailEnd/>
            </a:ln>
          </p:spPr>
          <p:txBody>
            <a:bodyPr wrap="none" lIns="0" tIns="0" rIns="0" bIns="0">
              <a:spAutoFit/>
            </a:bodyPr>
            <a:lstStyle/>
            <a:p>
              <a:r>
                <a:rPr lang="en-AU" sz="1400" b="1">
                  <a:solidFill>
                    <a:schemeClr val="bg1"/>
                  </a:solidFill>
                </a:rPr>
                <a:t>5.7</a:t>
              </a:r>
            </a:p>
          </p:txBody>
        </p:sp>
        <p:sp>
          <p:nvSpPr>
            <p:cNvPr id="16553" name="Rectangle 169"/>
            <p:cNvSpPr>
              <a:spLocks noChangeArrowheads="1"/>
            </p:cNvSpPr>
            <p:nvPr/>
          </p:nvSpPr>
          <p:spPr bwMode="auto">
            <a:xfrm>
              <a:off x="3226" y="3009"/>
              <a:ext cx="155" cy="134"/>
            </a:xfrm>
            <a:prstGeom prst="rect">
              <a:avLst/>
            </a:prstGeom>
            <a:noFill/>
            <a:ln w="9525">
              <a:noFill/>
              <a:miter lim="800000"/>
              <a:headEnd/>
              <a:tailEnd/>
            </a:ln>
          </p:spPr>
          <p:txBody>
            <a:bodyPr wrap="none" lIns="0" tIns="0" rIns="0" bIns="0">
              <a:spAutoFit/>
            </a:bodyPr>
            <a:lstStyle/>
            <a:p>
              <a:r>
                <a:rPr lang="en-AU" sz="1400" b="1">
                  <a:solidFill>
                    <a:schemeClr val="bg1"/>
                  </a:solidFill>
                </a:rPr>
                <a:t>6.3</a:t>
              </a:r>
            </a:p>
          </p:txBody>
        </p:sp>
        <p:sp>
          <p:nvSpPr>
            <p:cNvPr id="16554" name="Rectangle 170"/>
            <p:cNvSpPr>
              <a:spLocks noChangeArrowheads="1"/>
            </p:cNvSpPr>
            <p:nvPr/>
          </p:nvSpPr>
          <p:spPr bwMode="auto">
            <a:xfrm>
              <a:off x="3440" y="3009"/>
              <a:ext cx="155" cy="134"/>
            </a:xfrm>
            <a:prstGeom prst="rect">
              <a:avLst/>
            </a:prstGeom>
            <a:noFill/>
            <a:ln w="9525">
              <a:noFill/>
              <a:miter lim="800000"/>
              <a:headEnd/>
              <a:tailEnd/>
            </a:ln>
          </p:spPr>
          <p:txBody>
            <a:bodyPr wrap="none" lIns="0" tIns="0" rIns="0" bIns="0">
              <a:spAutoFit/>
            </a:bodyPr>
            <a:lstStyle/>
            <a:p>
              <a:r>
                <a:rPr lang="en-AU" sz="1400" b="1">
                  <a:solidFill>
                    <a:schemeClr val="bg1"/>
                  </a:solidFill>
                </a:rPr>
                <a:t>7.0</a:t>
              </a:r>
            </a:p>
          </p:txBody>
        </p:sp>
        <p:sp>
          <p:nvSpPr>
            <p:cNvPr id="16555" name="Rectangle 171"/>
            <p:cNvSpPr>
              <a:spLocks noChangeArrowheads="1"/>
            </p:cNvSpPr>
            <p:nvPr/>
          </p:nvSpPr>
          <p:spPr bwMode="auto">
            <a:xfrm>
              <a:off x="3654" y="3009"/>
              <a:ext cx="155" cy="134"/>
            </a:xfrm>
            <a:prstGeom prst="rect">
              <a:avLst/>
            </a:prstGeom>
            <a:noFill/>
            <a:ln w="9525">
              <a:noFill/>
              <a:miter lim="800000"/>
              <a:headEnd/>
              <a:tailEnd/>
            </a:ln>
          </p:spPr>
          <p:txBody>
            <a:bodyPr wrap="none" lIns="0" tIns="0" rIns="0" bIns="0">
              <a:spAutoFit/>
            </a:bodyPr>
            <a:lstStyle/>
            <a:p>
              <a:r>
                <a:rPr lang="en-AU" sz="1400" b="1">
                  <a:solidFill>
                    <a:schemeClr val="bg1"/>
                  </a:solidFill>
                </a:rPr>
                <a:t>7.6</a:t>
              </a:r>
            </a:p>
          </p:txBody>
        </p:sp>
        <p:sp>
          <p:nvSpPr>
            <p:cNvPr id="16556" name="Line 172"/>
            <p:cNvSpPr>
              <a:spLocks noChangeShapeType="1"/>
            </p:cNvSpPr>
            <p:nvPr/>
          </p:nvSpPr>
          <p:spPr bwMode="auto">
            <a:xfrm>
              <a:off x="4112" y="1353"/>
              <a:ext cx="1" cy="1536"/>
            </a:xfrm>
            <a:prstGeom prst="line">
              <a:avLst/>
            </a:prstGeom>
            <a:noFill/>
            <a:ln w="0">
              <a:solidFill>
                <a:schemeClr val="bg1"/>
              </a:solidFill>
              <a:round/>
              <a:headEnd/>
              <a:tailEnd/>
            </a:ln>
          </p:spPr>
          <p:txBody>
            <a:bodyPr/>
            <a:lstStyle/>
            <a:p>
              <a:endParaRPr lang="en-US"/>
            </a:p>
          </p:txBody>
        </p:sp>
        <p:sp>
          <p:nvSpPr>
            <p:cNvPr id="16557" name="Line 173"/>
            <p:cNvSpPr>
              <a:spLocks noChangeShapeType="1"/>
            </p:cNvSpPr>
            <p:nvPr/>
          </p:nvSpPr>
          <p:spPr bwMode="auto">
            <a:xfrm>
              <a:off x="4086" y="2889"/>
              <a:ext cx="26" cy="1"/>
            </a:xfrm>
            <a:prstGeom prst="line">
              <a:avLst/>
            </a:prstGeom>
            <a:noFill/>
            <a:ln w="19050">
              <a:solidFill>
                <a:schemeClr val="bg1"/>
              </a:solidFill>
              <a:round/>
              <a:headEnd/>
              <a:tailEnd/>
            </a:ln>
          </p:spPr>
          <p:txBody>
            <a:bodyPr/>
            <a:lstStyle/>
            <a:p>
              <a:endParaRPr lang="en-US"/>
            </a:p>
          </p:txBody>
        </p:sp>
        <p:sp>
          <p:nvSpPr>
            <p:cNvPr id="16558" name="Line 174"/>
            <p:cNvSpPr>
              <a:spLocks noChangeShapeType="1"/>
            </p:cNvSpPr>
            <p:nvPr/>
          </p:nvSpPr>
          <p:spPr bwMode="auto">
            <a:xfrm>
              <a:off x="4086" y="2451"/>
              <a:ext cx="26" cy="1"/>
            </a:xfrm>
            <a:prstGeom prst="line">
              <a:avLst/>
            </a:prstGeom>
            <a:noFill/>
            <a:ln w="0">
              <a:solidFill>
                <a:schemeClr val="bg1"/>
              </a:solidFill>
              <a:round/>
              <a:headEnd/>
              <a:tailEnd/>
            </a:ln>
          </p:spPr>
          <p:txBody>
            <a:bodyPr/>
            <a:lstStyle/>
            <a:p>
              <a:endParaRPr lang="en-US"/>
            </a:p>
          </p:txBody>
        </p:sp>
        <p:sp>
          <p:nvSpPr>
            <p:cNvPr id="16559" name="Line 175"/>
            <p:cNvSpPr>
              <a:spLocks noChangeShapeType="1"/>
            </p:cNvSpPr>
            <p:nvPr/>
          </p:nvSpPr>
          <p:spPr bwMode="auto">
            <a:xfrm>
              <a:off x="4086" y="2013"/>
              <a:ext cx="26" cy="1"/>
            </a:xfrm>
            <a:prstGeom prst="line">
              <a:avLst/>
            </a:prstGeom>
            <a:noFill/>
            <a:ln w="0">
              <a:solidFill>
                <a:schemeClr val="bg1"/>
              </a:solidFill>
              <a:round/>
              <a:headEnd/>
              <a:tailEnd/>
            </a:ln>
          </p:spPr>
          <p:txBody>
            <a:bodyPr/>
            <a:lstStyle/>
            <a:p>
              <a:endParaRPr lang="en-US"/>
            </a:p>
          </p:txBody>
        </p:sp>
        <p:sp>
          <p:nvSpPr>
            <p:cNvPr id="16560" name="Line 176"/>
            <p:cNvSpPr>
              <a:spLocks noChangeShapeType="1"/>
            </p:cNvSpPr>
            <p:nvPr/>
          </p:nvSpPr>
          <p:spPr bwMode="auto">
            <a:xfrm>
              <a:off x="4086" y="1575"/>
              <a:ext cx="26" cy="1"/>
            </a:xfrm>
            <a:prstGeom prst="line">
              <a:avLst/>
            </a:prstGeom>
            <a:noFill/>
            <a:ln w="0">
              <a:solidFill>
                <a:schemeClr val="bg1"/>
              </a:solidFill>
              <a:round/>
              <a:headEnd/>
              <a:tailEnd/>
            </a:ln>
          </p:spPr>
          <p:txBody>
            <a:bodyPr/>
            <a:lstStyle/>
            <a:p>
              <a:endParaRPr lang="en-US"/>
            </a:p>
          </p:txBody>
        </p:sp>
        <p:sp>
          <p:nvSpPr>
            <p:cNvPr id="16561" name="Line 177"/>
            <p:cNvSpPr>
              <a:spLocks noChangeShapeType="1"/>
            </p:cNvSpPr>
            <p:nvPr/>
          </p:nvSpPr>
          <p:spPr bwMode="auto">
            <a:xfrm>
              <a:off x="4112" y="2889"/>
              <a:ext cx="1488" cy="1"/>
            </a:xfrm>
            <a:prstGeom prst="line">
              <a:avLst/>
            </a:prstGeom>
            <a:noFill/>
            <a:ln w="19050">
              <a:solidFill>
                <a:schemeClr val="bg1"/>
              </a:solidFill>
              <a:round/>
              <a:headEnd/>
              <a:tailEnd/>
            </a:ln>
          </p:spPr>
          <p:txBody>
            <a:bodyPr/>
            <a:lstStyle/>
            <a:p>
              <a:endParaRPr lang="en-US"/>
            </a:p>
          </p:txBody>
        </p:sp>
        <p:sp>
          <p:nvSpPr>
            <p:cNvPr id="16562" name="Line 178"/>
            <p:cNvSpPr>
              <a:spLocks noChangeShapeType="1"/>
            </p:cNvSpPr>
            <p:nvPr/>
          </p:nvSpPr>
          <p:spPr bwMode="auto">
            <a:xfrm flipV="1">
              <a:off x="4112" y="2889"/>
              <a:ext cx="1" cy="30"/>
            </a:xfrm>
            <a:prstGeom prst="line">
              <a:avLst/>
            </a:prstGeom>
            <a:noFill/>
            <a:ln w="19050">
              <a:solidFill>
                <a:schemeClr val="bg1"/>
              </a:solidFill>
              <a:round/>
              <a:headEnd/>
              <a:tailEnd/>
            </a:ln>
          </p:spPr>
          <p:txBody>
            <a:bodyPr/>
            <a:lstStyle/>
            <a:p>
              <a:endParaRPr lang="en-US"/>
            </a:p>
          </p:txBody>
        </p:sp>
        <p:sp>
          <p:nvSpPr>
            <p:cNvPr id="16563" name="Line 179"/>
            <p:cNvSpPr>
              <a:spLocks noChangeShapeType="1"/>
            </p:cNvSpPr>
            <p:nvPr/>
          </p:nvSpPr>
          <p:spPr bwMode="auto">
            <a:xfrm flipV="1">
              <a:off x="4170" y="2889"/>
              <a:ext cx="2" cy="30"/>
            </a:xfrm>
            <a:prstGeom prst="line">
              <a:avLst/>
            </a:prstGeom>
            <a:noFill/>
            <a:ln w="19050">
              <a:solidFill>
                <a:schemeClr val="bg1"/>
              </a:solidFill>
              <a:round/>
              <a:headEnd/>
              <a:tailEnd/>
            </a:ln>
          </p:spPr>
          <p:txBody>
            <a:bodyPr/>
            <a:lstStyle/>
            <a:p>
              <a:endParaRPr lang="en-US"/>
            </a:p>
          </p:txBody>
        </p:sp>
        <p:sp>
          <p:nvSpPr>
            <p:cNvPr id="16564" name="Line 180"/>
            <p:cNvSpPr>
              <a:spLocks noChangeShapeType="1"/>
            </p:cNvSpPr>
            <p:nvPr/>
          </p:nvSpPr>
          <p:spPr bwMode="auto">
            <a:xfrm flipV="1">
              <a:off x="4224" y="2889"/>
              <a:ext cx="1" cy="30"/>
            </a:xfrm>
            <a:prstGeom prst="line">
              <a:avLst/>
            </a:prstGeom>
            <a:noFill/>
            <a:ln w="19050">
              <a:solidFill>
                <a:schemeClr val="bg1"/>
              </a:solidFill>
              <a:round/>
              <a:headEnd/>
              <a:tailEnd/>
            </a:ln>
          </p:spPr>
          <p:txBody>
            <a:bodyPr/>
            <a:lstStyle/>
            <a:p>
              <a:endParaRPr lang="en-US"/>
            </a:p>
          </p:txBody>
        </p:sp>
        <p:sp>
          <p:nvSpPr>
            <p:cNvPr id="16565" name="Line 181"/>
            <p:cNvSpPr>
              <a:spLocks noChangeShapeType="1"/>
            </p:cNvSpPr>
            <p:nvPr/>
          </p:nvSpPr>
          <p:spPr bwMode="auto">
            <a:xfrm flipV="1">
              <a:off x="4282" y="2889"/>
              <a:ext cx="2" cy="30"/>
            </a:xfrm>
            <a:prstGeom prst="line">
              <a:avLst/>
            </a:prstGeom>
            <a:noFill/>
            <a:ln w="19050">
              <a:solidFill>
                <a:schemeClr val="bg1"/>
              </a:solidFill>
              <a:round/>
              <a:headEnd/>
              <a:tailEnd/>
            </a:ln>
          </p:spPr>
          <p:txBody>
            <a:bodyPr/>
            <a:lstStyle/>
            <a:p>
              <a:endParaRPr lang="en-US"/>
            </a:p>
          </p:txBody>
        </p:sp>
        <p:sp>
          <p:nvSpPr>
            <p:cNvPr id="16566" name="Line 182"/>
            <p:cNvSpPr>
              <a:spLocks noChangeShapeType="1"/>
            </p:cNvSpPr>
            <p:nvPr/>
          </p:nvSpPr>
          <p:spPr bwMode="auto">
            <a:xfrm flipV="1">
              <a:off x="4342" y="2889"/>
              <a:ext cx="1" cy="30"/>
            </a:xfrm>
            <a:prstGeom prst="line">
              <a:avLst/>
            </a:prstGeom>
            <a:noFill/>
            <a:ln w="19050">
              <a:solidFill>
                <a:schemeClr val="bg1"/>
              </a:solidFill>
              <a:round/>
              <a:headEnd/>
              <a:tailEnd/>
            </a:ln>
          </p:spPr>
          <p:txBody>
            <a:bodyPr/>
            <a:lstStyle/>
            <a:p>
              <a:endParaRPr lang="en-US"/>
            </a:p>
          </p:txBody>
        </p:sp>
        <p:sp>
          <p:nvSpPr>
            <p:cNvPr id="16567" name="Line 183"/>
            <p:cNvSpPr>
              <a:spLocks noChangeShapeType="1"/>
            </p:cNvSpPr>
            <p:nvPr/>
          </p:nvSpPr>
          <p:spPr bwMode="auto">
            <a:xfrm flipV="1">
              <a:off x="4400" y="2889"/>
              <a:ext cx="1" cy="30"/>
            </a:xfrm>
            <a:prstGeom prst="line">
              <a:avLst/>
            </a:prstGeom>
            <a:noFill/>
            <a:ln w="19050">
              <a:solidFill>
                <a:schemeClr val="bg1"/>
              </a:solidFill>
              <a:round/>
              <a:headEnd/>
              <a:tailEnd/>
            </a:ln>
          </p:spPr>
          <p:txBody>
            <a:bodyPr/>
            <a:lstStyle/>
            <a:p>
              <a:endParaRPr lang="en-US"/>
            </a:p>
          </p:txBody>
        </p:sp>
        <p:sp>
          <p:nvSpPr>
            <p:cNvPr id="16568" name="Line 184"/>
            <p:cNvSpPr>
              <a:spLocks noChangeShapeType="1"/>
            </p:cNvSpPr>
            <p:nvPr/>
          </p:nvSpPr>
          <p:spPr bwMode="auto">
            <a:xfrm flipV="1">
              <a:off x="4454" y="2889"/>
              <a:ext cx="1" cy="30"/>
            </a:xfrm>
            <a:prstGeom prst="line">
              <a:avLst/>
            </a:prstGeom>
            <a:noFill/>
            <a:ln w="19050">
              <a:solidFill>
                <a:schemeClr val="bg1"/>
              </a:solidFill>
              <a:round/>
              <a:headEnd/>
              <a:tailEnd/>
            </a:ln>
          </p:spPr>
          <p:txBody>
            <a:bodyPr/>
            <a:lstStyle/>
            <a:p>
              <a:endParaRPr lang="en-US"/>
            </a:p>
          </p:txBody>
        </p:sp>
        <p:sp>
          <p:nvSpPr>
            <p:cNvPr id="16569" name="Line 185"/>
            <p:cNvSpPr>
              <a:spLocks noChangeShapeType="1"/>
            </p:cNvSpPr>
            <p:nvPr/>
          </p:nvSpPr>
          <p:spPr bwMode="auto">
            <a:xfrm flipV="1">
              <a:off x="4512" y="2889"/>
              <a:ext cx="1" cy="30"/>
            </a:xfrm>
            <a:prstGeom prst="line">
              <a:avLst/>
            </a:prstGeom>
            <a:noFill/>
            <a:ln w="19050">
              <a:solidFill>
                <a:schemeClr val="bg1"/>
              </a:solidFill>
              <a:round/>
              <a:headEnd/>
              <a:tailEnd/>
            </a:ln>
          </p:spPr>
          <p:txBody>
            <a:bodyPr/>
            <a:lstStyle/>
            <a:p>
              <a:endParaRPr lang="en-US"/>
            </a:p>
          </p:txBody>
        </p:sp>
        <p:sp>
          <p:nvSpPr>
            <p:cNvPr id="16570" name="Line 186"/>
            <p:cNvSpPr>
              <a:spLocks noChangeShapeType="1"/>
            </p:cNvSpPr>
            <p:nvPr/>
          </p:nvSpPr>
          <p:spPr bwMode="auto">
            <a:xfrm flipV="1">
              <a:off x="4570" y="2889"/>
              <a:ext cx="2" cy="30"/>
            </a:xfrm>
            <a:prstGeom prst="line">
              <a:avLst/>
            </a:prstGeom>
            <a:noFill/>
            <a:ln w="19050">
              <a:solidFill>
                <a:schemeClr val="bg1"/>
              </a:solidFill>
              <a:round/>
              <a:headEnd/>
              <a:tailEnd/>
            </a:ln>
          </p:spPr>
          <p:txBody>
            <a:bodyPr/>
            <a:lstStyle/>
            <a:p>
              <a:endParaRPr lang="en-US"/>
            </a:p>
          </p:txBody>
        </p:sp>
        <p:sp>
          <p:nvSpPr>
            <p:cNvPr id="16571" name="Line 187"/>
            <p:cNvSpPr>
              <a:spLocks noChangeShapeType="1"/>
            </p:cNvSpPr>
            <p:nvPr/>
          </p:nvSpPr>
          <p:spPr bwMode="auto">
            <a:xfrm flipV="1">
              <a:off x="4630" y="2889"/>
              <a:ext cx="1" cy="30"/>
            </a:xfrm>
            <a:prstGeom prst="line">
              <a:avLst/>
            </a:prstGeom>
            <a:noFill/>
            <a:ln w="19050">
              <a:solidFill>
                <a:schemeClr val="bg1"/>
              </a:solidFill>
              <a:round/>
              <a:headEnd/>
              <a:tailEnd/>
            </a:ln>
          </p:spPr>
          <p:txBody>
            <a:bodyPr/>
            <a:lstStyle/>
            <a:p>
              <a:endParaRPr lang="en-US"/>
            </a:p>
          </p:txBody>
        </p:sp>
        <p:sp>
          <p:nvSpPr>
            <p:cNvPr id="16572" name="Line 188"/>
            <p:cNvSpPr>
              <a:spLocks noChangeShapeType="1"/>
            </p:cNvSpPr>
            <p:nvPr/>
          </p:nvSpPr>
          <p:spPr bwMode="auto">
            <a:xfrm flipV="1">
              <a:off x="4682" y="2889"/>
              <a:ext cx="2" cy="30"/>
            </a:xfrm>
            <a:prstGeom prst="line">
              <a:avLst/>
            </a:prstGeom>
            <a:noFill/>
            <a:ln w="19050">
              <a:solidFill>
                <a:schemeClr val="bg1"/>
              </a:solidFill>
              <a:round/>
              <a:headEnd/>
              <a:tailEnd/>
            </a:ln>
          </p:spPr>
          <p:txBody>
            <a:bodyPr/>
            <a:lstStyle/>
            <a:p>
              <a:endParaRPr lang="en-US"/>
            </a:p>
          </p:txBody>
        </p:sp>
        <p:sp>
          <p:nvSpPr>
            <p:cNvPr id="16573" name="Line 189"/>
            <p:cNvSpPr>
              <a:spLocks noChangeShapeType="1"/>
            </p:cNvSpPr>
            <p:nvPr/>
          </p:nvSpPr>
          <p:spPr bwMode="auto">
            <a:xfrm flipV="1">
              <a:off x="4742" y="2889"/>
              <a:ext cx="1" cy="30"/>
            </a:xfrm>
            <a:prstGeom prst="line">
              <a:avLst/>
            </a:prstGeom>
            <a:noFill/>
            <a:ln w="19050">
              <a:solidFill>
                <a:schemeClr val="bg1"/>
              </a:solidFill>
              <a:round/>
              <a:headEnd/>
              <a:tailEnd/>
            </a:ln>
          </p:spPr>
          <p:txBody>
            <a:bodyPr/>
            <a:lstStyle/>
            <a:p>
              <a:endParaRPr lang="en-US"/>
            </a:p>
          </p:txBody>
        </p:sp>
        <p:sp>
          <p:nvSpPr>
            <p:cNvPr id="16574" name="Line 190"/>
            <p:cNvSpPr>
              <a:spLocks noChangeShapeType="1"/>
            </p:cNvSpPr>
            <p:nvPr/>
          </p:nvSpPr>
          <p:spPr bwMode="auto">
            <a:xfrm flipV="1">
              <a:off x="4800" y="2889"/>
              <a:ext cx="1" cy="30"/>
            </a:xfrm>
            <a:prstGeom prst="line">
              <a:avLst/>
            </a:prstGeom>
            <a:noFill/>
            <a:ln w="19050">
              <a:solidFill>
                <a:schemeClr val="bg1"/>
              </a:solidFill>
              <a:round/>
              <a:headEnd/>
              <a:tailEnd/>
            </a:ln>
          </p:spPr>
          <p:txBody>
            <a:bodyPr/>
            <a:lstStyle/>
            <a:p>
              <a:endParaRPr lang="en-US"/>
            </a:p>
          </p:txBody>
        </p:sp>
        <p:sp>
          <p:nvSpPr>
            <p:cNvPr id="16575" name="Line 191"/>
            <p:cNvSpPr>
              <a:spLocks noChangeShapeType="1"/>
            </p:cNvSpPr>
            <p:nvPr/>
          </p:nvSpPr>
          <p:spPr bwMode="auto">
            <a:xfrm flipV="1">
              <a:off x="4858" y="2889"/>
              <a:ext cx="2" cy="30"/>
            </a:xfrm>
            <a:prstGeom prst="line">
              <a:avLst/>
            </a:prstGeom>
            <a:noFill/>
            <a:ln w="19050">
              <a:solidFill>
                <a:schemeClr val="bg1"/>
              </a:solidFill>
              <a:round/>
              <a:headEnd/>
              <a:tailEnd/>
            </a:ln>
          </p:spPr>
          <p:txBody>
            <a:bodyPr/>
            <a:lstStyle/>
            <a:p>
              <a:endParaRPr lang="en-US"/>
            </a:p>
          </p:txBody>
        </p:sp>
        <p:sp>
          <p:nvSpPr>
            <p:cNvPr id="16576" name="Line 192"/>
            <p:cNvSpPr>
              <a:spLocks noChangeShapeType="1"/>
            </p:cNvSpPr>
            <p:nvPr/>
          </p:nvSpPr>
          <p:spPr bwMode="auto">
            <a:xfrm flipV="1">
              <a:off x="4912" y="2889"/>
              <a:ext cx="1" cy="30"/>
            </a:xfrm>
            <a:prstGeom prst="line">
              <a:avLst/>
            </a:prstGeom>
            <a:noFill/>
            <a:ln w="19050">
              <a:solidFill>
                <a:schemeClr val="bg1"/>
              </a:solidFill>
              <a:round/>
              <a:headEnd/>
              <a:tailEnd/>
            </a:ln>
          </p:spPr>
          <p:txBody>
            <a:bodyPr/>
            <a:lstStyle/>
            <a:p>
              <a:endParaRPr lang="en-US"/>
            </a:p>
          </p:txBody>
        </p:sp>
        <p:sp>
          <p:nvSpPr>
            <p:cNvPr id="16577" name="Line 193"/>
            <p:cNvSpPr>
              <a:spLocks noChangeShapeType="1"/>
            </p:cNvSpPr>
            <p:nvPr/>
          </p:nvSpPr>
          <p:spPr bwMode="auto">
            <a:xfrm flipV="1">
              <a:off x="4970" y="2889"/>
              <a:ext cx="2" cy="30"/>
            </a:xfrm>
            <a:prstGeom prst="line">
              <a:avLst/>
            </a:prstGeom>
            <a:noFill/>
            <a:ln w="19050">
              <a:solidFill>
                <a:schemeClr val="bg1"/>
              </a:solidFill>
              <a:round/>
              <a:headEnd/>
              <a:tailEnd/>
            </a:ln>
          </p:spPr>
          <p:txBody>
            <a:bodyPr/>
            <a:lstStyle/>
            <a:p>
              <a:endParaRPr lang="en-US"/>
            </a:p>
          </p:txBody>
        </p:sp>
        <p:sp>
          <p:nvSpPr>
            <p:cNvPr id="16578" name="Line 194"/>
            <p:cNvSpPr>
              <a:spLocks noChangeShapeType="1"/>
            </p:cNvSpPr>
            <p:nvPr/>
          </p:nvSpPr>
          <p:spPr bwMode="auto">
            <a:xfrm flipV="1">
              <a:off x="5030" y="2889"/>
              <a:ext cx="1" cy="30"/>
            </a:xfrm>
            <a:prstGeom prst="line">
              <a:avLst/>
            </a:prstGeom>
            <a:noFill/>
            <a:ln w="19050">
              <a:solidFill>
                <a:schemeClr val="bg1"/>
              </a:solidFill>
              <a:round/>
              <a:headEnd/>
              <a:tailEnd/>
            </a:ln>
          </p:spPr>
          <p:txBody>
            <a:bodyPr/>
            <a:lstStyle/>
            <a:p>
              <a:endParaRPr lang="en-US"/>
            </a:p>
          </p:txBody>
        </p:sp>
        <p:sp>
          <p:nvSpPr>
            <p:cNvPr id="16579" name="Line 195"/>
            <p:cNvSpPr>
              <a:spLocks noChangeShapeType="1"/>
            </p:cNvSpPr>
            <p:nvPr/>
          </p:nvSpPr>
          <p:spPr bwMode="auto">
            <a:xfrm flipV="1">
              <a:off x="5082" y="2889"/>
              <a:ext cx="2" cy="30"/>
            </a:xfrm>
            <a:prstGeom prst="line">
              <a:avLst/>
            </a:prstGeom>
            <a:noFill/>
            <a:ln w="19050">
              <a:solidFill>
                <a:schemeClr val="bg1"/>
              </a:solidFill>
              <a:round/>
              <a:headEnd/>
              <a:tailEnd/>
            </a:ln>
          </p:spPr>
          <p:txBody>
            <a:bodyPr/>
            <a:lstStyle/>
            <a:p>
              <a:endParaRPr lang="en-US"/>
            </a:p>
          </p:txBody>
        </p:sp>
        <p:sp>
          <p:nvSpPr>
            <p:cNvPr id="16580" name="Line 196"/>
            <p:cNvSpPr>
              <a:spLocks noChangeShapeType="1"/>
            </p:cNvSpPr>
            <p:nvPr/>
          </p:nvSpPr>
          <p:spPr bwMode="auto">
            <a:xfrm flipV="1">
              <a:off x="5142" y="2889"/>
              <a:ext cx="1" cy="30"/>
            </a:xfrm>
            <a:prstGeom prst="line">
              <a:avLst/>
            </a:prstGeom>
            <a:noFill/>
            <a:ln w="19050">
              <a:solidFill>
                <a:schemeClr val="bg1"/>
              </a:solidFill>
              <a:round/>
              <a:headEnd/>
              <a:tailEnd/>
            </a:ln>
          </p:spPr>
          <p:txBody>
            <a:bodyPr/>
            <a:lstStyle/>
            <a:p>
              <a:endParaRPr lang="en-US"/>
            </a:p>
          </p:txBody>
        </p:sp>
        <p:sp>
          <p:nvSpPr>
            <p:cNvPr id="16581" name="Line 197"/>
            <p:cNvSpPr>
              <a:spLocks noChangeShapeType="1"/>
            </p:cNvSpPr>
            <p:nvPr/>
          </p:nvSpPr>
          <p:spPr bwMode="auto">
            <a:xfrm flipV="1">
              <a:off x="5200" y="2889"/>
              <a:ext cx="1" cy="30"/>
            </a:xfrm>
            <a:prstGeom prst="line">
              <a:avLst/>
            </a:prstGeom>
            <a:noFill/>
            <a:ln w="19050">
              <a:solidFill>
                <a:schemeClr val="bg1"/>
              </a:solidFill>
              <a:round/>
              <a:headEnd/>
              <a:tailEnd/>
            </a:ln>
          </p:spPr>
          <p:txBody>
            <a:bodyPr/>
            <a:lstStyle/>
            <a:p>
              <a:endParaRPr lang="en-US"/>
            </a:p>
          </p:txBody>
        </p:sp>
        <p:sp>
          <p:nvSpPr>
            <p:cNvPr id="16582" name="Line 198"/>
            <p:cNvSpPr>
              <a:spLocks noChangeShapeType="1"/>
            </p:cNvSpPr>
            <p:nvPr/>
          </p:nvSpPr>
          <p:spPr bwMode="auto">
            <a:xfrm flipV="1">
              <a:off x="5258" y="2889"/>
              <a:ext cx="2" cy="30"/>
            </a:xfrm>
            <a:prstGeom prst="line">
              <a:avLst/>
            </a:prstGeom>
            <a:noFill/>
            <a:ln w="19050">
              <a:solidFill>
                <a:schemeClr val="bg1"/>
              </a:solidFill>
              <a:round/>
              <a:headEnd/>
              <a:tailEnd/>
            </a:ln>
          </p:spPr>
          <p:txBody>
            <a:bodyPr/>
            <a:lstStyle/>
            <a:p>
              <a:endParaRPr lang="en-US"/>
            </a:p>
          </p:txBody>
        </p:sp>
        <p:sp>
          <p:nvSpPr>
            <p:cNvPr id="16583" name="Line 199"/>
            <p:cNvSpPr>
              <a:spLocks noChangeShapeType="1"/>
            </p:cNvSpPr>
            <p:nvPr/>
          </p:nvSpPr>
          <p:spPr bwMode="auto">
            <a:xfrm flipV="1">
              <a:off x="5312" y="2889"/>
              <a:ext cx="1" cy="30"/>
            </a:xfrm>
            <a:prstGeom prst="line">
              <a:avLst/>
            </a:prstGeom>
            <a:noFill/>
            <a:ln w="19050">
              <a:solidFill>
                <a:schemeClr val="bg1"/>
              </a:solidFill>
              <a:round/>
              <a:headEnd/>
              <a:tailEnd/>
            </a:ln>
          </p:spPr>
          <p:txBody>
            <a:bodyPr/>
            <a:lstStyle/>
            <a:p>
              <a:endParaRPr lang="en-US"/>
            </a:p>
          </p:txBody>
        </p:sp>
        <p:sp>
          <p:nvSpPr>
            <p:cNvPr id="16584" name="Line 200"/>
            <p:cNvSpPr>
              <a:spLocks noChangeShapeType="1"/>
            </p:cNvSpPr>
            <p:nvPr/>
          </p:nvSpPr>
          <p:spPr bwMode="auto">
            <a:xfrm flipV="1">
              <a:off x="5370" y="2889"/>
              <a:ext cx="2" cy="30"/>
            </a:xfrm>
            <a:prstGeom prst="line">
              <a:avLst/>
            </a:prstGeom>
            <a:noFill/>
            <a:ln w="19050">
              <a:solidFill>
                <a:schemeClr val="bg1"/>
              </a:solidFill>
              <a:round/>
              <a:headEnd/>
              <a:tailEnd/>
            </a:ln>
          </p:spPr>
          <p:txBody>
            <a:bodyPr/>
            <a:lstStyle/>
            <a:p>
              <a:endParaRPr lang="en-US"/>
            </a:p>
          </p:txBody>
        </p:sp>
        <p:sp>
          <p:nvSpPr>
            <p:cNvPr id="16585" name="Line 201"/>
            <p:cNvSpPr>
              <a:spLocks noChangeShapeType="1"/>
            </p:cNvSpPr>
            <p:nvPr/>
          </p:nvSpPr>
          <p:spPr bwMode="auto">
            <a:xfrm flipV="1">
              <a:off x="5430" y="2889"/>
              <a:ext cx="1" cy="30"/>
            </a:xfrm>
            <a:prstGeom prst="line">
              <a:avLst/>
            </a:prstGeom>
            <a:noFill/>
            <a:ln w="19050">
              <a:solidFill>
                <a:schemeClr val="bg1"/>
              </a:solidFill>
              <a:round/>
              <a:headEnd/>
              <a:tailEnd/>
            </a:ln>
          </p:spPr>
          <p:txBody>
            <a:bodyPr/>
            <a:lstStyle/>
            <a:p>
              <a:endParaRPr lang="en-US"/>
            </a:p>
          </p:txBody>
        </p:sp>
        <p:sp>
          <p:nvSpPr>
            <p:cNvPr id="16586" name="Line 202"/>
            <p:cNvSpPr>
              <a:spLocks noChangeShapeType="1"/>
            </p:cNvSpPr>
            <p:nvPr/>
          </p:nvSpPr>
          <p:spPr bwMode="auto">
            <a:xfrm flipV="1">
              <a:off x="5488" y="2889"/>
              <a:ext cx="1" cy="30"/>
            </a:xfrm>
            <a:prstGeom prst="line">
              <a:avLst/>
            </a:prstGeom>
            <a:noFill/>
            <a:ln w="19050">
              <a:solidFill>
                <a:schemeClr val="bg1"/>
              </a:solidFill>
              <a:round/>
              <a:headEnd/>
              <a:tailEnd/>
            </a:ln>
          </p:spPr>
          <p:txBody>
            <a:bodyPr/>
            <a:lstStyle/>
            <a:p>
              <a:endParaRPr lang="en-US"/>
            </a:p>
          </p:txBody>
        </p:sp>
        <p:sp>
          <p:nvSpPr>
            <p:cNvPr id="16587" name="Line 203"/>
            <p:cNvSpPr>
              <a:spLocks noChangeShapeType="1"/>
            </p:cNvSpPr>
            <p:nvPr/>
          </p:nvSpPr>
          <p:spPr bwMode="auto">
            <a:xfrm flipV="1">
              <a:off x="5542" y="2889"/>
              <a:ext cx="1" cy="30"/>
            </a:xfrm>
            <a:prstGeom prst="line">
              <a:avLst/>
            </a:prstGeom>
            <a:noFill/>
            <a:ln w="19050">
              <a:solidFill>
                <a:schemeClr val="bg1"/>
              </a:solidFill>
              <a:round/>
              <a:headEnd/>
              <a:tailEnd/>
            </a:ln>
          </p:spPr>
          <p:txBody>
            <a:bodyPr/>
            <a:lstStyle/>
            <a:p>
              <a:endParaRPr lang="en-US"/>
            </a:p>
          </p:txBody>
        </p:sp>
        <p:sp>
          <p:nvSpPr>
            <p:cNvPr id="16588" name="Line 204"/>
            <p:cNvSpPr>
              <a:spLocks noChangeShapeType="1"/>
            </p:cNvSpPr>
            <p:nvPr/>
          </p:nvSpPr>
          <p:spPr bwMode="auto">
            <a:xfrm flipV="1">
              <a:off x="5600" y="2889"/>
              <a:ext cx="1" cy="30"/>
            </a:xfrm>
            <a:prstGeom prst="line">
              <a:avLst/>
            </a:prstGeom>
            <a:noFill/>
            <a:ln w="19050">
              <a:solidFill>
                <a:schemeClr val="bg1"/>
              </a:solidFill>
              <a:round/>
              <a:headEnd/>
              <a:tailEnd/>
            </a:ln>
          </p:spPr>
          <p:txBody>
            <a:bodyPr/>
            <a:lstStyle/>
            <a:p>
              <a:endParaRPr lang="en-US"/>
            </a:p>
          </p:txBody>
        </p:sp>
        <p:sp>
          <p:nvSpPr>
            <p:cNvPr id="16589" name="Line 205"/>
            <p:cNvSpPr>
              <a:spLocks noChangeShapeType="1"/>
            </p:cNvSpPr>
            <p:nvPr/>
          </p:nvSpPr>
          <p:spPr bwMode="auto">
            <a:xfrm>
              <a:off x="4138" y="2889"/>
              <a:ext cx="60" cy="1"/>
            </a:xfrm>
            <a:prstGeom prst="line">
              <a:avLst/>
            </a:prstGeom>
            <a:noFill/>
            <a:ln w="19050">
              <a:solidFill>
                <a:schemeClr val="bg1"/>
              </a:solidFill>
              <a:round/>
              <a:headEnd/>
              <a:tailEnd/>
            </a:ln>
          </p:spPr>
          <p:txBody>
            <a:bodyPr/>
            <a:lstStyle/>
            <a:p>
              <a:endParaRPr lang="en-US"/>
            </a:p>
          </p:txBody>
        </p:sp>
        <p:sp>
          <p:nvSpPr>
            <p:cNvPr id="16590" name="Line 206"/>
            <p:cNvSpPr>
              <a:spLocks noChangeShapeType="1"/>
            </p:cNvSpPr>
            <p:nvPr/>
          </p:nvSpPr>
          <p:spPr bwMode="auto">
            <a:xfrm flipV="1">
              <a:off x="4198" y="2631"/>
              <a:ext cx="58" cy="258"/>
            </a:xfrm>
            <a:prstGeom prst="line">
              <a:avLst/>
            </a:prstGeom>
            <a:noFill/>
            <a:ln w="25400">
              <a:solidFill>
                <a:srgbClr val="FFFF00"/>
              </a:solidFill>
              <a:round/>
              <a:headEnd/>
              <a:tailEnd/>
            </a:ln>
          </p:spPr>
          <p:txBody>
            <a:bodyPr/>
            <a:lstStyle/>
            <a:p>
              <a:endParaRPr lang="en-US"/>
            </a:p>
          </p:txBody>
        </p:sp>
        <p:sp>
          <p:nvSpPr>
            <p:cNvPr id="16591" name="Line 207"/>
            <p:cNvSpPr>
              <a:spLocks noChangeShapeType="1"/>
            </p:cNvSpPr>
            <p:nvPr/>
          </p:nvSpPr>
          <p:spPr bwMode="auto">
            <a:xfrm flipV="1">
              <a:off x="4256" y="2349"/>
              <a:ext cx="58" cy="282"/>
            </a:xfrm>
            <a:prstGeom prst="line">
              <a:avLst/>
            </a:prstGeom>
            <a:noFill/>
            <a:ln w="25400">
              <a:solidFill>
                <a:srgbClr val="FFFF00"/>
              </a:solidFill>
              <a:round/>
              <a:headEnd/>
              <a:tailEnd/>
            </a:ln>
          </p:spPr>
          <p:txBody>
            <a:bodyPr/>
            <a:lstStyle/>
            <a:p>
              <a:endParaRPr lang="en-US"/>
            </a:p>
          </p:txBody>
        </p:sp>
        <p:sp>
          <p:nvSpPr>
            <p:cNvPr id="16592" name="Line 208"/>
            <p:cNvSpPr>
              <a:spLocks noChangeShapeType="1"/>
            </p:cNvSpPr>
            <p:nvPr/>
          </p:nvSpPr>
          <p:spPr bwMode="auto">
            <a:xfrm flipV="1">
              <a:off x="4314" y="2079"/>
              <a:ext cx="54" cy="270"/>
            </a:xfrm>
            <a:prstGeom prst="line">
              <a:avLst/>
            </a:prstGeom>
            <a:noFill/>
            <a:ln w="25400">
              <a:solidFill>
                <a:srgbClr val="FFFF00"/>
              </a:solidFill>
              <a:round/>
              <a:headEnd/>
              <a:tailEnd/>
            </a:ln>
          </p:spPr>
          <p:txBody>
            <a:bodyPr/>
            <a:lstStyle/>
            <a:p>
              <a:endParaRPr lang="en-US"/>
            </a:p>
          </p:txBody>
        </p:sp>
        <p:sp>
          <p:nvSpPr>
            <p:cNvPr id="16593" name="Line 209"/>
            <p:cNvSpPr>
              <a:spLocks noChangeShapeType="1"/>
            </p:cNvSpPr>
            <p:nvPr/>
          </p:nvSpPr>
          <p:spPr bwMode="auto">
            <a:xfrm flipV="1">
              <a:off x="4368" y="1857"/>
              <a:ext cx="58" cy="222"/>
            </a:xfrm>
            <a:prstGeom prst="line">
              <a:avLst/>
            </a:prstGeom>
            <a:noFill/>
            <a:ln w="25400">
              <a:solidFill>
                <a:srgbClr val="FFFF00"/>
              </a:solidFill>
              <a:round/>
              <a:headEnd/>
              <a:tailEnd/>
            </a:ln>
          </p:spPr>
          <p:txBody>
            <a:bodyPr/>
            <a:lstStyle/>
            <a:p>
              <a:endParaRPr lang="en-US"/>
            </a:p>
          </p:txBody>
        </p:sp>
        <p:sp>
          <p:nvSpPr>
            <p:cNvPr id="16594" name="Line 210"/>
            <p:cNvSpPr>
              <a:spLocks noChangeShapeType="1"/>
            </p:cNvSpPr>
            <p:nvPr/>
          </p:nvSpPr>
          <p:spPr bwMode="auto">
            <a:xfrm flipV="1">
              <a:off x="4426" y="1695"/>
              <a:ext cx="60" cy="162"/>
            </a:xfrm>
            <a:prstGeom prst="line">
              <a:avLst/>
            </a:prstGeom>
            <a:noFill/>
            <a:ln w="25400">
              <a:solidFill>
                <a:srgbClr val="FFFF00"/>
              </a:solidFill>
              <a:round/>
              <a:headEnd/>
              <a:tailEnd/>
            </a:ln>
          </p:spPr>
          <p:txBody>
            <a:bodyPr/>
            <a:lstStyle/>
            <a:p>
              <a:endParaRPr lang="en-US"/>
            </a:p>
          </p:txBody>
        </p:sp>
        <p:sp>
          <p:nvSpPr>
            <p:cNvPr id="16595" name="Line 211"/>
            <p:cNvSpPr>
              <a:spLocks noChangeShapeType="1"/>
            </p:cNvSpPr>
            <p:nvPr/>
          </p:nvSpPr>
          <p:spPr bwMode="auto">
            <a:xfrm flipV="1">
              <a:off x="4486" y="1605"/>
              <a:ext cx="52" cy="90"/>
            </a:xfrm>
            <a:prstGeom prst="line">
              <a:avLst/>
            </a:prstGeom>
            <a:noFill/>
            <a:ln w="25400">
              <a:solidFill>
                <a:srgbClr val="FFFF00"/>
              </a:solidFill>
              <a:round/>
              <a:headEnd/>
              <a:tailEnd/>
            </a:ln>
          </p:spPr>
          <p:txBody>
            <a:bodyPr/>
            <a:lstStyle/>
            <a:p>
              <a:endParaRPr lang="en-US"/>
            </a:p>
          </p:txBody>
        </p:sp>
        <p:sp>
          <p:nvSpPr>
            <p:cNvPr id="16596" name="Line 212"/>
            <p:cNvSpPr>
              <a:spLocks noChangeShapeType="1"/>
            </p:cNvSpPr>
            <p:nvPr/>
          </p:nvSpPr>
          <p:spPr bwMode="auto">
            <a:xfrm flipV="1">
              <a:off x="4538" y="1581"/>
              <a:ext cx="60" cy="24"/>
            </a:xfrm>
            <a:prstGeom prst="line">
              <a:avLst/>
            </a:prstGeom>
            <a:noFill/>
            <a:ln w="25400">
              <a:solidFill>
                <a:srgbClr val="FFFF00"/>
              </a:solidFill>
              <a:round/>
              <a:headEnd/>
              <a:tailEnd/>
            </a:ln>
          </p:spPr>
          <p:txBody>
            <a:bodyPr/>
            <a:lstStyle/>
            <a:p>
              <a:endParaRPr lang="en-US"/>
            </a:p>
          </p:txBody>
        </p:sp>
        <p:sp>
          <p:nvSpPr>
            <p:cNvPr id="16597" name="Line 213"/>
            <p:cNvSpPr>
              <a:spLocks noChangeShapeType="1"/>
            </p:cNvSpPr>
            <p:nvPr/>
          </p:nvSpPr>
          <p:spPr bwMode="auto">
            <a:xfrm>
              <a:off x="4598" y="1581"/>
              <a:ext cx="58" cy="30"/>
            </a:xfrm>
            <a:prstGeom prst="line">
              <a:avLst/>
            </a:prstGeom>
            <a:noFill/>
            <a:ln w="25400">
              <a:solidFill>
                <a:srgbClr val="FFFF00"/>
              </a:solidFill>
              <a:round/>
              <a:headEnd/>
              <a:tailEnd/>
            </a:ln>
          </p:spPr>
          <p:txBody>
            <a:bodyPr/>
            <a:lstStyle/>
            <a:p>
              <a:endParaRPr lang="en-US"/>
            </a:p>
          </p:txBody>
        </p:sp>
        <p:sp>
          <p:nvSpPr>
            <p:cNvPr id="16598" name="Line 214"/>
            <p:cNvSpPr>
              <a:spLocks noChangeShapeType="1"/>
            </p:cNvSpPr>
            <p:nvPr/>
          </p:nvSpPr>
          <p:spPr bwMode="auto">
            <a:xfrm>
              <a:off x="4656" y="1611"/>
              <a:ext cx="58" cy="78"/>
            </a:xfrm>
            <a:prstGeom prst="line">
              <a:avLst/>
            </a:prstGeom>
            <a:noFill/>
            <a:ln w="25400">
              <a:solidFill>
                <a:srgbClr val="FFFF00"/>
              </a:solidFill>
              <a:round/>
              <a:headEnd/>
              <a:tailEnd/>
            </a:ln>
          </p:spPr>
          <p:txBody>
            <a:bodyPr/>
            <a:lstStyle/>
            <a:p>
              <a:endParaRPr lang="en-US"/>
            </a:p>
          </p:txBody>
        </p:sp>
        <p:sp>
          <p:nvSpPr>
            <p:cNvPr id="16599" name="Line 215"/>
            <p:cNvSpPr>
              <a:spLocks noChangeShapeType="1"/>
            </p:cNvSpPr>
            <p:nvPr/>
          </p:nvSpPr>
          <p:spPr bwMode="auto">
            <a:xfrm>
              <a:off x="4714" y="1689"/>
              <a:ext cx="54" cy="114"/>
            </a:xfrm>
            <a:prstGeom prst="line">
              <a:avLst/>
            </a:prstGeom>
            <a:noFill/>
            <a:ln w="25400">
              <a:solidFill>
                <a:srgbClr val="FFFF00"/>
              </a:solidFill>
              <a:round/>
              <a:headEnd/>
              <a:tailEnd/>
            </a:ln>
          </p:spPr>
          <p:txBody>
            <a:bodyPr/>
            <a:lstStyle/>
            <a:p>
              <a:endParaRPr lang="en-US"/>
            </a:p>
          </p:txBody>
        </p:sp>
        <p:sp>
          <p:nvSpPr>
            <p:cNvPr id="16600" name="Line 216"/>
            <p:cNvSpPr>
              <a:spLocks noChangeShapeType="1"/>
            </p:cNvSpPr>
            <p:nvPr/>
          </p:nvSpPr>
          <p:spPr bwMode="auto">
            <a:xfrm>
              <a:off x="4768" y="1803"/>
              <a:ext cx="58" cy="132"/>
            </a:xfrm>
            <a:prstGeom prst="line">
              <a:avLst/>
            </a:prstGeom>
            <a:noFill/>
            <a:ln w="25400">
              <a:solidFill>
                <a:srgbClr val="FFFF00"/>
              </a:solidFill>
              <a:round/>
              <a:headEnd/>
              <a:tailEnd/>
            </a:ln>
          </p:spPr>
          <p:txBody>
            <a:bodyPr/>
            <a:lstStyle/>
            <a:p>
              <a:endParaRPr lang="en-US"/>
            </a:p>
          </p:txBody>
        </p:sp>
        <p:sp>
          <p:nvSpPr>
            <p:cNvPr id="16601" name="Line 217"/>
            <p:cNvSpPr>
              <a:spLocks noChangeShapeType="1"/>
            </p:cNvSpPr>
            <p:nvPr/>
          </p:nvSpPr>
          <p:spPr bwMode="auto">
            <a:xfrm>
              <a:off x="4826" y="1935"/>
              <a:ext cx="60" cy="138"/>
            </a:xfrm>
            <a:prstGeom prst="line">
              <a:avLst/>
            </a:prstGeom>
            <a:noFill/>
            <a:ln w="25400">
              <a:solidFill>
                <a:srgbClr val="FFFF00"/>
              </a:solidFill>
              <a:round/>
              <a:headEnd/>
              <a:tailEnd/>
            </a:ln>
          </p:spPr>
          <p:txBody>
            <a:bodyPr/>
            <a:lstStyle/>
            <a:p>
              <a:endParaRPr lang="en-US"/>
            </a:p>
          </p:txBody>
        </p:sp>
        <p:sp>
          <p:nvSpPr>
            <p:cNvPr id="16602" name="Line 218"/>
            <p:cNvSpPr>
              <a:spLocks noChangeShapeType="1"/>
            </p:cNvSpPr>
            <p:nvPr/>
          </p:nvSpPr>
          <p:spPr bwMode="auto">
            <a:xfrm>
              <a:off x="4886" y="2073"/>
              <a:ext cx="58" cy="132"/>
            </a:xfrm>
            <a:prstGeom prst="line">
              <a:avLst/>
            </a:prstGeom>
            <a:noFill/>
            <a:ln w="25400">
              <a:solidFill>
                <a:srgbClr val="FFFF00"/>
              </a:solidFill>
              <a:round/>
              <a:headEnd/>
              <a:tailEnd/>
            </a:ln>
          </p:spPr>
          <p:txBody>
            <a:bodyPr/>
            <a:lstStyle/>
            <a:p>
              <a:endParaRPr lang="en-US"/>
            </a:p>
          </p:txBody>
        </p:sp>
        <p:sp>
          <p:nvSpPr>
            <p:cNvPr id="16603" name="Line 219"/>
            <p:cNvSpPr>
              <a:spLocks noChangeShapeType="1"/>
            </p:cNvSpPr>
            <p:nvPr/>
          </p:nvSpPr>
          <p:spPr bwMode="auto">
            <a:xfrm>
              <a:off x="4944" y="2205"/>
              <a:ext cx="54" cy="126"/>
            </a:xfrm>
            <a:prstGeom prst="line">
              <a:avLst/>
            </a:prstGeom>
            <a:noFill/>
            <a:ln w="25400">
              <a:solidFill>
                <a:srgbClr val="FFFF00"/>
              </a:solidFill>
              <a:round/>
              <a:headEnd/>
              <a:tailEnd/>
            </a:ln>
          </p:spPr>
          <p:txBody>
            <a:bodyPr/>
            <a:lstStyle/>
            <a:p>
              <a:endParaRPr lang="en-US"/>
            </a:p>
          </p:txBody>
        </p:sp>
        <p:sp>
          <p:nvSpPr>
            <p:cNvPr id="16604" name="Line 220"/>
            <p:cNvSpPr>
              <a:spLocks noChangeShapeType="1"/>
            </p:cNvSpPr>
            <p:nvPr/>
          </p:nvSpPr>
          <p:spPr bwMode="auto">
            <a:xfrm>
              <a:off x="4998" y="2331"/>
              <a:ext cx="58" cy="108"/>
            </a:xfrm>
            <a:prstGeom prst="line">
              <a:avLst/>
            </a:prstGeom>
            <a:noFill/>
            <a:ln w="25400">
              <a:solidFill>
                <a:srgbClr val="FFFF00"/>
              </a:solidFill>
              <a:round/>
              <a:headEnd/>
              <a:tailEnd/>
            </a:ln>
          </p:spPr>
          <p:txBody>
            <a:bodyPr/>
            <a:lstStyle/>
            <a:p>
              <a:endParaRPr lang="en-US"/>
            </a:p>
          </p:txBody>
        </p:sp>
        <p:sp>
          <p:nvSpPr>
            <p:cNvPr id="16605" name="Line 221"/>
            <p:cNvSpPr>
              <a:spLocks noChangeShapeType="1"/>
            </p:cNvSpPr>
            <p:nvPr/>
          </p:nvSpPr>
          <p:spPr bwMode="auto">
            <a:xfrm>
              <a:off x="5056" y="2439"/>
              <a:ext cx="58" cy="96"/>
            </a:xfrm>
            <a:prstGeom prst="line">
              <a:avLst/>
            </a:prstGeom>
            <a:noFill/>
            <a:ln w="25400">
              <a:solidFill>
                <a:srgbClr val="FFFF00"/>
              </a:solidFill>
              <a:round/>
              <a:headEnd/>
              <a:tailEnd/>
            </a:ln>
          </p:spPr>
          <p:txBody>
            <a:bodyPr/>
            <a:lstStyle/>
            <a:p>
              <a:endParaRPr lang="en-US"/>
            </a:p>
          </p:txBody>
        </p:sp>
        <p:sp>
          <p:nvSpPr>
            <p:cNvPr id="16606" name="Line 222"/>
            <p:cNvSpPr>
              <a:spLocks noChangeShapeType="1"/>
            </p:cNvSpPr>
            <p:nvPr/>
          </p:nvSpPr>
          <p:spPr bwMode="auto">
            <a:xfrm>
              <a:off x="5114" y="2535"/>
              <a:ext cx="60" cy="72"/>
            </a:xfrm>
            <a:prstGeom prst="line">
              <a:avLst/>
            </a:prstGeom>
            <a:noFill/>
            <a:ln w="25400">
              <a:solidFill>
                <a:srgbClr val="FFFF00"/>
              </a:solidFill>
              <a:round/>
              <a:headEnd/>
              <a:tailEnd/>
            </a:ln>
          </p:spPr>
          <p:txBody>
            <a:bodyPr/>
            <a:lstStyle/>
            <a:p>
              <a:endParaRPr lang="en-US"/>
            </a:p>
          </p:txBody>
        </p:sp>
        <p:sp>
          <p:nvSpPr>
            <p:cNvPr id="16607" name="Line 223"/>
            <p:cNvSpPr>
              <a:spLocks noChangeShapeType="1"/>
            </p:cNvSpPr>
            <p:nvPr/>
          </p:nvSpPr>
          <p:spPr bwMode="auto">
            <a:xfrm>
              <a:off x="5174" y="2607"/>
              <a:ext cx="52" cy="66"/>
            </a:xfrm>
            <a:prstGeom prst="line">
              <a:avLst/>
            </a:prstGeom>
            <a:noFill/>
            <a:ln w="25400">
              <a:solidFill>
                <a:srgbClr val="FFFF00"/>
              </a:solidFill>
              <a:round/>
              <a:headEnd/>
              <a:tailEnd/>
            </a:ln>
          </p:spPr>
          <p:txBody>
            <a:bodyPr/>
            <a:lstStyle/>
            <a:p>
              <a:endParaRPr lang="en-US"/>
            </a:p>
          </p:txBody>
        </p:sp>
        <p:sp>
          <p:nvSpPr>
            <p:cNvPr id="16608" name="Line 224"/>
            <p:cNvSpPr>
              <a:spLocks noChangeShapeType="1"/>
            </p:cNvSpPr>
            <p:nvPr/>
          </p:nvSpPr>
          <p:spPr bwMode="auto">
            <a:xfrm>
              <a:off x="5226" y="2673"/>
              <a:ext cx="60" cy="48"/>
            </a:xfrm>
            <a:prstGeom prst="line">
              <a:avLst/>
            </a:prstGeom>
            <a:noFill/>
            <a:ln w="25400">
              <a:solidFill>
                <a:srgbClr val="FFFF00"/>
              </a:solidFill>
              <a:round/>
              <a:headEnd/>
              <a:tailEnd/>
            </a:ln>
          </p:spPr>
          <p:txBody>
            <a:bodyPr/>
            <a:lstStyle/>
            <a:p>
              <a:endParaRPr lang="en-US"/>
            </a:p>
          </p:txBody>
        </p:sp>
        <p:sp>
          <p:nvSpPr>
            <p:cNvPr id="16609" name="Line 225"/>
            <p:cNvSpPr>
              <a:spLocks noChangeShapeType="1"/>
            </p:cNvSpPr>
            <p:nvPr/>
          </p:nvSpPr>
          <p:spPr bwMode="auto">
            <a:xfrm>
              <a:off x="5286" y="2721"/>
              <a:ext cx="58" cy="36"/>
            </a:xfrm>
            <a:prstGeom prst="line">
              <a:avLst/>
            </a:prstGeom>
            <a:noFill/>
            <a:ln w="25400">
              <a:solidFill>
                <a:srgbClr val="FFFF00"/>
              </a:solidFill>
              <a:round/>
              <a:headEnd/>
              <a:tailEnd/>
            </a:ln>
          </p:spPr>
          <p:txBody>
            <a:bodyPr/>
            <a:lstStyle/>
            <a:p>
              <a:endParaRPr lang="en-US"/>
            </a:p>
          </p:txBody>
        </p:sp>
        <p:sp>
          <p:nvSpPr>
            <p:cNvPr id="16610" name="Line 226"/>
            <p:cNvSpPr>
              <a:spLocks noChangeShapeType="1"/>
            </p:cNvSpPr>
            <p:nvPr/>
          </p:nvSpPr>
          <p:spPr bwMode="auto">
            <a:xfrm>
              <a:off x="5344" y="2757"/>
              <a:ext cx="68" cy="38"/>
            </a:xfrm>
            <a:prstGeom prst="line">
              <a:avLst/>
            </a:prstGeom>
            <a:noFill/>
            <a:ln w="25400">
              <a:solidFill>
                <a:srgbClr val="FFFF00"/>
              </a:solidFill>
              <a:round/>
              <a:headEnd/>
              <a:tailEnd/>
            </a:ln>
          </p:spPr>
          <p:txBody>
            <a:bodyPr/>
            <a:lstStyle/>
            <a:p>
              <a:endParaRPr lang="en-US"/>
            </a:p>
          </p:txBody>
        </p:sp>
        <p:sp>
          <p:nvSpPr>
            <p:cNvPr id="16611" name="Line 227"/>
            <p:cNvSpPr>
              <a:spLocks noChangeShapeType="1"/>
            </p:cNvSpPr>
            <p:nvPr/>
          </p:nvSpPr>
          <p:spPr bwMode="auto">
            <a:xfrm>
              <a:off x="5398" y="2787"/>
              <a:ext cx="54" cy="23"/>
            </a:xfrm>
            <a:prstGeom prst="line">
              <a:avLst/>
            </a:prstGeom>
            <a:noFill/>
            <a:ln w="25400">
              <a:solidFill>
                <a:srgbClr val="FFFF00"/>
              </a:solidFill>
              <a:round/>
              <a:headEnd/>
              <a:tailEnd/>
            </a:ln>
          </p:spPr>
          <p:txBody>
            <a:bodyPr/>
            <a:lstStyle/>
            <a:p>
              <a:endParaRPr lang="en-US"/>
            </a:p>
          </p:txBody>
        </p:sp>
        <p:sp>
          <p:nvSpPr>
            <p:cNvPr id="16612" name="Line 228"/>
            <p:cNvSpPr>
              <a:spLocks noChangeShapeType="1"/>
            </p:cNvSpPr>
            <p:nvPr/>
          </p:nvSpPr>
          <p:spPr bwMode="auto">
            <a:xfrm>
              <a:off x="5456" y="2811"/>
              <a:ext cx="58" cy="18"/>
            </a:xfrm>
            <a:prstGeom prst="line">
              <a:avLst/>
            </a:prstGeom>
            <a:noFill/>
            <a:ln w="25400">
              <a:solidFill>
                <a:srgbClr val="FFFF00"/>
              </a:solidFill>
              <a:round/>
              <a:headEnd/>
              <a:tailEnd/>
            </a:ln>
          </p:spPr>
          <p:txBody>
            <a:bodyPr/>
            <a:lstStyle/>
            <a:p>
              <a:endParaRPr lang="en-US"/>
            </a:p>
          </p:txBody>
        </p:sp>
        <p:sp>
          <p:nvSpPr>
            <p:cNvPr id="16613" name="Line 229"/>
            <p:cNvSpPr>
              <a:spLocks noChangeShapeType="1"/>
            </p:cNvSpPr>
            <p:nvPr/>
          </p:nvSpPr>
          <p:spPr bwMode="auto">
            <a:xfrm>
              <a:off x="5514" y="2829"/>
              <a:ext cx="60" cy="12"/>
            </a:xfrm>
            <a:prstGeom prst="line">
              <a:avLst/>
            </a:prstGeom>
            <a:noFill/>
            <a:ln w="25400">
              <a:solidFill>
                <a:srgbClr val="FFFF00"/>
              </a:solidFill>
              <a:round/>
              <a:headEnd/>
              <a:tailEnd/>
            </a:ln>
          </p:spPr>
          <p:txBody>
            <a:bodyPr/>
            <a:lstStyle/>
            <a:p>
              <a:endParaRPr lang="en-US"/>
            </a:p>
          </p:txBody>
        </p:sp>
        <p:sp>
          <p:nvSpPr>
            <p:cNvPr id="16614" name="Freeform 230"/>
            <p:cNvSpPr>
              <a:spLocks/>
            </p:cNvSpPr>
            <p:nvPr/>
          </p:nvSpPr>
          <p:spPr bwMode="auto">
            <a:xfrm>
              <a:off x="4112" y="2859"/>
              <a:ext cx="54" cy="60"/>
            </a:xfrm>
            <a:custGeom>
              <a:avLst/>
              <a:gdLst>
                <a:gd name="T0" fmla="*/ 27 w 54"/>
                <a:gd name="T1" fmla="*/ 0 h 60"/>
                <a:gd name="T2" fmla="*/ 54 w 54"/>
                <a:gd name="T3" fmla="*/ 30 h 60"/>
                <a:gd name="T4" fmla="*/ 27 w 54"/>
                <a:gd name="T5" fmla="*/ 60 h 60"/>
                <a:gd name="T6" fmla="*/ 0 w 54"/>
                <a:gd name="T7" fmla="*/ 30 h 60"/>
                <a:gd name="T8" fmla="*/ 27 w 54"/>
                <a:gd name="T9" fmla="*/ 0 h 60"/>
                <a:gd name="T10" fmla="*/ 0 60000 65536"/>
                <a:gd name="T11" fmla="*/ 0 60000 65536"/>
                <a:gd name="T12" fmla="*/ 0 60000 65536"/>
                <a:gd name="T13" fmla="*/ 0 60000 65536"/>
                <a:gd name="T14" fmla="*/ 0 60000 65536"/>
                <a:gd name="T15" fmla="*/ 0 w 54"/>
                <a:gd name="T16" fmla="*/ 0 h 60"/>
                <a:gd name="T17" fmla="*/ 54 w 54"/>
                <a:gd name="T18" fmla="*/ 60 h 60"/>
              </a:gdLst>
              <a:ahLst/>
              <a:cxnLst>
                <a:cxn ang="T10">
                  <a:pos x="T0" y="T1"/>
                </a:cxn>
                <a:cxn ang="T11">
                  <a:pos x="T2" y="T3"/>
                </a:cxn>
                <a:cxn ang="T12">
                  <a:pos x="T4" y="T5"/>
                </a:cxn>
                <a:cxn ang="T13">
                  <a:pos x="T6" y="T7"/>
                </a:cxn>
                <a:cxn ang="T14">
                  <a:pos x="T8" y="T9"/>
                </a:cxn>
              </a:cxnLst>
              <a:rect l="T15" t="T16" r="T17" b="T18"/>
              <a:pathLst>
                <a:path w="54" h="60">
                  <a:moveTo>
                    <a:pt x="27" y="0"/>
                  </a:moveTo>
                  <a:lnTo>
                    <a:pt x="54" y="30"/>
                  </a:lnTo>
                  <a:lnTo>
                    <a:pt x="27" y="60"/>
                  </a:lnTo>
                  <a:lnTo>
                    <a:pt x="0" y="30"/>
                  </a:lnTo>
                  <a:lnTo>
                    <a:pt x="27" y="0"/>
                  </a:lnTo>
                  <a:close/>
                </a:path>
              </a:pathLst>
            </a:custGeom>
            <a:solidFill>
              <a:srgbClr val="FFFF00"/>
            </a:solidFill>
            <a:ln w="25400" cap="flat" cmpd="sng">
              <a:solidFill>
                <a:srgbClr val="FFFF00"/>
              </a:solidFill>
              <a:prstDash val="solid"/>
              <a:round/>
              <a:headEnd type="none" w="med" len="med"/>
              <a:tailEnd type="none" w="med" len="med"/>
            </a:ln>
          </p:spPr>
          <p:txBody>
            <a:bodyPr/>
            <a:lstStyle/>
            <a:p>
              <a:endParaRPr lang="en-US"/>
            </a:p>
          </p:txBody>
        </p:sp>
        <p:sp>
          <p:nvSpPr>
            <p:cNvPr id="16615" name="Freeform 231"/>
            <p:cNvSpPr>
              <a:spLocks/>
            </p:cNvSpPr>
            <p:nvPr/>
          </p:nvSpPr>
          <p:spPr bwMode="auto">
            <a:xfrm>
              <a:off x="4170" y="2859"/>
              <a:ext cx="54" cy="60"/>
            </a:xfrm>
            <a:custGeom>
              <a:avLst/>
              <a:gdLst>
                <a:gd name="T0" fmla="*/ 40 w 53"/>
                <a:gd name="T1" fmla="*/ 0 h 60"/>
                <a:gd name="T2" fmla="*/ 66 w 53"/>
                <a:gd name="T3" fmla="*/ 30 h 60"/>
                <a:gd name="T4" fmla="*/ 40 w 53"/>
                <a:gd name="T5" fmla="*/ 60 h 60"/>
                <a:gd name="T6" fmla="*/ 0 w 53"/>
                <a:gd name="T7" fmla="*/ 30 h 60"/>
                <a:gd name="T8" fmla="*/ 40 w 53"/>
                <a:gd name="T9" fmla="*/ 0 h 60"/>
                <a:gd name="T10" fmla="*/ 0 60000 65536"/>
                <a:gd name="T11" fmla="*/ 0 60000 65536"/>
                <a:gd name="T12" fmla="*/ 0 60000 65536"/>
                <a:gd name="T13" fmla="*/ 0 60000 65536"/>
                <a:gd name="T14" fmla="*/ 0 60000 65536"/>
                <a:gd name="T15" fmla="*/ 0 w 53"/>
                <a:gd name="T16" fmla="*/ 0 h 60"/>
                <a:gd name="T17" fmla="*/ 53 w 53"/>
                <a:gd name="T18" fmla="*/ 60 h 60"/>
              </a:gdLst>
              <a:ahLst/>
              <a:cxnLst>
                <a:cxn ang="T10">
                  <a:pos x="T0" y="T1"/>
                </a:cxn>
                <a:cxn ang="T11">
                  <a:pos x="T2" y="T3"/>
                </a:cxn>
                <a:cxn ang="T12">
                  <a:pos x="T4" y="T5"/>
                </a:cxn>
                <a:cxn ang="T13">
                  <a:pos x="T6" y="T7"/>
                </a:cxn>
                <a:cxn ang="T14">
                  <a:pos x="T8" y="T9"/>
                </a:cxn>
              </a:cxnLst>
              <a:rect l="T15" t="T16" r="T17" b="T18"/>
              <a:pathLst>
                <a:path w="53" h="60">
                  <a:moveTo>
                    <a:pt x="27" y="0"/>
                  </a:moveTo>
                  <a:lnTo>
                    <a:pt x="53" y="30"/>
                  </a:lnTo>
                  <a:lnTo>
                    <a:pt x="27" y="60"/>
                  </a:lnTo>
                  <a:lnTo>
                    <a:pt x="0" y="30"/>
                  </a:lnTo>
                  <a:lnTo>
                    <a:pt x="27" y="0"/>
                  </a:lnTo>
                  <a:close/>
                </a:path>
              </a:pathLst>
            </a:custGeom>
            <a:solidFill>
              <a:srgbClr val="FFFF00"/>
            </a:solidFill>
            <a:ln w="25400" cap="flat" cmpd="sng">
              <a:solidFill>
                <a:srgbClr val="FFFF00"/>
              </a:solidFill>
              <a:prstDash val="solid"/>
              <a:round/>
              <a:headEnd type="none" w="med" len="med"/>
              <a:tailEnd type="none" w="med" len="med"/>
            </a:ln>
          </p:spPr>
          <p:txBody>
            <a:bodyPr/>
            <a:lstStyle/>
            <a:p>
              <a:endParaRPr lang="en-US"/>
            </a:p>
          </p:txBody>
        </p:sp>
        <p:sp>
          <p:nvSpPr>
            <p:cNvPr id="16616" name="Freeform 232"/>
            <p:cNvSpPr>
              <a:spLocks/>
            </p:cNvSpPr>
            <p:nvPr/>
          </p:nvSpPr>
          <p:spPr bwMode="auto">
            <a:xfrm>
              <a:off x="4230" y="2601"/>
              <a:ext cx="52" cy="60"/>
            </a:xfrm>
            <a:custGeom>
              <a:avLst/>
              <a:gdLst>
                <a:gd name="T0" fmla="*/ 26 w 53"/>
                <a:gd name="T1" fmla="*/ 0 h 60"/>
                <a:gd name="T2" fmla="*/ 40 w 53"/>
                <a:gd name="T3" fmla="*/ 30 h 60"/>
                <a:gd name="T4" fmla="*/ 26 w 53"/>
                <a:gd name="T5" fmla="*/ 60 h 60"/>
                <a:gd name="T6" fmla="*/ 0 w 53"/>
                <a:gd name="T7" fmla="*/ 30 h 60"/>
                <a:gd name="T8" fmla="*/ 26 w 53"/>
                <a:gd name="T9" fmla="*/ 0 h 60"/>
                <a:gd name="T10" fmla="*/ 0 60000 65536"/>
                <a:gd name="T11" fmla="*/ 0 60000 65536"/>
                <a:gd name="T12" fmla="*/ 0 60000 65536"/>
                <a:gd name="T13" fmla="*/ 0 60000 65536"/>
                <a:gd name="T14" fmla="*/ 0 60000 65536"/>
                <a:gd name="T15" fmla="*/ 0 w 53"/>
                <a:gd name="T16" fmla="*/ 0 h 60"/>
                <a:gd name="T17" fmla="*/ 53 w 53"/>
                <a:gd name="T18" fmla="*/ 60 h 60"/>
              </a:gdLst>
              <a:ahLst/>
              <a:cxnLst>
                <a:cxn ang="T10">
                  <a:pos x="T0" y="T1"/>
                </a:cxn>
                <a:cxn ang="T11">
                  <a:pos x="T2" y="T3"/>
                </a:cxn>
                <a:cxn ang="T12">
                  <a:pos x="T4" y="T5"/>
                </a:cxn>
                <a:cxn ang="T13">
                  <a:pos x="T6" y="T7"/>
                </a:cxn>
                <a:cxn ang="T14">
                  <a:pos x="T8" y="T9"/>
                </a:cxn>
              </a:cxnLst>
              <a:rect l="T15" t="T16" r="T17" b="T18"/>
              <a:pathLst>
                <a:path w="53" h="60">
                  <a:moveTo>
                    <a:pt x="26" y="0"/>
                  </a:moveTo>
                  <a:lnTo>
                    <a:pt x="53" y="30"/>
                  </a:lnTo>
                  <a:lnTo>
                    <a:pt x="26" y="60"/>
                  </a:lnTo>
                  <a:lnTo>
                    <a:pt x="0" y="30"/>
                  </a:lnTo>
                  <a:lnTo>
                    <a:pt x="26" y="0"/>
                  </a:lnTo>
                  <a:close/>
                </a:path>
              </a:pathLst>
            </a:custGeom>
            <a:solidFill>
              <a:srgbClr val="FFFF00"/>
            </a:solidFill>
            <a:ln w="25400">
              <a:solidFill>
                <a:srgbClr val="FFFF00"/>
              </a:solidFill>
              <a:prstDash val="solid"/>
              <a:round/>
              <a:headEnd/>
              <a:tailEnd/>
            </a:ln>
          </p:spPr>
          <p:txBody>
            <a:bodyPr/>
            <a:lstStyle/>
            <a:p>
              <a:endParaRPr lang="en-US"/>
            </a:p>
          </p:txBody>
        </p:sp>
        <p:sp>
          <p:nvSpPr>
            <p:cNvPr id="16617" name="Freeform 233"/>
            <p:cNvSpPr>
              <a:spLocks/>
            </p:cNvSpPr>
            <p:nvPr/>
          </p:nvSpPr>
          <p:spPr bwMode="auto">
            <a:xfrm>
              <a:off x="4288" y="2319"/>
              <a:ext cx="54" cy="60"/>
            </a:xfrm>
            <a:custGeom>
              <a:avLst/>
              <a:gdLst>
                <a:gd name="T0" fmla="*/ 27 w 54"/>
                <a:gd name="T1" fmla="*/ 0 h 60"/>
                <a:gd name="T2" fmla="*/ 54 w 54"/>
                <a:gd name="T3" fmla="*/ 30 h 60"/>
                <a:gd name="T4" fmla="*/ 27 w 54"/>
                <a:gd name="T5" fmla="*/ 60 h 60"/>
                <a:gd name="T6" fmla="*/ 0 w 54"/>
                <a:gd name="T7" fmla="*/ 30 h 60"/>
                <a:gd name="T8" fmla="*/ 27 w 54"/>
                <a:gd name="T9" fmla="*/ 0 h 60"/>
                <a:gd name="T10" fmla="*/ 0 60000 65536"/>
                <a:gd name="T11" fmla="*/ 0 60000 65536"/>
                <a:gd name="T12" fmla="*/ 0 60000 65536"/>
                <a:gd name="T13" fmla="*/ 0 60000 65536"/>
                <a:gd name="T14" fmla="*/ 0 60000 65536"/>
                <a:gd name="T15" fmla="*/ 0 w 54"/>
                <a:gd name="T16" fmla="*/ 0 h 60"/>
                <a:gd name="T17" fmla="*/ 54 w 54"/>
                <a:gd name="T18" fmla="*/ 60 h 60"/>
              </a:gdLst>
              <a:ahLst/>
              <a:cxnLst>
                <a:cxn ang="T10">
                  <a:pos x="T0" y="T1"/>
                </a:cxn>
                <a:cxn ang="T11">
                  <a:pos x="T2" y="T3"/>
                </a:cxn>
                <a:cxn ang="T12">
                  <a:pos x="T4" y="T5"/>
                </a:cxn>
                <a:cxn ang="T13">
                  <a:pos x="T6" y="T7"/>
                </a:cxn>
                <a:cxn ang="T14">
                  <a:pos x="T8" y="T9"/>
                </a:cxn>
              </a:cxnLst>
              <a:rect l="T15" t="T16" r="T17" b="T18"/>
              <a:pathLst>
                <a:path w="54" h="60">
                  <a:moveTo>
                    <a:pt x="27" y="0"/>
                  </a:moveTo>
                  <a:lnTo>
                    <a:pt x="54" y="30"/>
                  </a:lnTo>
                  <a:lnTo>
                    <a:pt x="27" y="60"/>
                  </a:lnTo>
                  <a:lnTo>
                    <a:pt x="0" y="30"/>
                  </a:lnTo>
                  <a:lnTo>
                    <a:pt x="27" y="0"/>
                  </a:lnTo>
                  <a:close/>
                </a:path>
              </a:pathLst>
            </a:custGeom>
            <a:solidFill>
              <a:srgbClr val="FFFF00"/>
            </a:solidFill>
            <a:ln w="25400" cap="flat" cmpd="sng">
              <a:solidFill>
                <a:srgbClr val="FFFF00"/>
              </a:solidFill>
              <a:prstDash val="solid"/>
              <a:round/>
              <a:headEnd type="none" w="med" len="med"/>
              <a:tailEnd type="none" w="med" len="med"/>
            </a:ln>
          </p:spPr>
          <p:txBody>
            <a:bodyPr/>
            <a:lstStyle/>
            <a:p>
              <a:endParaRPr lang="en-US"/>
            </a:p>
          </p:txBody>
        </p:sp>
        <p:sp>
          <p:nvSpPr>
            <p:cNvPr id="16618" name="Freeform 234"/>
            <p:cNvSpPr>
              <a:spLocks/>
            </p:cNvSpPr>
            <p:nvPr/>
          </p:nvSpPr>
          <p:spPr bwMode="auto">
            <a:xfrm>
              <a:off x="4342" y="2049"/>
              <a:ext cx="52" cy="60"/>
            </a:xfrm>
            <a:custGeom>
              <a:avLst/>
              <a:gdLst>
                <a:gd name="T0" fmla="*/ 26 w 53"/>
                <a:gd name="T1" fmla="*/ 0 h 60"/>
                <a:gd name="T2" fmla="*/ 40 w 53"/>
                <a:gd name="T3" fmla="*/ 30 h 60"/>
                <a:gd name="T4" fmla="*/ 26 w 53"/>
                <a:gd name="T5" fmla="*/ 60 h 60"/>
                <a:gd name="T6" fmla="*/ 0 w 53"/>
                <a:gd name="T7" fmla="*/ 30 h 60"/>
                <a:gd name="T8" fmla="*/ 26 w 53"/>
                <a:gd name="T9" fmla="*/ 0 h 60"/>
                <a:gd name="T10" fmla="*/ 0 60000 65536"/>
                <a:gd name="T11" fmla="*/ 0 60000 65536"/>
                <a:gd name="T12" fmla="*/ 0 60000 65536"/>
                <a:gd name="T13" fmla="*/ 0 60000 65536"/>
                <a:gd name="T14" fmla="*/ 0 60000 65536"/>
                <a:gd name="T15" fmla="*/ 0 w 53"/>
                <a:gd name="T16" fmla="*/ 0 h 60"/>
                <a:gd name="T17" fmla="*/ 53 w 53"/>
                <a:gd name="T18" fmla="*/ 60 h 60"/>
              </a:gdLst>
              <a:ahLst/>
              <a:cxnLst>
                <a:cxn ang="T10">
                  <a:pos x="T0" y="T1"/>
                </a:cxn>
                <a:cxn ang="T11">
                  <a:pos x="T2" y="T3"/>
                </a:cxn>
                <a:cxn ang="T12">
                  <a:pos x="T4" y="T5"/>
                </a:cxn>
                <a:cxn ang="T13">
                  <a:pos x="T6" y="T7"/>
                </a:cxn>
                <a:cxn ang="T14">
                  <a:pos x="T8" y="T9"/>
                </a:cxn>
              </a:cxnLst>
              <a:rect l="T15" t="T16" r="T17" b="T18"/>
              <a:pathLst>
                <a:path w="53" h="60">
                  <a:moveTo>
                    <a:pt x="26" y="0"/>
                  </a:moveTo>
                  <a:lnTo>
                    <a:pt x="53" y="30"/>
                  </a:lnTo>
                  <a:lnTo>
                    <a:pt x="26" y="60"/>
                  </a:lnTo>
                  <a:lnTo>
                    <a:pt x="0" y="30"/>
                  </a:lnTo>
                  <a:lnTo>
                    <a:pt x="26" y="0"/>
                  </a:lnTo>
                  <a:close/>
                </a:path>
              </a:pathLst>
            </a:custGeom>
            <a:solidFill>
              <a:srgbClr val="FFFF00"/>
            </a:solidFill>
            <a:ln w="25400" cap="flat" cmpd="sng">
              <a:solidFill>
                <a:srgbClr val="FFFF00"/>
              </a:solidFill>
              <a:prstDash val="solid"/>
              <a:round/>
              <a:headEnd type="none" w="med" len="med"/>
              <a:tailEnd type="none" w="med" len="med"/>
            </a:ln>
          </p:spPr>
          <p:txBody>
            <a:bodyPr/>
            <a:lstStyle/>
            <a:p>
              <a:endParaRPr lang="en-US"/>
            </a:p>
          </p:txBody>
        </p:sp>
        <p:sp>
          <p:nvSpPr>
            <p:cNvPr id="16619" name="Freeform 235"/>
            <p:cNvSpPr>
              <a:spLocks/>
            </p:cNvSpPr>
            <p:nvPr/>
          </p:nvSpPr>
          <p:spPr bwMode="auto">
            <a:xfrm>
              <a:off x="4400" y="1827"/>
              <a:ext cx="54" cy="60"/>
            </a:xfrm>
            <a:custGeom>
              <a:avLst/>
              <a:gdLst>
                <a:gd name="T0" fmla="*/ 27 w 54"/>
                <a:gd name="T1" fmla="*/ 0 h 60"/>
                <a:gd name="T2" fmla="*/ 54 w 54"/>
                <a:gd name="T3" fmla="*/ 30 h 60"/>
                <a:gd name="T4" fmla="*/ 27 w 54"/>
                <a:gd name="T5" fmla="*/ 60 h 60"/>
                <a:gd name="T6" fmla="*/ 0 w 54"/>
                <a:gd name="T7" fmla="*/ 30 h 60"/>
                <a:gd name="T8" fmla="*/ 27 w 54"/>
                <a:gd name="T9" fmla="*/ 0 h 60"/>
                <a:gd name="T10" fmla="*/ 0 60000 65536"/>
                <a:gd name="T11" fmla="*/ 0 60000 65536"/>
                <a:gd name="T12" fmla="*/ 0 60000 65536"/>
                <a:gd name="T13" fmla="*/ 0 60000 65536"/>
                <a:gd name="T14" fmla="*/ 0 60000 65536"/>
                <a:gd name="T15" fmla="*/ 0 w 54"/>
                <a:gd name="T16" fmla="*/ 0 h 60"/>
                <a:gd name="T17" fmla="*/ 54 w 54"/>
                <a:gd name="T18" fmla="*/ 60 h 60"/>
              </a:gdLst>
              <a:ahLst/>
              <a:cxnLst>
                <a:cxn ang="T10">
                  <a:pos x="T0" y="T1"/>
                </a:cxn>
                <a:cxn ang="T11">
                  <a:pos x="T2" y="T3"/>
                </a:cxn>
                <a:cxn ang="T12">
                  <a:pos x="T4" y="T5"/>
                </a:cxn>
                <a:cxn ang="T13">
                  <a:pos x="T6" y="T7"/>
                </a:cxn>
                <a:cxn ang="T14">
                  <a:pos x="T8" y="T9"/>
                </a:cxn>
              </a:cxnLst>
              <a:rect l="T15" t="T16" r="T17" b="T18"/>
              <a:pathLst>
                <a:path w="54" h="60">
                  <a:moveTo>
                    <a:pt x="27" y="0"/>
                  </a:moveTo>
                  <a:lnTo>
                    <a:pt x="54" y="30"/>
                  </a:lnTo>
                  <a:lnTo>
                    <a:pt x="27" y="60"/>
                  </a:lnTo>
                  <a:lnTo>
                    <a:pt x="0" y="30"/>
                  </a:lnTo>
                  <a:lnTo>
                    <a:pt x="27" y="0"/>
                  </a:lnTo>
                  <a:close/>
                </a:path>
              </a:pathLst>
            </a:custGeom>
            <a:solidFill>
              <a:srgbClr val="FFFF00"/>
            </a:solidFill>
            <a:ln w="25400" cap="flat" cmpd="sng">
              <a:solidFill>
                <a:srgbClr val="FFFF00"/>
              </a:solidFill>
              <a:prstDash val="solid"/>
              <a:round/>
              <a:headEnd type="none" w="med" len="med"/>
              <a:tailEnd type="none" w="med" len="med"/>
            </a:ln>
          </p:spPr>
          <p:txBody>
            <a:bodyPr/>
            <a:lstStyle/>
            <a:p>
              <a:endParaRPr lang="en-US"/>
            </a:p>
          </p:txBody>
        </p:sp>
        <p:sp>
          <p:nvSpPr>
            <p:cNvPr id="16620" name="Freeform 236"/>
            <p:cNvSpPr>
              <a:spLocks/>
            </p:cNvSpPr>
            <p:nvPr/>
          </p:nvSpPr>
          <p:spPr bwMode="auto">
            <a:xfrm>
              <a:off x="4458" y="1665"/>
              <a:ext cx="54" cy="60"/>
            </a:xfrm>
            <a:custGeom>
              <a:avLst/>
              <a:gdLst>
                <a:gd name="T0" fmla="*/ 40 w 53"/>
                <a:gd name="T1" fmla="*/ 0 h 60"/>
                <a:gd name="T2" fmla="*/ 66 w 53"/>
                <a:gd name="T3" fmla="*/ 30 h 60"/>
                <a:gd name="T4" fmla="*/ 40 w 53"/>
                <a:gd name="T5" fmla="*/ 60 h 60"/>
                <a:gd name="T6" fmla="*/ 0 w 53"/>
                <a:gd name="T7" fmla="*/ 30 h 60"/>
                <a:gd name="T8" fmla="*/ 40 w 53"/>
                <a:gd name="T9" fmla="*/ 0 h 60"/>
                <a:gd name="T10" fmla="*/ 0 60000 65536"/>
                <a:gd name="T11" fmla="*/ 0 60000 65536"/>
                <a:gd name="T12" fmla="*/ 0 60000 65536"/>
                <a:gd name="T13" fmla="*/ 0 60000 65536"/>
                <a:gd name="T14" fmla="*/ 0 60000 65536"/>
                <a:gd name="T15" fmla="*/ 0 w 53"/>
                <a:gd name="T16" fmla="*/ 0 h 60"/>
                <a:gd name="T17" fmla="*/ 53 w 53"/>
                <a:gd name="T18" fmla="*/ 60 h 60"/>
              </a:gdLst>
              <a:ahLst/>
              <a:cxnLst>
                <a:cxn ang="T10">
                  <a:pos x="T0" y="T1"/>
                </a:cxn>
                <a:cxn ang="T11">
                  <a:pos x="T2" y="T3"/>
                </a:cxn>
                <a:cxn ang="T12">
                  <a:pos x="T4" y="T5"/>
                </a:cxn>
                <a:cxn ang="T13">
                  <a:pos x="T6" y="T7"/>
                </a:cxn>
                <a:cxn ang="T14">
                  <a:pos x="T8" y="T9"/>
                </a:cxn>
              </a:cxnLst>
              <a:rect l="T15" t="T16" r="T17" b="T18"/>
              <a:pathLst>
                <a:path w="53" h="60">
                  <a:moveTo>
                    <a:pt x="27" y="0"/>
                  </a:moveTo>
                  <a:lnTo>
                    <a:pt x="53" y="30"/>
                  </a:lnTo>
                  <a:lnTo>
                    <a:pt x="27" y="60"/>
                  </a:lnTo>
                  <a:lnTo>
                    <a:pt x="0" y="30"/>
                  </a:lnTo>
                  <a:lnTo>
                    <a:pt x="27" y="0"/>
                  </a:lnTo>
                  <a:close/>
                </a:path>
              </a:pathLst>
            </a:custGeom>
            <a:solidFill>
              <a:srgbClr val="FFFF00"/>
            </a:solidFill>
            <a:ln w="25400" cap="flat" cmpd="sng">
              <a:solidFill>
                <a:srgbClr val="FFFF00"/>
              </a:solidFill>
              <a:prstDash val="solid"/>
              <a:round/>
              <a:headEnd type="none" w="med" len="med"/>
              <a:tailEnd type="none" w="med" len="med"/>
            </a:ln>
          </p:spPr>
          <p:txBody>
            <a:bodyPr/>
            <a:lstStyle/>
            <a:p>
              <a:endParaRPr lang="en-US"/>
            </a:p>
          </p:txBody>
        </p:sp>
        <p:sp>
          <p:nvSpPr>
            <p:cNvPr id="16621" name="Freeform 237"/>
            <p:cNvSpPr>
              <a:spLocks/>
            </p:cNvSpPr>
            <p:nvPr/>
          </p:nvSpPr>
          <p:spPr bwMode="auto">
            <a:xfrm>
              <a:off x="4512" y="1575"/>
              <a:ext cx="54" cy="60"/>
            </a:xfrm>
            <a:custGeom>
              <a:avLst/>
              <a:gdLst>
                <a:gd name="T0" fmla="*/ 27 w 54"/>
                <a:gd name="T1" fmla="*/ 0 h 60"/>
                <a:gd name="T2" fmla="*/ 54 w 54"/>
                <a:gd name="T3" fmla="*/ 30 h 60"/>
                <a:gd name="T4" fmla="*/ 27 w 54"/>
                <a:gd name="T5" fmla="*/ 60 h 60"/>
                <a:gd name="T6" fmla="*/ 0 w 54"/>
                <a:gd name="T7" fmla="*/ 30 h 60"/>
                <a:gd name="T8" fmla="*/ 27 w 54"/>
                <a:gd name="T9" fmla="*/ 0 h 60"/>
                <a:gd name="T10" fmla="*/ 0 60000 65536"/>
                <a:gd name="T11" fmla="*/ 0 60000 65536"/>
                <a:gd name="T12" fmla="*/ 0 60000 65536"/>
                <a:gd name="T13" fmla="*/ 0 60000 65536"/>
                <a:gd name="T14" fmla="*/ 0 60000 65536"/>
                <a:gd name="T15" fmla="*/ 0 w 54"/>
                <a:gd name="T16" fmla="*/ 0 h 60"/>
                <a:gd name="T17" fmla="*/ 54 w 54"/>
                <a:gd name="T18" fmla="*/ 60 h 60"/>
              </a:gdLst>
              <a:ahLst/>
              <a:cxnLst>
                <a:cxn ang="T10">
                  <a:pos x="T0" y="T1"/>
                </a:cxn>
                <a:cxn ang="T11">
                  <a:pos x="T2" y="T3"/>
                </a:cxn>
                <a:cxn ang="T12">
                  <a:pos x="T4" y="T5"/>
                </a:cxn>
                <a:cxn ang="T13">
                  <a:pos x="T6" y="T7"/>
                </a:cxn>
                <a:cxn ang="T14">
                  <a:pos x="T8" y="T9"/>
                </a:cxn>
              </a:cxnLst>
              <a:rect l="T15" t="T16" r="T17" b="T18"/>
              <a:pathLst>
                <a:path w="54" h="60">
                  <a:moveTo>
                    <a:pt x="27" y="0"/>
                  </a:moveTo>
                  <a:lnTo>
                    <a:pt x="54" y="30"/>
                  </a:lnTo>
                  <a:lnTo>
                    <a:pt x="27" y="60"/>
                  </a:lnTo>
                  <a:lnTo>
                    <a:pt x="0" y="30"/>
                  </a:lnTo>
                  <a:lnTo>
                    <a:pt x="27" y="0"/>
                  </a:lnTo>
                  <a:close/>
                </a:path>
              </a:pathLst>
            </a:custGeom>
            <a:solidFill>
              <a:srgbClr val="FFFF00"/>
            </a:solidFill>
            <a:ln w="25400" cap="flat" cmpd="sng">
              <a:solidFill>
                <a:srgbClr val="FFFF00"/>
              </a:solidFill>
              <a:prstDash val="solid"/>
              <a:round/>
              <a:headEnd type="none" w="med" len="med"/>
              <a:tailEnd type="none" w="med" len="med"/>
            </a:ln>
          </p:spPr>
          <p:txBody>
            <a:bodyPr/>
            <a:lstStyle/>
            <a:p>
              <a:endParaRPr lang="en-US"/>
            </a:p>
          </p:txBody>
        </p:sp>
        <p:sp>
          <p:nvSpPr>
            <p:cNvPr id="16622" name="Freeform 238"/>
            <p:cNvSpPr>
              <a:spLocks/>
            </p:cNvSpPr>
            <p:nvPr/>
          </p:nvSpPr>
          <p:spPr bwMode="auto">
            <a:xfrm>
              <a:off x="4570" y="1551"/>
              <a:ext cx="54" cy="60"/>
            </a:xfrm>
            <a:custGeom>
              <a:avLst/>
              <a:gdLst>
                <a:gd name="T0" fmla="*/ 40 w 53"/>
                <a:gd name="T1" fmla="*/ 0 h 60"/>
                <a:gd name="T2" fmla="*/ 66 w 53"/>
                <a:gd name="T3" fmla="*/ 30 h 60"/>
                <a:gd name="T4" fmla="*/ 40 w 53"/>
                <a:gd name="T5" fmla="*/ 60 h 60"/>
                <a:gd name="T6" fmla="*/ 0 w 53"/>
                <a:gd name="T7" fmla="*/ 30 h 60"/>
                <a:gd name="T8" fmla="*/ 40 w 53"/>
                <a:gd name="T9" fmla="*/ 0 h 60"/>
                <a:gd name="T10" fmla="*/ 0 60000 65536"/>
                <a:gd name="T11" fmla="*/ 0 60000 65536"/>
                <a:gd name="T12" fmla="*/ 0 60000 65536"/>
                <a:gd name="T13" fmla="*/ 0 60000 65536"/>
                <a:gd name="T14" fmla="*/ 0 60000 65536"/>
                <a:gd name="T15" fmla="*/ 0 w 53"/>
                <a:gd name="T16" fmla="*/ 0 h 60"/>
                <a:gd name="T17" fmla="*/ 53 w 53"/>
                <a:gd name="T18" fmla="*/ 60 h 60"/>
              </a:gdLst>
              <a:ahLst/>
              <a:cxnLst>
                <a:cxn ang="T10">
                  <a:pos x="T0" y="T1"/>
                </a:cxn>
                <a:cxn ang="T11">
                  <a:pos x="T2" y="T3"/>
                </a:cxn>
                <a:cxn ang="T12">
                  <a:pos x="T4" y="T5"/>
                </a:cxn>
                <a:cxn ang="T13">
                  <a:pos x="T6" y="T7"/>
                </a:cxn>
                <a:cxn ang="T14">
                  <a:pos x="T8" y="T9"/>
                </a:cxn>
              </a:cxnLst>
              <a:rect l="T15" t="T16" r="T17" b="T18"/>
              <a:pathLst>
                <a:path w="53" h="60">
                  <a:moveTo>
                    <a:pt x="27" y="0"/>
                  </a:moveTo>
                  <a:lnTo>
                    <a:pt x="53" y="30"/>
                  </a:lnTo>
                  <a:lnTo>
                    <a:pt x="27" y="60"/>
                  </a:lnTo>
                  <a:lnTo>
                    <a:pt x="0" y="30"/>
                  </a:lnTo>
                  <a:lnTo>
                    <a:pt x="27" y="0"/>
                  </a:lnTo>
                  <a:close/>
                </a:path>
              </a:pathLst>
            </a:custGeom>
            <a:solidFill>
              <a:srgbClr val="FFFF00"/>
            </a:solidFill>
            <a:ln w="25400" cap="flat" cmpd="sng">
              <a:solidFill>
                <a:srgbClr val="FFFF00"/>
              </a:solidFill>
              <a:prstDash val="solid"/>
              <a:round/>
              <a:headEnd type="none" w="med" len="med"/>
              <a:tailEnd type="none" w="med" len="med"/>
            </a:ln>
          </p:spPr>
          <p:txBody>
            <a:bodyPr/>
            <a:lstStyle/>
            <a:p>
              <a:endParaRPr lang="en-US"/>
            </a:p>
          </p:txBody>
        </p:sp>
        <p:sp>
          <p:nvSpPr>
            <p:cNvPr id="16623" name="Freeform 239"/>
            <p:cNvSpPr>
              <a:spLocks/>
            </p:cNvSpPr>
            <p:nvPr/>
          </p:nvSpPr>
          <p:spPr bwMode="auto">
            <a:xfrm>
              <a:off x="4630" y="1581"/>
              <a:ext cx="52" cy="60"/>
            </a:xfrm>
            <a:custGeom>
              <a:avLst/>
              <a:gdLst>
                <a:gd name="T0" fmla="*/ 26 w 53"/>
                <a:gd name="T1" fmla="*/ 0 h 60"/>
                <a:gd name="T2" fmla="*/ 40 w 53"/>
                <a:gd name="T3" fmla="*/ 30 h 60"/>
                <a:gd name="T4" fmla="*/ 26 w 53"/>
                <a:gd name="T5" fmla="*/ 60 h 60"/>
                <a:gd name="T6" fmla="*/ 0 w 53"/>
                <a:gd name="T7" fmla="*/ 30 h 60"/>
                <a:gd name="T8" fmla="*/ 26 w 53"/>
                <a:gd name="T9" fmla="*/ 0 h 60"/>
                <a:gd name="T10" fmla="*/ 0 60000 65536"/>
                <a:gd name="T11" fmla="*/ 0 60000 65536"/>
                <a:gd name="T12" fmla="*/ 0 60000 65536"/>
                <a:gd name="T13" fmla="*/ 0 60000 65536"/>
                <a:gd name="T14" fmla="*/ 0 60000 65536"/>
                <a:gd name="T15" fmla="*/ 0 w 53"/>
                <a:gd name="T16" fmla="*/ 0 h 60"/>
                <a:gd name="T17" fmla="*/ 53 w 53"/>
                <a:gd name="T18" fmla="*/ 60 h 60"/>
              </a:gdLst>
              <a:ahLst/>
              <a:cxnLst>
                <a:cxn ang="T10">
                  <a:pos x="T0" y="T1"/>
                </a:cxn>
                <a:cxn ang="T11">
                  <a:pos x="T2" y="T3"/>
                </a:cxn>
                <a:cxn ang="T12">
                  <a:pos x="T4" y="T5"/>
                </a:cxn>
                <a:cxn ang="T13">
                  <a:pos x="T6" y="T7"/>
                </a:cxn>
                <a:cxn ang="T14">
                  <a:pos x="T8" y="T9"/>
                </a:cxn>
              </a:cxnLst>
              <a:rect l="T15" t="T16" r="T17" b="T18"/>
              <a:pathLst>
                <a:path w="53" h="60">
                  <a:moveTo>
                    <a:pt x="26" y="0"/>
                  </a:moveTo>
                  <a:lnTo>
                    <a:pt x="53" y="30"/>
                  </a:lnTo>
                  <a:lnTo>
                    <a:pt x="26" y="60"/>
                  </a:lnTo>
                  <a:lnTo>
                    <a:pt x="0" y="30"/>
                  </a:lnTo>
                  <a:lnTo>
                    <a:pt x="26" y="0"/>
                  </a:lnTo>
                  <a:close/>
                </a:path>
              </a:pathLst>
            </a:custGeom>
            <a:solidFill>
              <a:srgbClr val="FFFF00"/>
            </a:solidFill>
            <a:ln w="25400" cap="flat" cmpd="sng">
              <a:solidFill>
                <a:srgbClr val="FFFF00"/>
              </a:solidFill>
              <a:prstDash val="solid"/>
              <a:round/>
              <a:headEnd type="none" w="med" len="med"/>
              <a:tailEnd type="none" w="med" len="med"/>
            </a:ln>
          </p:spPr>
          <p:txBody>
            <a:bodyPr/>
            <a:lstStyle/>
            <a:p>
              <a:endParaRPr lang="en-US"/>
            </a:p>
          </p:txBody>
        </p:sp>
        <p:sp>
          <p:nvSpPr>
            <p:cNvPr id="16624" name="Freeform 240"/>
            <p:cNvSpPr>
              <a:spLocks/>
            </p:cNvSpPr>
            <p:nvPr/>
          </p:nvSpPr>
          <p:spPr bwMode="auto">
            <a:xfrm>
              <a:off x="4688" y="1659"/>
              <a:ext cx="54" cy="60"/>
            </a:xfrm>
            <a:custGeom>
              <a:avLst/>
              <a:gdLst>
                <a:gd name="T0" fmla="*/ 27 w 54"/>
                <a:gd name="T1" fmla="*/ 0 h 60"/>
                <a:gd name="T2" fmla="*/ 54 w 54"/>
                <a:gd name="T3" fmla="*/ 30 h 60"/>
                <a:gd name="T4" fmla="*/ 27 w 54"/>
                <a:gd name="T5" fmla="*/ 60 h 60"/>
                <a:gd name="T6" fmla="*/ 0 w 54"/>
                <a:gd name="T7" fmla="*/ 30 h 60"/>
                <a:gd name="T8" fmla="*/ 27 w 54"/>
                <a:gd name="T9" fmla="*/ 0 h 60"/>
                <a:gd name="T10" fmla="*/ 0 60000 65536"/>
                <a:gd name="T11" fmla="*/ 0 60000 65536"/>
                <a:gd name="T12" fmla="*/ 0 60000 65536"/>
                <a:gd name="T13" fmla="*/ 0 60000 65536"/>
                <a:gd name="T14" fmla="*/ 0 60000 65536"/>
                <a:gd name="T15" fmla="*/ 0 w 54"/>
                <a:gd name="T16" fmla="*/ 0 h 60"/>
                <a:gd name="T17" fmla="*/ 54 w 54"/>
                <a:gd name="T18" fmla="*/ 60 h 60"/>
              </a:gdLst>
              <a:ahLst/>
              <a:cxnLst>
                <a:cxn ang="T10">
                  <a:pos x="T0" y="T1"/>
                </a:cxn>
                <a:cxn ang="T11">
                  <a:pos x="T2" y="T3"/>
                </a:cxn>
                <a:cxn ang="T12">
                  <a:pos x="T4" y="T5"/>
                </a:cxn>
                <a:cxn ang="T13">
                  <a:pos x="T6" y="T7"/>
                </a:cxn>
                <a:cxn ang="T14">
                  <a:pos x="T8" y="T9"/>
                </a:cxn>
              </a:cxnLst>
              <a:rect l="T15" t="T16" r="T17" b="T18"/>
              <a:pathLst>
                <a:path w="54" h="60">
                  <a:moveTo>
                    <a:pt x="27" y="0"/>
                  </a:moveTo>
                  <a:lnTo>
                    <a:pt x="54" y="30"/>
                  </a:lnTo>
                  <a:lnTo>
                    <a:pt x="27" y="60"/>
                  </a:lnTo>
                  <a:lnTo>
                    <a:pt x="0" y="30"/>
                  </a:lnTo>
                  <a:lnTo>
                    <a:pt x="27" y="0"/>
                  </a:lnTo>
                  <a:close/>
                </a:path>
              </a:pathLst>
            </a:custGeom>
            <a:solidFill>
              <a:srgbClr val="FFFF00"/>
            </a:solidFill>
            <a:ln w="25400" cap="flat" cmpd="sng">
              <a:solidFill>
                <a:srgbClr val="FFFF00"/>
              </a:solidFill>
              <a:prstDash val="solid"/>
              <a:round/>
              <a:headEnd type="none" w="med" len="med"/>
              <a:tailEnd type="none" w="med" len="med"/>
            </a:ln>
          </p:spPr>
          <p:txBody>
            <a:bodyPr/>
            <a:lstStyle/>
            <a:p>
              <a:endParaRPr lang="en-US"/>
            </a:p>
          </p:txBody>
        </p:sp>
        <p:sp>
          <p:nvSpPr>
            <p:cNvPr id="16625" name="Freeform 241"/>
            <p:cNvSpPr>
              <a:spLocks/>
            </p:cNvSpPr>
            <p:nvPr/>
          </p:nvSpPr>
          <p:spPr bwMode="auto">
            <a:xfrm>
              <a:off x="4742" y="1773"/>
              <a:ext cx="52" cy="60"/>
            </a:xfrm>
            <a:custGeom>
              <a:avLst/>
              <a:gdLst>
                <a:gd name="T0" fmla="*/ 26 w 53"/>
                <a:gd name="T1" fmla="*/ 0 h 60"/>
                <a:gd name="T2" fmla="*/ 40 w 53"/>
                <a:gd name="T3" fmla="*/ 30 h 60"/>
                <a:gd name="T4" fmla="*/ 26 w 53"/>
                <a:gd name="T5" fmla="*/ 60 h 60"/>
                <a:gd name="T6" fmla="*/ 0 w 53"/>
                <a:gd name="T7" fmla="*/ 30 h 60"/>
                <a:gd name="T8" fmla="*/ 26 w 53"/>
                <a:gd name="T9" fmla="*/ 0 h 60"/>
                <a:gd name="T10" fmla="*/ 0 60000 65536"/>
                <a:gd name="T11" fmla="*/ 0 60000 65536"/>
                <a:gd name="T12" fmla="*/ 0 60000 65536"/>
                <a:gd name="T13" fmla="*/ 0 60000 65536"/>
                <a:gd name="T14" fmla="*/ 0 60000 65536"/>
                <a:gd name="T15" fmla="*/ 0 w 53"/>
                <a:gd name="T16" fmla="*/ 0 h 60"/>
                <a:gd name="T17" fmla="*/ 53 w 53"/>
                <a:gd name="T18" fmla="*/ 60 h 60"/>
              </a:gdLst>
              <a:ahLst/>
              <a:cxnLst>
                <a:cxn ang="T10">
                  <a:pos x="T0" y="T1"/>
                </a:cxn>
                <a:cxn ang="T11">
                  <a:pos x="T2" y="T3"/>
                </a:cxn>
                <a:cxn ang="T12">
                  <a:pos x="T4" y="T5"/>
                </a:cxn>
                <a:cxn ang="T13">
                  <a:pos x="T6" y="T7"/>
                </a:cxn>
                <a:cxn ang="T14">
                  <a:pos x="T8" y="T9"/>
                </a:cxn>
              </a:cxnLst>
              <a:rect l="T15" t="T16" r="T17" b="T18"/>
              <a:pathLst>
                <a:path w="53" h="60">
                  <a:moveTo>
                    <a:pt x="26" y="0"/>
                  </a:moveTo>
                  <a:lnTo>
                    <a:pt x="53" y="30"/>
                  </a:lnTo>
                  <a:lnTo>
                    <a:pt x="26" y="60"/>
                  </a:lnTo>
                  <a:lnTo>
                    <a:pt x="0" y="30"/>
                  </a:lnTo>
                  <a:lnTo>
                    <a:pt x="26" y="0"/>
                  </a:lnTo>
                  <a:close/>
                </a:path>
              </a:pathLst>
            </a:custGeom>
            <a:solidFill>
              <a:srgbClr val="FFFF00"/>
            </a:solidFill>
            <a:ln w="25400" cap="flat" cmpd="sng">
              <a:solidFill>
                <a:srgbClr val="FFFF00"/>
              </a:solidFill>
              <a:prstDash val="solid"/>
              <a:round/>
              <a:headEnd type="none" w="med" len="med"/>
              <a:tailEnd type="none" w="med" len="med"/>
            </a:ln>
          </p:spPr>
          <p:txBody>
            <a:bodyPr/>
            <a:lstStyle/>
            <a:p>
              <a:endParaRPr lang="en-US"/>
            </a:p>
          </p:txBody>
        </p:sp>
        <p:sp>
          <p:nvSpPr>
            <p:cNvPr id="16626" name="Freeform 242"/>
            <p:cNvSpPr>
              <a:spLocks/>
            </p:cNvSpPr>
            <p:nvPr/>
          </p:nvSpPr>
          <p:spPr bwMode="auto">
            <a:xfrm>
              <a:off x="4800" y="1905"/>
              <a:ext cx="54" cy="60"/>
            </a:xfrm>
            <a:custGeom>
              <a:avLst/>
              <a:gdLst>
                <a:gd name="T0" fmla="*/ 27 w 54"/>
                <a:gd name="T1" fmla="*/ 0 h 60"/>
                <a:gd name="T2" fmla="*/ 54 w 54"/>
                <a:gd name="T3" fmla="*/ 30 h 60"/>
                <a:gd name="T4" fmla="*/ 27 w 54"/>
                <a:gd name="T5" fmla="*/ 60 h 60"/>
                <a:gd name="T6" fmla="*/ 0 w 54"/>
                <a:gd name="T7" fmla="*/ 30 h 60"/>
                <a:gd name="T8" fmla="*/ 27 w 54"/>
                <a:gd name="T9" fmla="*/ 0 h 60"/>
                <a:gd name="T10" fmla="*/ 0 60000 65536"/>
                <a:gd name="T11" fmla="*/ 0 60000 65536"/>
                <a:gd name="T12" fmla="*/ 0 60000 65536"/>
                <a:gd name="T13" fmla="*/ 0 60000 65536"/>
                <a:gd name="T14" fmla="*/ 0 60000 65536"/>
                <a:gd name="T15" fmla="*/ 0 w 54"/>
                <a:gd name="T16" fmla="*/ 0 h 60"/>
                <a:gd name="T17" fmla="*/ 54 w 54"/>
                <a:gd name="T18" fmla="*/ 60 h 60"/>
              </a:gdLst>
              <a:ahLst/>
              <a:cxnLst>
                <a:cxn ang="T10">
                  <a:pos x="T0" y="T1"/>
                </a:cxn>
                <a:cxn ang="T11">
                  <a:pos x="T2" y="T3"/>
                </a:cxn>
                <a:cxn ang="T12">
                  <a:pos x="T4" y="T5"/>
                </a:cxn>
                <a:cxn ang="T13">
                  <a:pos x="T6" y="T7"/>
                </a:cxn>
                <a:cxn ang="T14">
                  <a:pos x="T8" y="T9"/>
                </a:cxn>
              </a:cxnLst>
              <a:rect l="T15" t="T16" r="T17" b="T18"/>
              <a:pathLst>
                <a:path w="54" h="60">
                  <a:moveTo>
                    <a:pt x="27" y="0"/>
                  </a:moveTo>
                  <a:lnTo>
                    <a:pt x="54" y="30"/>
                  </a:lnTo>
                  <a:lnTo>
                    <a:pt x="27" y="60"/>
                  </a:lnTo>
                  <a:lnTo>
                    <a:pt x="0" y="30"/>
                  </a:lnTo>
                  <a:lnTo>
                    <a:pt x="27" y="0"/>
                  </a:lnTo>
                  <a:close/>
                </a:path>
              </a:pathLst>
            </a:custGeom>
            <a:solidFill>
              <a:srgbClr val="FFFF00"/>
            </a:solidFill>
            <a:ln w="25400" cap="flat" cmpd="sng">
              <a:solidFill>
                <a:srgbClr val="FFFF00"/>
              </a:solidFill>
              <a:prstDash val="solid"/>
              <a:round/>
              <a:headEnd type="none" w="med" len="med"/>
              <a:tailEnd type="none" w="med" len="med"/>
            </a:ln>
          </p:spPr>
          <p:txBody>
            <a:bodyPr/>
            <a:lstStyle/>
            <a:p>
              <a:endParaRPr lang="en-US"/>
            </a:p>
          </p:txBody>
        </p:sp>
        <p:sp>
          <p:nvSpPr>
            <p:cNvPr id="16627" name="Freeform 243"/>
            <p:cNvSpPr>
              <a:spLocks/>
            </p:cNvSpPr>
            <p:nvPr/>
          </p:nvSpPr>
          <p:spPr bwMode="auto">
            <a:xfrm>
              <a:off x="4858" y="2043"/>
              <a:ext cx="54" cy="60"/>
            </a:xfrm>
            <a:custGeom>
              <a:avLst/>
              <a:gdLst>
                <a:gd name="T0" fmla="*/ 40 w 53"/>
                <a:gd name="T1" fmla="*/ 0 h 60"/>
                <a:gd name="T2" fmla="*/ 66 w 53"/>
                <a:gd name="T3" fmla="*/ 30 h 60"/>
                <a:gd name="T4" fmla="*/ 40 w 53"/>
                <a:gd name="T5" fmla="*/ 60 h 60"/>
                <a:gd name="T6" fmla="*/ 0 w 53"/>
                <a:gd name="T7" fmla="*/ 30 h 60"/>
                <a:gd name="T8" fmla="*/ 40 w 53"/>
                <a:gd name="T9" fmla="*/ 0 h 60"/>
                <a:gd name="T10" fmla="*/ 0 60000 65536"/>
                <a:gd name="T11" fmla="*/ 0 60000 65536"/>
                <a:gd name="T12" fmla="*/ 0 60000 65536"/>
                <a:gd name="T13" fmla="*/ 0 60000 65536"/>
                <a:gd name="T14" fmla="*/ 0 60000 65536"/>
                <a:gd name="T15" fmla="*/ 0 w 53"/>
                <a:gd name="T16" fmla="*/ 0 h 60"/>
                <a:gd name="T17" fmla="*/ 53 w 53"/>
                <a:gd name="T18" fmla="*/ 60 h 60"/>
              </a:gdLst>
              <a:ahLst/>
              <a:cxnLst>
                <a:cxn ang="T10">
                  <a:pos x="T0" y="T1"/>
                </a:cxn>
                <a:cxn ang="T11">
                  <a:pos x="T2" y="T3"/>
                </a:cxn>
                <a:cxn ang="T12">
                  <a:pos x="T4" y="T5"/>
                </a:cxn>
                <a:cxn ang="T13">
                  <a:pos x="T6" y="T7"/>
                </a:cxn>
                <a:cxn ang="T14">
                  <a:pos x="T8" y="T9"/>
                </a:cxn>
              </a:cxnLst>
              <a:rect l="T15" t="T16" r="T17" b="T18"/>
              <a:pathLst>
                <a:path w="53" h="60">
                  <a:moveTo>
                    <a:pt x="27" y="0"/>
                  </a:moveTo>
                  <a:lnTo>
                    <a:pt x="53" y="30"/>
                  </a:lnTo>
                  <a:lnTo>
                    <a:pt x="27" y="60"/>
                  </a:lnTo>
                  <a:lnTo>
                    <a:pt x="0" y="30"/>
                  </a:lnTo>
                  <a:lnTo>
                    <a:pt x="27" y="0"/>
                  </a:lnTo>
                  <a:close/>
                </a:path>
              </a:pathLst>
            </a:custGeom>
            <a:solidFill>
              <a:srgbClr val="FFFF00"/>
            </a:solidFill>
            <a:ln w="25400">
              <a:solidFill>
                <a:srgbClr val="FFFF00"/>
              </a:solidFill>
              <a:prstDash val="solid"/>
              <a:round/>
              <a:headEnd/>
              <a:tailEnd/>
            </a:ln>
          </p:spPr>
          <p:txBody>
            <a:bodyPr/>
            <a:lstStyle/>
            <a:p>
              <a:endParaRPr lang="en-US"/>
            </a:p>
          </p:txBody>
        </p:sp>
        <p:sp>
          <p:nvSpPr>
            <p:cNvPr id="16628" name="Freeform 244"/>
            <p:cNvSpPr>
              <a:spLocks/>
            </p:cNvSpPr>
            <p:nvPr/>
          </p:nvSpPr>
          <p:spPr bwMode="auto">
            <a:xfrm>
              <a:off x="4918" y="2175"/>
              <a:ext cx="52" cy="60"/>
            </a:xfrm>
            <a:custGeom>
              <a:avLst/>
              <a:gdLst>
                <a:gd name="T0" fmla="*/ 26 w 53"/>
                <a:gd name="T1" fmla="*/ 0 h 60"/>
                <a:gd name="T2" fmla="*/ 40 w 53"/>
                <a:gd name="T3" fmla="*/ 30 h 60"/>
                <a:gd name="T4" fmla="*/ 26 w 53"/>
                <a:gd name="T5" fmla="*/ 60 h 60"/>
                <a:gd name="T6" fmla="*/ 0 w 53"/>
                <a:gd name="T7" fmla="*/ 30 h 60"/>
                <a:gd name="T8" fmla="*/ 26 w 53"/>
                <a:gd name="T9" fmla="*/ 0 h 60"/>
                <a:gd name="T10" fmla="*/ 0 60000 65536"/>
                <a:gd name="T11" fmla="*/ 0 60000 65536"/>
                <a:gd name="T12" fmla="*/ 0 60000 65536"/>
                <a:gd name="T13" fmla="*/ 0 60000 65536"/>
                <a:gd name="T14" fmla="*/ 0 60000 65536"/>
                <a:gd name="T15" fmla="*/ 0 w 53"/>
                <a:gd name="T16" fmla="*/ 0 h 60"/>
                <a:gd name="T17" fmla="*/ 53 w 53"/>
                <a:gd name="T18" fmla="*/ 60 h 60"/>
              </a:gdLst>
              <a:ahLst/>
              <a:cxnLst>
                <a:cxn ang="T10">
                  <a:pos x="T0" y="T1"/>
                </a:cxn>
                <a:cxn ang="T11">
                  <a:pos x="T2" y="T3"/>
                </a:cxn>
                <a:cxn ang="T12">
                  <a:pos x="T4" y="T5"/>
                </a:cxn>
                <a:cxn ang="T13">
                  <a:pos x="T6" y="T7"/>
                </a:cxn>
                <a:cxn ang="T14">
                  <a:pos x="T8" y="T9"/>
                </a:cxn>
              </a:cxnLst>
              <a:rect l="T15" t="T16" r="T17" b="T18"/>
              <a:pathLst>
                <a:path w="53" h="60">
                  <a:moveTo>
                    <a:pt x="26" y="0"/>
                  </a:moveTo>
                  <a:lnTo>
                    <a:pt x="53" y="30"/>
                  </a:lnTo>
                  <a:lnTo>
                    <a:pt x="26" y="60"/>
                  </a:lnTo>
                  <a:lnTo>
                    <a:pt x="0" y="30"/>
                  </a:lnTo>
                  <a:lnTo>
                    <a:pt x="26" y="0"/>
                  </a:lnTo>
                  <a:close/>
                </a:path>
              </a:pathLst>
            </a:custGeom>
            <a:solidFill>
              <a:srgbClr val="FFFF00"/>
            </a:solidFill>
            <a:ln w="25400">
              <a:solidFill>
                <a:srgbClr val="FFFF00"/>
              </a:solidFill>
              <a:prstDash val="solid"/>
              <a:round/>
              <a:headEnd/>
              <a:tailEnd/>
            </a:ln>
          </p:spPr>
          <p:txBody>
            <a:bodyPr/>
            <a:lstStyle/>
            <a:p>
              <a:endParaRPr lang="en-US"/>
            </a:p>
          </p:txBody>
        </p:sp>
        <p:sp>
          <p:nvSpPr>
            <p:cNvPr id="16629" name="Freeform 245"/>
            <p:cNvSpPr>
              <a:spLocks/>
            </p:cNvSpPr>
            <p:nvPr/>
          </p:nvSpPr>
          <p:spPr bwMode="auto">
            <a:xfrm>
              <a:off x="4970" y="2301"/>
              <a:ext cx="54" cy="60"/>
            </a:xfrm>
            <a:custGeom>
              <a:avLst/>
              <a:gdLst>
                <a:gd name="T0" fmla="*/ 40 w 53"/>
                <a:gd name="T1" fmla="*/ 0 h 60"/>
                <a:gd name="T2" fmla="*/ 66 w 53"/>
                <a:gd name="T3" fmla="*/ 30 h 60"/>
                <a:gd name="T4" fmla="*/ 40 w 53"/>
                <a:gd name="T5" fmla="*/ 60 h 60"/>
                <a:gd name="T6" fmla="*/ 0 w 53"/>
                <a:gd name="T7" fmla="*/ 30 h 60"/>
                <a:gd name="T8" fmla="*/ 40 w 53"/>
                <a:gd name="T9" fmla="*/ 0 h 60"/>
                <a:gd name="T10" fmla="*/ 0 60000 65536"/>
                <a:gd name="T11" fmla="*/ 0 60000 65536"/>
                <a:gd name="T12" fmla="*/ 0 60000 65536"/>
                <a:gd name="T13" fmla="*/ 0 60000 65536"/>
                <a:gd name="T14" fmla="*/ 0 60000 65536"/>
                <a:gd name="T15" fmla="*/ 0 w 53"/>
                <a:gd name="T16" fmla="*/ 0 h 60"/>
                <a:gd name="T17" fmla="*/ 53 w 53"/>
                <a:gd name="T18" fmla="*/ 60 h 60"/>
              </a:gdLst>
              <a:ahLst/>
              <a:cxnLst>
                <a:cxn ang="T10">
                  <a:pos x="T0" y="T1"/>
                </a:cxn>
                <a:cxn ang="T11">
                  <a:pos x="T2" y="T3"/>
                </a:cxn>
                <a:cxn ang="T12">
                  <a:pos x="T4" y="T5"/>
                </a:cxn>
                <a:cxn ang="T13">
                  <a:pos x="T6" y="T7"/>
                </a:cxn>
                <a:cxn ang="T14">
                  <a:pos x="T8" y="T9"/>
                </a:cxn>
              </a:cxnLst>
              <a:rect l="T15" t="T16" r="T17" b="T18"/>
              <a:pathLst>
                <a:path w="53" h="60">
                  <a:moveTo>
                    <a:pt x="27" y="0"/>
                  </a:moveTo>
                  <a:lnTo>
                    <a:pt x="53" y="30"/>
                  </a:lnTo>
                  <a:lnTo>
                    <a:pt x="27" y="60"/>
                  </a:lnTo>
                  <a:lnTo>
                    <a:pt x="0" y="30"/>
                  </a:lnTo>
                  <a:lnTo>
                    <a:pt x="27" y="0"/>
                  </a:lnTo>
                  <a:close/>
                </a:path>
              </a:pathLst>
            </a:custGeom>
            <a:solidFill>
              <a:srgbClr val="FFFF00"/>
            </a:solidFill>
            <a:ln w="25400">
              <a:solidFill>
                <a:srgbClr val="FFFF00"/>
              </a:solidFill>
              <a:prstDash val="solid"/>
              <a:round/>
              <a:headEnd/>
              <a:tailEnd/>
            </a:ln>
          </p:spPr>
          <p:txBody>
            <a:bodyPr/>
            <a:lstStyle/>
            <a:p>
              <a:endParaRPr lang="en-US"/>
            </a:p>
          </p:txBody>
        </p:sp>
        <p:sp>
          <p:nvSpPr>
            <p:cNvPr id="16630" name="Freeform 246"/>
            <p:cNvSpPr>
              <a:spLocks/>
            </p:cNvSpPr>
            <p:nvPr/>
          </p:nvSpPr>
          <p:spPr bwMode="auto">
            <a:xfrm>
              <a:off x="5030" y="2409"/>
              <a:ext cx="52" cy="60"/>
            </a:xfrm>
            <a:custGeom>
              <a:avLst/>
              <a:gdLst>
                <a:gd name="T0" fmla="*/ 26 w 53"/>
                <a:gd name="T1" fmla="*/ 0 h 60"/>
                <a:gd name="T2" fmla="*/ 40 w 53"/>
                <a:gd name="T3" fmla="*/ 30 h 60"/>
                <a:gd name="T4" fmla="*/ 26 w 53"/>
                <a:gd name="T5" fmla="*/ 60 h 60"/>
                <a:gd name="T6" fmla="*/ 0 w 53"/>
                <a:gd name="T7" fmla="*/ 30 h 60"/>
                <a:gd name="T8" fmla="*/ 26 w 53"/>
                <a:gd name="T9" fmla="*/ 0 h 60"/>
                <a:gd name="T10" fmla="*/ 0 60000 65536"/>
                <a:gd name="T11" fmla="*/ 0 60000 65536"/>
                <a:gd name="T12" fmla="*/ 0 60000 65536"/>
                <a:gd name="T13" fmla="*/ 0 60000 65536"/>
                <a:gd name="T14" fmla="*/ 0 60000 65536"/>
                <a:gd name="T15" fmla="*/ 0 w 53"/>
                <a:gd name="T16" fmla="*/ 0 h 60"/>
                <a:gd name="T17" fmla="*/ 53 w 53"/>
                <a:gd name="T18" fmla="*/ 60 h 60"/>
              </a:gdLst>
              <a:ahLst/>
              <a:cxnLst>
                <a:cxn ang="T10">
                  <a:pos x="T0" y="T1"/>
                </a:cxn>
                <a:cxn ang="T11">
                  <a:pos x="T2" y="T3"/>
                </a:cxn>
                <a:cxn ang="T12">
                  <a:pos x="T4" y="T5"/>
                </a:cxn>
                <a:cxn ang="T13">
                  <a:pos x="T6" y="T7"/>
                </a:cxn>
                <a:cxn ang="T14">
                  <a:pos x="T8" y="T9"/>
                </a:cxn>
              </a:cxnLst>
              <a:rect l="T15" t="T16" r="T17" b="T18"/>
              <a:pathLst>
                <a:path w="53" h="60">
                  <a:moveTo>
                    <a:pt x="26" y="0"/>
                  </a:moveTo>
                  <a:lnTo>
                    <a:pt x="53" y="30"/>
                  </a:lnTo>
                  <a:lnTo>
                    <a:pt x="26" y="60"/>
                  </a:lnTo>
                  <a:lnTo>
                    <a:pt x="0" y="30"/>
                  </a:lnTo>
                  <a:lnTo>
                    <a:pt x="26" y="0"/>
                  </a:lnTo>
                  <a:close/>
                </a:path>
              </a:pathLst>
            </a:custGeom>
            <a:solidFill>
              <a:srgbClr val="FFFF00"/>
            </a:solidFill>
            <a:ln w="25400">
              <a:solidFill>
                <a:srgbClr val="FFFF00"/>
              </a:solidFill>
              <a:prstDash val="solid"/>
              <a:round/>
              <a:headEnd/>
              <a:tailEnd/>
            </a:ln>
          </p:spPr>
          <p:txBody>
            <a:bodyPr/>
            <a:lstStyle/>
            <a:p>
              <a:endParaRPr lang="en-US"/>
            </a:p>
          </p:txBody>
        </p:sp>
        <p:sp>
          <p:nvSpPr>
            <p:cNvPr id="16631" name="Freeform 247"/>
            <p:cNvSpPr>
              <a:spLocks/>
            </p:cNvSpPr>
            <p:nvPr/>
          </p:nvSpPr>
          <p:spPr bwMode="auto">
            <a:xfrm>
              <a:off x="5088" y="2505"/>
              <a:ext cx="54" cy="60"/>
            </a:xfrm>
            <a:custGeom>
              <a:avLst/>
              <a:gdLst>
                <a:gd name="T0" fmla="*/ 27 w 54"/>
                <a:gd name="T1" fmla="*/ 0 h 60"/>
                <a:gd name="T2" fmla="*/ 54 w 54"/>
                <a:gd name="T3" fmla="*/ 30 h 60"/>
                <a:gd name="T4" fmla="*/ 27 w 54"/>
                <a:gd name="T5" fmla="*/ 60 h 60"/>
                <a:gd name="T6" fmla="*/ 0 w 54"/>
                <a:gd name="T7" fmla="*/ 30 h 60"/>
                <a:gd name="T8" fmla="*/ 27 w 54"/>
                <a:gd name="T9" fmla="*/ 0 h 60"/>
                <a:gd name="T10" fmla="*/ 0 60000 65536"/>
                <a:gd name="T11" fmla="*/ 0 60000 65536"/>
                <a:gd name="T12" fmla="*/ 0 60000 65536"/>
                <a:gd name="T13" fmla="*/ 0 60000 65536"/>
                <a:gd name="T14" fmla="*/ 0 60000 65536"/>
                <a:gd name="T15" fmla="*/ 0 w 54"/>
                <a:gd name="T16" fmla="*/ 0 h 60"/>
                <a:gd name="T17" fmla="*/ 54 w 54"/>
                <a:gd name="T18" fmla="*/ 60 h 60"/>
              </a:gdLst>
              <a:ahLst/>
              <a:cxnLst>
                <a:cxn ang="T10">
                  <a:pos x="T0" y="T1"/>
                </a:cxn>
                <a:cxn ang="T11">
                  <a:pos x="T2" y="T3"/>
                </a:cxn>
                <a:cxn ang="T12">
                  <a:pos x="T4" y="T5"/>
                </a:cxn>
                <a:cxn ang="T13">
                  <a:pos x="T6" y="T7"/>
                </a:cxn>
                <a:cxn ang="T14">
                  <a:pos x="T8" y="T9"/>
                </a:cxn>
              </a:cxnLst>
              <a:rect l="T15" t="T16" r="T17" b="T18"/>
              <a:pathLst>
                <a:path w="54" h="60">
                  <a:moveTo>
                    <a:pt x="27" y="0"/>
                  </a:moveTo>
                  <a:lnTo>
                    <a:pt x="54" y="30"/>
                  </a:lnTo>
                  <a:lnTo>
                    <a:pt x="27" y="60"/>
                  </a:lnTo>
                  <a:lnTo>
                    <a:pt x="0" y="30"/>
                  </a:lnTo>
                  <a:lnTo>
                    <a:pt x="27" y="0"/>
                  </a:lnTo>
                  <a:close/>
                </a:path>
              </a:pathLst>
            </a:custGeom>
            <a:solidFill>
              <a:srgbClr val="FFFF00"/>
            </a:solidFill>
            <a:ln w="25400">
              <a:solidFill>
                <a:srgbClr val="FFFF00"/>
              </a:solidFill>
              <a:prstDash val="solid"/>
              <a:round/>
              <a:headEnd/>
              <a:tailEnd/>
            </a:ln>
          </p:spPr>
          <p:txBody>
            <a:bodyPr/>
            <a:lstStyle/>
            <a:p>
              <a:endParaRPr lang="en-US"/>
            </a:p>
          </p:txBody>
        </p:sp>
        <p:sp>
          <p:nvSpPr>
            <p:cNvPr id="16632" name="Freeform 248"/>
            <p:cNvSpPr>
              <a:spLocks/>
            </p:cNvSpPr>
            <p:nvPr/>
          </p:nvSpPr>
          <p:spPr bwMode="auto">
            <a:xfrm>
              <a:off x="5146" y="2577"/>
              <a:ext cx="54" cy="60"/>
            </a:xfrm>
            <a:custGeom>
              <a:avLst/>
              <a:gdLst>
                <a:gd name="T0" fmla="*/ 40 w 53"/>
                <a:gd name="T1" fmla="*/ 0 h 60"/>
                <a:gd name="T2" fmla="*/ 66 w 53"/>
                <a:gd name="T3" fmla="*/ 30 h 60"/>
                <a:gd name="T4" fmla="*/ 40 w 53"/>
                <a:gd name="T5" fmla="*/ 60 h 60"/>
                <a:gd name="T6" fmla="*/ 0 w 53"/>
                <a:gd name="T7" fmla="*/ 30 h 60"/>
                <a:gd name="T8" fmla="*/ 40 w 53"/>
                <a:gd name="T9" fmla="*/ 0 h 60"/>
                <a:gd name="T10" fmla="*/ 0 60000 65536"/>
                <a:gd name="T11" fmla="*/ 0 60000 65536"/>
                <a:gd name="T12" fmla="*/ 0 60000 65536"/>
                <a:gd name="T13" fmla="*/ 0 60000 65536"/>
                <a:gd name="T14" fmla="*/ 0 60000 65536"/>
                <a:gd name="T15" fmla="*/ 0 w 53"/>
                <a:gd name="T16" fmla="*/ 0 h 60"/>
                <a:gd name="T17" fmla="*/ 53 w 53"/>
                <a:gd name="T18" fmla="*/ 60 h 60"/>
              </a:gdLst>
              <a:ahLst/>
              <a:cxnLst>
                <a:cxn ang="T10">
                  <a:pos x="T0" y="T1"/>
                </a:cxn>
                <a:cxn ang="T11">
                  <a:pos x="T2" y="T3"/>
                </a:cxn>
                <a:cxn ang="T12">
                  <a:pos x="T4" y="T5"/>
                </a:cxn>
                <a:cxn ang="T13">
                  <a:pos x="T6" y="T7"/>
                </a:cxn>
                <a:cxn ang="T14">
                  <a:pos x="T8" y="T9"/>
                </a:cxn>
              </a:cxnLst>
              <a:rect l="T15" t="T16" r="T17" b="T18"/>
              <a:pathLst>
                <a:path w="53" h="60">
                  <a:moveTo>
                    <a:pt x="27" y="0"/>
                  </a:moveTo>
                  <a:lnTo>
                    <a:pt x="53" y="30"/>
                  </a:lnTo>
                  <a:lnTo>
                    <a:pt x="27" y="60"/>
                  </a:lnTo>
                  <a:lnTo>
                    <a:pt x="0" y="30"/>
                  </a:lnTo>
                  <a:lnTo>
                    <a:pt x="27" y="0"/>
                  </a:lnTo>
                  <a:close/>
                </a:path>
              </a:pathLst>
            </a:custGeom>
            <a:solidFill>
              <a:srgbClr val="FFFF00"/>
            </a:solidFill>
            <a:ln w="25400">
              <a:solidFill>
                <a:srgbClr val="FFFF00"/>
              </a:solidFill>
              <a:prstDash val="solid"/>
              <a:round/>
              <a:headEnd/>
              <a:tailEnd/>
            </a:ln>
          </p:spPr>
          <p:txBody>
            <a:bodyPr/>
            <a:lstStyle/>
            <a:p>
              <a:endParaRPr lang="en-US"/>
            </a:p>
          </p:txBody>
        </p:sp>
        <p:sp>
          <p:nvSpPr>
            <p:cNvPr id="16633" name="Freeform 249"/>
            <p:cNvSpPr>
              <a:spLocks/>
            </p:cNvSpPr>
            <p:nvPr/>
          </p:nvSpPr>
          <p:spPr bwMode="auto">
            <a:xfrm>
              <a:off x="5200" y="2643"/>
              <a:ext cx="54" cy="60"/>
            </a:xfrm>
            <a:custGeom>
              <a:avLst/>
              <a:gdLst>
                <a:gd name="T0" fmla="*/ 27 w 54"/>
                <a:gd name="T1" fmla="*/ 0 h 60"/>
                <a:gd name="T2" fmla="*/ 54 w 54"/>
                <a:gd name="T3" fmla="*/ 30 h 60"/>
                <a:gd name="T4" fmla="*/ 27 w 54"/>
                <a:gd name="T5" fmla="*/ 60 h 60"/>
                <a:gd name="T6" fmla="*/ 0 w 54"/>
                <a:gd name="T7" fmla="*/ 30 h 60"/>
                <a:gd name="T8" fmla="*/ 27 w 54"/>
                <a:gd name="T9" fmla="*/ 0 h 60"/>
                <a:gd name="T10" fmla="*/ 0 60000 65536"/>
                <a:gd name="T11" fmla="*/ 0 60000 65536"/>
                <a:gd name="T12" fmla="*/ 0 60000 65536"/>
                <a:gd name="T13" fmla="*/ 0 60000 65536"/>
                <a:gd name="T14" fmla="*/ 0 60000 65536"/>
                <a:gd name="T15" fmla="*/ 0 w 54"/>
                <a:gd name="T16" fmla="*/ 0 h 60"/>
                <a:gd name="T17" fmla="*/ 54 w 54"/>
                <a:gd name="T18" fmla="*/ 60 h 60"/>
              </a:gdLst>
              <a:ahLst/>
              <a:cxnLst>
                <a:cxn ang="T10">
                  <a:pos x="T0" y="T1"/>
                </a:cxn>
                <a:cxn ang="T11">
                  <a:pos x="T2" y="T3"/>
                </a:cxn>
                <a:cxn ang="T12">
                  <a:pos x="T4" y="T5"/>
                </a:cxn>
                <a:cxn ang="T13">
                  <a:pos x="T6" y="T7"/>
                </a:cxn>
                <a:cxn ang="T14">
                  <a:pos x="T8" y="T9"/>
                </a:cxn>
              </a:cxnLst>
              <a:rect l="T15" t="T16" r="T17" b="T18"/>
              <a:pathLst>
                <a:path w="54" h="60">
                  <a:moveTo>
                    <a:pt x="27" y="0"/>
                  </a:moveTo>
                  <a:lnTo>
                    <a:pt x="54" y="30"/>
                  </a:lnTo>
                  <a:lnTo>
                    <a:pt x="27" y="60"/>
                  </a:lnTo>
                  <a:lnTo>
                    <a:pt x="0" y="30"/>
                  </a:lnTo>
                  <a:lnTo>
                    <a:pt x="27" y="0"/>
                  </a:lnTo>
                  <a:close/>
                </a:path>
              </a:pathLst>
            </a:custGeom>
            <a:solidFill>
              <a:srgbClr val="FFFF00"/>
            </a:solidFill>
            <a:ln w="25400">
              <a:solidFill>
                <a:srgbClr val="FFFF00"/>
              </a:solidFill>
              <a:prstDash val="solid"/>
              <a:round/>
              <a:headEnd/>
              <a:tailEnd/>
            </a:ln>
          </p:spPr>
          <p:txBody>
            <a:bodyPr/>
            <a:lstStyle/>
            <a:p>
              <a:endParaRPr lang="en-US"/>
            </a:p>
          </p:txBody>
        </p:sp>
        <p:sp>
          <p:nvSpPr>
            <p:cNvPr id="16634" name="Freeform 250"/>
            <p:cNvSpPr>
              <a:spLocks/>
            </p:cNvSpPr>
            <p:nvPr/>
          </p:nvSpPr>
          <p:spPr bwMode="auto">
            <a:xfrm>
              <a:off x="5258" y="2691"/>
              <a:ext cx="54" cy="60"/>
            </a:xfrm>
            <a:custGeom>
              <a:avLst/>
              <a:gdLst>
                <a:gd name="T0" fmla="*/ 40 w 53"/>
                <a:gd name="T1" fmla="*/ 0 h 60"/>
                <a:gd name="T2" fmla="*/ 66 w 53"/>
                <a:gd name="T3" fmla="*/ 30 h 60"/>
                <a:gd name="T4" fmla="*/ 40 w 53"/>
                <a:gd name="T5" fmla="*/ 60 h 60"/>
                <a:gd name="T6" fmla="*/ 0 w 53"/>
                <a:gd name="T7" fmla="*/ 30 h 60"/>
                <a:gd name="T8" fmla="*/ 40 w 53"/>
                <a:gd name="T9" fmla="*/ 0 h 60"/>
                <a:gd name="T10" fmla="*/ 0 60000 65536"/>
                <a:gd name="T11" fmla="*/ 0 60000 65536"/>
                <a:gd name="T12" fmla="*/ 0 60000 65536"/>
                <a:gd name="T13" fmla="*/ 0 60000 65536"/>
                <a:gd name="T14" fmla="*/ 0 60000 65536"/>
                <a:gd name="T15" fmla="*/ 0 w 53"/>
                <a:gd name="T16" fmla="*/ 0 h 60"/>
                <a:gd name="T17" fmla="*/ 53 w 53"/>
                <a:gd name="T18" fmla="*/ 60 h 60"/>
              </a:gdLst>
              <a:ahLst/>
              <a:cxnLst>
                <a:cxn ang="T10">
                  <a:pos x="T0" y="T1"/>
                </a:cxn>
                <a:cxn ang="T11">
                  <a:pos x="T2" y="T3"/>
                </a:cxn>
                <a:cxn ang="T12">
                  <a:pos x="T4" y="T5"/>
                </a:cxn>
                <a:cxn ang="T13">
                  <a:pos x="T6" y="T7"/>
                </a:cxn>
                <a:cxn ang="T14">
                  <a:pos x="T8" y="T9"/>
                </a:cxn>
              </a:cxnLst>
              <a:rect l="T15" t="T16" r="T17" b="T18"/>
              <a:pathLst>
                <a:path w="53" h="60">
                  <a:moveTo>
                    <a:pt x="27" y="0"/>
                  </a:moveTo>
                  <a:lnTo>
                    <a:pt x="53" y="30"/>
                  </a:lnTo>
                  <a:lnTo>
                    <a:pt x="27" y="60"/>
                  </a:lnTo>
                  <a:lnTo>
                    <a:pt x="0" y="30"/>
                  </a:lnTo>
                  <a:lnTo>
                    <a:pt x="27" y="0"/>
                  </a:lnTo>
                  <a:close/>
                </a:path>
              </a:pathLst>
            </a:custGeom>
            <a:solidFill>
              <a:srgbClr val="FFFF00"/>
            </a:solidFill>
            <a:ln w="25400">
              <a:solidFill>
                <a:srgbClr val="FFFF00"/>
              </a:solidFill>
              <a:prstDash val="solid"/>
              <a:round/>
              <a:headEnd/>
              <a:tailEnd/>
            </a:ln>
          </p:spPr>
          <p:txBody>
            <a:bodyPr/>
            <a:lstStyle/>
            <a:p>
              <a:endParaRPr lang="en-US"/>
            </a:p>
          </p:txBody>
        </p:sp>
        <p:sp>
          <p:nvSpPr>
            <p:cNvPr id="16635" name="Freeform 251"/>
            <p:cNvSpPr>
              <a:spLocks/>
            </p:cNvSpPr>
            <p:nvPr/>
          </p:nvSpPr>
          <p:spPr bwMode="auto">
            <a:xfrm>
              <a:off x="5318" y="2727"/>
              <a:ext cx="52" cy="60"/>
            </a:xfrm>
            <a:custGeom>
              <a:avLst/>
              <a:gdLst>
                <a:gd name="T0" fmla="*/ 26 w 53"/>
                <a:gd name="T1" fmla="*/ 0 h 60"/>
                <a:gd name="T2" fmla="*/ 40 w 53"/>
                <a:gd name="T3" fmla="*/ 30 h 60"/>
                <a:gd name="T4" fmla="*/ 26 w 53"/>
                <a:gd name="T5" fmla="*/ 60 h 60"/>
                <a:gd name="T6" fmla="*/ 0 w 53"/>
                <a:gd name="T7" fmla="*/ 30 h 60"/>
                <a:gd name="T8" fmla="*/ 26 w 53"/>
                <a:gd name="T9" fmla="*/ 0 h 60"/>
                <a:gd name="T10" fmla="*/ 0 60000 65536"/>
                <a:gd name="T11" fmla="*/ 0 60000 65536"/>
                <a:gd name="T12" fmla="*/ 0 60000 65536"/>
                <a:gd name="T13" fmla="*/ 0 60000 65536"/>
                <a:gd name="T14" fmla="*/ 0 60000 65536"/>
                <a:gd name="T15" fmla="*/ 0 w 53"/>
                <a:gd name="T16" fmla="*/ 0 h 60"/>
                <a:gd name="T17" fmla="*/ 53 w 53"/>
                <a:gd name="T18" fmla="*/ 60 h 60"/>
              </a:gdLst>
              <a:ahLst/>
              <a:cxnLst>
                <a:cxn ang="T10">
                  <a:pos x="T0" y="T1"/>
                </a:cxn>
                <a:cxn ang="T11">
                  <a:pos x="T2" y="T3"/>
                </a:cxn>
                <a:cxn ang="T12">
                  <a:pos x="T4" y="T5"/>
                </a:cxn>
                <a:cxn ang="T13">
                  <a:pos x="T6" y="T7"/>
                </a:cxn>
                <a:cxn ang="T14">
                  <a:pos x="T8" y="T9"/>
                </a:cxn>
              </a:cxnLst>
              <a:rect l="T15" t="T16" r="T17" b="T18"/>
              <a:pathLst>
                <a:path w="53" h="60">
                  <a:moveTo>
                    <a:pt x="26" y="0"/>
                  </a:moveTo>
                  <a:lnTo>
                    <a:pt x="53" y="30"/>
                  </a:lnTo>
                  <a:lnTo>
                    <a:pt x="26" y="60"/>
                  </a:lnTo>
                  <a:lnTo>
                    <a:pt x="0" y="30"/>
                  </a:lnTo>
                  <a:lnTo>
                    <a:pt x="26" y="0"/>
                  </a:lnTo>
                  <a:close/>
                </a:path>
              </a:pathLst>
            </a:custGeom>
            <a:solidFill>
              <a:srgbClr val="FFFF00"/>
            </a:solidFill>
            <a:ln w="25400">
              <a:solidFill>
                <a:srgbClr val="FFFF00"/>
              </a:solidFill>
              <a:prstDash val="solid"/>
              <a:round/>
              <a:headEnd/>
              <a:tailEnd/>
            </a:ln>
          </p:spPr>
          <p:txBody>
            <a:bodyPr/>
            <a:lstStyle/>
            <a:p>
              <a:endParaRPr lang="en-US"/>
            </a:p>
          </p:txBody>
        </p:sp>
        <p:sp>
          <p:nvSpPr>
            <p:cNvPr id="16636" name="Freeform 252"/>
            <p:cNvSpPr>
              <a:spLocks/>
            </p:cNvSpPr>
            <p:nvPr/>
          </p:nvSpPr>
          <p:spPr bwMode="auto">
            <a:xfrm>
              <a:off x="5370" y="2757"/>
              <a:ext cx="54" cy="60"/>
            </a:xfrm>
            <a:custGeom>
              <a:avLst/>
              <a:gdLst>
                <a:gd name="T0" fmla="*/ 40 w 53"/>
                <a:gd name="T1" fmla="*/ 0 h 60"/>
                <a:gd name="T2" fmla="*/ 66 w 53"/>
                <a:gd name="T3" fmla="*/ 30 h 60"/>
                <a:gd name="T4" fmla="*/ 40 w 53"/>
                <a:gd name="T5" fmla="*/ 60 h 60"/>
                <a:gd name="T6" fmla="*/ 0 w 53"/>
                <a:gd name="T7" fmla="*/ 30 h 60"/>
                <a:gd name="T8" fmla="*/ 40 w 53"/>
                <a:gd name="T9" fmla="*/ 0 h 60"/>
                <a:gd name="T10" fmla="*/ 0 60000 65536"/>
                <a:gd name="T11" fmla="*/ 0 60000 65536"/>
                <a:gd name="T12" fmla="*/ 0 60000 65536"/>
                <a:gd name="T13" fmla="*/ 0 60000 65536"/>
                <a:gd name="T14" fmla="*/ 0 60000 65536"/>
                <a:gd name="T15" fmla="*/ 0 w 53"/>
                <a:gd name="T16" fmla="*/ 0 h 60"/>
                <a:gd name="T17" fmla="*/ 53 w 53"/>
                <a:gd name="T18" fmla="*/ 60 h 60"/>
              </a:gdLst>
              <a:ahLst/>
              <a:cxnLst>
                <a:cxn ang="T10">
                  <a:pos x="T0" y="T1"/>
                </a:cxn>
                <a:cxn ang="T11">
                  <a:pos x="T2" y="T3"/>
                </a:cxn>
                <a:cxn ang="T12">
                  <a:pos x="T4" y="T5"/>
                </a:cxn>
                <a:cxn ang="T13">
                  <a:pos x="T6" y="T7"/>
                </a:cxn>
                <a:cxn ang="T14">
                  <a:pos x="T8" y="T9"/>
                </a:cxn>
              </a:cxnLst>
              <a:rect l="T15" t="T16" r="T17" b="T18"/>
              <a:pathLst>
                <a:path w="53" h="60">
                  <a:moveTo>
                    <a:pt x="27" y="0"/>
                  </a:moveTo>
                  <a:lnTo>
                    <a:pt x="53" y="30"/>
                  </a:lnTo>
                  <a:lnTo>
                    <a:pt x="27" y="60"/>
                  </a:lnTo>
                  <a:lnTo>
                    <a:pt x="0" y="30"/>
                  </a:lnTo>
                  <a:lnTo>
                    <a:pt x="27" y="0"/>
                  </a:lnTo>
                  <a:close/>
                </a:path>
              </a:pathLst>
            </a:custGeom>
            <a:solidFill>
              <a:srgbClr val="FFFF00"/>
            </a:solidFill>
            <a:ln w="25400" cap="flat" cmpd="sng">
              <a:solidFill>
                <a:srgbClr val="FFFF00"/>
              </a:solidFill>
              <a:prstDash val="solid"/>
              <a:round/>
              <a:headEnd type="none" w="med" len="med"/>
              <a:tailEnd type="none" w="med" len="med"/>
            </a:ln>
          </p:spPr>
          <p:txBody>
            <a:bodyPr/>
            <a:lstStyle/>
            <a:p>
              <a:endParaRPr lang="en-US"/>
            </a:p>
          </p:txBody>
        </p:sp>
        <p:sp>
          <p:nvSpPr>
            <p:cNvPr id="16637" name="Freeform 253"/>
            <p:cNvSpPr>
              <a:spLocks/>
            </p:cNvSpPr>
            <p:nvPr/>
          </p:nvSpPr>
          <p:spPr bwMode="auto">
            <a:xfrm>
              <a:off x="5430" y="2781"/>
              <a:ext cx="52" cy="60"/>
            </a:xfrm>
            <a:custGeom>
              <a:avLst/>
              <a:gdLst>
                <a:gd name="T0" fmla="*/ 26 w 53"/>
                <a:gd name="T1" fmla="*/ 0 h 60"/>
                <a:gd name="T2" fmla="*/ 40 w 53"/>
                <a:gd name="T3" fmla="*/ 30 h 60"/>
                <a:gd name="T4" fmla="*/ 26 w 53"/>
                <a:gd name="T5" fmla="*/ 60 h 60"/>
                <a:gd name="T6" fmla="*/ 0 w 53"/>
                <a:gd name="T7" fmla="*/ 30 h 60"/>
                <a:gd name="T8" fmla="*/ 26 w 53"/>
                <a:gd name="T9" fmla="*/ 0 h 60"/>
                <a:gd name="T10" fmla="*/ 0 60000 65536"/>
                <a:gd name="T11" fmla="*/ 0 60000 65536"/>
                <a:gd name="T12" fmla="*/ 0 60000 65536"/>
                <a:gd name="T13" fmla="*/ 0 60000 65536"/>
                <a:gd name="T14" fmla="*/ 0 60000 65536"/>
                <a:gd name="T15" fmla="*/ 0 w 53"/>
                <a:gd name="T16" fmla="*/ 0 h 60"/>
                <a:gd name="T17" fmla="*/ 53 w 53"/>
                <a:gd name="T18" fmla="*/ 60 h 60"/>
              </a:gdLst>
              <a:ahLst/>
              <a:cxnLst>
                <a:cxn ang="T10">
                  <a:pos x="T0" y="T1"/>
                </a:cxn>
                <a:cxn ang="T11">
                  <a:pos x="T2" y="T3"/>
                </a:cxn>
                <a:cxn ang="T12">
                  <a:pos x="T4" y="T5"/>
                </a:cxn>
                <a:cxn ang="T13">
                  <a:pos x="T6" y="T7"/>
                </a:cxn>
                <a:cxn ang="T14">
                  <a:pos x="T8" y="T9"/>
                </a:cxn>
              </a:cxnLst>
              <a:rect l="T15" t="T16" r="T17" b="T18"/>
              <a:pathLst>
                <a:path w="53" h="60">
                  <a:moveTo>
                    <a:pt x="26" y="0"/>
                  </a:moveTo>
                  <a:lnTo>
                    <a:pt x="53" y="30"/>
                  </a:lnTo>
                  <a:lnTo>
                    <a:pt x="26" y="60"/>
                  </a:lnTo>
                  <a:lnTo>
                    <a:pt x="0" y="30"/>
                  </a:lnTo>
                  <a:lnTo>
                    <a:pt x="26" y="0"/>
                  </a:lnTo>
                  <a:close/>
                </a:path>
              </a:pathLst>
            </a:custGeom>
            <a:solidFill>
              <a:srgbClr val="FFFF00"/>
            </a:solidFill>
            <a:ln w="25400" cap="flat" cmpd="sng">
              <a:solidFill>
                <a:srgbClr val="FFFF00"/>
              </a:solidFill>
              <a:prstDash val="solid"/>
              <a:round/>
              <a:headEnd type="none" w="med" len="med"/>
              <a:tailEnd type="none" w="med" len="med"/>
            </a:ln>
          </p:spPr>
          <p:txBody>
            <a:bodyPr/>
            <a:lstStyle/>
            <a:p>
              <a:endParaRPr lang="en-US"/>
            </a:p>
          </p:txBody>
        </p:sp>
        <p:sp>
          <p:nvSpPr>
            <p:cNvPr id="16638" name="Freeform 254"/>
            <p:cNvSpPr>
              <a:spLocks/>
            </p:cNvSpPr>
            <p:nvPr/>
          </p:nvSpPr>
          <p:spPr bwMode="auto">
            <a:xfrm>
              <a:off x="5488" y="2799"/>
              <a:ext cx="54" cy="60"/>
            </a:xfrm>
            <a:custGeom>
              <a:avLst/>
              <a:gdLst>
                <a:gd name="T0" fmla="*/ 27 w 54"/>
                <a:gd name="T1" fmla="*/ 0 h 60"/>
                <a:gd name="T2" fmla="*/ 54 w 54"/>
                <a:gd name="T3" fmla="*/ 30 h 60"/>
                <a:gd name="T4" fmla="*/ 27 w 54"/>
                <a:gd name="T5" fmla="*/ 60 h 60"/>
                <a:gd name="T6" fmla="*/ 0 w 54"/>
                <a:gd name="T7" fmla="*/ 30 h 60"/>
                <a:gd name="T8" fmla="*/ 27 w 54"/>
                <a:gd name="T9" fmla="*/ 0 h 60"/>
                <a:gd name="T10" fmla="*/ 0 60000 65536"/>
                <a:gd name="T11" fmla="*/ 0 60000 65536"/>
                <a:gd name="T12" fmla="*/ 0 60000 65536"/>
                <a:gd name="T13" fmla="*/ 0 60000 65536"/>
                <a:gd name="T14" fmla="*/ 0 60000 65536"/>
                <a:gd name="T15" fmla="*/ 0 w 54"/>
                <a:gd name="T16" fmla="*/ 0 h 60"/>
                <a:gd name="T17" fmla="*/ 54 w 54"/>
                <a:gd name="T18" fmla="*/ 60 h 60"/>
              </a:gdLst>
              <a:ahLst/>
              <a:cxnLst>
                <a:cxn ang="T10">
                  <a:pos x="T0" y="T1"/>
                </a:cxn>
                <a:cxn ang="T11">
                  <a:pos x="T2" y="T3"/>
                </a:cxn>
                <a:cxn ang="T12">
                  <a:pos x="T4" y="T5"/>
                </a:cxn>
                <a:cxn ang="T13">
                  <a:pos x="T6" y="T7"/>
                </a:cxn>
                <a:cxn ang="T14">
                  <a:pos x="T8" y="T9"/>
                </a:cxn>
              </a:cxnLst>
              <a:rect l="T15" t="T16" r="T17" b="T18"/>
              <a:pathLst>
                <a:path w="54" h="60">
                  <a:moveTo>
                    <a:pt x="27" y="0"/>
                  </a:moveTo>
                  <a:lnTo>
                    <a:pt x="54" y="30"/>
                  </a:lnTo>
                  <a:lnTo>
                    <a:pt x="27" y="60"/>
                  </a:lnTo>
                  <a:lnTo>
                    <a:pt x="0" y="30"/>
                  </a:lnTo>
                  <a:lnTo>
                    <a:pt x="27" y="0"/>
                  </a:lnTo>
                  <a:close/>
                </a:path>
              </a:pathLst>
            </a:custGeom>
            <a:solidFill>
              <a:srgbClr val="FFFF00"/>
            </a:solidFill>
            <a:ln w="25400" cap="flat" cmpd="sng">
              <a:solidFill>
                <a:srgbClr val="FFFF00"/>
              </a:solidFill>
              <a:prstDash val="solid"/>
              <a:round/>
              <a:headEnd type="none" w="med" len="med"/>
              <a:tailEnd type="none" w="med" len="med"/>
            </a:ln>
          </p:spPr>
          <p:txBody>
            <a:bodyPr/>
            <a:lstStyle/>
            <a:p>
              <a:endParaRPr lang="en-US"/>
            </a:p>
          </p:txBody>
        </p:sp>
        <p:sp>
          <p:nvSpPr>
            <p:cNvPr id="16639" name="Freeform 255"/>
            <p:cNvSpPr>
              <a:spLocks/>
            </p:cNvSpPr>
            <p:nvPr/>
          </p:nvSpPr>
          <p:spPr bwMode="auto">
            <a:xfrm>
              <a:off x="5546" y="2811"/>
              <a:ext cx="54" cy="60"/>
            </a:xfrm>
            <a:custGeom>
              <a:avLst/>
              <a:gdLst>
                <a:gd name="T0" fmla="*/ 40 w 53"/>
                <a:gd name="T1" fmla="*/ 0 h 60"/>
                <a:gd name="T2" fmla="*/ 66 w 53"/>
                <a:gd name="T3" fmla="*/ 30 h 60"/>
                <a:gd name="T4" fmla="*/ 40 w 53"/>
                <a:gd name="T5" fmla="*/ 60 h 60"/>
                <a:gd name="T6" fmla="*/ 0 w 53"/>
                <a:gd name="T7" fmla="*/ 30 h 60"/>
                <a:gd name="T8" fmla="*/ 40 w 53"/>
                <a:gd name="T9" fmla="*/ 0 h 60"/>
                <a:gd name="T10" fmla="*/ 0 60000 65536"/>
                <a:gd name="T11" fmla="*/ 0 60000 65536"/>
                <a:gd name="T12" fmla="*/ 0 60000 65536"/>
                <a:gd name="T13" fmla="*/ 0 60000 65536"/>
                <a:gd name="T14" fmla="*/ 0 60000 65536"/>
                <a:gd name="T15" fmla="*/ 0 w 53"/>
                <a:gd name="T16" fmla="*/ 0 h 60"/>
                <a:gd name="T17" fmla="*/ 53 w 53"/>
                <a:gd name="T18" fmla="*/ 60 h 60"/>
              </a:gdLst>
              <a:ahLst/>
              <a:cxnLst>
                <a:cxn ang="T10">
                  <a:pos x="T0" y="T1"/>
                </a:cxn>
                <a:cxn ang="T11">
                  <a:pos x="T2" y="T3"/>
                </a:cxn>
                <a:cxn ang="T12">
                  <a:pos x="T4" y="T5"/>
                </a:cxn>
                <a:cxn ang="T13">
                  <a:pos x="T6" y="T7"/>
                </a:cxn>
                <a:cxn ang="T14">
                  <a:pos x="T8" y="T9"/>
                </a:cxn>
              </a:cxnLst>
              <a:rect l="T15" t="T16" r="T17" b="T18"/>
              <a:pathLst>
                <a:path w="53" h="60">
                  <a:moveTo>
                    <a:pt x="27" y="0"/>
                  </a:moveTo>
                  <a:lnTo>
                    <a:pt x="53" y="30"/>
                  </a:lnTo>
                  <a:lnTo>
                    <a:pt x="27" y="60"/>
                  </a:lnTo>
                  <a:lnTo>
                    <a:pt x="0" y="30"/>
                  </a:lnTo>
                  <a:lnTo>
                    <a:pt x="27" y="0"/>
                  </a:lnTo>
                  <a:close/>
                </a:path>
              </a:pathLst>
            </a:custGeom>
            <a:solidFill>
              <a:srgbClr val="FFFF00"/>
            </a:solidFill>
            <a:ln w="25400" cap="flat" cmpd="sng">
              <a:solidFill>
                <a:srgbClr val="FFFF00"/>
              </a:solidFill>
              <a:prstDash val="solid"/>
              <a:round/>
              <a:headEnd type="none" w="med" len="med"/>
              <a:tailEnd type="none" w="med" len="med"/>
            </a:ln>
          </p:spPr>
          <p:txBody>
            <a:bodyPr/>
            <a:lstStyle/>
            <a:p>
              <a:endParaRPr lang="en-US"/>
            </a:p>
          </p:txBody>
        </p:sp>
        <p:sp>
          <p:nvSpPr>
            <p:cNvPr id="16640" name="Rectangle 256"/>
            <p:cNvSpPr>
              <a:spLocks noChangeArrowheads="1"/>
            </p:cNvSpPr>
            <p:nvPr/>
          </p:nvSpPr>
          <p:spPr bwMode="auto">
            <a:xfrm>
              <a:off x="3994" y="2835"/>
              <a:ext cx="53" cy="115"/>
            </a:xfrm>
            <a:prstGeom prst="rect">
              <a:avLst/>
            </a:prstGeom>
            <a:noFill/>
            <a:ln w="9525">
              <a:noFill/>
              <a:miter lim="800000"/>
              <a:headEnd/>
              <a:tailEnd/>
            </a:ln>
          </p:spPr>
          <p:txBody>
            <a:bodyPr wrap="none" lIns="0" tIns="0" rIns="0" bIns="0">
              <a:spAutoFit/>
            </a:bodyPr>
            <a:lstStyle/>
            <a:p>
              <a:r>
                <a:rPr lang="en-AU" sz="1200" b="1">
                  <a:solidFill>
                    <a:schemeClr val="bg1"/>
                  </a:solidFill>
                </a:rPr>
                <a:t>0</a:t>
              </a:r>
              <a:endParaRPr lang="en-AU" b="1">
                <a:solidFill>
                  <a:schemeClr val="bg1"/>
                </a:solidFill>
              </a:endParaRPr>
            </a:p>
          </p:txBody>
        </p:sp>
        <p:sp>
          <p:nvSpPr>
            <p:cNvPr id="16641" name="Rectangle 257"/>
            <p:cNvSpPr>
              <a:spLocks noChangeArrowheads="1"/>
            </p:cNvSpPr>
            <p:nvPr/>
          </p:nvSpPr>
          <p:spPr bwMode="auto">
            <a:xfrm>
              <a:off x="3850" y="2397"/>
              <a:ext cx="212" cy="115"/>
            </a:xfrm>
            <a:prstGeom prst="rect">
              <a:avLst/>
            </a:prstGeom>
            <a:noFill/>
            <a:ln w="9525">
              <a:noFill/>
              <a:miter lim="800000"/>
              <a:headEnd/>
              <a:tailEnd/>
            </a:ln>
          </p:spPr>
          <p:txBody>
            <a:bodyPr wrap="none" lIns="0" tIns="0" rIns="0" bIns="0">
              <a:spAutoFit/>
            </a:bodyPr>
            <a:lstStyle/>
            <a:p>
              <a:r>
                <a:rPr lang="en-AU" sz="1200" b="1">
                  <a:solidFill>
                    <a:schemeClr val="bg1"/>
                  </a:solidFill>
                </a:rPr>
                <a:t>1000</a:t>
              </a:r>
              <a:endParaRPr lang="en-AU" b="1">
                <a:solidFill>
                  <a:schemeClr val="bg1"/>
                </a:solidFill>
              </a:endParaRPr>
            </a:p>
          </p:txBody>
        </p:sp>
        <p:sp>
          <p:nvSpPr>
            <p:cNvPr id="16642" name="Rectangle 258"/>
            <p:cNvSpPr>
              <a:spLocks noChangeArrowheads="1"/>
            </p:cNvSpPr>
            <p:nvPr/>
          </p:nvSpPr>
          <p:spPr bwMode="auto">
            <a:xfrm>
              <a:off x="3850" y="1959"/>
              <a:ext cx="212" cy="115"/>
            </a:xfrm>
            <a:prstGeom prst="rect">
              <a:avLst/>
            </a:prstGeom>
            <a:noFill/>
            <a:ln w="9525">
              <a:noFill/>
              <a:miter lim="800000"/>
              <a:headEnd/>
              <a:tailEnd/>
            </a:ln>
          </p:spPr>
          <p:txBody>
            <a:bodyPr wrap="none" lIns="0" tIns="0" rIns="0" bIns="0">
              <a:spAutoFit/>
            </a:bodyPr>
            <a:lstStyle/>
            <a:p>
              <a:r>
                <a:rPr lang="en-AU" sz="1200" b="1">
                  <a:solidFill>
                    <a:schemeClr val="bg1"/>
                  </a:solidFill>
                </a:rPr>
                <a:t>2000</a:t>
              </a:r>
              <a:endParaRPr lang="en-AU" b="1">
                <a:solidFill>
                  <a:schemeClr val="bg1"/>
                </a:solidFill>
              </a:endParaRPr>
            </a:p>
          </p:txBody>
        </p:sp>
        <p:sp>
          <p:nvSpPr>
            <p:cNvPr id="16643" name="Rectangle 259"/>
            <p:cNvSpPr>
              <a:spLocks noChangeArrowheads="1"/>
            </p:cNvSpPr>
            <p:nvPr/>
          </p:nvSpPr>
          <p:spPr bwMode="auto">
            <a:xfrm>
              <a:off x="3850" y="1521"/>
              <a:ext cx="212" cy="115"/>
            </a:xfrm>
            <a:prstGeom prst="rect">
              <a:avLst/>
            </a:prstGeom>
            <a:noFill/>
            <a:ln w="9525">
              <a:noFill/>
              <a:miter lim="800000"/>
              <a:headEnd/>
              <a:tailEnd/>
            </a:ln>
          </p:spPr>
          <p:txBody>
            <a:bodyPr wrap="none" lIns="0" tIns="0" rIns="0" bIns="0">
              <a:spAutoFit/>
            </a:bodyPr>
            <a:lstStyle/>
            <a:p>
              <a:r>
                <a:rPr lang="en-AU" sz="1200" b="1">
                  <a:solidFill>
                    <a:schemeClr val="bg1"/>
                  </a:solidFill>
                </a:rPr>
                <a:t>3000</a:t>
              </a:r>
              <a:endParaRPr lang="en-AU" b="1">
                <a:solidFill>
                  <a:schemeClr val="bg1"/>
                </a:solidFill>
              </a:endParaRPr>
            </a:p>
          </p:txBody>
        </p:sp>
        <p:sp>
          <p:nvSpPr>
            <p:cNvPr id="16644" name="Rectangle 260"/>
            <p:cNvSpPr>
              <a:spLocks noChangeArrowheads="1"/>
            </p:cNvSpPr>
            <p:nvPr/>
          </p:nvSpPr>
          <p:spPr bwMode="auto">
            <a:xfrm>
              <a:off x="4090" y="2973"/>
              <a:ext cx="124" cy="134"/>
            </a:xfrm>
            <a:prstGeom prst="rect">
              <a:avLst/>
            </a:prstGeom>
            <a:noFill/>
            <a:ln w="9525">
              <a:noFill/>
              <a:miter lim="800000"/>
              <a:headEnd/>
              <a:tailEnd/>
            </a:ln>
          </p:spPr>
          <p:txBody>
            <a:bodyPr wrap="none" lIns="0" tIns="0" rIns="0" bIns="0">
              <a:spAutoFit/>
            </a:bodyPr>
            <a:lstStyle/>
            <a:p>
              <a:r>
                <a:rPr lang="en-AU" sz="1400" b="1">
                  <a:solidFill>
                    <a:schemeClr val="bg1"/>
                  </a:solidFill>
                </a:rPr>
                <a:t>20</a:t>
              </a:r>
            </a:p>
          </p:txBody>
        </p:sp>
        <p:sp>
          <p:nvSpPr>
            <p:cNvPr id="16645" name="Rectangle 261"/>
            <p:cNvSpPr>
              <a:spLocks noChangeArrowheads="1"/>
            </p:cNvSpPr>
            <p:nvPr/>
          </p:nvSpPr>
          <p:spPr bwMode="auto">
            <a:xfrm>
              <a:off x="4266" y="2973"/>
              <a:ext cx="124" cy="134"/>
            </a:xfrm>
            <a:prstGeom prst="rect">
              <a:avLst/>
            </a:prstGeom>
            <a:noFill/>
            <a:ln w="9525">
              <a:noFill/>
              <a:miter lim="800000"/>
              <a:headEnd/>
              <a:tailEnd/>
            </a:ln>
          </p:spPr>
          <p:txBody>
            <a:bodyPr wrap="none" lIns="0" tIns="0" rIns="0" bIns="0">
              <a:spAutoFit/>
            </a:bodyPr>
            <a:lstStyle/>
            <a:p>
              <a:r>
                <a:rPr lang="en-AU" sz="1400" b="1">
                  <a:solidFill>
                    <a:schemeClr val="bg1"/>
                  </a:solidFill>
                </a:rPr>
                <a:t>23</a:t>
              </a:r>
            </a:p>
          </p:txBody>
        </p:sp>
        <p:sp>
          <p:nvSpPr>
            <p:cNvPr id="16646" name="Rectangle 262"/>
            <p:cNvSpPr>
              <a:spLocks noChangeArrowheads="1"/>
            </p:cNvSpPr>
            <p:nvPr/>
          </p:nvSpPr>
          <p:spPr bwMode="auto">
            <a:xfrm>
              <a:off x="4438" y="2973"/>
              <a:ext cx="124" cy="134"/>
            </a:xfrm>
            <a:prstGeom prst="rect">
              <a:avLst/>
            </a:prstGeom>
            <a:noFill/>
            <a:ln w="9525">
              <a:noFill/>
              <a:miter lim="800000"/>
              <a:headEnd/>
              <a:tailEnd/>
            </a:ln>
          </p:spPr>
          <p:txBody>
            <a:bodyPr wrap="none" lIns="0" tIns="0" rIns="0" bIns="0">
              <a:spAutoFit/>
            </a:bodyPr>
            <a:lstStyle/>
            <a:p>
              <a:r>
                <a:rPr lang="en-AU" sz="1400" b="1">
                  <a:solidFill>
                    <a:schemeClr val="bg1"/>
                  </a:solidFill>
                </a:rPr>
                <a:t>26</a:t>
              </a:r>
            </a:p>
          </p:txBody>
        </p:sp>
        <p:sp>
          <p:nvSpPr>
            <p:cNvPr id="16647" name="Rectangle 263"/>
            <p:cNvSpPr>
              <a:spLocks noChangeArrowheads="1"/>
            </p:cNvSpPr>
            <p:nvPr/>
          </p:nvSpPr>
          <p:spPr bwMode="auto">
            <a:xfrm>
              <a:off x="4600" y="2973"/>
              <a:ext cx="124" cy="134"/>
            </a:xfrm>
            <a:prstGeom prst="rect">
              <a:avLst/>
            </a:prstGeom>
            <a:noFill/>
            <a:ln w="9525">
              <a:noFill/>
              <a:miter lim="800000"/>
              <a:headEnd/>
              <a:tailEnd/>
            </a:ln>
          </p:spPr>
          <p:txBody>
            <a:bodyPr wrap="none" lIns="0" tIns="0" rIns="0" bIns="0">
              <a:spAutoFit/>
            </a:bodyPr>
            <a:lstStyle/>
            <a:p>
              <a:r>
                <a:rPr lang="en-AU" sz="1400" b="1">
                  <a:solidFill>
                    <a:schemeClr val="bg1"/>
                  </a:solidFill>
                </a:rPr>
                <a:t>29</a:t>
              </a:r>
            </a:p>
          </p:txBody>
        </p:sp>
        <p:sp>
          <p:nvSpPr>
            <p:cNvPr id="16648" name="Rectangle 264"/>
            <p:cNvSpPr>
              <a:spLocks noChangeArrowheads="1"/>
            </p:cNvSpPr>
            <p:nvPr/>
          </p:nvSpPr>
          <p:spPr bwMode="auto">
            <a:xfrm>
              <a:off x="4778" y="2973"/>
              <a:ext cx="124" cy="134"/>
            </a:xfrm>
            <a:prstGeom prst="rect">
              <a:avLst/>
            </a:prstGeom>
            <a:noFill/>
            <a:ln w="9525">
              <a:noFill/>
              <a:miter lim="800000"/>
              <a:headEnd/>
              <a:tailEnd/>
            </a:ln>
          </p:spPr>
          <p:txBody>
            <a:bodyPr wrap="none" lIns="0" tIns="0" rIns="0" bIns="0">
              <a:spAutoFit/>
            </a:bodyPr>
            <a:lstStyle/>
            <a:p>
              <a:r>
                <a:rPr lang="en-AU" sz="1400" b="1">
                  <a:solidFill>
                    <a:schemeClr val="bg1"/>
                  </a:solidFill>
                </a:rPr>
                <a:t>32</a:t>
              </a:r>
            </a:p>
          </p:txBody>
        </p:sp>
        <p:sp>
          <p:nvSpPr>
            <p:cNvPr id="16649" name="Rectangle 265"/>
            <p:cNvSpPr>
              <a:spLocks noChangeArrowheads="1"/>
            </p:cNvSpPr>
            <p:nvPr/>
          </p:nvSpPr>
          <p:spPr bwMode="auto">
            <a:xfrm>
              <a:off x="4950" y="2973"/>
              <a:ext cx="124" cy="134"/>
            </a:xfrm>
            <a:prstGeom prst="rect">
              <a:avLst/>
            </a:prstGeom>
            <a:noFill/>
            <a:ln w="9525">
              <a:noFill/>
              <a:miter lim="800000"/>
              <a:headEnd/>
              <a:tailEnd/>
            </a:ln>
          </p:spPr>
          <p:txBody>
            <a:bodyPr wrap="none" lIns="0" tIns="0" rIns="0" bIns="0">
              <a:spAutoFit/>
            </a:bodyPr>
            <a:lstStyle/>
            <a:p>
              <a:r>
                <a:rPr lang="en-AU" sz="1400" b="1">
                  <a:solidFill>
                    <a:schemeClr val="bg1"/>
                  </a:solidFill>
                </a:rPr>
                <a:t>35</a:t>
              </a:r>
            </a:p>
          </p:txBody>
        </p:sp>
        <p:sp>
          <p:nvSpPr>
            <p:cNvPr id="16650" name="Rectangle 266"/>
            <p:cNvSpPr>
              <a:spLocks noChangeArrowheads="1"/>
            </p:cNvSpPr>
            <p:nvPr/>
          </p:nvSpPr>
          <p:spPr bwMode="auto">
            <a:xfrm>
              <a:off x="5126" y="2973"/>
              <a:ext cx="124" cy="134"/>
            </a:xfrm>
            <a:prstGeom prst="rect">
              <a:avLst/>
            </a:prstGeom>
            <a:noFill/>
            <a:ln w="9525">
              <a:noFill/>
              <a:miter lim="800000"/>
              <a:headEnd/>
              <a:tailEnd/>
            </a:ln>
          </p:spPr>
          <p:txBody>
            <a:bodyPr wrap="none" lIns="0" tIns="0" rIns="0" bIns="0">
              <a:spAutoFit/>
            </a:bodyPr>
            <a:lstStyle/>
            <a:p>
              <a:r>
                <a:rPr lang="en-AU" sz="1400" b="1">
                  <a:solidFill>
                    <a:schemeClr val="bg1"/>
                  </a:solidFill>
                </a:rPr>
                <a:t>38</a:t>
              </a:r>
            </a:p>
          </p:txBody>
        </p:sp>
        <p:sp>
          <p:nvSpPr>
            <p:cNvPr id="16651" name="Rectangle 267"/>
            <p:cNvSpPr>
              <a:spLocks noChangeArrowheads="1"/>
            </p:cNvSpPr>
            <p:nvPr/>
          </p:nvSpPr>
          <p:spPr bwMode="auto">
            <a:xfrm>
              <a:off x="5296" y="2973"/>
              <a:ext cx="124" cy="134"/>
            </a:xfrm>
            <a:prstGeom prst="rect">
              <a:avLst/>
            </a:prstGeom>
            <a:noFill/>
            <a:ln w="9525">
              <a:noFill/>
              <a:miter lim="800000"/>
              <a:headEnd/>
              <a:tailEnd/>
            </a:ln>
          </p:spPr>
          <p:txBody>
            <a:bodyPr wrap="none" lIns="0" tIns="0" rIns="0" bIns="0">
              <a:spAutoFit/>
            </a:bodyPr>
            <a:lstStyle/>
            <a:p>
              <a:r>
                <a:rPr lang="en-AU" sz="1400" b="1">
                  <a:solidFill>
                    <a:schemeClr val="bg1"/>
                  </a:solidFill>
                </a:rPr>
                <a:t>41</a:t>
              </a:r>
            </a:p>
          </p:txBody>
        </p:sp>
        <p:sp>
          <p:nvSpPr>
            <p:cNvPr id="16652" name="Rectangle 268"/>
            <p:cNvSpPr>
              <a:spLocks noChangeArrowheads="1"/>
            </p:cNvSpPr>
            <p:nvPr/>
          </p:nvSpPr>
          <p:spPr bwMode="auto">
            <a:xfrm>
              <a:off x="5466" y="2973"/>
              <a:ext cx="124" cy="134"/>
            </a:xfrm>
            <a:prstGeom prst="rect">
              <a:avLst/>
            </a:prstGeom>
            <a:noFill/>
            <a:ln w="9525">
              <a:noFill/>
              <a:miter lim="800000"/>
              <a:headEnd/>
              <a:tailEnd/>
            </a:ln>
          </p:spPr>
          <p:txBody>
            <a:bodyPr wrap="none" lIns="0" tIns="0" rIns="0" bIns="0">
              <a:spAutoFit/>
            </a:bodyPr>
            <a:lstStyle/>
            <a:p>
              <a:r>
                <a:rPr lang="en-AU" sz="1400" b="1">
                  <a:solidFill>
                    <a:schemeClr val="bg1"/>
                  </a:solidFill>
                </a:rPr>
                <a:t>44</a:t>
              </a:r>
            </a:p>
          </p:txBody>
        </p:sp>
        <p:sp>
          <p:nvSpPr>
            <p:cNvPr id="16653" name="Rectangle 269"/>
            <p:cNvSpPr>
              <a:spLocks noChangeArrowheads="1"/>
            </p:cNvSpPr>
            <p:nvPr/>
          </p:nvSpPr>
          <p:spPr bwMode="auto">
            <a:xfrm>
              <a:off x="527" y="2867"/>
              <a:ext cx="53" cy="115"/>
            </a:xfrm>
            <a:prstGeom prst="rect">
              <a:avLst/>
            </a:prstGeom>
            <a:noFill/>
            <a:ln w="9525">
              <a:noFill/>
              <a:miter lim="800000"/>
              <a:headEnd/>
              <a:tailEnd/>
            </a:ln>
          </p:spPr>
          <p:txBody>
            <a:bodyPr wrap="none" lIns="0" tIns="0" rIns="0" bIns="0">
              <a:spAutoFit/>
            </a:bodyPr>
            <a:lstStyle/>
            <a:p>
              <a:r>
                <a:rPr lang="en-AU" sz="1200" b="1">
                  <a:solidFill>
                    <a:schemeClr val="bg1"/>
                  </a:solidFill>
                </a:rPr>
                <a:t>0</a:t>
              </a:r>
              <a:endParaRPr lang="en-AU" b="1">
                <a:solidFill>
                  <a:schemeClr val="bg1"/>
                </a:solidFill>
              </a:endParaRPr>
            </a:p>
          </p:txBody>
        </p:sp>
      </p:gr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type="title"/>
          </p:nvPr>
        </p:nvSpPr>
        <p:spPr>
          <a:xfrm>
            <a:off x="228600" y="228600"/>
            <a:ext cx="8610600" cy="1143000"/>
          </a:xfrm>
          <a:noFill/>
          <a:ln/>
        </p:spPr>
        <p:txBody>
          <a:bodyPr>
            <a:noAutofit/>
          </a:bodyPr>
          <a:lstStyle/>
          <a:p>
            <a:r>
              <a:rPr lang="en-US" altLang="zh-TW" sz="4400" b="1" dirty="0">
                <a:ln w="6350">
                  <a:solidFill>
                    <a:schemeClr val="accent1">
                      <a:lumMod val="50000"/>
                    </a:schemeClr>
                  </a:solidFill>
                </a:ln>
                <a:solidFill>
                  <a:srgbClr val="FFFF00"/>
                </a:solidFill>
              </a:rPr>
              <a:t>Prevalence of  Heart Disease</a:t>
            </a:r>
          </a:p>
        </p:txBody>
      </p:sp>
      <p:graphicFrame>
        <p:nvGraphicFramePr>
          <p:cNvPr id="18432" name="Object 1024"/>
          <p:cNvGraphicFramePr>
            <a:graphicFrameLocks noChangeAspect="1"/>
          </p:cNvGraphicFramePr>
          <p:nvPr>
            <p:ph type="chart" idx="1"/>
          </p:nvPr>
        </p:nvGraphicFramePr>
        <p:xfrm>
          <a:off x="228600" y="1524000"/>
          <a:ext cx="8492067" cy="4495800"/>
        </p:xfrm>
        <a:graphic>
          <a:graphicData uri="http://schemas.openxmlformats.org/presentationml/2006/ole">
            <p:oleObj spid="_x0000_s16386" name="Chart" r:id="rId3" imgW="7772408" imgH="4114867" progId="MSGraph.Chart.8">
              <p:embed followColorScheme="full"/>
            </p:oleObj>
          </a:graphicData>
        </a:graphic>
      </p:graphicFrame>
      <p:sp>
        <p:nvSpPr>
          <p:cNvPr id="5124" name="Text Box 4"/>
          <p:cNvSpPr txBox="1">
            <a:spLocks noChangeArrowheads="1"/>
          </p:cNvSpPr>
          <p:nvPr/>
        </p:nvSpPr>
        <p:spPr bwMode="auto">
          <a:xfrm>
            <a:off x="838200" y="5638800"/>
            <a:ext cx="6934200" cy="366713"/>
          </a:xfrm>
          <a:prstGeom prst="rect">
            <a:avLst/>
          </a:prstGeom>
          <a:noFill/>
          <a:ln w="9525">
            <a:noFill/>
            <a:miter lim="800000"/>
            <a:headEnd/>
            <a:tailEnd/>
          </a:ln>
          <a:effectLst/>
        </p:spPr>
        <p:txBody>
          <a:bodyPr>
            <a:spAutoFit/>
          </a:bodyPr>
          <a:lstStyle/>
          <a:p>
            <a:pPr>
              <a:spcBef>
                <a:spcPct val="50000"/>
              </a:spcBef>
            </a:pPr>
            <a:r>
              <a:rPr lang="en-US" altLang="zh-TW" sz="1800" b="1">
                <a:ea typeface="標楷體" pitchFamily="65" charset="-120"/>
              </a:rPr>
              <a:t>Data from National Health Interview Survey in Taiwan, 2001</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ext Box 3"/>
          <p:cNvSpPr txBox="1">
            <a:spLocks noChangeArrowheads="1"/>
          </p:cNvSpPr>
          <p:nvPr/>
        </p:nvSpPr>
        <p:spPr bwMode="auto">
          <a:xfrm>
            <a:off x="6253163" y="6521450"/>
            <a:ext cx="2890837" cy="336550"/>
          </a:xfrm>
          <a:prstGeom prst="rect">
            <a:avLst/>
          </a:prstGeom>
          <a:noFill/>
          <a:ln w="9525">
            <a:noFill/>
            <a:miter lim="800000"/>
            <a:headEnd/>
            <a:tailEnd/>
          </a:ln>
        </p:spPr>
        <p:txBody>
          <a:bodyPr>
            <a:spAutoFit/>
          </a:bodyPr>
          <a:lstStyle/>
          <a:p>
            <a:pPr algn="r" eaLnBrk="0" hangingPunct="0"/>
            <a:r>
              <a:rPr lang="en-AU" sz="1600">
                <a:solidFill>
                  <a:schemeClr val="bg1"/>
                </a:solidFill>
              </a:rPr>
              <a:t>Source: AIHW GRIM books</a:t>
            </a:r>
          </a:p>
        </p:txBody>
      </p:sp>
      <p:sp>
        <p:nvSpPr>
          <p:cNvPr id="6148" name="Rectangle 4"/>
          <p:cNvSpPr>
            <a:spLocks noChangeArrowheads="1"/>
          </p:cNvSpPr>
          <p:nvPr/>
        </p:nvSpPr>
        <p:spPr bwMode="auto">
          <a:xfrm>
            <a:off x="0" y="762000"/>
            <a:ext cx="9144000" cy="704850"/>
          </a:xfrm>
          <a:prstGeom prst="rect">
            <a:avLst/>
          </a:prstGeom>
          <a:noFill/>
          <a:ln w="9525">
            <a:noFill/>
            <a:miter lim="800000"/>
            <a:headEnd/>
            <a:tailEnd/>
          </a:ln>
        </p:spPr>
        <p:txBody>
          <a:bodyPr anchor="ctr"/>
          <a:lstStyle/>
          <a:p>
            <a:pPr algn="ctr"/>
            <a:r>
              <a:rPr lang="en-AU" sz="3800" b="1" dirty="0" smtClean="0">
                <a:ln>
                  <a:solidFill>
                    <a:schemeClr val="accent2">
                      <a:lumMod val="50000"/>
                    </a:schemeClr>
                  </a:solidFill>
                </a:ln>
                <a:solidFill>
                  <a:srgbClr val="FFFF00"/>
                </a:solidFill>
              </a:rPr>
              <a:t>Age-adjusted death rates for </a:t>
            </a:r>
            <a:br>
              <a:rPr lang="en-AU" sz="3800" b="1" dirty="0" smtClean="0">
                <a:ln>
                  <a:solidFill>
                    <a:schemeClr val="accent2">
                      <a:lumMod val="50000"/>
                    </a:schemeClr>
                  </a:solidFill>
                </a:ln>
                <a:solidFill>
                  <a:srgbClr val="FFFF00"/>
                </a:solidFill>
              </a:rPr>
            </a:br>
            <a:r>
              <a:rPr lang="en-AU" sz="3800" b="1" dirty="0" smtClean="0">
                <a:ln>
                  <a:solidFill>
                    <a:schemeClr val="accent2">
                      <a:lumMod val="50000"/>
                    </a:schemeClr>
                  </a:solidFill>
                </a:ln>
                <a:solidFill>
                  <a:srgbClr val="FFFF00"/>
                </a:solidFill>
              </a:rPr>
              <a:t>circulatory diseases, females,1907-2003</a:t>
            </a:r>
            <a:endParaRPr lang="en-AU" sz="3800" b="1" dirty="0">
              <a:ln>
                <a:solidFill>
                  <a:schemeClr val="accent2">
                    <a:lumMod val="50000"/>
                  </a:schemeClr>
                </a:solidFill>
              </a:ln>
              <a:solidFill>
                <a:srgbClr val="FFFF00"/>
              </a:solidFill>
            </a:endParaRPr>
          </a:p>
        </p:txBody>
      </p:sp>
      <p:sp>
        <p:nvSpPr>
          <p:cNvPr id="6149" name="Text Box 5"/>
          <p:cNvSpPr txBox="1">
            <a:spLocks noChangeArrowheads="1"/>
          </p:cNvSpPr>
          <p:nvPr/>
        </p:nvSpPr>
        <p:spPr bwMode="auto">
          <a:xfrm>
            <a:off x="992188" y="6121400"/>
            <a:ext cx="6864350" cy="366713"/>
          </a:xfrm>
          <a:prstGeom prst="rect">
            <a:avLst/>
          </a:prstGeom>
          <a:noFill/>
          <a:ln w="9525">
            <a:noFill/>
            <a:miter lim="800000"/>
            <a:headEnd/>
            <a:tailEnd/>
          </a:ln>
        </p:spPr>
        <p:txBody>
          <a:bodyPr>
            <a:spAutoFit/>
          </a:bodyPr>
          <a:lstStyle/>
          <a:p>
            <a:pPr eaLnBrk="0" hangingPunct="0"/>
            <a:r>
              <a:rPr lang="en-AU" b="1">
                <a:solidFill>
                  <a:srgbClr val="FFFFCC"/>
                </a:solidFill>
              </a:rPr>
              <a:t>Note: Ischaemic heart diseases not separately identified before 1940</a:t>
            </a:r>
          </a:p>
        </p:txBody>
      </p:sp>
      <p:pic>
        <p:nvPicPr>
          <p:cNvPr id="6150" name="Picture 6"/>
          <p:cNvPicPr>
            <a:picLocks noChangeAspect="1" noChangeArrowheads="1"/>
          </p:cNvPicPr>
          <p:nvPr/>
        </p:nvPicPr>
        <p:blipFill>
          <a:blip r:embed="rId2" cstate="print"/>
          <a:srcRect/>
          <a:stretch>
            <a:fillRect/>
          </a:stretch>
        </p:blipFill>
        <p:spPr bwMode="auto">
          <a:xfrm>
            <a:off x="1447800" y="1828800"/>
            <a:ext cx="6629400" cy="422878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p:cNvGraphicFramePr>
          <p:nvPr/>
        </p:nvGraphicFramePr>
        <p:xfrm>
          <a:off x="1020762" y="1401762"/>
          <a:ext cx="7208838" cy="4618038"/>
        </p:xfrm>
        <a:graphic>
          <a:graphicData uri="http://schemas.openxmlformats.org/drawingml/2006/chart">
            <c:chart xmlns:c="http://schemas.openxmlformats.org/drawingml/2006/chart" xmlns:r="http://schemas.openxmlformats.org/officeDocument/2006/relationships" r:id="rId2"/>
          </a:graphicData>
        </a:graphic>
      </p:graphicFrame>
      <p:sp>
        <p:nvSpPr>
          <p:cNvPr id="7172" name="TextBox 5"/>
          <p:cNvSpPr txBox="1">
            <a:spLocks noChangeArrowheads="1"/>
          </p:cNvSpPr>
          <p:nvPr/>
        </p:nvSpPr>
        <p:spPr bwMode="auto">
          <a:xfrm>
            <a:off x="228600" y="6324600"/>
            <a:ext cx="7696200" cy="338554"/>
          </a:xfrm>
          <a:prstGeom prst="rect">
            <a:avLst/>
          </a:prstGeom>
          <a:noFill/>
          <a:ln w="9525">
            <a:noFill/>
            <a:miter lim="800000"/>
            <a:headEnd/>
            <a:tailEnd/>
          </a:ln>
        </p:spPr>
        <p:txBody>
          <a:bodyPr wrap="square">
            <a:spAutoFit/>
          </a:bodyPr>
          <a:lstStyle/>
          <a:p>
            <a:pPr algn="r"/>
            <a:r>
              <a:rPr lang="en-AU" sz="1600" dirty="0">
                <a:solidFill>
                  <a:schemeClr val="bg1"/>
                </a:solidFill>
              </a:rPr>
              <a:t>AIHW 2010. Cardiovascular Disease Mortality, Trends at different ages. </a:t>
            </a:r>
          </a:p>
        </p:txBody>
      </p:sp>
      <p:sp>
        <p:nvSpPr>
          <p:cNvPr id="7173" name="TextBox 4"/>
          <p:cNvSpPr txBox="1">
            <a:spLocks noChangeArrowheads="1"/>
          </p:cNvSpPr>
          <p:nvPr/>
        </p:nvSpPr>
        <p:spPr bwMode="auto">
          <a:xfrm>
            <a:off x="0" y="0"/>
            <a:ext cx="9144000" cy="1323439"/>
          </a:xfrm>
          <a:prstGeom prst="rect">
            <a:avLst/>
          </a:prstGeom>
          <a:noFill/>
          <a:ln w="9525">
            <a:noFill/>
            <a:miter lim="800000"/>
            <a:headEnd/>
            <a:tailEnd/>
          </a:ln>
        </p:spPr>
        <p:txBody>
          <a:bodyPr>
            <a:spAutoFit/>
          </a:bodyPr>
          <a:lstStyle/>
          <a:p>
            <a:pPr algn="ctr"/>
            <a:r>
              <a:rPr lang="en-AU" sz="4000" b="1" dirty="0">
                <a:ln>
                  <a:solidFill>
                    <a:schemeClr val="accent2">
                      <a:lumMod val="50000"/>
                    </a:schemeClr>
                  </a:solidFill>
                </a:ln>
                <a:solidFill>
                  <a:srgbClr val="FFFF00"/>
                </a:solidFill>
              </a:rPr>
              <a:t>Age-specific CHD Mortality Rates: Males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0"/>
            <a:ext cx="8229600" cy="1399032"/>
          </a:xfrm>
        </p:spPr>
        <p:txBody>
          <a:bodyPr/>
          <a:lstStyle/>
          <a:p>
            <a:r>
              <a:rPr lang="en-US" altLang="zh-TW" sz="4000" b="1" dirty="0">
                <a:ln w="6350">
                  <a:solidFill>
                    <a:schemeClr val="accent2">
                      <a:lumMod val="50000"/>
                    </a:schemeClr>
                  </a:solidFill>
                </a:ln>
                <a:solidFill>
                  <a:srgbClr val="FFFF00"/>
                </a:solidFill>
              </a:rPr>
              <a:t>Five Dimensions Control Plan</a:t>
            </a:r>
          </a:p>
        </p:txBody>
      </p:sp>
      <p:sp>
        <p:nvSpPr>
          <p:cNvPr id="13315" name="Rectangle 3"/>
          <p:cNvSpPr>
            <a:spLocks noGrp="1" noChangeArrowheads="1"/>
          </p:cNvSpPr>
          <p:nvPr>
            <p:ph idx="1"/>
          </p:nvPr>
        </p:nvSpPr>
        <p:spPr>
          <a:xfrm>
            <a:off x="304800" y="1600200"/>
            <a:ext cx="8610600" cy="4724400"/>
          </a:xfrm>
        </p:spPr>
        <p:txBody>
          <a:bodyPr>
            <a:normAutofit lnSpcReduction="10000"/>
          </a:bodyPr>
          <a:lstStyle/>
          <a:p>
            <a:pPr>
              <a:lnSpc>
                <a:spcPct val="90000"/>
              </a:lnSpc>
              <a:buClr>
                <a:srgbClr val="000099"/>
              </a:buClr>
              <a:buNone/>
            </a:pPr>
            <a:r>
              <a:rPr lang="en-US" altLang="zh-TW" sz="2800" dirty="0" smtClean="0">
                <a:sym typeface="Wingdings" pitchFamily="2" charset="2"/>
              </a:rPr>
              <a:t></a:t>
            </a:r>
            <a:r>
              <a:rPr lang="en-US" altLang="zh-TW" sz="2800" dirty="0" smtClean="0"/>
              <a:t>Establishing </a:t>
            </a:r>
            <a:r>
              <a:rPr lang="en-US" altLang="zh-TW" sz="2800" dirty="0"/>
              <a:t>a comprehensive prevention and control </a:t>
            </a:r>
            <a:r>
              <a:rPr lang="en-US" altLang="zh-TW" sz="2800" dirty="0" smtClean="0"/>
              <a:t>system</a:t>
            </a:r>
          </a:p>
          <a:p>
            <a:pPr>
              <a:lnSpc>
                <a:spcPct val="90000"/>
              </a:lnSpc>
              <a:buClr>
                <a:srgbClr val="000099"/>
              </a:buClr>
              <a:buNone/>
            </a:pPr>
            <a:endParaRPr lang="en-US" altLang="zh-TW" sz="2800" dirty="0" smtClean="0"/>
          </a:p>
          <a:p>
            <a:pPr>
              <a:lnSpc>
                <a:spcPct val="90000"/>
              </a:lnSpc>
              <a:buClr>
                <a:srgbClr val="000099"/>
              </a:buClr>
              <a:buNone/>
            </a:pPr>
            <a:r>
              <a:rPr lang="en-US" altLang="zh-TW" sz="2800" dirty="0" smtClean="0">
                <a:sym typeface="Wingdings" pitchFamily="2" charset="2"/>
              </a:rPr>
              <a:t></a:t>
            </a:r>
            <a:r>
              <a:rPr lang="en-US" altLang="zh-TW" sz="2800" dirty="0" smtClean="0"/>
              <a:t>Strengthening educational activities</a:t>
            </a:r>
          </a:p>
          <a:p>
            <a:pPr>
              <a:lnSpc>
                <a:spcPct val="90000"/>
              </a:lnSpc>
              <a:buClr>
                <a:srgbClr val="000099"/>
              </a:buClr>
              <a:buNone/>
            </a:pPr>
            <a:endParaRPr lang="en-US" altLang="zh-TW" sz="2800" dirty="0" smtClean="0"/>
          </a:p>
          <a:p>
            <a:pPr>
              <a:lnSpc>
                <a:spcPct val="90000"/>
              </a:lnSpc>
              <a:buClr>
                <a:srgbClr val="000099"/>
              </a:buClr>
              <a:buNone/>
            </a:pPr>
            <a:r>
              <a:rPr lang="en-US" altLang="zh-TW" sz="2800" dirty="0" smtClean="0">
                <a:sym typeface="Wingdings" pitchFamily="2" charset="2"/>
              </a:rPr>
              <a:t></a:t>
            </a:r>
            <a:r>
              <a:rPr lang="en-US" altLang="zh-TW" sz="2800" dirty="0" smtClean="0"/>
              <a:t>Implementing </a:t>
            </a:r>
            <a:r>
              <a:rPr lang="en-US" altLang="zh-TW" sz="2800" dirty="0"/>
              <a:t>screening and care </a:t>
            </a:r>
            <a:r>
              <a:rPr lang="en-US" altLang="zh-TW" sz="2800" dirty="0" smtClean="0"/>
              <a:t>management</a:t>
            </a:r>
          </a:p>
          <a:p>
            <a:pPr>
              <a:lnSpc>
                <a:spcPct val="90000"/>
              </a:lnSpc>
              <a:buClr>
                <a:srgbClr val="000099"/>
              </a:buClr>
              <a:buNone/>
            </a:pPr>
            <a:endParaRPr lang="en-US" altLang="zh-TW" sz="2800" dirty="0"/>
          </a:p>
          <a:p>
            <a:pPr>
              <a:lnSpc>
                <a:spcPct val="90000"/>
              </a:lnSpc>
              <a:buClr>
                <a:srgbClr val="000099"/>
              </a:buClr>
              <a:buNone/>
            </a:pPr>
            <a:r>
              <a:rPr lang="en-US" altLang="zh-TW" sz="2800" dirty="0" smtClean="0">
                <a:sym typeface="Wingdings" pitchFamily="2" charset="2"/>
              </a:rPr>
              <a:t></a:t>
            </a:r>
            <a:r>
              <a:rPr lang="en-US" altLang="zh-TW" sz="2800" dirty="0" smtClean="0"/>
              <a:t>Providing </a:t>
            </a:r>
            <a:r>
              <a:rPr lang="en-US" altLang="zh-TW" sz="2800" dirty="0"/>
              <a:t>affordable medical </a:t>
            </a:r>
            <a:r>
              <a:rPr lang="en-US" altLang="zh-TW" sz="2800" dirty="0" smtClean="0"/>
              <a:t>care</a:t>
            </a:r>
          </a:p>
          <a:p>
            <a:pPr>
              <a:lnSpc>
                <a:spcPct val="90000"/>
              </a:lnSpc>
              <a:buClr>
                <a:srgbClr val="000099"/>
              </a:buClr>
              <a:buNone/>
            </a:pPr>
            <a:endParaRPr lang="en-US" altLang="zh-TW" sz="2800" dirty="0" smtClean="0">
              <a:sym typeface="Wingdings" pitchFamily="2" charset="2"/>
            </a:endParaRPr>
          </a:p>
          <a:p>
            <a:pPr>
              <a:lnSpc>
                <a:spcPct val="90000"/>
              </a:lnSpc>
              <a:buClr>
                <a:srgbClr val="000099"/>
              </a:buClr>
              <a:buNone/>
            </a:pPr>
            <a:r>
              <a:rPr lang="en-US" altLang="zh-TW" sz="2800" dirty="0" smtClean="0">
                <a:sym typeface="Wingdings" pitchFamily="2" charset="2"/>
              </a:rPr>
              <a:t></a:t>
            </a:r>
            <a:r>
              <a:rPr lang="en-US" altLang="zh-TW" sz="2800" dirty="0" smtClean="0"/>
              <a:t>Conducting </a:t>
            </a:r>
            <a:r>
              <a:rPr lang="en-US" altLang="zh-TW" sz="2800" dirty="0"/>
              <a:t>relevant research and surveys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3425825" y="735013"/>
            <a:ext cx="2497138" cy="396875"/>
          </a:xfrm>
          <a:prstGeom prst="rect">
            <a:avLst/>
          </a:prstGeom>
          <a:noFill/>
          <a:ln w="9525">
            <a:noFill/>
            <a:miter lim="800000"/>
            <a:headEnd/>
            <a:tailEnd/>
          </a:ln>
        </p:spPr>
        <p:txBody>
          <a:bodyPr>
            <a:spAutoFit/>
          </a:bodyPr>
          <a:lstStyle/>
          <a:p>
            <a:pPr marL="269875" indent="-269875" eaLnBrk="0" hangingPunct="0">
              <a:spcBef>
                <a:spcPct val="50000"/>
              </a:spcBef>
            </a:pPr>
            <a:r>
              <a:rPr lang="en-AU" sz="2000" b="1">
                <a:solidFill>
                  <a:schemeClr val="bg1"/>
                </a:solidFill>
              </a:rPr>
              <a:t>Modifiable Risk</a:t>
            </a:r>
          </a:p>
        </p:txBody>
      </p:sp>
      <p:sp>
        <p:nvSpPr>
          <p:cNvPr id="10243" name="Text Box 3"/>
          <p:cNvSpPr txBox="1">
            <a:spLocks noChangeArrowheads="1"/>
          </p:cNvSpPr>
          <p:nvPr/>
        </p:nvSpPr>
        <p:spPr bwMode="auto">
          <a:xfrm>
            <a:off x="3082925" y="5481638"/>
            <a:ext cx="4113213" cy="1006475"/>
          </a:xfrm>
          <a:prstGeom prst="rect">
            <a:avLst/>
          </a:prstGeom>
          <a:noFill/>
          <a:ln w="9525">
            <a:noFill/>
            <a:miter lim="800000"/>
            <a:headEnd/>
            <a:tailEnd/>
          </a:ln>
        </p:spPr>
        <p:txBody>
          <a:bodyPr>
            <a:spAutoFit/>
          </a:bodyPr>
          <a:lstStyle/>
          <a:p>
            <a:pPr marL="269875" indent="-269875" eaLnBrk="0" hangingPunct="0">
              <a:buFontTx/>
              <a:buChar char="•"/>
            </a:pPr>
            <a:r>
              <a:rPr lang="en-AU" sz="2000" b="1">
                <a:solidFill>
                  <a:schemeClr val="bg1"/>
                </a:solidFill>
              </a:rPr>
              <a:t>Diabetes</a:t>
            </a:r>
          </a:p>
          <a:p>
            <a:pPr marL="269875" indent="-269875" eaLnBrk="0" hangingPunct="0">
              <a:buFontTx/>
              <a:buChar char="•"/>
            </a:pPr>
            <a:r>
              <a:rPr lang="en-AU" sz="2000" b="1">
                <a:solidFill>
                  <a:schemeClr val="bg1"/>
                </a:solidFill>
              </a:rPr>
              <a:t>Chronic Kidney Disease</a:t>
            </a:r>
          </a:p>
          <a:p>
            <a:pPr marL="269875" indent="-269875" eaLnBrk="0" hangingPunct="0">
              <a:buFontTx/>
              <a:buChar char="•"/>
            </a:pPr>
            <a:r>
              <a:rPr lang="en-AU" sz="2000" b="1">
                <a:solidFill>
                  <a:schemeClr val="bg1"/>
                </a:solidFill>
              </a:rPr>
              <a:t>Indigenous People</a:t>
            </a:r>
          </a:p>
        </p:txBody>
      </p:sp>
      <p:sp>
        <p:nvSpPr>
          <p:cNvPr id="10244" name="Oval 4"/>
          <p:cNvSpPr>
            <a:spLocks noChangeArrowheads="1"/>
          </p:cNvSpPr>
          <p:nvPr/>
        </p:nvSpPr>
        <p:spPr bwMode="auto">
          <a:xfrm>
            <a:off x="203200" y="1155700"/>
            <a:ext cx="8737600" cy="4354513"/>
          </a:xfrm>
          <a:prstGeom prst="ellipse">
            <a:avLst/>
          </a:prstGeom>
          <a:solidFill>
            <a:srgbClr val="FFCC66"/>
          </a:solidFill>
          <a:ln w="15875">
            <a:solidFill>
              <a:srgbClr val="00279F"/>
            </a:solidFill>
            <a:round/>
            <a:headEnd/>
            <a:tailEnd/>
          </a:ln>
        </p:spPr>
        <p:txBody>
          <a:bodyPr wrap="none" anchor="ctr"/>
          <a:lstStyle/>
          <a:p>
            <a:endParaRPr lang="en-US"/>
          </a:p>
        </p:txBody>
      </p:sp>
      <p:sp>
        <p:nvSpPr>
          <p:cNvPr id="10245" name="Oval 5"/>
          <p:cNvSpPr>
            <a:spLocks noChangeArrowheads="1"/>
          </p:cNvSpPr>
          <p:nvPr/>
        </p:nvSpPr>
        <p:spPr bwMode="auto">
          <a:xfrm>
            <a:off x="2776538" y="1544638"/>
            <a:ext cx="6029325" cy="3540125"/>
          </a:xfrm>
          <a:prstGeom prst="ellipse">
            <a:avLst/>
          </a:prstGeom>
          <a:solidFill>
            <a:srgbClr val="FFFF99"/>
          </a:solidFill>
          <a:ln w="15875">
            <a:solidFill>
              <a:srgbClr val="00279F"/>
            </a:solidFill>
            <a:round/>
            <a:headEnd/>
            <a:tailEnd/>
          </a:ln>
        </p:spPr>
        <p:txBody>
          <a:bodyPr wrap="none" anchor="ctr"/>
          <a:lstStyle/>
          <a:p>
            <a:endParaRPr lang="en-US"/>
          </a:p>
        </p:txBody>
      </p:sp>
      <p:sp>
        <p:nvSpPr>
          <p:cNvPr id="10246" name="Oval 6"/>
          <p:cNvSpPr>
            <a:spLocks noChangeArrowheads="1"/>
          </p:cNvSpPr>
          <p:nvPr/>
        </p:nvSpPr>
        <p:spPr bwMode="auto">
          <a:xfrm>
            <a:off x="4892675" y="1970088"/>
            <a:ext cx="3725863" cy="2654300"/>
          </a:xfrm>
          <a:prstGeom prst="ellipse">
            <a:avLst/>
          </a:prstGeom>
          <a:solidFill>
            <a:srgbClr val="FFFFCC"/>
          </a:solidFill>
          <a:ln w="152400">
            <a:solidFill>
              <a:srgbClr val="FC0128"/>
            </a:solidFill>
            <a:round/>
            <a:headEnd/>
            <a:tailEnd/>
          </a:ln>
        </p:spPr>
        <p:txBody>
          <a:bodyPr wrap="none" anchor="ctr"/>
          <a:lstStyle/>
          <a:p>
            <a:endParaRPr lang="en-US"/>
          </a:p>
        </p:txBody>
      </p:sp>
      <p:sp>
        <p:nvSpPr>
          <p:cNvPr id="10247" name="Text Box 7"/>
          <p:cNvSpPr txBox="1">
            <a:spLocks noChangeArrowheads="1"/>
          </p:cNvSpPr>
          <p:nvPr/>
        </p:nvSpPr>
        <p:spPr bwMode="auto">
          <a:xfrm>
            <a:off x="609600" y="2716213"/>
            <a:ext cx="2100263" cy="946150"/>
          </a:xfrm>
          <a:prstGeom prst="rect">
            <a:avLst/>
          </a:prstGeom>
          <a:noFill/>
          <a:ln w="9525">
            <a:noFill/>
            <a:miter lim="800000"/>
            <a:headEnd/>
            <a:tailEnd/>
          </a:ln>
        </p:spPr>
        <p:txBody>
          <a:bodyPr anchor="ctr">
            <a:spAutoFit/>
          </a:bodyPr>
          <a:lstStyle/>
          <a:p>
            <a:pPr algn="ctr" eaLnBrk="0" hangingPunct="0">
              <a:spcBef>
                <a:spcPct val="50000"/>
              </a:spcBef>
            </a:pPr>
            <a:r>
              <a:rPr lang="en-AU" sz="2800" b="1">
                <a:solidFill>
                  <a:srgbClr val="00279F"/>
                </a:solidFill>
              </a:rPr>
              <a:t>General population</a:t>
            </a:r>
            <a:endParaRPr lang="en-AU" sz="2400" b="1">
              <a:solidFill>
                <a:srgbClr val="00279F"/>
              </a:solidFill>
            </a:endParaRPr>
          </a:p>
        </p:txBody>
      </p:sp>
      <p:sp>
        <p:nvSpPr>
          <p:cNvPr id="10248" name="Text Box 8"/>
          <p:cNvSpPr txBox="1">
            <a:spLocks noChangeArrowheads="1"/>
          </p:cNvSpPr>
          <p:nvPr/>
        </p:nvSpPr>
        <p:spPr bwMode="auto">
          <a:xfrm>
            <a:off x="2846388" y="2314575"/>
            <a:ext cx="2082800" cy="1800225"/>
          </a:xfrm>
          <a:prstGeom prst="rect">
            <a:avLst/>
          </a:prstGeom>
          <a:noFill/>
          <a:ln w="9525">
            <a:noFill/>
            <a:miter lim="800000"/>
            <a:headEnd/>
            <a:tailEnd/>
          </a:ln>
        </p:spPr>
        <p:txBody>
          <a:bodyPr anchor="ctr">
            <a:spAutoFit/>
          </a:bodyPr>
          <a:lstStyle/>
          <a:p>
            <a:pPr algn="ctr" eaLnBrk="0" hangingPunct="0">
              <a:spcBef>
                <a:spcPct val="50000"/>
              </a:spcBef>
            </a:pPr>
            <a:r>
              <a:rPr lang="en-AU" sz="2800" b="1">
                <a:solidFill>
                  <a:srgbClr val="00279F"/>
                </a:solidFill>
              </a:rPr>
              <a:t>At-risk individuals and groups</a:t>
            </a:r>
            <a:endParaRPr lang="en-AU" sz="2400" b="1">
              <a:solidFill>
                <a:srgbClr val="00279F"/>
              </a:solidFill>
            </a:endParaRPr>
          </a:p>
        </p:txBody>
      </p:sp>
      <p:sp>
        <p:nvSpPr>
          <p:cNvPr id="10249" name="Text Box 9"/>
          <p:cNvSpPr txBox="1">
            <a:spLocks noChangeArrowheads="1"/>
          </p:cNvSpPr>
          <p:nvPr/>
        </p:nvSpPr>
        <p:spPr bwMode="auto">
          <a:xfrm>
            <a:off x="5148263" y="2746375"/>
            <a:ext cx="1677987" cy="946150"/>
          </a:xfrm>
          <a:prstGeom prst="rect">
            <a:avLst/>
          </a:prstGeom>
          <a:noFill/>
          <a:ln w="9525">
            <a:noFill/>
            <a:miter lim="800000"/>
            <a:headEnd/>
            <a:tailEnd/>
          </a:ln>
        </p:spPr>
        <p:txBody>
          <a:bodyPr anchor="ctr">
            <a:spAutoFit/>
          </a:bodyPr>
          <a:lstStyle/>
          <a:p>
            <a:pPr algn="ctr" eaLnBrk="0" hangingPunct="0">
              <a:spcBef>
                <a:spcPct val="50000"/>
              </a:spcBef>
            </a:pPr>
            <a:r>
              <a:rPr lang="en-AU" sz="2800" b="1">
                <a:solidFill>
                  <a:srgbClr val="00279F"/>
                </a:solidFill>
              </a:rPr>
              <a:t>CVD patients</a:t>
            </a:r>
          </a:p>
        </p:txBody>
      </p:sp>
      <p:sp>
        <p:nvSpPr>
          <p:cNvPr id="10250" name="Oval 10"/>
          <p:cNvSpPr>
            <a:spLocks noChangeArrowheads="1"/>
          </p:cNvSpPr>
          <p:nvPr/>
        </p:nvSpPr>
        <p:spPr bwMode="auto">
          <a:xfrm>
            <a:off x="6748463" y="2716213"/>
            <a:ext cx="1473200" cy="1089025"/>
          </a:xfrm>
          <a:prstGeom prst="ellipse">
            <a:avLst/>
          </a:prstGeom>
          <a:solidFill>
            <a:srgbClr val="CCFFFF"/>
          </a:solidFill>
          <a:ln w="19050">
            <a:solidFill>
              <a:srgbClr val="00279F"/>
            </a:solidFill>
            <a:round/>
            <a:headEnd/>
            <a:tailEnd/>
          </a:ln>
        </p:spPr>
        <p:txBody>
          <a:bodyPr wrap="none" anchor="ctr"/>
          <a:lstStyle/>
          <a:p>
            <a:endParaRPr lang="en-US"/>
          </a:p>
        </p:txBody>
      </p:sp>
      <p:sp>
        <p:nvSpPr>
          <p:cNvPr id="10251" name="Text Box 11"/>
          <p:cNvSpPr txBox="1">
            <a:spLocks noChangeArrowheads="1"/>
          </p:cNvSpPr>
          <p:nvPr/>
        </p:nvSpPr>
        <p:spPr bwMode="auto">
          <a:xfrm>
            <a:off x="6877050" y="5207000"/>
            <a:ext cx="2266950" cy="1006475"/>
          </a:xfrm>
          <a:prstGeom prst="rect">
            <a:avLst/>
          </a:prstGeom>
          <a:noFill/>
          <a:ln w="9525">
            <a:noFill/>
            <a:miter lim="800000"/>
            <a:headEnd/>
            <a:tailEnd/>
          </a:ln>
        </p:spPr>
        <p:txBody>
          <a:bodyPr>
            <a:spAutoFit/>
          </a:bodyPr>
          <a:lstStyle/>
          <a:p>
            <a:pPr algn="ctr" eaLnBrk="0" hangingPunct="0"/>
            <a:r>
              <a:rPr lang="en-AU" sz="2000" b="1" dirty="0">
                <a:solidFill>
                  <a:srgbClr val="FFFF99"/>
                </a:solidFill>
              </a:rPr>
              <a:t>Acute Presentation</a:t>
            </a:r>
          </a:p>
          <a:p>
            <a:pPr algn="ctr" eaLnBrk="0" hangingPunct="0"/>
            <a:r>
              <a:rPr lang="en-AU" sz="2000" b="1" dirty="0">
                <a:solidFill>
                  <a:srgbClr val="FFFF99"/>
                </a:solidFill>
              </a:rPr>
              <a:t>ACS</a:t>
            </a:r>
          </a:p>
          <a:p>
            <a:pPr algn="ctr" eaLnBrk="0" hangingPunct="0"/>
            <a:r>
              <a:rPr lang="en-AU" sz="2000" b="1" dirty="0">
                <a:solidFill>
                  <a:srgbClr val="FFFF99"/>
                </a:solidFill>
              </a:rPr>
              <a:t>Stroke</a:t>
            </a:r>
          </a:p>
        </p:txBody>
      </p:sp>
      <p:sp>
        <p:nvSpPr>
          <p:cNvPr id="10252" name="AutoShape 12"/>
          <p:cNvSpPr>
            <a:spLocks noChangeArrowheads="1"/>
          </p:cNvSpPr>
          <p:nvPr/>
        </p:nvSpPr>
        <p:spPr bwMode="auto">
          <a:xfrm rot="-1447754">
            <a:off x="7732713" y="4414838"/>
            <a:ext cx="193675" cy="892175"/>
          </a:xfrm>
          <a:prstGeom prst="upArrow">
            <a:avLst>
              <a:gd name="adj1" fmla="val 50000"/>
              <a:gd name="adj2" fmla="val 115164"/>
            </a:avLst>
          </a:prstGeom>
          <a:solidFill>
            <a:srgbClr val="CCFFFF"/>
          </a:solidFill>
          <a:ln w="9525">
            <a:solidFill>
              <a:srgbClr val="000000"/>
            </a:solidFill>
            <a:miter lim="800000"/>
            <a:headEnd/>
            <a:tailEnd/>
          </a:ln>
        </p:spPr>
        <p:txBody>
          <a:bodyPr wrap="none" anchor="ctr"/>
          <a:lstStyle/>
          <a:p>
            <a:endParaRPr lang="en-US"/>
          </a:p>
        </p:txBody>
      </p:sp>
      <p:sp>
        <p:nvSpPr>
          <p:cNvPr id="10253" name="Rectangle 13"/>
          <p:cNvSpPr>
            <a:spLocks noChangeArrowheads="1"/>
          </p:cNvSpPr>
          <p:nvPr/>
        </p:nvSpPr>
        <p:spPr bwMode="auto">
          <a:xfrm>
            <a:off x="0" y="38100"/>
            <a:ext cx="9144000" cy="679450"/>
          </a:xfrm>
          <a:prstGeom prst="rect">
            <a:avLst/>
          </a:prstGeom>
          <a:noFill/>
          <a:ln w="9525">
            <a:noFill/>
            <a:miter lim="800000"/>
            <a:headEnd/>
            <a:tailEnd/>
          </a:ln>
        </p:spPr>
        <p:txBody>
          <a:bodyPr anchor="ctr"/>
          <a:lstStyle/>
          <a:p>
            <a:pPr algn="ctr">
              <a:lnSpc>
                <a:spcPct val="90000"/>
              </a:lnSpc>
            </a:pPr>
            <a:r>
              <a:rPr lang="en-AU" sz="4000" b="1" dirty="0" smtClean="0">
                <a:ln>
                  <a:solidFill>
                    <a:schemeClr val="accent2">
                      <a:lumMod val="50000"/>
                    </a:schemeClr>
                  </a:solidFill>
                </a:ln>
                <a:solidFill>
                  <a:srgbClr val="FFFF00"/>
                </a:solidFill>
              </a:rPr>
              <a:t>A framework for strategies</a:t>
            </a:r>
            <a:endParaRPr lang="en-AU" sz="4000" b="1" dirty="0">
              <a:ln>
                <a:solidFill>
                  <a:schemeClr val="accent2">
                    <a:lumMod val="50000"/>
                  </a:schemeClr>
                </a:solidFill>
              </a:ln>
              <a:solidFill>
                <a:srgbClr val="FFFF00"/>
              </a:solidFill>
            </a:endParaRPr>
          </a:p>
        </p:txBody>
      </p:sp>
      <p:sp>
        <p:nvSpPr>
          <p:cNvPr id="10255" name="Text Box 15"/>
          <p:cNvSpPr txBox="1">
            <a:spLocks noChangeArrowheads="1"/>
          </p:cNvSpPr>
          <p:nvPr/>
        </p:nvSpPr>
        <p:spPr bwMode="auto">
          <a:xfrm>
            <a:off x="601663" y="5592763"/>
            <a:ext cx="1462087" cy="730250"/>
          </a:xfrm>
          <a:prstGeom prst="rect">
            <a:avLst/>
          </a:prstGeom>
          <a:noFill/>
          <a:ln w="28575">
            <a:solidFill>
              <a:schemeClr val="bg1"/>
            </a:solidFill>
            <a:miter lim="800000"/>
            <a:headEnd/>
            <a:tailEnd/>
          </a:ln>
        </p:spPr>
        <p:txBody>
          <a:bodyPr>
            <a:spAutoFit/>
          </a:bodyPr>
          <a:lstStyle/>
          <a:p>
            <a:pPr algn="ctr" eaLnBrk="0" hangingPunct="0"/>
            <a:r>
              <a:rPr lang="en-AU" sz="2000" b="1">
                <a:solidFill>
                  <a:schemeClr val="bg1"/>
                </a:solidFill>
              </a:rPr>
              <a:t>Societal</a:t>
            </a:r>
          </a:p>
          <a:p>
            <a:pPr algn="ctr" eaLnBrk="0" hangingPunct="0"/>
            <a:r>
              <a:rPr lang="en-AU" sz="2000" b="1">
                <a:solidFill>
                  <a:schemeClr val="bg1"/>
                </a:solidFill>
              </a:rPr>
              <a:t>Context</a:t>
            </a:r>
          </a:p>
        </p:txBody>
      </p:sp>
      <p:sp>
        <p:nvSpPr>
          <p:cNvPr id="10256" name="Text Box 16"/>
          <p:cNvSpPr txBox="1">
            <a:spLocks noChangeArrowheads="1"/>
          </p:cNvSpPr>
          <p:nvPr/>
        </p:nvSpPr>
        <p:spPr bwMode="auto">
          <a:xfrm>
            <a:off x="471488" y="757238"/>
            <a:ext cx="2614612" cy="701675"/>
          </a:xfrm>
          <a:prstGeom prst="rect">
            <a:avLst/>
          </a:prstGeom>
          <a:noFill/>
          <a:ln w="9525">
            <a:noFill/>
            <a:miter lim="800000"/>
            <a:headEnd/>
            <a:tailEnd/>
          </a:ln>
        </p:spPr>
        <p:txBody>
          <a:bodyPr>
            <a:spAutoFit/>
          </a:bodyPr>
          <a:lstStyle/>
          <a:p>
            <a:pPr>
              <a:spcBef>
                <a:spcPct val="50000"/>
              </a:spcBef>
            </a:pPr>
            <a:r>
              <a:rPr lang="en-AU" sz="2000" b="1" dirty="0">
                <a:solidFill>
                  <a:schemeClr val="bg1"/>
                </a:solidFill>
              </a:rPr>
              <a:t>Prevent Modifiable Risk Variables </a:t>
            </a:r>
          </a:p>
        </p:txBody>
      </p:sp>
      <p:sp>
        <p:nvSpPr>
          <p:cNvPr id="10257" name="Text Box 17"/>
          <p:cNvSpPr txBox="1">
            <a:spLocks noChangeArrowheads="1"/>
          </p:cNvSpPr>
          <p:nvPr/>
        </p:nvSpPr>
        <p:spPr bwMode="auto">
          <a:xfrm>
            <a:off x="7272338" y="757238"/>
            <a:ext cx="2043112" cy="1006475"/>
          </a:xfrm>
          <a:prstGeom prst="rect">
            <a:avLst/>
          </a:prstGeom>
          <a:noFill/>
          <a:ln w="9525">
            <a:noFill/>
            <a:miter lim="800000"/>
            <a:headEnd/>
            <a:tailEnd/>
          </a:ln>
        </p:spPr>
        <p:txBody>
          <a:bodyPr>
            <a:spAutoFit/>
          </a:bodyPr>
          <a:lstStyle/>
          <a:p>
            <a:pPr algn="ctr">
              <a:spcBef>
                <a:spcPct val="50000"/>
              </a:spcBef>
            </a:pPr>
            <a:r>
              <a:rPr lang="en-AU" sz="2000" b="1">
                <a:solidFill>
                  <a:schemeClr val="bg1"/>
                </a:solidFill>
              </a:rPr>
              <a:t>Prevent Recurrent Events</a:t>
            </a:r>
            <a:r>
              <a:rPr lang="en-AU" sz="2000"/>
              <a:t> </a:t>
            </a:r>
          </a:p>
        </p:txBody>
      </p:sp>
      <p:sp>
        <p:nvSpPr>
          <p:cNvPr id="10258" name="Text Box 18"/>
          <p:cNvSpPr txBox="1">
            <a:spLocks noChangeArrowheads="1"/>
          </p:cNvSpPr>
          <p:nvPr/>
        </p:nvSpPr>
        <p:spPr bwMode="auto">
          <a:xfrm>
            <a:off x="7000875" y="2743200"/>
            <a:ext cx="1157288" cy="946150"/>
          </a:xfrm>
          <a:prstGeom prst="rect">
            <a:avLst/>
          </a:prstGeom>
          <a:noFill/>
          <a:ln w="9525">
            <a:noFill/>
            <a:miter lim="800000"/>
            <a:headEnd/>
            <a:tailEnd/>
          </a:ln>
        </p:spPr>
        <p:txBody>
          <a:bodyPr>
            <a:spAutoFit/>
          </a:bodyPr>
          <a:lstStyle/>
          <a:p>
            <a:pPr>
              <a:spcBef>
                <a:spcPct val="50000"/>
              </a:spcBef>
            </a:pPr>
            <a:r>
              <a:rPr lang="en-AU" sz="2800" b="1">
                <a:solidFill>
                  <a:schemeClr val="accent2"/>
                </a:solidFill>
              </a:rPr>
              <a:t>End-stage</a:t>
            </a:r>
          </a:p>
        </p:txBody>
      </p:sp>
      <p:sp>
        <p:nvSpPr>
          <p:cNvPr id="10259" name="Text Box 19"/>
          <p:cNvSpPr txBox="1">
            <a:spLocks noChangeArrowheads="1"/>
          </p:cNvSpPr>
          <p:nvPr/>
        </p:nvSpPr>
        <p:spPr bwMode="auto">
          <a:xfrm>
            <a:off x="5957888" y="771525"/>
            <a:ext cx="1600200" cy="396875"/>
          </a:xfrm>
          <a:prstGeom prst="rect">
            <a:avLst/>
          </a:prstGeom>
          <a:noFill/>
          <a:ln w="9525">
            <a:noFill/>
            <a:miter lim="800000"/>
            <a:headEnd/>
            <a:tailEnd/>
          </a:ln>
        </p:spPr>
        <p:txBody>
          <a:bodyPr>
            <a:spAutoFit/>
          </a:bodyPr>
          <a:lstStyle/>
          <a:p>
            <a:pPr>
              <a:spcBef>
                <a:spcPct val="50000"/>
              </a:spcBef>
            </a:pPr>
            <a:r>
              <a:rPr lang="en-AU" sz="2000" b="1">
                <a:solidFill>
                  <a:schemeClr val="bg1"/>
                </a:solidFill>
              </a:rPr>
              <a:t>Acute Care</a:t>
            </a:r>
          </a:p>
        </p:txBody>
      </p:sp>
      <p:sp>
        <p:nvSpPr>
          <p:cNvPr id="10260" name="Text Box 20"/>
          <p:cNvSpPr txBox="1">
            <a:spLocks noChangeArrowheads="1"/>
          </p:cNvSpPr>
          <p:nvPr/>
        </p:nvSpPr>
        <p:spPr bwMode="auto">
          <a:xfrm>
            <a:off x="0" y="6521450"/>
            <a:ext cx="6837363" cy="336550"/>
          </a:xfrm>
          <a:prstGeom prst="rect">
            <a:avLst/>
          </a:prstGeom>
          <a:noFill/>
          <a:ln w="9525">
            <a:noFill/>
            <a:miter lim="800000"/>
            <a:headEnd/>
            <a:tailEnd/>
          </a:ln>
        </p:spPr>
        <p:txBody>
          <a:bodyPr>
            <a:spAutoFit/>
          </a:bodyPr>
          <a:lstStyle/>
          <a:p>
            <a:pPr>
              <a:spcBef>
                <a:spcPct val="50000"/>
              </a:spcBef>
            </a:pPr>
            <a:r>
              <a:rPr lang="en-AU" sz="1600">
                <a:solidFill>
                  <a:schemeClr val="bg1"/>
                </a:solidFill>
              </a:rPr>
              <a:t>Modified from A Tonkin, Atherosclerosis and Heart Disease, 2003</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0"/>
            <a:ext cx="8229600" cy="1143000"/>
          </a:xfrm>
        </p:spPr>
        <p:txBody>
          <a:bodyPr>
            <a:noAutofit/>
          </a:bodyPr>
          <a:lstStyle/>
          <a:p>
            <a:pPr eaLnBrk="1" hangingPunct="1"/>
            <a:r>
              <a:rPr lang="en-AU" sz="3600" b="1" dirty="0" smtClean="0">
                <a:ln w="6350">
                  <a:solidFill>
                    <a:schemeClr val="accent2">
                      <a:lumMod val="50000"/>
                    </a:schemeClr>
                  </a:solidFill>
                </a:ln>
                <a:solidFill>
                  <a:srgbClr val="FFFF00"/>
                </a:solidFill>
              </a:rPr>
              <a:t>Drugs More Important than Interventions after Heart Attack?</a:t>
            </a:r>
          </a:p>
        </p:txBody>
      </p:sp>
      <p:pic>
        <p:nvPicPr>
          <p:cNvPr id="11268" name="Picture 5"/>
          <p:cNvPicPr>
            <a:picLocks noChangeAspect="1" noChangeArrowheads="1"/>
          </p:cNvPicPr>
          <p:nvPr/>
        </p:nvPicPr>
        <p:blipFill>
          <a:blip r:embed="rId2" cstate="print"/>
          <a:srcRect/>
          <a:stretch>
            <a:fillRect/>
          </a:stretch>
        </p:blipFill>
        <p:spPr bwMode="auto">
          <a:xfrm>
            <a:off x="747713" y="1541463"/>
            <a:ext cx="7654925" cy="4287837"/>
          </a:xfrm>
          <a:prstGeom prst="rect">
            <a:avLst/>
          </a:prstGeom>
          <a:noFill/>
          <a:ln w="9525">
            <a:noFill/>
            <a:miter lim="800000"/>
            <a:headEnd/>
            <a:tailEnd/>
          </a:ln>
        </p:spPr>
      </p:pic>
      <p:sp>
        <p:nvSpPr>
          <p:cNvPr id="11269" name="Text Box 6"/>
          <p:cNvSpPr txBox="1">
            <a:spLocks noChangeArrowheads="1"/>
          </p:cNvSpPr>
          <p:nvPr/>
        </p:nvSpPr>
        <p:spPr bwMode="auto">
          <a:xfrm>
            <a:off x="3962400" y="6096000"/>
            <a:ext cx="4972050" cy="338138"/>
          </a:xfrm>
          <a:prstGeom prst="rect">
            <a:avLst/>
          </a:prstGeom>
          <a:noFill/>
          <a:ln w="9525">
            <a:noFill/>
            <a:miter lim="800000"/>
            <a:headEnd/>
            <a:tailEnd/>
          </a:ln>
        </p:spPr>
        <p:txBody>
          <a:bodyPr>
            <a:spAutoFit/>
          </a:bodyPr>
          <a:lstStyle/>
          <a:p>
            <a:pPr algn="r">
              <a:spcBef>
                <a:spcPct val="50000"/>
              </a:spcBef>
            </a:pPr>
            <a:r>
              <a:rPr lang="en-AU" sz="1600" dirty="0">
                <a:solidFill>
                  <a:schemeClr val="bg1"/>
                </a:solidFill>
              </a:rPr>
              <a:t>S Setoguchi et al. JACC 2008; 51: 1247-1254</a:t>
            </a:r>
          </a:p>
        </p:txBody>
      </p:sp>
      <p:sp>
        <p:nvSpPr>
          <p:cNvPr id="11270" name="Text Box 7"/>
          <p:cNvSpPr txBox="1">
            <a:spLocks noChangeArrowheads="1"/>
          </p:cNvSpPr>
          <p:nvPr/>
        </p:nvSpPr>
        <p:spPr bwMode="auto">
          <a:xfrm>
            <a:off x="4914900" y="1585913"/>
            <a:ext cx="2114550" cy="396875"/>
          </a:xfrm>
          <a:prstGeom prst="rect">
            <a:avLst/>
          </a:prstGeom>
          <a:noFill/>
          <a:ln w="9525">
            <a:noFill/>
            <a:miter lim="800000"/>
            <a:headEnd/>
            <a:tailEnd/>
          </a:ln>
        </p:spPr>
        <p:txBody>
          <a:bodyPr>
            <a:spAutoFit/>
          </a:bodyPr>
          <a:lstStyle/>
          <a:p>
            <a:pPr>
              <a:spcBef>
                <a:spcPct val="50000"/>
              </a:spcBef>
            </a:pPr>
            <a:r>
              <a:rPr lang="en-AU" sz="2000" b="1"/>
              <a:t>n = 21484</a:t>
            </a:r>
          </a:p>
        </p:txBody>
      </p:sp>
      <p:sp>
        <p:nvSpPr>
          <p:cNvPr id="8" name="Rectangle 7"/>
          <p:cNvSpPr/>
          <p:nvPr/>
        </p:nvSpPr>
        <p:spPr>
          <a:xfrm>
            <a:off x="749300" y="1714500"/>
            <a:ext cx="292100" cy="3365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AU"/>
          </a:p>
        </p:txBody>
      </p:sp>
      <p:sp>
        <p:nvSpPr>
          <p:cNvPr id="11272" name="TextBox 6"/>
          <p:cNvSpPr txBox="1">
            <a:spLocks noChangeArrowheads="1"/>
          </p:cNvSpPr>
          <p:nvPr/>
        </p:nvSpPr>
        <p:spPr bwMode="auto">
          <a:xfrm rot="-5400000">
            <a:off x="-1250156" y="3525044"/>
            <a:ext cx="4316413" cy="339725"/>
          </a:xfrm>
          <a:prstGeom prst="rect">
            <a:avLst/>
          </a:prstGeom>
          <a:noFill/>
          <a:ln w="9525">
            <a:noFill/>
            <a:miter lim="800000"/>
            <a:headEnd/>
            <a:tailEnd/>
          </a:ln>
        </p:spPr>
        <p:txBody>
          <a:bodyPr>
            <a:spAutoFit/>
          </a:bodyPr>
          <a:lstStyle/>
          <a:p>
            <a:pPr algn="ctr"/>
            <a:r>
              <a:rPr lang="en-AU" sz="1600" b="1"/>
              <a:t>30 day Hazard Ratio post-MI</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8600" y="381001"/>
            <a:ext cx="8915400" cy="6032421"/>
          </a:xfrm>
          <a:prstGeom prst="rect">
            <a:avLst/>
          </a:prstGeom>
          <a:noFill/>
        </p:spPr>
        <p:txBody>
          <a:bodyPr wrap="square" rtlCol="0">
            <a:spAutoFit/>
          </a:bodyPr>
          <a:lstStyle/>
          <a:p>
            <a:pPr algn="ctr"/>
            <a:r>
              <a:rPr lang="en-US" sz="4400" b="1" dirty="0" smtClean="0">
                <a:ln>
                  <a:solidFill>
                    <a:schemeClr val="accent2">
                      <a:lumMod val="50000"/>
                    </a:schemeClr>
                  </a:solidFill>
                </a:ln>
                <a:solidFill>
                  <a:srgbClr val="FFFF00"/>
                </a:solidFill>
                <a:effectLst>
                  <a:outerShdw blurRad="38100" dist="38100" dir="2700000" algn="tl">
                    <a:srgbClr val="000000">
                      <a:alpha val="43137"/>
                    </a:srgbClr>
                  </a:outerShdw>
                </a:effectLst>
              </a:rPr>
              <a:t>Factors Contributing to Decline in Deaths</a:t>
            </a:r>
          </a:p>
          <a:p>
            <a:endParaRPr lang="en-US" dirty="0" smtClean="0"/>
          </a:p>
          <a:p>
            <a:r>
              <a:rPr lang="en-US" sz="2800" dirty="0" smtClean="0">
                <a:sym typeface="Wingdings" pitchFamily="2" charset="2"/>
              </a:rPr>
              <a:t></a:t>
            </a:r>
            <a:r>
              <a:rPr lang="en-US" sz="2800" dirty="0" smtClean="0"/>
              <a:t>Better and earlier diagnosis</a:t>
            </a:r>
          </a:p>
          <a:p>
            <a:endParaRPr lang="en-US" sz="2800" dirty="0" smtClean="0"/>
          </a:p>
          <a:p>
            <a:r>
              <a:rPr lang="en-US" sz="2800" dirty="0" smtClean="0">
                <a:sym typeface="Wingdings" pitchFamily="2" charset="2"/>
              </a:rPr>
              <a:t></a:t>
            </a:r>
            <a:r>
              <a:rPr lang="en-US" sz="2800" dirty="0" smtClean="0"/>
              <a:t>Better emergency and medical care</a:t>
            </a:r>
          </a:p>
          <a:p>
            <a:endParaRPr lang="en-US" sz="2800" dirty="0" smtClean="0"/>
          </a:p>
          <a:p>
            <a:r>
              <a:rPr lang="en-US" sz="2800" dirty="0" smtClean="0">
                <a:sym typeface="Wingdings" pitchFamily="2" charset="2"/>
              </a:rPr>
              <a:t></a:t>
            </a:r>
            <a:r>
              <a:rPr lang="en-US" sz="2800" dirty="0" smtClean="0"/>
              <a:t>Improved drugs for specific treatment</a:t>
            </a:r>
          </a:p>
          <a:p>
            <a:endParaRPr lang="en-US" sz="2800" dirty="0" smtClean="0"/>
          </a:p>
          <a:p>
            <a:r>
              <a:rPr lang="en-US" sz="2800" dirty="0" smtClean="0">
                <a:sym typeface="Wingdings" pitchFamily="2" charset="2"/>
              </a:rPr>
              <a:t></a:t>
            </a:r>
            <a:r>
              <a:rPr lang="en-US" sz="2800" dirty="0" smtClean="0"/>
              <a:t>Improved public awareness</a:t>
            </a:r>
          </a:p>
          <a:p>
            <a:endParaRPr lang="en-US" sz="2800" dirty="0" smtClean="0"/>
          </a:p>
          <a:p>
            <a:r>
              <a:rPr lang="en-US" sz="2800" dirty="0" smtClean="0">
                <a:sym typeface="Wingdings" pitchFamily="2" charset="2"/>
              </a:rPr>
              <a:t></a:t>
            </a:r>
            <a:r>
              <a:rPr lang="en-US" sz="2800" dirty="0" smtClean="0"/>
              <a:t>Increased use of preventive measures, including lifestyle changes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Oval 2"/>
          <p:cNvSpPr>
            <a:spLocks noChangeArrowheads="1"/>
          </p:cNvSpPr>
          <p:nvPr/>
        </p:nvSpPr>
        <p:spPr bwMode="auto">
          <a:xfrm rot="-7410513">
            <a:off x="3115469" y="2621756"/>
            <a:ext cx="92075" cy="252413"/>
          </a:xfrm>
          <a:prstGeom prst="ellipse">
            <a:avLst/>
          </a:prstGeom>
          <a:solidFill>
            <a:srgbClr val="D6C6FE"/>
          </a:solidFill>
          <a:ln w="19050">
            <a:solidFill>
              <a:schemeClr val="tx1"/>
            </a:solidFill>
            <a:round/>
            <a:headEnd/>
            <a:tailEnd/>
          </a:ln>
        </p:spPr>
        <p:txBody>
          <a:bodyPr wrap="none" anchor="ctr"/>
          <a:lstStyle/>
          <a:p>
            <a:endParaRPr lang="en-US"/>
          </a:p>
        </p:txBody>
      </p:sp>
      <p:sp>
        <p:nvSpPr>
          <p:cNvPr id="21507" name="Rectangle 3"/>
          <p:cNvSpPr>
            <a:spLocks noChangeArrowheads="1"/>
          </p:cNvSpPr>
          <p:nvPr/>
        </p:nvSpPr>
        <p:spPr bwMode="auto">
          <a:xfrm>
            <a:off x="4643438" y="476250"/>
            <a:ext cx="4032250" cy="946150"/>
          </a:xfrm>
          <a:prstGeom prst="rect">
            <a:avLst/>
          </a:prstGeom>
          <a:noFill/>
          <a:ln w="9525">
            <a:noFill/>
            <a:miter lim="800000"/>
            <a:headEnd/>
            <a:tailEnd/>
          </a:ln>
        </p:spPr>
        <p:txBody>
          <a:bodyPr>
            <a:spAutoFit/>
          </a:bodyPr>
          <a:lstStyle/>
          <a:p>
            <a:pPr algn="ctr" eaLnBrk="0" hangingPunct="0"/>
            <a:r>
              <a:rPr lang="en-GB" sz="2800" b="1">
                <a:solidFill>
                  <a:schemeClr val="bg1"/>
                </a:solidFill>
              </a:rPr>
              <a:t>Individual</a:t>
            </a:r>
          </a:p>
          <a:p>
            <a:pPr algn="ctr" eaLnBrk="0" hangingPunct="0"/>
            <a:r>
              <a:rPr lang="en-GB" sz="2800" b="1">
                <a:solidFill>
                  <a:schemeClr val="bg1"/>
                </a:solidFill>
              </a:rPr>
              <a:t>Behaviour Change</a:t>
            </a:r>
          </a:p>
        </p:txBody>
      </p:sp>
      <p:sp>
        <p:nvSpPr>
          <p:cNvPr id="21508" name="Oval 4"/>
          <p:cNvSpPr>
            <a:spLocks noChangeArrowheads="1"/>
          </p:cNvSpPr>
          <p:nvPr/>
        </p:nvSpPr>
        <p:spPr bwMode="auto">
          <a:xfrm rot="816186">
            <a:off x="2212975" y="2203450"/>
            <a:ext cx="465138" cy="503238"/>
          </a:xfrm>
          <a:prstGeom prst="ellipse">
            <a:avLst/>
          </a:prstGeom>
          <a:solidFill>
            <a:srgbClr val="D6C6FE"/>
          </a:solidFill>
          <a:ln w="19050">
            <a:solidFill>
              <a:schemeClr val="tx1"/>
            </a:solidFill>
            <a:round/>
            <a:headEnd/>
            <a:tailEnd/>
          </a:ln>
        </p:spPr>
        <p:txBody>
          <a:bodyPr wrap="none" anchor="ctr"/>
          <a:lstStyle/>
          <a:p>
            <a:endParaRPr lang="en-US"/>
          </a:p>
        </p:txBody>
      </p:sp>
      <p:sp>
        <p:nvSpPr>
          <p:cNvPr id="21509" name="Oval 5"/>
          <p:cNvSpPr>
            <a:spLocks noChangeArrowheads="1"/>
          </p:cNvSpPr>
          <p:nvPr/>
        </p:nvSpPr>
        <p:spPr bwMode="auto">
          <a:xfrm rot="-4341374">
            <a:off x="2449512" y="2708276"/>
            <a:ext cx="142875" cy="463550"/>
          </a:xfrm>
          <a:prstGeom prst="ellipse">
            <a:avLst/>
          </a:prstGeom>
          <a:solidFill>
            <a:srgbClr val="D6C6FE"/>
          </a:solidFill>
          <a:ln w="19050">
            <a:solidFill>
              <a:schemeClr val="tx1"/>
            </a:solidFill>
            <a:round/>
            <a:headEnd/>
            <a:tailEnd/>
          </a:ln>
        </p:spPr>
        <p:txBody>
          <a:bodyPr wrap="none" anchor="ctr"/>
          <a:lstStyle/>
          <a:p>
            <a:endParaRPr lang="en-US"/>
          </a:p>
        </p:txBody>
      </p:sp>
      <p:sp>
        <p:nvSpPr>
          <p:cNvPr id="21510" name="Oval 6"/>
          <p:cNvSpPr>
            <a:spLocks noChangeArrowheads="1"/>
          </p:cNvSpPr>
          <p:nvPr/>
        </p:nvSpPr>
        <p:spPr bwMode="auto">
          <a:xfrm rot="969782">
            <a:off x="2025650" y="2659063"/>
            <a:ext cx="266700" cy="1296987"/>
          </a:xfrm>
          <a:prstGeom prst="ellipse">
            <a:avLst/>
          </a:prstGeom>
          <a:solidFill>
            <a:srgbClr val="D6C6FE"/>
          </a:solidFill>
          <a:ln w="19050">
            <a:solidFill>
              <a:schemeClr val="tx1"/>
            </a:solidFill>
            <a:round/>
            <a:headEnd/>
            <a:tailEnd/>
          </a:ln>
        </p:spPr>
        <p:txBody>
          <a:bodyPr wrap="none" anchor="ctr"/>
          <a:lstStyle/>
          <a:p>
            <a:endParaRPr lang="en-US"/>
          </a:p>
        </p:txBody>
      </p:sp>
      <p:sp>
        <p:nvSpPr>
          <p:cNvPr id="21511" name="Oval 7"/>
          <p:cNvSpPr>
            <a:spLocks noChangeArrowheads="1"/>
          </p:cNvSpPr>
          <p:nvPr/>
        </p:nvSpPr>
        <p:spPr bwMode="auto">
          <a:xfrm>
            <a:off x="1911350" y="3949700"/>
            <a:ext cx="131763" cy="503238"/>
          </a:xfrm>
          <a:prstGeom prst="ellipse">
            <a:avLst/>
          </a:prstGeom>
          <a:solidFill>
            <a:srgbClr val="D6C6FE"/>
          </a:solidFill>
          <a:ln w="19050">
            <a:solidFill>
              <a:schemeClr val="tx1"/>
            </a:solidFill>
            <a:round/>
            <a:headEnd/>
            <a:tailEnd/>
          </a:ln>
        </p:spPr>
        <p:txBody>
          <a:bodyPr wrap="none" anchor="ctr"/>
          <a:lstStyle/>
          <a:p>
            <a:endParaRPr lang="en-US"/>
          </a:p>
        </p:txBody>
      </p:sp>
      <p:sp>
        <p:nvSpPr>
          <p:cNvPr id="21512" name="Oval 8"/>
          <p:cNvSpPr>
            <a:spLocks noChangeArrowheads="1"/>
          </p:cNvSpPr>
          <p:nvPr/>
        </p:nvSpPr>
        <p:spPr bwMode="auto">
          <a:xfrm rot="971786">
            <a:off x="1890713" y="4452938"/>
            <a:ext cx="131762" cy="358775"/>
          </a:xfrm>
          <a:prstGeom prst="ellipse">
            <a:avLst/>
          </a:prstGeom>
          <a:solidFill>
            <a:srgbClr val="D6C6FE"/>
          </a:solidFill>
          <a:ln w="19050">
            <a:solidFill>
              <a:schemeClr val="tx1"/>
            </a:solidFill>
            <a:round/>
            <a:headEnd/>
            <a:tailEnd/>
          </a:ln>
        </p:spPr>
        <p:txBody>
          <a:bodyPr wrap="none" anchor="ctr"/>
          <a:lstStyle/>
          <a:p>
            <a:endParaRPr lang="en-US"/>
          </a:p>
        </p:txBody>
      </p:sp>
      <p:sp>
        <p:nvSpPr>
          <p:cNvPr id="21513" name="Oval 9"/>
          <p:cNvSpPr>
            <a:spLocks noChangeArrowheads="1"/>
          </p:cNvSpPr>
          <p:nvPr/>
        </p:nvSpPr>
        <p:spPr bwMode="auto">
          <a:xfrm rot="1090782">
            <a:off x="1757363" y="4813300"/>
            <a:ext cx="131762" cy="503238"/>
          </a:xfrm>
          <a:prstGeom prst="ellipse">
            <a:avLst/>
          </a:prstGeom>
          <a:solidFill>
            <a:srgbClr val="D6C6FE"/>
          </a:solidFill>
          <a:ln w="19050">
            <a:solidFill>
              <a:schemeClr val="tx1"/>
            </a:solidFill>
            <a:round/>
            <a:headEnd/>
            <a:tailEnd/>
          </a:ln>
        </p:spPr>
        <p:txBody>
          <a:bodyPr wrap="none" anchor="ctr"/>
          <a:lstStyle/>
          <a:p>
            <a:endParaRPr lang="en-US"/>
          </a:p>
        </p:txBody>
      </p:sp>
      <p:sp>
        <p:nvSpPr>
          <p:cNvPr id="21514" name="Oval 10"/>
          <p:cNvSpPr>
            <a:spLocks noChangeArrowheads="1"/>
          </p:cNvSpPr>
          <p:nvPr/>
        </p:nvSpPr>
        <p:spPr bwMode="auto">
          <a:xfrm rot="-3182440">
            <a:off x="1770062" y="5235576"/>
            <a:ext cx="92075" cy="254000"/>
          </a:xfrm>
          <a:prstGeom prst="ellipse">
            <a:avLst/>
          </a:prstGeom>
          <a:solidFill>
            <a:srgbClr val="D6C6FE"/>
          </a:solidFill>
          <a:ln w="19050">
            <a:solidFill>
              <a:schemeClr val="tx1"/>
            </a:solidFill>
            <a:round/>
            <a:headEnd/>
            <a:tailEnd/>
          </a:ln>
        </p:spPr>
        <p:txBody>
          <a:bodyPr wrap="none" anchor="ctr"/>
          <a:lstStyle/>
          <a:p>
            <a:endParaRPr lang="en-US"/>
          </a:p>
        </p:txBody>
      </p:sp>
      <p:sp>
        <p:nvSpPr>
          <p:cNvPr id="21515" name="Oval 11"/>
          <p:cNvSpPr>
            <a:spLocks noChangeArrowheads="1"/>
          </p:cNvSpPr>
          <p:nvPr/>
        </p:nvSpPr>
        <p:spPr bwMode="auto">
          <a:xfrm rot="-1882844">
            <a:off x="2155825" y="3876675"/>
            <a:ext cx="131763" cy="503238"/>
          </a:xfrm>
          <a:prstGeom prst="ellipse">
            <a:avLst/>
          </a:prstGeom>
          <a:solidFill>
            <a:srgbClr val="D6C6FE"/>
          </a:solidFill>
          <a:ln w="19050">
            <a:solidFill>
              <a:schemeClr val="tx1"/>
            </a:solidFill>
            <a:round/>
            <a:headEnd/>
            <a:tailEnd/>
          </a:ln>
        </p:spPr>
        <p:txBody>
          <a:bodyPr wrap="none" anchor="ctr"/>
          <a:lstStyle/>
          <a:p>
            <a:endParaRPr lang="en-US"/>
          </a:p>
        </p:txBody>
      </p:sp>
      <p:sp>
        <p:nvSpPr>
          <p:cNvPr id="21516" name="Oval 12"/>
          <p:cNvSpPr>
            <a:spLocks noChangeArrowheads="1"/>
          </p:cNvSpPr>
          <p:nvPr/>
        </p:nvSpPr>
        <p:spPr bwMode="auto">
          <a:xfrm rot="971786">
            <a:off x="2284413" y="4356100"/>
            <a:ext cx="133350" cy="287338"/>
          </a:xfrm>
          <a:prstGeom prst="ellipse">
            <a:avLst/>
          </a:prstGeom>
          <a:solidFill>
            <a:srgbClr val="D6C6FE"/>
          </a:solidFill>
          <a:ln w="19050">
            <a:solidFill>
              <a:schemeClr val="tx1"/>
            </a:solidFill>
            <a:round/>
            <a:headEnd/>
            <a:tailEnd/>
          </a:ln>
        </p:spPr>
        <p:txBody>
          <a:bodyPr wrap="none" anchor="ctr"/>
          <a:lstStyle/>
          <a:p>
            <a:endParaRPr lang="en-US"/>
          </a:p>
        </p:txBody>
      </p:sp>
      <p:sp>
        <p:nvSpPr>
          <p:cNvPr id="21517" name="Oval 13"/>
          <p:cNvSpPr>
            <a:spLocks noChangeArrowheads="1"/>
          </p:cNvSpPr>
          <p:nvPr/>
        </p:nvSpPr>
        <p:spPr bwMode="auto">
          <a:xfrm rot="1090782">
            <a:off x="2192338" y="4633913"/>
            <a:ext cx="131762" cy="503237"/>
          </a:xfrm>
          <a:prstGeom prst="ellipse">
            <a:avLst/>
          </a:prstGeom>
          <a:solidFill>
            <a:srgbClr val="D6C6FE"/>
          </a:solidFill>
          <a:ln w="19050">
            <a:solidFill>
              <a:schemeClr val="tx1"/>
            </a:solidFill>
            <a:round/>
            <a:headEnd/>
            <a:tailEnd/>
          </a:ln>
        </p:spPr>
        <p:txBody>
          <a:bodyPr wrap="none" anchor="ctr"/>
          <a:lstStyle/>
          <a:p>
            <a:endParaRPr lang="en-US"/>
          </a:p>
        </p:txBody>
      </p:sp>
      <p:sp>
        <p:nvSpPr>
          <p:cNvPr id="21518" name="Oval 14"/>
          <p:cNvSpPr>
            <a:spLocks noChangeArrowheads="1"/>
          </p:cNvSpPr>
          <p:nvPr/>
        </p:nvSpPr>
        <p:spPr bwMode="auto">
          <a:xfrm rot="-6236843">
            <a:off x="2226469" y="5031581"/>
            <a:ext cx="92075" cy="252413"/>
          </a:xfrm>
          <a:prstGeom prst="ellipse">
            <a:avLst/>
          </a:prstGeom>
          <a:solidFill>
            <a:srgbClr val="D6C6FE"/>
          </a:solidFill>
          <a:ln w="19050">
            <a:solidFill>
              <a:schemeClr val="tx1"/>
            </a:solidFill>
            <a:round/>
            <a:headEnd/>
            <a:tailEnd/>
          </a:ln>
        </p:spPr>
        <p:txBody>
          <a:bodyPr wrap="none" anchor="ctr"/>
          <a:lstStyle/>
          <a:p>
            <a:endParaRPr lang="en-US"/>
          </a:p>
        </p:txBody>
      </p:sp>
      <p:sp>
        <p:nvSpPr>
          <p:cNvPr id="21519" name="Oval 15"/>
          <p:cNvSpPr>
            <a:spLocks noChangeArrowheads="1"/>
          </p:cNvSpPr>
          <p:nvPr/>
        </p:nvSpPr>
        <p:spPr bwMode="auto">
          <a:xfrm rot="-7232055">
            <a:off x="2847975" y="2662238"/>
            <a:ext cx="142875" cy="463550"/>
          </a:xfrm>
          <a:prstGeom prst="ellipse">
            <a:avLst/>
          </a:prstGeom>
          <a:solidFill>
            <a:srgbClr val="D6C6FE"/>
          </a:solidFill>
          <a:ln w="19050">
            <a:solidFill>
              <a:schemeClr val="tx1"/>
            </a:solidFill>
            <a:round/>
            <a:headEnd/>
            <a:tailEnd/>
          </a:ln>
        </p:spPr>
        <p:txBody>
          <a:bodyPr wrap="none" anchor="ctr"/>
          <a:lstStyle/>
          <a:p>
            <a:endParaRPr lang="en-US"/>
          </a:p>
        </p:txBody>
      </p:sp>
      <p:sp>
        <p:nvSpPr>
          <p:cNvPr id="21520" name="Oval 16"/>
          <p:cNvSpPr>
            <a:spLocks noChangeArrowheads="1"/>
          </p:cNvSpPr>
          <p:nvPr/>
        </p:nvSpPr>
        <p:spPr bwMode="auto">
          <a:xfrm>
            <a:off x="3151188" y="1779588"/>
            <a:ext cx="2060575" cy="2016125"/>
          </a:xfrm>
          <a:prstGeom prst="ellipse">
            <a:avLst/>
          </a:prstGeom>
          <a:solidFill>
            <a:srgbClr val="FFFF99"/>
          </a:solidFill>
          <a:ln w="28575">
            <a:solidFill>
              <a:schemeClr val="folHlink"/>
            </a:solidFill>
            <a:round/>
            <a:headEnd/>
            <a:tailEnd/>
          </a:ln>
        </p:spPr>
        <p:txBody>
          <a:bodyPr wrap="none" anchor="ctr"/>
          <a:lstStyle/>
          <a:p>
            <a:pPr algn="ctr"/>
            <a:r>
              <a:rPr lang="en-AU" sz="2000" b="1" dirty="0">
                <a:solidFill>
                  <a:srgbClr val="FF0000"/>
                </a:solidFill>
              </a:rPr>
              <a:t>Healthy eating</a:t>
            </a:r>
          </a:p>
          <a:p>
            <a:pPr algn="ctr"/>
            <a:r>
              <a:rPr lang="en-AU" sz="2000" b="1" dirty="0">
                <a:solidFill>
                  <a:srgbClr val="FF0000"/>
                </a:solidFill>
              </a:rPr>
              <a:t>Healthy activity</a:t>
            </a:r>
          </a:p>
          <a:p>
            <a:pPr algn="ctr"/>
            <a:r>
              <a:rPr lang="en-AU" sz="2000" b="1" dirty="0">
                <a:solidFill>
                  <a:srgbClr val="FF0000"/>
                </a:solidFill>
              </a:rPr>
              <a:t>Healthy weight</a:t>
            </a:r>
            <a:endParaRPr lang="en-US" sz="2000" b="1" dirty="0">
              <a:solidFill>
                <a:srgbClr val="FF0000"/>
              </a:solidFill>
            </a:endParaRPr>
          </a:p>
        </p:txBody>
      </p:sp>
      <p:grpSp>
        <p:nvGrpSpPr>
          <p:cNvPr id="2" name="Group 17"/>
          <p:cNvGrpSpPr>
            <a:grpSpLocks/>
          </p:cNvGrpSpPr>
          <p:nvPr/>
        </p:nvGrpSpPr>
        <p:grpSpPr bwMode="auto">
          <a:xfrm>
            <a:off x="2262188" y="2852738"/>
            <a:ext cx="917575" cy="319087"/>
            <a:chOff x="1577" y="1752"/>
            <a:chExt cx="578" cy="201"/>
          </a:xfrm>
        </p:grpSpPr>
        <p:sp>
          <p:nvSpPr>
            <p:cNvPr id="21528" name="Oval 18"/>
            <p:cNvSpPr>
              <a:spLocks noChangeArrowheads="1"/>
            </p:cNvSpPr>
            <p:nvPr/>
          </p:nvSpPr>
          <p:spPr bwMode="auto">
            <a:xfrm rot="-3204105">
              <a:off x="1678" y="1712"/>
              <a:ext cx="90" cy="292"/>
            </a:xfrm>
            <a:prstGeom prst="ellipse">
              <a:avLst/>
            </a:prstGeom>
            <a:solidFill>
              <a:srgbClr val="D6C6FE"/>
            </a:solidFill>
            <a:ln w="19050">
              <a:solidFill>
                <a:schemeClr val="tx1"/>
              </a:solidFill>
              <a:round/>
              <a:headEnd/>
              <a:tailEnd/>
            </a:ln>
          </p:spPr>
          <p:txBody>
            <a:bodyPr wrap="none" anchor="ctr"/>
            <a:lstStyle/>
            <a:p>
              <a:endParaRPr lang="en-US"/>
            </a:p>
          </p:txBody>
        </p:sp>
        <p:sp>
          <p:nvSpPr>
            <p:cNvPr id="21529" name="Oval 19"/>
            <p:cNvSpPr>
              <a:spLocks noChangeArrowheads="1"/>
            </p:cNvSpPr>
            <p:nvPr/>
          </p:nvSpPr>
          <p:spPr bwMode="auto">
            <a:xfrm rot="-6847267">
              <a:off x="1928" y="1762"/>
              <a:ext cx="90" cy="292"/>
            </a:xfrm>
            <a:prstGeom prst="ellipse">
              <a:avLst/>
            </a:prstGeom>
            <a:solidFill>
              <a:srgbClr val="D6C6FE"/>
            </a:solidFill>
            <a:ln w="19050">
              <a:solidFill>
                <a:schemeClr val="tx1"/>
              </a:solidFill>
              <a:round/>
              <a:headEnd/>
              <a:tailEnd/>
            </a:ln>
          </p:spPr>
          <p:txBody>
            <a:bodyPr wrap="none" anchor="ctr"/>
            <a:lstStyle/>
            <a:p>
              <a:endParaRPr lang="en-US"/>
            </a:p>
          </p:txBody>
        </p:sp>
        <p:sp>
          <p:nvSpPr>
            <p:cNvPr id="21530" name="Oval 20"/>
            <p:cNvSpPr>
              <a:spLocks noChangeArrowheads="1"/>
            </p:cNvSpPr>
            <p:nvPr/>
          </p:nvSpPr>
          <p:spPr bwMode="auto">
            <a:xfrm rot="-8108584">
              <a:off x="2106" y="1752"/>
              <a:ext cx="49" cy="141"/>
            </a:xfrm>
            <a:prstGeom prst="ellipse">
              <a:avLst/>
            </a:prstGeom>
            <a:solidFill>
              <a:srgbClr val="D6C6FE"/>
            </a:solidFill>
            <a:ln w="19050">
              <a:solidFill>
                <a:schemeClr val="tx1"/>
              </a:solidFill>
              <a:round/>
              <a:headEnd/>
              <a:tailEnd/>
            </a:ln>
          </p:spPr>
          <p:txBody>
            <a:bodyPr wrap="none" anchor="ctr"/>
            <a:lstStyle/>
            <a:p>
              <a:endParaRPr lang="en-US"/>
            </a:p>
          </p:txBody>
        </p:sp>
      </p:grpSp>
      <p:sp>
        <p:nvSpPr>
          <p:cNvPr id="21522" name="AutoShape 22"/>
          <p:cNvSpPr>
            <a:spLocks noChangeArrowheads="1"/>
          </p:cNvSpPr>
          <p:nvPr/>
        </p:nvSpPr>
        <p:spPr bwMode="auto">
          <a:xfrm rot="-5400000">
            <a:off x="2997994" y="80169"/>
            <a:ext cx="4248150" cy="6624638"/>
          </a:xfrm>
          <a:prstGeom prst="rtTriangle">
            <a:avLst/>
          </a:prstGeom>
          <a:gradFill rotWithShape="1">
            <a:gsLst>
              <a:gs pos="0">
                <a:srgbClr val="000000"/>
              </a:gs>
              <a:gs pos="100000">
                <a:srgbClr val="9900CC"/>
              </a:gs>
            </a:gsLst>
            <a:lin ang="5400000" scaled="1"/>
          </a:gradFill>
          <a:ln w="9525" algn="ctr">
            <a:noFill/>
            <a:miter lim="800000"/>
            <a:headEnd/>
            <a:tailEnd/>
          </a:ln>
        </p:spPr>
        <p:txBody>
          <a:bodyPr vert="eaVert" wrap="none" anchor="ctr"/>
          <a:lstStyle/>
          <a:p>
            <a:pPr algn="ctr"/>
            <a:endParaRPr lang="en-US" sz="2400"/>
          </a:p>
        </p:txBody>
      </p:sp>
      <p:sp>
        <p:nvSpPr>
          <p:cNvPr id="21523" name="Rectangle 23"/>
          <p:cNvSpPr>
            <a:spLocks noChangeArrowheads="1"/>
          </p:cNvSpPr>
          <p:nvPr/>
        </p:nvSpPr>
        <p:spPr bwMode="auto">
          <a:xfrm>
            <a:off x="4618038" y="4148138"/>
            <a:ext cx="3744912" cy="1152525"/>
          </a:xfrm>
          <a:prstGeom prst="rect">
            <a:avLst/>
          </a:prstGeom>
          <a:noFill/>
          <a:ln w="9525">
            <a:noFill/>
            <a:miter lim="800000"/>
            <a:headEnd/>
            <a:tailEnd/>
          </a:ln>
        </p:spPr>
        <p:txBody>
          <a:bodyPr wrap="none" anchor="ctr"/>
          <a:lstStyle/>
          <a:p>
            <a:endParaRPr lang="en-US"/>
          </a:p>
        </p:txBody>
      </p:sp>
      <p:sp>
        <p:nvSpPr>
          <p:cNvPr id="21524" name="Text Box 24"/>
          <p:cNvSpPr txBox="1">
            <a:spLocks noChangeArrowheads="1"/>
          </p:cNvSpPr>
          <p:nvPr/>
        </p:nvSpPr>
        <p:spPr bwMode="auto">
          <a:xfrm>
            <a:off x="5192713" y="4506913"/>
            <a:ext cx="2754312" cy="946150"/>
          </a:xfrm>
          <a:prstGeom prst="rect">
            <a:avLst/>
          </a:prstGeom>
          <a:noFill/>
          <a:ln w="9525">
            <a:noFill/>
            <a:miter lim="800000"/>
            <a:headEnd/>
            <a:tailEnd/>
          </a:ln>
        </p:spPr>
        <p:txBody>
          <a:bodyPr wrap="none">
            <a:spAutoFit/>
          </a:bodyPr>
          <a:lstStyle/>
          <a:p>
            <a:pPr algn="ctr"/>
            <a:r>
              <a:rPr lang="en-AU" sz="2800" b="1">
                <a:solidFill>
                  <a:schemeClr val="bg1"/>
                </a:solidFill>
              </a:rPr>
              <a:t>Environmental </a:t>
            </a:r>
          </a:p>
          <a:p>
            <a:pPr algn="ctr"/>
            <a:r>
              <a:rPr lang="en-AU" sz="2800" b="1">
                <a:solidFill>
                  <a:schemeClr val="bg1"/>
                </a:solidFill>
              </a:rPr>
              <a:t>Change</a:t>
            </a:r>
            <a:endParaRPr lang="en-US" sz="2800" b="1">
              <a:solidFill>
                <a:schemeClr val="bg1"/>
              </a:solidFill>
            </a:endParaRPr>
          </a:p>
        </p:txBody>
      </p:sp>
      <p:sp>
        <p:nvSpPr>
          <p:cNvPr id="21525" name="AutoShape 25"/>
          <p:cNvSpPr>
            <a:spLocks noChangeArrowheads="1"/>
          </p:cNvSpPr>
          <p:nvPr/>
        </p:nvSpPr>
        <p:spPr bwMode="auto">
          <a:xfrm>
            <a:off x="3754438" y="4076700"/>
            <a:ext cx="1152525" cy="158432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2147483647 w 21600"/>
              <a:gd name="T9" fmla="*/ 2147483647 h 21600"/>
              <a:gd name="T10" fmla="*/ 2147483647 w 21600"/>
              <a:gd name="T11" fmla="*/ 2147483647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8089" y="15060"/>
                </a:moveTo>
                <a:cubicBezTo>
                  <a:pt x="18844" y="13767"/>
                  <a:pt x="19243" y="12297"/>
                  <a:pt x="19243" y="10800"/>
                </a:cubicBezTo>
                <a:cubicBezTo>
                  <a:pt x="19243" y="6137"/>
                  <a:pt x="15462" y="2357"/>
                  <a:pt x="10800" y="2357"/>
                </a:cubicBezTo>
                <a:cubicBezTo>
                  <a:pt x="10089" y="2356"/>
                  <a:pt x="9382" y="2446"/>
                  <a:pt x="8694" y="2623"/>
                </a:cubicBezTo>
                <a:lnTo>
                  <a:pt x="8107" y="341"/>
                </a:lnTo>
                <a:cubicBezTo>
                  <a:pt x="8986" y="114"/>
                  <a:pt x="9891" y="-1"/>
                  <a:pt x="10800" y="0"/>
                </a:cubicBezTo>
                <a:cubicBezTo>
                  <a:pt x="16764" y="0"/>
                  <a:pt x="21600" y="4835"/>
                  <a:pt x="21600" y="10800"/>
                </a:cubicBezTo>
                <a:cubicBezTo>
                  <a:pt x="21600" y="12715"/>
                  <a:pt x="21090" y="14596"/>
                  <a:pt x="20124" y="16249"/>
                </a:cubicBezTo>
                <a:lnTo>
                  <a:pt x="22455" y="17612"/>
                </a:lnTo>
                <a:lnTo>
                  <a:pt x="17150" y="19004"/>
                </a:lnTo>
                <a:lnTo>
                  <a:pt x="15758" y="13698"/>
                </a:lnTo>
                <a:lnTo>
                  <a:pt x="18089" y="15060"/>
                </a:lnTo>
                <a:close/>
              </a:path>
            </a:pathLst>
          </a:custGeom>
          <a:solidFill>
            <a:srgbClr val="FFFF99"/>
          </a:solidFill>
          <a:ln w="9525">
            <a:solidFill>
              <a:schemeClr val="bg1"/>
            </a:solidFill>
            <a:miter lim="800000"/>
            <a:headEnd/>
            <a:tailEnd/>
          </a:ln>
        </p:spPr>
        <p:txBody>
          <a:bodyPr wrap="none" anchor="ctr"/>
          <a:lstStyle/>
          <a:p>
            <a:endParaRPr lang="en-US"/>
          </a:p>
        </p:txBody>
      </p:sp>
      <p:sp>
        <p:nvSpPr>
          <p:cNvPr id="21526" name="Rectangle 26"/>
          <p:cNvSpPr>
            <a:spLocks noChangeArrowheads="1"/>
          </p:cNvSpPr>
          <p:nvPr/>
        </p:nvSpPr>
        <p:spPr bwMode="auto">
          <a:xfrm>
            <a:off x="0" y="6491287"/>
            <a:ext cx="4419600" cy="366713"/>
          </a:xfrm>
          <a:prstGeom prst="rect">
            <a:avLst/>
          </a:prstGeom>
          <a:noFill/>
          <a:ln w="9525">
            <a:noFill/>
            <a:miter lim="800000"/>
            <a:headEnd/>
            <a:tailEnd/>
          </a:ln>
        </p:spPr>
        <p:txBody>
          <a:bodyPr wrap="square">
            <a:spAutoFit/>
          </a:bodyPr>
          <a:lstStyle/>
          <a:p>
            <a:pPr eaLnBrk="0" hangingPunct="0"/>
            <a:r>
              <a:rPr lang="en-GB" dirty="0">
                <a:solidFill>
                  <a:schemeClr val="bg1"/>
                </a:solidFill>
              </a:rPr>
              <a:t>Adapted from Puska P, 2004</a:t>
            </a:r>
          </a:p>
        </p:txBody>
      </p:sp>
      <p:sp>
        <p:nvSpPr>
          <p:cNvPr id="21527" name="Text Box 27"/>
          <p:cNvSpPr txBox="1">
            <a:spLocks noChangeArrowheads="1"/>
          </p:cNvSpPr>
          <p:nvPr/>
        </p:nvSpPr>
        <p:spPr bwMode="auto">
          <a:xfrm>
            <a:off x="250825" y="368300"/>
            <a:ext cx="3970338" cy="1554163"/>
          </a:xfrm>
          <a:prstGeom prst="rect">
            <a:avLst/>
          </a:prstGeom>
          <a:noFill/>
          <a:ln w="9525">
            <a:noFill/>
            <a:miter lim="800000"/>
            <a:headEnd/>
            <a:tailEnd/>
          </a:ln>
        </p:spPr>
        <p:txBody>
          <a:bodyPr>
            <a:spAutoFit/>
          </a:bodyPr>
          <a:lstStyle/>
          <a:p>
            <a:pPr eaLnBrk="0" hangingPunct="0">
              <a:spcBef>
                <a:spcPct val="50000"/>
              </a:spcBef>
            </a:pPr>
            <a:r>
              <a:rPr lang="en-AU" sz="3200" b="1">
                <a:solidFill>
                  <a:srgbClr val="FFCC00"/>
                </a:solidFill>
              </a:rPr>
              <a:t>Complementary Approaches to Prevention</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Group welcomes 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Group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2"/>
            <a:ext cx="7010400" cy="92233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623888" y="225425"/>
            <a:ext cx="8229600" cy="1143000"/>
          </a:xfrm>
          <a:prstGeom prst="rect">
            <a:avLst/>
          </a:prstGeom>
          <a:solidFill>
            <a:schemeClr val="bg2">
              <a:lumMod val="20000"/>
              <a:lumOff val="80000"/>
            </a:schemeClr>
          </a:solidFill>
          <a:ln>
            <a:solidFill>
              <a:schemeClr val="bg1"/>
            </a:solidFill>
          </a:ln>
        </p:spPr>
        <p:style>
          <a:lnRef idx="1">
            <a:schemeClr val="accent3"/>
          </a:lnRef>
          <a:fillRef idx="2">
            <a:schemeClr val="accent3"/>
          </a:fillRef>
          <a:effectRef idx="1">
            <a:schemeClr val="accent3"/>
          </a:effectRef>
          <a:fontRef idx="minor">
            <a:schemeClr val="dk1"/>
          </a:fontRef>
        </p:style>
        <p:txBody>
          <a:bodyPr anchor="ctr">
            <a:normAutofit fontScale="975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dirty="0" smtClean="0"/>
              <a:t>Journal of General Practice</a:t>
            </a:r>
            <a:endParaRPr lang="en-US" dirty="0"/>
          </a:p>
        </p:txBody>
      </p:sp>
      <p:sp>
        <p:nvSpPr>
          <p:cNvPr id="8" name="Rectangle 7"/>
          <p:cNvSpPr/>
          <p:nvPr/>
        </p:nvSpPr>
        <p:spPr>
          <a:xfrm>
            <a:off x="899592" y="1772816"/>
            <a:ext cx="6912768" cy="2031325"/>
          </a:xfrm>
          <a:prstGeom prst="rect">
            <a:avLst/>
          </a:prstGeom>
        </p:spPr>
        <p:txBody>
          <a:bodyPr wrap="square">
            <a:spAutoFit/>
          </a:bodyPr>
          <a:lstStyle/>
          <a:p>
            <a:pPr marL="342900" indent="-342900">
              <a:buFont typeface="Wingdings" panose="05000000000000000000" pitchFamily="2" charset="2"/>
              <a:buChar char="Ø"/>
              <a:defRPr/>
            </a:pPr>
            <a:r>
              <a:rPr lang="en-US" dirty="0" smtClean="0">
                <a:ln>
                  <a:solidFill>
                    <a:schemeClr val="tx1"/>
                  </a:solidFill>
                </a:ln>
                <a:solidFill>
                  <a:schemeClr val="bg2">
                    <a:lumMod val="25000"/>
                  </a:schemeClr>
                </a:solidFill>
                <a:hlinkClick r:id="rId2" tooltip="Journal of Primary Health Care: Open Access"/>
              </a:rPr>
              <a:t>Journal of Primary Health Care: Open Access</a:t>
            </a:r>
            <a:endParaRPr lang="en-US" dirty="0" smtClean="0">
              <a:ln>
                <a:solidFill>
                  <a:schemeClr val="tx1"/>
                </a:solidFill>
              </a:ln>
              <a:solidFill>
                <a:schemeClr val="bg2">
                  <a:lumMod val="25000"/>
                </a:schemeClr>
              </a:solidFill>
            </a:endParaRPr>
          </a:p>
          <a:p>
            <a:pPr marL="342900" indent="-342900">
              <a:defRPr/>
            </a:pPr>
            <a:endParaRPr lang="en-US" dirty="0" smtClean="0">
              <a:ln>
                <a:solidFill>
                  <a:schemeClr val="tx1"/>
                </a:solidFill>
              </a:ln>
              <a:solidFill>
                <a:schemeClr val="bg2">
                  <a:lumMod val="25000"/>
                </a:schemeClr>
              </a:solidFill>
            </a:endParaRPr>
          </a:p>
          <a:p>
            <a:pPr marL="342900" indent="-342900">
              <a:buFont typeface="Wingdings" panose="05000000000000000000" pitchFamily="2" charset="2"/>
              <a:buChar char="Ø"/>
              <a:defRPr/>
            </a:pPr>
            <a:r>
              <a:rPr lang="en-US" dirty="0" smtClean="0">
                <a:ln>
                  <a:solidFill>
                    <a:schemeClr val="tx1"/>
                  </a:solidFill>
                </a:ln>
                <a:solidFill>
                  <a:schemeClr val="bg2">
                    <a:lumMod val="25000"/>
                  </a:schemeClr>
                </a:solidFill>
              </a:rPr>
              <a:t> </a:t>
            </a:r>
            <a:r>
              <a:rPr lang="en-US" dirty="0" smtClean="0">
                <a:ln>
                  <a:solidFill>
                    <a:schemeClr val="tx1"/>
                  </a:solidFill>
                </a:ln>
                <a:solidFill>
                  <a:schemeClr val="bg2">
                    <a:lumMod val="25000"/>
                  </a:schemeClr>
                </a:solidFill>
                <a:hlinkClick r:id="rId3" tooltip="Journal of Health Care : Current Reviews"/>
              </a:rPr>
              <a:t>Journal of Health Care : Current Reviews</a:t>
            </a:r>
            <a:r>
              <a:rPr lang="en-US" dirty="0" smtClean="0">
                <a:ln>
                  <a:solidFill>
                    <a:schemeClr val="tx1"/>
                  </a:solidFill>
                </a:ln>
                <a:solidFill>
                  <a:schemeClr val="bg2">
                    <a:lumMod val="25000"/>
                  </a:schemeClr>
                </a:solidFill>
              </a:rPr>
              <a:t> </a:t>
            </a:r>
          </a:p>
          <a:p>
            <a:pPr marL="342900" indent="-342900">
              <a:defRPr/>
            </a:pPr>
            <a:endParaRPr lang="en-US" dirty="0" smtClean="0">
              <a:ln>
                <a:solidFill>
                  <a:schemeClr val="tx1"/>
                </a:solidFill>
              </a:ln>
              <a:solidFill>
                <a:schemeClr val="bg2">
                  <a:lumMod val="25000"/>
                </a:schemeClr>
              </a:solidFill>
            </a:endParaRPr>
          </a:p>
          <a:p>
            <a:pPr marL="342900" indent="-342900">
              <a:buFont typeface="Wingdings" panose="05000000000000000000" pitchFamily="2" charset="2"/>
              <a:buChar char="Ø"/>
              <a:defRPr/>
            </a:pPr>
            <a:r>
              <a:rPr lang="en-US" dirty="0" smtClean="0">
                <a:ln>
                  <a:solidFill>
                    <a:schemeClr val="tx1"/>
                  </a:solidFill>
                </a:ln>
                <a:solidFill>
                  <a:schemeClr val="bg2">
                    <a:lumMod val="25000"/>
                  </a:schemeClr>
                </a:solidFill>
                <a:hlinkClick r:id="rId4" tooltip="Journal of General Medicine: Open Access "/>
              </a:rPr>
              <a:t>Journal of General Medicine: Open Access</a:t>
            </a:r>
          </a:p>
          <a:p>
            <a:pPr marL="342900" indent="-342900">
              <a:defRPr/>
            </a:pPr>
            <a:endParaRPr lang="en-US" dirty="0" smtClean="0">
              <a:ln>
                <a:solidFill>
                  <a:schemeClr val="tx1"/>
                </a:solidFill>
              </a:ln>
              <a:solidFill>
                <a:schemeClr val="bg2">
                  <a:lumMod val="25000"/>
                </a:schemeClr>
              </a:solidFill>
              <a:hlinkClick r:id="rId4" tooltip="Journal of General Medicine: Open Access "/>
            </a:endParaRPr>
          </a:p>
          <a:p>
            <a:pPr marL="342900" indent="-342900">
              <a:buFont typeface="Wingdings" panose="05000000000000000000" pitchFamily="2" charset="2"/>
              <a:buChar char="Ø"/>
              <a:defRPr/>
            </a:pPr>
            <a:r>
              <a:rPr lang="en-US" dirty="0" smtClean="0">
                <a:ln>
                  <a:solidFill>
                    <a:schemeClr val="tx1"/>
                  </a:solidFill>
                </a:ln>
                <a:solidFill>
                  <a:schemeClr val="bg2">
                    <a:lumMod val="25000"/>
                  </a:schemeClr>
                </a:solidFill>
                <a:hlinkClick r:id="rId4" tooltip="Journal of General Medicine: Open Access "/>
              </a:rPr>
              <a:t> </a:t>
            </a:r>
            <a:r>
              <a:rPr lang="en-US" dirty="0" smtClean="0">
                <a:ln>
                  <a:solidFill>
                    <a:schemeClr val="tx1"/>
                  </a:solidFill>
                </a:ln>
                <a:solidFill>
                  <a:schemeClr val="bg2">
                    <a:lumMod val="25000"/>
                  </a:schemeClr>
                </a:solidFill>
                <a:hlinkClick r:id="rId5" tooltip="Journal of Family Medicine &amp; Medical Science Research"/>
              </a:rPr>
              <a:t>Journal of Family Medicine &amp; Medical Science Research</a:t>
            </a:r>
            <a:endParaRPr lang="en-US" dirty="0">
              <a:ln>
                <a:solidFill>
                  <a:schemeClr val="tx1"/>
                </a:solidFill>
              </a:ln>
              <a:solidFill>
                <a:schemeClr val="bg2">
                  <a:lumMod val="25000"/>
                </a:schemeClr>
              </a:solidFill>
              <a:latin typeface="Estrangelo Edessa" panose="03080600000000000000" pitchFamily="66" charset="0"/>
              <a:cs typeface="Estrangelo Edessa" panose="03080600000000000000" pitchFamily="66" charset="0"/>
            </a:endParaRPr>
          </a:p>
        </p:txBody>
      </p:sp>
      <p:pic>
        <p:nvPicPr>
          <p:cNvPr id="83970" name="Picture 2" descr="https://encrypted-tbn0.gstatic.com/images?q=tbn:ANd9GcQYmNxOgG43PcwgYt2ZTefWXnlqB_U1Ot4iSRRXD-sUIb8PjnVs"/>
          <p:cNvPicPr>
            <a:picLocks noChangeAspect="1" noChangeArrowheads="1"/>
          </p:cNvPicPr>
          <p:nvPr/>
        </p:nvPicPr>
        <p:blipFill>
          <a:blip r:embed="rId6" cstate="print"/>
          <a:srcRect/>
          <a:stretch>
            <a:fillRect/>
          </a:stretch>
        </p:blipFill>
        <p:spPr bwMode="auto">
          <a:xfrm>
            <a:off x="5220072" y="4149080"/>
            <a:ext cx="3583872" cy="2376264"/>
          </a:xfrm>
          <a:prstGeom prst="rect">
            <a:avLst/>
          </a:prstGeom>
          <a:noFill/>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ouble Wave 6"/>
          <p:cNvSpPr/>
          <p:nvPr/>
        </p:nvSpPr>
        <p:spPr>
          <a:xfrm>
            <a:off x="187325" y="0"/>
            <a:ext cx="8777288" cy="1435100"/>
          </a:xfrm>
          <a:prstGeom prst="doubleWave">
            <a:avLst/>
          </a:prstGeom>
          <a:solidFill>
            <a:schemeClr val="bg2"/>
          </a:solidFill>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b="1" dirty="0" smtClean="0"/>
              <a:t>Journal of General Practice</a:t>
            </a:r>
            <a:r>
              <a:rPr lang="en-US" sz="3600" dirty="0"/>
              <a:t/>
            </a:r>
            <a:br>
              <a:rPr lang="en-US" sz="3600" dirty="0"/>
            </a:br>
            <a:r>
              <a:rPr lang="en-US" sz="3600" dirty="0"/>
              <a:t>Related Conferences</a:t>
            </a:r>
          </a:p>
        </p:txBody>
      </p:sp>
      <p:pic>
        <p:nvPicPr>
          <p:cNvPr id="5" name="Picture 2" descr="https://encrypted-tbn0.gstatic.com/images?q=tbn:ANd9GcQYmNxOgG43PcwgYt2ZTefWXnlqB_U1Ot4iSRRXD-sUIb8PjnVs"/>
          <p:cNvPicPr>
            <a:picLocks noChangeAspect="1" noChangeArrowheads="1"/>
          </p:cNvPicPr>
          <p:nvPr/>
        </p:nvPicPr>
        <p:blipFill>
          <a:blip r:embed="rId2" cstate="print"/>
          <a:srcRect/>
          <a:stretch>
            <a:fillRect/>
          </a:stretch>
        </p:blipFill>
        <p:spPr bwMode="auto">
          <a:xfrm>
            <a:off x="5220072" y="4149080"/>
            <a:ext cx="3583872" cy="2376264"/>
          </a:xfrm>
          <a:prstGeom prst="rect">
            <a:avLst/>
          </a:prstGeom>
          <a:noFill/>
        </p:spPr>
      </p:pic>
      <p:sp>
        <p:nvSpPr>
          <p:cNvPr id="8" name="Rectangle 7"/>
          <p:cNvSpPr/>
          <p:nvPr/>
        </p:nvSpPr>
        <p:spPr>
          <a:xfrm>
            <a:off x="683568" y="1988840"/>
            <a:ext cx="7560840" cy="1477328"/>
          </a:xfrm>
          <a:prstGeom prst="rect">
            <a:avLst/>
          </a:prstGeom>
        </p:spPr>
        <p:txBody>
          <a:bodyPr wrap="square">
            <a:spAutoFit/>
          </a:bodyPr>
          <a:lstStyle/>
          <a:p>
            <a:pPr marL="285750" indent="-285750">
              <a:buFont typeface="Wingdings" panose="05000000000000000000" pitchFamily="2" charset="2"/>
              <a:buChar char="Ø"/>
              <a:defRPr/>
            </a:pPr>
            <a:r>
              <a:rPr lang="en-US" dirty="0" smtClean="0">
                <a:ln>
                  <a:solidFill>
                    <a:schemeClr val="tx1"/>
                  </a:solidFill>
                </a:ln>
                <a:hlinkClick r:id="rId3" tooltip="Click here"/>
              </a:rPr>
              <a:t>3</a:t>
            </a:r>
            <a:r>
              <a:rPr lang="en-US" baseline="30000" dirty="0" smtClean="0">
                <a:ln>
                  <a:solidFill>
                    <a:schemeClr val="tx1"/>
                  </a:solidFill>
                </a:ln>
                <a:hlinkClick r:id="rId3" tooltip="Click here"/>
              </a:rPr>
              <a:t>rd</a:t>
            </a:r>
            <a:r>
              <a:rPr lang="en-US" dirty="0" smtClean="0">
                <a:ln>
                  <a:solidFill>
                    <a:schemeClr val="tx1"/>
                  </a:solidFill>
                </a:ln>
                <a:hlinkClick r:id="rId3" tooltip="Click here"/>
              </a:rPr>
              <a:t> International Conference on Surgery and Anesthesia</a:t>
            </a:r>
            <a:r>
              <a:rPr lang="en-US" dirty="0" smtClean="0">
                <a:ln>
                  <a:solidFill>
                    <a:schemeClr val="tx1"/>
                  </a:solidFill>
                </a:ln>
              </a:rPr>
              <a:t> </a:t>
            </a:r>
          </a:p>
          <a:p>
            <a:pPr marL="285750" indent="-285750">
              <a:defRPr/>
            </a:pPr>
            <a:endParaRPr lang="en-US" dirty="0" smtClean="0">
              <a:ln>
                <a:solidFill>
                  <a:schemeClr val="tx1"/>
                </a:solidFill>
              </a:ln>
            </a:endParaRPr>
          </a:p>
          <a:p>
            <a:pPr marL="285750" indent="-285750">
              <a:buFont typeface="Wingdings" panose="05000000000000000000" pitchFamily="2" charset="2"/>
              <a:buChar char="Ø"/>
              <a:defRPr/>
            </a:pPr>
            <a:r>
              <a:rPr lang="en-US" dirty="0" smtClean="0">
                <a:ln>
                  <a:solidFill>
                    <a:schemeClr val="tx1"/>
                  </a:solidFill>
                </a:ln>
                <a:hlinkClick r:id="rId4" tooltip="Click here"/>
              </a:rPr>
              <a:t>3</a:t>
            </a:r>
            <a:r>
              <a:rPr lang="en-US" baseline="30000" dirty="0" smtClean="0">
                <a:ln>
                  <a:solidFill>
                    <a:schemeClr val="tx1"/>
                  </a:solidFill>
                </a:ln>
                <a:hlinkClick r:id="rId4" tooltip="Click here"/>
              </a:rPr>
              <a:t>rd</a:t>
            </a:r>
            <a:r>
              <a:rPr lang="en-US" dirty="0" smtClean="0">
                <a:ln>
                  <a:solidFill>
                    <a:schemeClr val="tx1"/>
                  </a:solidFill>
                </a:ln>
                <a:hlinkClick r:id="rId4" tooltip="Click here"/>
              </a:rPr>
              <a:t> International Conference on Nursing &amp; Emergency Medicine</a:t>
            </a:r>
          </a:p>
          <a:p>
            <a:pPr marL="285750" indent="-285750">
              <a:defRPr/>
            </a:pPr>
            <a:endParaRPr lang="en-US" dirty="0" smtClean="0">
              <a:ln>
                <a:solidFill>
                  <a:schemeClr val="tx1"/>
                </a:solidFill>
              </a:ln>
              <a:hlinkClick r:id="rId4" tooltip="Click here"/>
            </a:endParaRPr>
          </a:p>
          <a:p>
            <a:pPr marL="285750" indent="-285750">
              <a:buFont typeface="Wingdings" panose="05000000000000000000" pitchFamily="2" charset="2"/>
              <a:buChar char="Ø"/>
              <a:defRPr/>
            </a:pPr>
            <a:r>
              <a:rPr lang="en-US" dirty="0" smtClean="0">
                <a:ln>
                  <a:solidFill>
                    <a:schemeClr val="tx1"/>
                  </a:solidFill>
                </a:ln>
                <a:hlinkClick r:id="rId4" tooltip="Click here"/>
              </a:rPr>
              <a:t> </a:t>
            </a:r>
            <a:r>
              <a:rPr lang="en-US" dirty="0" smtClean="0">
                <a:ln>
                  <a:solidFill>
                    <a:schemeClr val="tx1"/>
                  </a:solidFill>
                </a:ln>
                <a:hlinkClick r:id="rId5" tooltip="Click here"/>
              </a:rPr>
              <a:t>2</a:t>
            </a:r>
            <a:r>
              <a:rPr lang="en-US" baseline="30000" dirty="0" smtClean="0">
                <a:ln>
                  <a:solidFill>
                    <a:schemeClr val="tx1"/>
                  </a:solidFill>
                </a:ln>
                <a:hlinkClick r:id="rId5" tooltip="Click here"/>
              </a:rPr>
              <a:t>nd</a:t>
            </a:r>
            <a:r>
              <a:rPr lang="en-US" dirty="0" smtClean="0">
                <a:ln>
                  <a:solidFill>
                    <a:schemeClr val="tx1"/>
                  </a:solidFill>
                </a:ln>
                <a:hlinkClick r:id="rId5" tooltip="Click here"/>
              </a:rPr>
              <a:t> International Conference on Nursing &amp; Healthcare</a:t>
            </a:r>
            <a:endParaRPr lang="en-US" dirty="0">
              <a:ln>
                <a:solidFill>
                  <a:schemeClr val="tx1"/>
                </a:solidFill>
              </a:ln>
              <a:latin typeface="Footlight MT Light" panose="0204060206030A020304"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defRPr/>
            </a:pPr>
            <a:endParaRPr lang="en-US" dirty="0"/>
          </a:p>
        </p:txBody>
      </p:sp>
      <p:sp>
        <p:nvSpPr>
          <p:cNvPr id="2" name="Title 1"/>
          <p:cNvSpPr>
            <a:spLocks noGrp="1"/>
          </p:cNvSpPr>
          <p:nvPr>
            <p:ph type="title"/>
          </p:nvPr>
        </p:nvSpPr>
        <p:spPr/>
        <p:txBody>
          <a:bodyPr/>
          <a:lstStyle/>
          <a:p>
            <a:pPr>
              <a:defRPr/>
            </a:pPr>
            <a:endParaRPr lang="en-US"/>
          </a:p>
        </p:txBody>
      </p:sp>
      <p:pic>
        <p:nvPicPr>
          <p:cNvPr id="17412" name="Picture 2" descr="C:\Users\rakesh-s\Desktop\2-2nd-dec.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 name="Rectangle 3"/>
          <p:cNvSpPr/>
          <p:nvPr/>
        </p:nvSpPr>
        <p:spPr>
          <a:xfrm>
            <a:off x="2819400" y="30163"/>
            <a:ext cx="7086600" cy="830262"/>
          </a:xfrm>
          <a:prstGeom prst="rect">
            <a:avLst/>
          </a:prstGeom>
        </p:spPr>
        <p:txBody>
          <a:bodyPr>
            <a:spAutoFit/>
          </a:bodyPr>
          <a:lstStyle/>
          <a:p>
            <a:pPr>
              <a:defRPr/>
            </a:pPr>
            <a:r>
              <a:rPr lang="en-US" sz="2400" dirty="0">
                <a:solidFill>
                  <a:schemeClr val="accent5">
                    <a:lumMod val="10000"/>
                  </a:schemeClr>
                </a:solidFill>
                <a:latin typeface="Andalus" panose="02020603050405020304" pitchFamily="18" charset="-78"/>
                <a:cs typeface="Andalus" panose="02020603050405020304" pitchFamily="18" charset="-78"/>
              </a:rPr>
              <a:t>OMICS Group </a:t>
            </a:r>
            <a:r>
              <a:rPr lang="en-US" sz="2400" b="1" dirty="0">
                <a:solidFill>
                  <a:schemeClr val="accent5">
                    <a:lumMod val="10000"/>
                  </a:schemeClr>
                </a:solidFill>
                <a:latin typeface="Andalus" panose="02020603050405020304" pitchFamily="18" charset="-78"/>
                <a:cs typeface="Andalus" panose="02020603050405020304" pitchFamily="18" charset="-78"/>
              </a:rPr>
              <a:t>Open 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publishing Group 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10"/>
          <p:cNvSpPr txBox="1">
            <a:spLocks noChangeArrowheads="1"/>
          </p:cNvSpPr>
          <p:nvPr/>
        </p:nvSpPr>
        <p:spPr bwMode="auto">
          <a:xfrm>
            <a:off x="3505200" y="1676400"/>
            <a:ext cx="5257800" cy="162506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lgn="ctr">
                <a:solidFill>
                  <a:srgbClr val="000000"/>
                </a:solidFill>
                <a:miter lim="800000"/>
                <a:headEnd/>
                <a:tailEnd/>
              </a14:hiddenLine>
            </a:ext>
          </a:extLst>
        </p:spPr>
        <p:txBody>
          <a:bodyPr wrap="square">
            <a:spAutoFit/>
          </a:bodyPr>
          <a:lstStyle>
            <a:lvl1pPr defTabSz="912813" eaLnBrk="0" hangingPunct="0">
              <a:defRPr>
                <a:solidFill>
                  <a:schemeClr val="tx1"/>
                </a:solidFill>
                <a:latin typeface="Arial" charset="0"/>
                <a:cs typeface="Arial" charset="0"/>
              </a:defRPr>
            </a:lvl1pPr>
            <a:lvl2pPr marL="742950" indent="-285750" defTabSz="912813" eaLnBrk="0" hangingPunct="0">
              <a:defRPr>
                <a:solidFill>
                  <a:schemeClr val="tx1"/>
                </a:solidFill>
                <a:latin typeface="Arial" charset="0"/>
                <a:cs typeface="Arial" charset="0"/>
              </a:defRPr>
            </a:lvl2pPr>
            <a:lvl3pPr marL="1143000" indent="-228600" defTabSz="912813" eaLnBrk="0" hangingPunct="0">
              <a:defRPr>
                <a:solidFill>
                  <a:schemeClr val="tx1"/>
                </a:solidFill>
                <a:latin typeface="Arial" charset="0"/>
                <a:cs typeface="Arial" charset="0"/>
              </a:defRPr>
            </a:lvl3pPr>
            <a:lvl4pPr marL="1600200" indent="-228600" defTabSz="912813" eaLnBrk="0" hangingPunct="0">
              <a:defRPr>
                <a:solidFill>
                  <a:schemeClr val="tx1"/>
                </a:solidFill>
                <a:latin typeface="Arial" charset="0"/>
                <a:cs typeface="Arial" charset="0"/>
              </a:defRPr>
            </a:lvl4pPr>
            <a:lvl5pPr marL="2057400" indent="-228600" defTabSz="912813" eaLnBrk="0" hangingPunct="0">
              <a:defRPr>
                <a:solidFill>
                  <a:schemeClr val="tx1"/>
                </a:solidFill>
                <a:latin typeface="Arial" charset="0"/>
                <a:cs typeface="Arial" charset="0"/>
              </a:defRPr>
            </a:lvl5pPr>
            <a:lvl6pPr marL="2514600" indent="-228600" defTabSz="912813" eaLnBrk="0" fontAlgn="base" hangingPunct="0">
              <a:spcBef>
                <a:spcPct val="0"/>
              </a:spcBef>
              <a:spcAft>
                <a:spcPct val="0"/>
              </a:spcAft>
              <a:defRPr>
                <a:solidFill>
                  <a:schemeClr val="tx1"/>
                </a:solidFill>
                <a:latin typeface="Arial" charset="0"/>
                <a:cs typeface="Arial" charset="0"/>
              </a:defRPr>
            </a:lvl6pPr>
            <a:lvl7pPr marL="2971800" indent="-228600" defTabSz="912813" eaLnBrk="0" fontAlgn="base" hangingPunct="0">
              <a:spcBef>
                <a:spcPct val="0"/>
              </a:spcBef>
              <a:spcAft>
                <a:spcPct val="0"/>
              </a:spcAft>
              <a:defRPr>
                <a:solidFill>
                  <a:schemeClr val="tx1"/>
                </a:solidFill>
                <a:latin typeface="Arial" charset="0"/>
                <a:cs typeface="Arial" charset="0"/>
              </a:defRPr>
            </a:lvl7pPr>
            <a:lvl8pPr marL="3429000" indent="-228600" defTabSz="912813" eaLnBrk="0" fontAlgn="base" hangingPunct="0">
              <a:spcBef>
                <a:spcPct val="0"/>
              </a:spcBef>
              <a:spcAft>
                <a:spcPct val="0"/>
              </a:spcAft>
              <a:defRPr>
                <a:solidFill>
                  <a:schemeClr val="tx1"/>
                </a:solidFill>
                <a:latin typeface="Arial" charset="0"/>
                <a:cs typeface="Arial" charset="0"/>
              </a:defRPr>
            </a:lvl8pPr>
            <a:lvl9pPr marL="3886200" indent="-228600" defTabSz="912813" eaLnBrk="0" fontAlgn="base" hangingPunct="0">
              <a:spcBef>
                <a:spcPct val="0"/>
              </a:spcBef>
              <a:spcAft>
                <a:spcPct val="0"/>
              </a:spcAft>
              <a:defRPr>
                <a:solidFill>
                  <a:schemeClr val="tx1"/>
                </a:solidFill>
                <a:latin typeface="Arial" charset="0"/>
                <a:cs typeface="Arial" charset="0"/>
              </a:defRPr>
            </a:lvl9pPr>
          </a:lstStyle>
          <a:p>
            <a:pPr marL="365760" indent="-256032" defTabSz="914400" eaLnBrk="1" fontAlgn="auto" hangingPunct="1">
              <a:lnSpc>
                <a:spcPct val="80000"/>
              </a:lnSpc>
              <a:spcBef>
                <a:spcPts val="400"/>
              </a:spcBef>
              <a:spcAft>
                <a:spcPts val="0"/>
              </a:spcAft>
              <a:buClr>
                <a:schemeClr val="accent1"/>
              </a:buClr>
              <a:buSzPct val="68000"/>
              <a:defRPr/>
            </a:pPr>
            <a:r>
              <a:rPr lang="en-US" altLang="it-IT" sz="2800" dirty="0" smtClean="0">
                <a:latin typeface="+mn-lt"/>
              </a:rPr>
              <a:t>Wilbert S. Aronow</a:t>
            </a:r>
          </a:p>
          <a:p>
            <a:pPr marL="365760" indent="-256032" defTabSz="914400" eaLnBrk="1" fontAlgn="auto" hangingPunct="1">
              <a:lnSpc>
                <a:spcPct val="80000"/>
              </a:lnSpc>
              <a:spcBef>
                <a:spcPts val="400"/>
              </a:spcBef>
              <a:spcAft>
                <a:spcPts val="0"/>
              </a:spcAft>
              <a:buClr>
                <a:schemeClr val="accent1"/>
              </a:buClr>
              <a:buSzPct val="68000"/>
              <a:defRPr/>
            </a:pPr>
            <a:r>
              <a:rPr lang="en-US" altLang="it-IT" sz="2800" dirty="0" smtClean="0">
                <a:latin typeface="+mn-lt"/>
              </a:rPr>
              <a:t>Professor </a:t>
            </a:r>
          </a:p>
          <a:p>
            <a:pPr marL="365760" indent="-256032" defTabSz="914400" eaLnBrk="1" fontAlgn="auto" hangingPunct="1">
              <a:lnSpc>
                <a:spcPct val="80000"/>
              </a:lnSpc>
              <a:spcBef>
                <a:spcPts val="400"/>
              </a:spcBef>
              <a:spcAft>
                <a:spcPts val="0"/>
              </a:spcAft>
              <a:buClr>
                <a:schemeClr val="accent1"/>
              </a:buClr>
              <a:buSzPct val="68000"/>
              <a:defRPr/>
            </a:pPr>
            <a:r>
              <a:rPr lang="en-US" altLang="it-IT" sz="2800" dirty="0" smtClean="0">
                <a:latin typeface="+mn-lt"/>
              </a:rPr>
              <a:t>New York Medical College </a:t>
            </a:r>
          </a:p>
          <a:p>
            <a:pPr marL="365760" indent="-256032" defTabSz="914400" eaLnBrk="1" fontAlgn="auto" hangingPunct="1">
              <a:lnSpc>
                <a:spcPct val="80000"/>
              </a:lnSpc>
              <a:spcBef>
                <a:spcPts val="400"/>
              </a:spcBef>
              <a:spcAft>
                <a:spcPts val="0"/>
              </a:spcAft>
              <a:buClr>
                <a:schemeClr val="accent1"/>
              </a:buClr>
              <a:buSzPct val="68000"/>
              <a:defRPr/>
            </a:pPr>
            <a:r>
              <a:rPr lang="en-US" altLang="it-IT" sz="2800" dirty="0" smtClean="0">
                <a:latin typeface="+mn-lt"/>
              </a:rPr>
              <a:t>USA</a:t>
            </a:r>
            <a:endParaRPr lang="it-IT" altLang="it-IT" sz="2800" b="1" i="1" dirty="0">
              <a:latin typeface="+mn-lt"/>
            </a:endParaRPr>
          </a:p>
        </p:txBody>
      </p:sp>
      <p:pic>
        <p:nvPicPr>
          <p:cNvPr id="20482" name="Picture 2" descr="Wilbert S. Aronow"/>
          <p:cNvPicPr>
            <a:picLocks noChangeAspect="1" noChangeArrowheads="1"/>
          </p:cNvPicPr>
          <p:nvPr/>
        </p:nvPicPr>
        <p:blipFill>
          <a:blip r:embed="rId2" cstate="print"/>
          <a:srcRect/>
          <a:stretch>
            <a:fillRect/>
          </a:stretch>
        </p:blipFill>
        <p:spPr bwMode="auto">
          <a:xfrm>
            <a:off x="457200" y="457200"/>
            <a:ext cx="2590800" cy="298704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20484" name="Picture 4" descr="New York Medical College"/>
          <p:cNvPicPr>
            <a:picLocks noChangeAspect="1" noChangeArrowheads="1"/>
          </p:cNvPicPr>
          <p:nvPr/>
        </p:nvPicPr>
        <p:blipFill>
          <a:blip r:embed="rId3" cstate="print"/>
          <a:srcRect/>
          <a:stretch>
            <a:fillRect/>
          </a:stretch>
        </p:blipFill>
        <p:spPr bwMode="auto">
          <a:xfrm>
            <a:off x="6705600" y="4191000"/>
            <a:ext cx="2078180" cy="22860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875506"/>
          </a:xfrm>
        </p:spPr>
        <p:txBody>
          <a:bodyPr/>
          <a:lstStyle/>
          <a:p>
            <a:r>
              <a:rPr lang="en-US" dirty="0" smtClean="0"/>
              <a:t>Biography</a:t>
            </a:r>
            <a:endParaRPr lang="en-US" dirty="0"/>
          </a:p>
        </p:txBody>
      </p:sp>
      <p:sp>
        <p:nvSpPr>
          <p:cNvPr id="3" name="Content Placeholder 2"/>
          <p:cNvSpPr>
            <a:spLocks noGrp="1"/>
          </p:cNvSpPr>
          <p:nvPr>
            <p:ph idx="1"/>
          </p:nvPr>
        </p:nvSpPr>
        <p:spPr>
          <a:xfrm>
            <a:off x="457200" y="1524000"/>
            <a:ext cx="8229600" cy="4572000"/>
          </a:xfrm>
        </p:spPr>
        <p:txBody>
          <a:bodyPr>
            <a:noAutofit/>
          </a:bodyPr>
          <a:lstStyle/>
          <a:p>
            <a:pPr algn="just"/>
            <a:r>
              <a:rPr lang="en-GB" sz="2000" b="1" dirty="0" smtClean="0"/>
              <a:t>Wilbert S. Aronow MD is </a:t>
            </a:r>
            <a:r>
              <a:rPr lang="en-US" sz="2000" dirty="0" smtClean="0"/>
              <a:t>Professor of Medicine at New York Medical College/Westchester Medical Center, Valhalla, NY, USA. Dr. Aronow received his MD from Harvard Medical School. He has edited 12 books and is author or co-author of 1,401 papers, 249 commentaries or Letters to the Editor, and 980 abstracts and is presenter or co-presenter of 1,335 talks at meetings. Dr. Aronow is a Fellow of the American College of Cardiology, the American Heart Association, the American College of Physicians, the American College of Chest Physicians, the American Geriatrics Society (Founding Fellow of Western Section), and the </a:t>
            </a:r>
            <a:r>
              <a:rPr lang="en-US" sz="2000" dirty="0" err="1" smtClean="0"/>
              <a:t>Gerontological</a:t>
            </a:r>
            <a:r>
              <a:rPr lang="en-US" sz="2000" dirty="0" smtClean="0"/>
              <a:t> Society of America. He has been a member of 103 editorial boards of medical journals, co-editor of 2 journals, deputy editor of 1 journal, executive editor of 3 journals, associate editor for 9 journals, and  guest editor for 7 other medical journals.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371600"/>
            <a:ext cx="8534400" cy="5486400"/>
          </a:xfrm>
        </p:spPr>
        <p:txBody>
          <a:bodyPr>
            <a:normAutofit/>
          </a:bodyPr>
          <a:lstStyle/>
          <a:p>
            <a:pPr algn="just"/>
            <a:r>
              <a:rPr lang="en-US" sz="2000" dirty="0" smtClean="0"/>
              <a:t>He has received each year from 2001-2014 an outstanding teacher and researcher award from the medical residents and also from the cardiology fellows at Westchester Medical Center/New York Medical College. He has received awards from the Society of Geriatric Cardiology, the </a:t>
            </a:r>
            <a:r>
              <a:rPr lang="en-US" sz="2000" dirty="0" err="1" smtClean="0"/>
              <a:t>Gerontological</a:t>
            </a:r>
            <a:r>
              <a:rPr lang="en-US" sz="2000" dirty="0" smtClean="0"/>
              <a:t> Society of America, New York Medical College, the F1000 Faculty Member of the Year Award for the Faculty of Cardiovascular Disorders in 2011 and in 2013, the Walter </a:t>
            </a:r>
            <a:r>
              <a:rPr lang="en-US" sz="2000" dirty="0" err="1" smtClean="0"/>
              <a:t>Bleifeld</a:t>
            </a:r>
            <a:r>
              <a:rPr lang="en-US" sz="2000" dirty="0" smtClean="0"/>
              <a:t> Memorial Award for distinguished contributions to clinical research from the International Academy of Cardiology in July, 2010, and a Distinguished Fellowship Award from the International Academy of Cardiology in July, 2012. He has been a member of 4 national guidelines committees including being Co-Chair and first author of the 2011 American College of Cardiology/American Heart Association expert consensus document on hypertension in the elderly. </a:t>
            </a:r>
          </a:p>
        </p:txBody>
      </p:sp>
      <p:sp>
        <p:nvSpPr>
          <p:cNvPr id="4" name="Title 1"/>
          <p:cNvSpPr>
            <a:spLocks noGrp="1"/>
          </p:cNvSpPr>
          <p:nvPr>
            <p:ph type="title"/>
          </p:nvPr>
        </p:nvSpPr>
        <p:spPr>
          <a:xfrm>
            <a:off x="381000" y="228600"/>
            <a:ext cx="8229600" cy="875506"/>
          </a:xfrm>
        </p:spPr>
        <p:txBody>
          <a:bodyPr/>
          <a:lstStyle/>
          <a:p>
            <a:r>
              <a:rPr lang="en-US" dirty="0" smtClean="0"/>
              <a:t>Biography Contd..</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Biography Contd..</a:t>
            </a:r>
            <a:endParaRPr lang="en-US" dirty="0"/>
          </a:p>
        </p:txBody>
      </p:sp>
      <p:sp>
        <p:nvSpPr>
          <p:cNvPr id="3" name="Content Placeholder 2"/>
          <p:cNvSpPr>
            <a:spLocks noGrp="1"/>
          </p:cNvSpPr>
          <p:nvPr>
            <p:ph idx="1"/>
          </p:nvPr>
        </p:nvSpPr>
        <p:spPr>
          <a:xfrm>
            <a:off x="304800" y="1752600"/>
            <a:ext cx="8229600" cy="4572000"/>
          </a:xfrm>
        </p:spPr>
        <p:txBody>
          <a:bodyPr>
            <a:noAutofit/>
          </a:bodyPr>
          <a:lstStyle/>
          <a:p>
            <a:pPr algn="just"/>
            <a:r>
              <a:rPr lang="en-US" sz="2000" dirty="0" smtClean="0"/>
              <a:t>He is currently a member of the writing group of  the American Heart Association/American College of Cardiology Foundation/American Society of Hypertension  scientific statement on treatment of hypertension in the management of ischemic heart disease and is currently a member of the writing group of the American College of Cardiology Foundation/American Heart Association guideline for the  management of patients with hypertension. . He was a consultant to the American College of Physicians Information and Educational Resource (PIER) on the module of aortic </a:t>
            </a:r>
            <a:r>
              <a:rPr lang="en-US" sz="2000" dirty="0" err="1" smtClean="0"/>
              <a:t>stenosis</a:t>
            </a:r>
            <a:r>
              <a:rPr lang="en-US" sz="2000" dirty="0" smtClean="0"/>
              <a:t>. He is currently a member of the Board of Directors of the  American Society of Preventive Cardiology and a member of the American College of Chest Physicians Cardiovascular Medicine and  Surgery Network Steering Committee.</a:t>
            </a:r>
            <a:endParaRPr lang="en-US"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Interests</a:t>
            </a:r>
            <a:endParaRPr lang="en-US" dirty="0"/>
          </a:p>
        </p:txBody>
      </p:sp>
      <p:sp>
        <p:nvSpPr>
          <p:cNvPr id="3" name="Content Placeholder 2"/>
          <p:cNvSpPr>
            <a:spLocks noGrp="1"/>
          </p:cNvSpPr>
          <p:nvPr>
            <p:ph idx="1"/>
          </p:nvPr>
        </p:nvSpPr>
        <p:spPr/>
        <p:txBody>
          <a:bodyPr/>
          <a:lstStyle/>
          <a:p>
            <a:r>
              <a:rPr lang="en-US" dirty="0" smtClean="0"/>
              <a:t>Cardiovascular Disease, Hypertension, Cardiovascular Surgery</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Recent Publications</a:t>
            </a:r>
            <a:endParaRPr lang="en-US" dirty="0"/>
          </a:p>
        </p:txBody>
      </p:sp>
      <p:sp>
        <p:nvSpPr>
          <p:cNvPr id="3" name="Content Placeholder 2"/>
          <p:cNvSpPr>
            <a:spLocks noGrp="1"/>
          </p:cNvSpPr>
          <p:nvPr>
            <p:ph idx="1"/>
          </p:nvPr>
        </p:nvSpPr>
        <p:spPr/>
        <p:txBody>
          <a:bodyPr/>
          <a:lstStyle/>
          <a:p>
            <a:r>
              <a:rPr lang="en-US" dirty="0" smtClean="0"/>
              <a:t>Aronow WS (2014) Abdominal Aortic Aneurysm. J Clin Exp Cardiolog 5: e137.</a:t>
            </a:r>
          </a:p>
          <a:p>
            <a:r>
              <a:rPr lang="en-US" dirty="0" smtClean="0"/>
              <a:t>Aronow WS (2014) Therapy after Myocardial Infarction. J Gen Pract 2014 2: e106.</a:t>
            </a:r>
          </a:p>
          <a:p>
            <a:r>
              <a:rPr lang="en-US" dirty="0" smtClean="0"/>
              <a:t>Aronow WS (2013) Renal Sympathetic Denervation Therapy for Treatment of Resistant Hypertension. J Hypertens 3:e111.</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381000"/>
            <a:ext cx="7772400" cy="838200"/>
          </a:xfrm>
          <a:ln>
            <a:noFill/>
          </a:ln>
        </p:spPr>
        <p:txBody>
          <a:bodyPr/>
          <a:lstStyle/>
          <a:p>
            <a:pPr algn="ctr"/>
            <a:r>
              <a:rPr lang="en-US" altLang="zh-TW" b="1" dirty="0" smtClean="0">
                <a:ln w="6350">
                  <a:solidFill>
                    <a:schemeClr val="accent2">
                      <a:lumMod val="50000"/>
                    </a:schemeClr>
                  </a:solidFill>
                </a:ln>
                <a:solidFill>
                  <a:srgbClr val="FFFF00"/>
                </a:solidFill>
              </a:rPr>
              <a:t>Cardiovascular  Diseases</a:t>
            </a:r>
            <a:endParaRPr lang="en-US" dirty="0">
              <a:ln w="6350">
                <a:solidFill>
                  <a:schemeClr val="accent2">
                    <a:lumMod val="50000"/>
                  </a:schemeClr>
                </a:solidFill>
              </a:ln>
              <a:solidFill>
                <a:srgbClr val="FFFF00"/>
              </a:solidFill>
            </a:endParaRPr>
          </a:p>
        </p:txBody>
      </p:sp>
      <p:sp>
        <p:nvSpPr>
          <p:cNvPr id="4" name="Rectangle 3"/>
          <p:cNvSpPr/>
          <p:nvPr/>
        </p:nvSpPr>
        <p:spPr>
          <a:xfrm>
            <a:off x="152400" y="1447800"/>
            <a:ext cx="8686800" cy="4616648"/>
          </a:xfrm>
          <a:prstGeom prst="rect">
            <a:avLst/>
          </a:prstGeom>
        </p:spPr>
        <p:txBody>
          <a:bodyPr wrap="square">
            <a:spAutoFit/>
          </a:bodyPr>
          <a:lstStyle/>
          <a:p>
            <a:pPr lvl="1">
              <a:lnSpc>
                <a:spcPct val="150000"/>
              </a:lnSpc>
              <a:spcBef>
                <a:spcPct val="0"/>
              </a:spcBef>
              <a:buClr>
                <a:srgbClr val="000099"/>
              </a:buClr>
            </a:pPr>
            <a:r>
              <a:rPr lang="en-US" altLang="zh-TW" sz="2400" dirty="0" smtClean="0">
                <a:sym typeface="Wingdings" pitchFamily="2" charset="2"/>
              </a:rPr>
              <a:t></a:t>
            </a:r>
            <a:r>
              <a:rPr lang="en-US" altLang="zh-TW" sz="2800" dirty="0" smtClean="0"/>
              <a:t>Cerebrovascular and heart disease are the second, third of the leading causes of death.</a:t>
            </a:r>
          </a:p>
          <a:p>
            <a:pPr lvl="1">
              <a:lnSpc>
                <a:spcPct val="150000"/>
              </a:lnSpc>
              <a:spcBef>
                <a:spcPct val="0"/>
              </a:spcBef>
              <a:buClr>
                <a:srgbClr val="000099"/>
              </a:buClr>
            </a:pPr>
            <a:r>
              <a:rPr lang="en-US" altLang="zh-TW" sz="2800" dirty="0" smtClean="0">
                <a:sym typeface="Wingdings" pitchFamily="2" charset="2"/>
              </a:rPr>
              <a:t></a:t>
            </a:r>
            <a:r>
              <a:rPr lang="en-US" altLang="zh-TW" sz="2800" dirty="0" smtClean="0"/>
              <a:t>Years of  life lost are much more than other  disease.</a:t>
            </a:r>
          </a:p>
          <a:p>
            <a:pPr lvl="1">
              <a:lnSpc>
                <a:spcPct val="150000"/>
              </a:lnSpc>
              <a:spcBef>
                <a:spcPct val="0"/>
              </a:spcBef>
              <a:buClr>
                <a:srgbClr val="000099"/>
              </a:buClr>
            </a:pPr>
            <a:r>
              <a:rPr lang="en-US" altLang="zh-TW" sz="2800" dirty="0" smtClean="0">
                <a:sym typeface="Wingdings" pitchFamily="2" charset="2"/>
              </a:rPr>
              <a:t></a:t>
            </a:r>
            <a:r>
              <a:rPr lang="en-US" altLang="zh-TW" sz="2800" dirty="0" smtClean="0"/>
              <a:t>Age-specific mortality of cardiovascular disease  shows that most victims are over the age of 65.</a:t>
            </a:r>
            <a:endParaRPr lang="en-US" altLang="zh-TW" sz="2400"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Verve</Template>
  <TotalTime>79</TotalTime>
  <Words>1214</Words>
  <Application>Microsoft Office PowerPoint</Application>
  <PresentationFormat>On-screen Show (4:3)</PresentationFormat>
  <Paragraphs>160</Paragraphs>
  <Slides>22</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4" baseType="lpstr">
      <vt:lpstr>Verve</vt:lpstr>
      <vt:lpstr>Chart</vt:lpstr>
      <vt:lpstr>Slide 1</vt:lpstr>
      <vt:lpstr>Slide 2</vt:lpstr>
      <vt:lpstr>Slide 3</vt:lpstr>
      <vt:lpstr>Biography</vt:lpstr>
      <vt:lpstr>Biography Contd..</vt:lpstr>
      <vt:lpstr>Biography Contd..</vt:lpstr>
      <vt:lpstr>Research Interests</vt:lpstr>
      <vt:lpstr>Recent Publications</vt:lpstr>
      <vt:lpstr>Cardiovascular  Diseases</vt:lpstr>
      <vt:lpstr> Coronary artery disease  Hypertension and Stroke  Congestive heart failure  Peripheral vascular disease  Valvular, rheumatic and congenital heart disease</vt:lpstr>
      <vt:lpstr>Risk Factors are Continuous Variables</vt:lpstr>
      <vt:lpstr>Prevalence of  Heart Disease</vt:lpstr>
      <vt:lpstr>Slide 13</vt:lpstr>
      <vt:lpstr>Slide 14</vt:lpstr>
      <vt:lpstr>Five Dimensions Control Plan</vt:lpstr>
      <vt:lpstr>Slide 16</vt:lpstr>
      <vt:lpstr>Drugs More Important than Interventions after Heart Attack?</vt:lpstr>
      <vt:lpstr>Slide 18</vt:lpstr>
      <vt:lpstr>Slide 19</vt:lpstr>
      <vt:lpstr>Slide 20</vt:lpstr>
      <vt:lpstr>Slide 21</vt:lpstr>
      <vt:lpstr>Slide 22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Cardiovascular   Diseases</dc:title>
  <dc:creator>Dipika Rungunta</dc:creator>
  <cp:lastModifiedBy>dipika</cp:lastModifiedBy>
  <cp:revision>22</cp:revision>
  <dcterms:created xsi:type="dcterms:W3CDTF">2006-08-16T00:00:00Z</dcterms:created>
  <dcterms:modified xsi:type="dcterms:W3CDTF">2014-11-14T12:09:00Z</dcterms:modified>
</cp:coreProperties>
</file>