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336" r:id="rId5"/>
    <p:sldId id="326" r:id="rId6"/>
    <p:sldId id="332" r:id="rId7"/>
    <p:sldId id="333" r:id="rId8"/>
    <p:sldId id="33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11/17/2015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0374" y="4800600"/>
            <a:ext cx="8150225" cy="1200329"/>
          </a:xfrm>
          <a:prstGeom prst="rect">
            <a:avLst/>
          </a:prstGeom>
        </p:spPr>
        <p:txBody>
          <a:bodyPr wrap="square">
            <a:spAutoFit/>
          </a:bodyPr>
          <a:lstStyle/>
          <a:p>
            <a:r>
              <a:rPr lang="en-IN" b="1" dirty="0">
                <a:latin typeface="Times New Roman" pitchFamily="18" charset="0"/>
                <a:cs typeface="Times New Roman" pitchFamily="18" charset="0"/>
              </a:rPr>
              <a:t>Wolfram </a:t>
            </a:r>
            <a:r>
              <a:rPr lang="en-IN" b="1" dirty="0" err="1">
                <a:latin typeface="Times New Roman" pitchFamily="18" charset="0"/>
                <a:cs typeface="Times New Roman" pitchFamily="18" charset="0"/>
              </a:rPr>
              <a:t>Sparber</a:t>
            </a:r>
            <a:endParaRPr lang="en-IN" b="1" dirty="0">
              <a:latin typeface="Times New Roman" pitchFamily="18" charset="0"/>
              <a:cs typeface="Times New Roman" pitchFamily="18" charset="0"/>
            </a:endParaRPr>
          </a:p>
          <a:p>
            <a:r>
              <a:rPr lang="en-IN" dirty="0">
                <a:latin typeface="Times New Roman" pitchFamily="18" charset="0"/>
                <a:cs typeface="Times New Roman" pitchFamily="18" charset="0"/>
              </a:rPr>
              <a:t>Head of Institute </a:t>
            </a:r>
          </a:p>
          <a:p>
            <a:r>
              <a:rPr lang="en-IN" dirty="0">
                <a:latin typeface="Times New Roman" pitchFamily="18" charset="0"/>
                <a:cs typeface="Times New Roman" pitchFamily="18" charset="0"/>
              </a:rPr>
              <a:t>Institute for Renewable Energy</a:t>
            </a:r>
          </a:p>
          <a:p>
            <a:r>
              <a:rPr lang="en-IN" dirty="0">
                <a:latin typeface="Times New Roman" pitchFamily="18" charset="0"/>
                <a:cs typeface="Times New Roman" pitchFamily="18" charset="0"/>
              </a:rPr>
              <a:t>Italy</a:t>
            </a:r>
            <a:endParaRPr lang="en-US" dirty="0" smtClean="0">
              <a:latin typeface="Times New Roman" pitchFamily="18" charset="0"/>
              <a:cs typeface="Times New Roman" pitchFamily="18" charset="0"/>
            </a:endParaRPr>
          </a:p>
        </p:txBody>
      </p:sp>
      <p:sp>
        <p:nvSpPr>
          <p:cNvPr id="4" name="Rectangle 3"/>
          <p:cNvSpPr/>
          <p:nvPr/>
        </p:nvSpPr>
        <p:spPr>
          <a:xfrm>
            <a:off x="2590800" y="1898073"/>
            <a:ext cx="6323877" cy="2308324"/>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IN" sz="3600" b="1" i="1" dirty="0" smtClean="0">
                <a:solidFill>
                  <a:srgbClr val="7030A0"/>
                </a:solidFill>
                <a:latin typeface="Times New Roman" pitchFamily="18" charset="0"/>
                <a:cs typeface="Times New Roman" pitchFamily="18" charset="0"/>
              </a:rPr>
              <a:t>Journal of Fundamentals of Renewable Energy and Applications</a:t>
            </a:r>
            <a:endParaRPr lang="en-US" sz="3600" i="1" dirty="0">
              <a:solidFill>
                <a:srgbClr val="7030A0"/>
              </a:solidFill>
              <a:latin typeface="Times New Roman" pitchFamily="18" charset="0"/>
              <a:cs typeface="Times New Roman" pitchFamily="18" charset="0"/>
            </a:endParaRPr>
          </a:p>
        </p:txBody>
      </p:sp>
      <p:sp>
        <p:nvSpPr>
          <p:cNvPr id="2" name="AutoShape 2" descr="Image result for Women and Infants Center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6" name="AutoShape 2" descr="Image result for University of Alabama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5" name="AutoShape 2" descr="Image result for Childrens Hospital of Pittsburgh 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7" name="AutoShape 2" descr="Image result for Medical University of Graz logo"/>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9"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
        <p:nvSpPr>
          <p:cNvPr id="10" name="AutoShape 4" descr="Image result for Dalhousie University logo"/>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8" name="AutoShape 4" descr="Image result for Indian Institute of Technology logo"/>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3" name="AutoShape 4" descr="Image result for National Observatory of Athens  logo"/>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026" name="Picture 2" descr="Wolfram Sparb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0555" y="1975267"/>
            <a:ext cx="1841645" cy="2231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7976" y="1905000"/>
            <a:ext cx="8382000" cy="4278094"/>
          </a:xfrm>
          <a:prstGeom prst="rect">
            <a:avLst/>
          </a:prstGeom>
        </p:spPr>
        <p:txBody>
          <a:bodyPr wrap="square">
            <a:spAutoFit/>
          </a:bodyPr>
          <a:lstStyle/>
          <a:p>
            <a:r>
              <a:rPr lang="en-US" sz="3600" b="1" i="1" dirty="0" smtClean="0">
                <a:solidFill>
                  <a:srgbClr val="7030A0"/>
                </a:solidFill>
                <a:latin typeface="Times New Roman" pitchFamily="18" charset="0"/>
                <a:cs typeface="Times New Roman" pitchFamily="18" charset="0"/>
              </a:rPr>
              <a:t>Biography:</a:t>
            </a:r>
          </a:p>
          <a:p>
            <a:endParaRPr lang="en-IN" sz="2000" dirty="0" smtClean="0">
              <a:latin typeface="Times New Roman" pitchFamily="18" charset="0"/>
              <a:cs typeface="Times New Roman" pitchFamily="18" charset="0"/>
            </a:endParaRPr>
          </a:p>
          <a:p>
            <a:r>
              <a:rPr lang="en-IN" sz="2400" dirty="0">
                <a:latin typeface="Times New Roman" pitchFamily="18" charset="0"/>
                <a:cs typeface="Times New Roman" pitchFamily="18" charset="0"/>
              </a:rPr>
              <a:t>Wolfram </a:t>
            </a:r>
            <a:r>
              <a:rPr lang="en-IN" sz="2400" dirty="0" err="1">
                <a:latin typeface="Times New Roman" pitchFamily="18" charset="0"/>
                <a:cs typeface="Times New Roman" pitchFamily="18" charset="0"/>
              </a:rPr>
              <a:t>Sparber</a:t>
            </a:r>
            <a:r>
              <a:rPr lang="en-IN" sz="2400" dirty="0">
                <a:latin typeface="Times New Roman" pitchFamily="18" charset="0"/>
                <a:cs typeface="Times New Roman" pitchFamily="18" charset="0"/>
              </a:rPr>
              <a:t> is heading the Institute for Renewable Energy at EURAC research since it’s foundation in 2005. From 2002 to 2004 he joined the Department of Solar Cells, Materials and Technologies at </a:t>
            </a:r>
            <a:r>
              <a:rPr lang="en-IN" sz="2400" dirty="0" err="1">
                <a:latin typeface="Times New Roman" pitchFamily="18" charset="0"/>
                <a:cs typeface="Times New Roman" pitchFamily="18" charset="0"/>
              </a:rPr>
              <a:t>Fraunhofer</a:t>
            </a:r>
            <a:r>
              <a:rPr lang="en-IN" sz="2400" dirty="0">
                <a:latin typeface="Times New Roman" pitchFamily="18" charset="0"/>
                <a:cs typeface="Times New Roman" pitchFamily="18" charset="0"/>
              </a:rPr>
              <a:t> Institute for Solar Energy Systems where he was involved in scientific projects for the introduction of surface treatment methods of silicon wafers in solar cell production lines. In this fields Wolfram </a:t>
            </a:r>
            <a:r>
              <a:rPr lang="en-IN" sz="2400" dirty="0" err="1">
                <a:latin typeface="Times New Roman" pitchFamily="18" charset="0"/>
                <a:cs typeface="Times New Roman" pitchFamily="18" charset="0"/>
              </a:rPr>
              <a:t>Sparber</a:t>
            </a:r>
            <a:r>
              <a:rPr lang="en-IN" sz="2400" dirty="0">
                <a:latin typeface="Times New Roman" pitchFamily="18" charset="0"/>
                <a:cs typeface="Times New Roman" pitchFamily="18" charset="0"/>
              </a:rPr>
              <a:t> is involved in many international projects and member of several committees and councils.</a:t>
            </a:r>
            <a:endParaRPr lang="en-IN" sz="2400" dirty="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878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8318" y="1905000"/>
            <a:ext cx="8305800" cy="4124206"/>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Research </a:t>
            </a:r>
            <a:r>
              <a:rPr lang="en-US" sz="5400" b="1" i="1" dirty="0">
                <a:solidFill>
                  <a:srgbClr val="7030A0"/>
                </a:solidFill>
                <a:latin typeface="Times New Roman" pitchFamily="18" charset="0"/>
                <a:cs typeface="Times New Roman" pitchFamily="18" charset="0"/>
              </a:rPr>
              <a:t>Interest</a:t>
            </a:r>
            <a:r>
              <a:rPr lang="en-US" sz="5400" b="1" i="1" dirty="0" smtClean="0">
                <a:solidFill>
                  <a:srgbClr val="7030A0"/>
                </a:solidFill>
                <a:latin typeface="Times New Roman" pitchFamily="18" charset="0"/>
                <a:cs typeface="Times New Roman" pitchFamily="18" charset="0"/>
              </a:rPr>
              <a:t>:</a:t>
            </a:r>
          </a:p>
          <a:p>
            <a:endParaRPr lang="en-US" sz="2800" b="1" i="1" dirty="0" smtClean="0">
              <a:solidFill>
                <a:srgbClr val="7030A0"/>
              </a:solidFill>
              <a:latin typeface="Times New Roman" pitchFamily="18" charset="0"/>
              <a:cs typeface="Times New Roman" pitchFamily="18" charset="0"/>
            </a:endParaRPr>
          </a:p>
          <a:p>
            <a:pPr marL="571500" indent="-571500">
              <a:buFont typeface="Arial" pitchFamily="34" charset="0"/>
              <a:buChar char="•"/>
            </a:pPr>
            <a:r>
              <a:rPr lang="en-IN" sz="3600" dirty="0">
                <a:latin typeface="Times New Roman" pitchFamily="18" charset="0"/>
                <a:cs typeface="Times New Roman" pitchFamily="18" charset="0"/>
              </a:rPr>
              <a:t>Solar heating and cooling systems </a:t>
            </a:r>
          </a:p>
          <a:p>
            <a:pPr marL="571500" indent="-571500">
              <a:buFont typeface="Arial" pitchFamily="34" charset="0"/>
              <a:buChar char="•"/>
            </a:pPr>
            <a:endParaRPr lang="en-IN" sz="3600" dirty="0">
              <a:latin typeface="Times New Roman" pitchFamily="18" charset="0"/>
              <a:cs typeface="Times New Roman" pitchFamily="18" charset="0"/>
            </a:endParaRPr>
          </a:p>
          <a:p>
            <a:pPr marL="571500" indent="-571500">
              <a:buFont typeface="Arial" pitchFamily="34" charset="0"/>
              <a:buChar char="•"/>
            </a:pPr>
            <a:r>
              <a:rPr lang="en-IN" sz="3600" dirty="0">
                <a:latin typeface="Times New Roman" pitchFamily="18" charset="0"/>
                <a:cs typeface="Times New Roman" pitchFamily="18" charset="0"/>
              </a:rPr>
              <a:t>BIPV applications</a:t>
            </a:r>
          </a:p>
          <a:p>
            <a:pPr marL="571500" indent="-571500">
              <a:buFont typeface="Arial" pitchFamily="34" charset="0"/>
              <a:buChar char="•"/>
            </a:pPr>
            <a:endParaRPr lang="en-IN" sz="3600" dirty="0">
              <a:latin typeface="Times New Roman" pitchFamily="18" charset="0"/>
              <a:cs typeface="Times New Roman" pitchFamily="18" charset="0"/>
            </a:endParaRPr>
          </a:p>
          <a:p>
            <a:pPr marL="571500" indent="-571500">
              <a:buFont typeface="Arial" pitchFamily="34" charset="0"/>
              <a:buChar char="•"/>
            </a:pPr>
            <a:r>
              <a:rPr lang="en-IN" sz="3600" dirty="0">
                <a:latin typeface="Times New Roman" pitchFamily="18" charset="0"/>
                <a:cs typeface="Times New Roman" pitchFamily="18" charset="0"/>
              </a:rPr>
              <a:t>Active solar building concepts</a:t>
            </a:r>
            <a:endParaRPr lang="en-US" sz="3600" dirty="0" smtClean="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6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IN" dirty="0"/>
              <a:t>Journal of Fundamentals of Renewable Energy and </a:t>
            </a:r>
            <a:r>
              <a:rPr lang="en-IN" dirty="0" smtClean="0"/>
              <a:t>Applications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IN" sz="2000" dirty="0">
                <a:solidFill>
                  <a:schemeClr val="bg1"/>
                </a:solidFill>
              </a:rPr>
              <a:t>International Journal of Waste Resources</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Hydrology: Current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Innovative Energy &amp;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Advances in Recycling &amp; Waste </a:t>
            </a:r>
            <a:r>
              <a:rPr lang="en-US" sz="2000" dirty="0" smtClean="0">
                <a:solidFill>
                  <a:schemeClr val="bg1"/>
                </a:solidFill>
                <a:latin typeface="Estrangelo Edessa" panose="03080600000000000000" pitchFamily="66" charset="0"/>
                <a:cs typeface="Estrangelo Edessa" panose="03080600000000000000" pitchFamily="66" charset="0"/>
              </a:rPr>
              <a:t>Management</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Journal of Nuclear Energy Science &amp; Power Generation </a:t>
            </a:r>
            <a:r>
              <a:rPr lang="en-IN" sz="2000" dirty="0" smtClean="0">
                <a:solidFill>
                  <a:schemeClr val="bg1"/>
                </a:solidFill>
                <a:latin typeface="Estrangelo Edessa" panose="03080600000000000000" pitchFamily="66" charset="0"/>
                <a:cs typeface="Estrangelo Edessa" panose="03080600000000000000" pitchFamily="66" charset="0"/>
              </a:rPr>
              <a:t>Technology</a:t>
            </a:r>
            <a:endParaRPr lang="en-US" sz="2000" dirty="0" smtClean="0">
              <a:solidFill>
                <a:schemeClr val="bg1"/>
              </a:solidFill>
              <a:latin typeface="Estrangelo Edessa" panose="03080600000000000000" pitchFamily="66" charset="0"/>
              <a:cs typeface="Estrangelo Edessa" panose="03080600000000000000" pitchFamily="66" charset="0"/>
            </a:endParaRPr>
          </a:p>
          <a:p>
            <a:pPr marL="342900" indent="-342900">
              <a:buFont typeface="Wingdings" panose="05000000000000000000" pitchFamily="2" charset="2"/>
              <a:buChar char="Ø"/>
              <a:defRPr/>
            </a:pPr>
            <a:endParaRPr lang="en-US" sz="2000" dirty="0">
              <a:solidFill>
                <a:schemeClr val="bg1"/>
              </a:solidFill>
              <a:latin typeface="Estrangelo Edessa" panose="03080600000000000000" pitchFamily="66" charset="0"/>
              <a:cs typeface="Estrangelo Edessa" panose="03080600000000000000" pitchFamily="66" charset="0"/>
            </a:endParaRPr>
          </a:p>
        </p:txBody>
      </p:sp>
      <p:pic>
        <p:nvPicPr>
          <p:cNvPr id="5122" name="Picture 2" descr="Image result for renewable energ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4038600"/>
            <a:ext cx="4038600" cy="2972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2nd International Congress and Expo on Biofuels &amp; Bioenergy</a:t>
            </a:r>
          </a:p>
          <a:p>
            <a:pPr marL="285750" indent="-285750">
              <a:buFont typeface="Wingdings" panose="05000000000000000000" pitchFamily="2" charset="2"/>
              <a:buChar char="Ø"/>
              <a:defRPr/>
            </a:pPr>
            <a:r>
              <a:rPr lang="en-US" dirty="0"/>
              <a:t>Global Energy Summit &amp; Expo</a:t>
            </a: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IN" sz="2400" b="1" dirty="0"/>
              <a:t>Journal of Fundamentals of Renewable Energy and </a:t>
            </a:r>
            <a:r>
              <a:rPr lang="en-IN" sz="2400" b="1" dirty="0" smtClean="0"/>
              <a:t>Applications</a:t>
            </a:r>
            <a:r>
              <a:rPr lang="en-US" sz="2400" dirty="0" smtClean="0"/>
              <a:t/>
            </a:r>
            <a:br>
              <a:rPr lang="en-US" sz="24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1983</TotalTime>
  <Words>456</Words>
  <Application>Microsoft Office PowerPoint</Application>
  <PresentationFormat>On-screen Show (4:3)</PresentationFormat>
  <Paragraphs>39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306</cp:revision>
  <dcterms:created xsi:type="dcterms:W3CDTF">2014-10-14T11:42:21Z</dcterms:created>
  <dcterms:modified xsi:type="dcterms:W3CDTF">2015-11-17T10:21:48Z</dcterms:modified>
</cp:coreProperties>
</file>