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1"/>
  </p:notesMasterIdLst>
  <p:sldIdLst>
    <p:sldId id="275" r:id="rId2"/>
    <p:sldId id="276" r:id="rId3"/>
    <p:sldId id="277" r:id="rId4"/>
    <p:sldId id="258" r:id="rId5"/>
    <p:sldId id="271" r:id="rId6"/>
    <p:sldId id="274" r:id="rId7"/>
    <p:sldId id="264" r:id="rId8"/>
    <p:sldId id="261" r:id="rId9"/>
    <p:sldId id="267" r:id="rId10"/>
    <p:sldId id="268" r:id="rId11"/>
    <p:sldId id="260" r:id="rId12"/>
    <p:sldId id="262" r:id="rId13"/>
    <p:sldId id="272" r:id="rId14"/>
    <p:sldId id="273" r:id="rId15"/>
    <p:sldId id="263" r:id="rId16"/>
    <p:sldId id="265" r:id="rId17"/>
    <p:sldId id="278" r:id="rId18"/>
    <p:sldId id="279"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5EC41C-CF2E-430D-8DF5-738A07E2FE9E}" type="datetimeFigureOut">
              <a:rPr lang="en-US" smtClean="0"/>
              <a:pPr/>
              <a:t>9/18/2015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ABE26A-DB82-4A3F-AA5E-B7A30183B174}" type="slidenum">
              <a:rPr lang="en-US" smtClean="0"/>
              <a:pPr/>
              <a:t>‹#›</a:t>
            </a:fld>
            <a:endParaRPr lang="en-US"/>
          </a:p>
        </p:txBody>
      </p:sp>
    </p:spTree>
    <p:extLst>
      <p:ext uri="{BB962C8B-B14F-4D97-AF65-F5344CB8AC3E}">
        <p14:creationId xmlns:p14="http://schemas.microsoft.com/office/powerpoint/2010/main" val="2661199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06E4E1D-931E-4607-835B-4EB543F08A13}" type="datetime1">
              <a:rPr lang="en-US" smtClean="0"/>
              <a:pPr/>
              <a:t>9/18/2015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38942C3-243F-4BD7-A856-FC8F2B043C42}"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ACA61F-B695-467B-AB4C-004FC2E5D3F6}" type="datetime1">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942C3-243F-4BD7-A856-FC8F2B043C4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38942C3-243F-4BD7-A856-FC8F2B043C42}"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F94266-E9CB-431B-9889-B08253AAAE41}" type="datetime1">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AF0C361-0C5B-4544-804B-6ED9C94B16F9}" type="datetime1">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38942C3-243F-4BD7-A856-FC8F2B043C42}"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43F8C90-00DE-416A-BF72-CA9039C4E27E}" type="datetime1">
              <a:rPr lang="en-US" smtClean="0"/>
              <a:pPr/>
              <a:t>9/18/2015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38942C3-243F-4BD7-A856-FC8F2B043C42}"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256BA2E-3921-47BF-BF9E-A10C1101DE66}" type="datetime1">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942C3-243F-4BD7-A856-FC8F2B043C42}"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E027E9-A0AA-4E8A-AF32-70325B4EA844}" type="datetime1">
              <a:rPr lang="en-US" smtClean="0"/>
              <a:pPr/>
              <a:t>9/18/2015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38942C3-243F-4BD7-A856-FC8F2B043C42}"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766C81-5C40-4F14-89BB-03D4EE7733BD}" type="datetime1">
              <a:rPr lang="en-US" smtClean="0"/>
              <a:pPr/>
              <a:t>9/18/2015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38942C3-243F-4BD7-A856-FC8F2B043C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BE22952-3E56-494A-BF66-1AACD9627FCD}" type="datetime1">
              <a:rPr lang="en-US" smtClean="0"/>
              <a:pPr/>
              <a:t>9/18/2015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38942C3-243F-4BD7-A856-FC8F2B043C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38942C3-243F-4BD7-A856-FC8F2B043C42}"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19A88D0-8517-44B5-90CC-FDCEF7433922}" type="datetime1">
              <a:rPr lang="en-US" smtClean="0"/>
              <a:pPr/>
              <a:t>9/18/2015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38942C3-243F-4BD7-A856-FC8F2B043C42}"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EBCB5C9-5B89-48A5-93C5-4BE6C234E2D0}" type="datetime1">
              <a:rPr lang="en-US" smtClean="0"/>
              <a:pPr/>
              <a:t>9/18/2015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6564E02-1E9B-47BF-87DA-148EBAE8D530}" type="datetime1">
              <a:rPr lang="en-US" smtClean="0"/>
              <a:pPr/>
              <a:t>9/18/2015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38942C3-243F-4BD7-A856-FC8F2B043C42}"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ambriapress.com/cambriapress.cfm?template=6&amp;bid=357" TargetMode="External"/><Relationship Id="rId2" Type="http://schemas.openxmlformats.org/officeDocument/2006/relationships/hyperlink" Target="http://www.cartercenter.org/resources/pdfs/health/ephti/library/lecture_notes/health_extension_trainees/LN_HEW_Personal_Hygiene_Final.pdf" TargetMode="External"/><Relationship Id="rId1" Type="http://schemas.openxmlformats.org/officeDocument/2006/relationships/slideLayout" Target="../slideLayouts/slideLayout2.xml"/><Relationship Id="rId4" Type="http://schemas.openxmlformats.org/officeDocument/2006/relationships/hyperlink" Target="http://www.amazon.com/Beza-Saved-Forests-Ethiopia-Church/dp/161493252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ju.edu.et/cphms/node/171?q=node/239" TargetMode="External"/><Relationship Id="rId2" Type="http://schemas.openxmlformats.org/officeDocument/2006/relationships/hyperlink" Target="http://link.springer.com/article/10.1007/s11269-012-0145-7" TargetMode="External"/><Relationship Id="rId1" Type="http://schemas.openxmlformats.org/officeDocument/2006/relationships/slideLayout" Target="../slideLayouts/slideLayout2.xml"/><Relationship Id="rId5" Type="http://schemas.openxmlformats.org/officeDocument/2006/relationships/hyperlink" Target="http://www.malariajournal.com/content/8/1/21" TargetMode="External"/><Relationship Id="rId4" Type="http://schemas.openxmlformats.org/officeDocument/2006/relationships/hyperlink" Target="http://ejhd.uib.no/index/ejhd-index-1984-1999.ht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sciencedirect.com/science/article/pii/S1470160X11002986" TargetMode="External"/><Relationship Id="rId2" Type="http://schemas.openxmlformats.org/officeDocument/2006/relationships/hyperlink" Target="http://www.nrcresearchpress.com/doi/abs/10.1139/er-2013-0076" TargetMode="External"/><Relationship Id="rId1" Type="http://schemas.openxmlformats.org/officeDocument/2006/relationships/slideLayout" Target="../slideLayouts/slideLayout2.xml"/><Relationship Id="rId4" Type="http://schemas.openxmlformats.org/officeDocument/2006/relationships/hyperlink" Target="http://www.ncbi.nlm.nih.gov/pmc/articles/PMC402935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link.springer.com/article/10.1007/s11269-012-0145-7" TargetMode="External"/><Relationship Id="rId2" Type="http://schemas.openxmlformats.org/officeDocument/2006/relationships/hyperlink" Target="http://www.ijehse.com/mostviewed/alltime?page=3&amp;itemsPerPage=25" TargetMode="External"/><Relationship Id="rId1" Type="http://schemas.openxmlformats.org/officeDocument/2006/relationships/slideLayout" Target="../slideLayouts/slideLayout2.xml"/><Relationship Id="rId5" Type="http://schemas.openxmlformats.org/officeDocument/2006/relationships/hyperlink" Target="http://connection.ebscohost.com/c/articles/82142196/impact-traditional-coffee-processing-river-water-quality-ethiopia-urgency-adopting-sound-environmental-practices" TargetMode="External"/><Relationship Id="rId4" Type="http://schemas.openxmlformats.org/officeDocument/2006/relationships/hyperlink" Target="http://www.ajol.info/index.php/ejhd/article/view/10045"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eiwr.org/" TargetMode="External"/><Relationship Id="rId7" Type="http://schemas.openxmlformats.org/officeDocument/2006/relationships/hyperlink" Target="http://www.accdon.com/" TargetMode="External"/><Relationship Id="rId2" Type="http://schemas.openxmlformats.org/officeDocument/2006/relationships/hyperlink" Target="http://treefoundation.org/" TargetMode="External"/><Relationship Id="rId1" Type="http://schemas.openxmlformats.org/officeDocument/2006/relationships/slideLayout" Target="../slideLayouts/slideLayout2.xml"/><Relationship Id="rId6" Type="http://schemas.openxmlformats.org/officeDocument/2006/relationships/hyperlink" Target="http://www.ccsenet.org/journal/index.php/enrr/about/editorialTeam" TargetMode="External"/><Relationship Id="rId5" Type="http://schemas.openxmlformats.org/officeDocument/2006/relationships/hyperlink" Target="http://omicsonline.org/editorialboard-environmental-analytical-toxicology-open-access.php" TargetMode="External"/><Relationship Id="rId4" Type="http://schemas.openxmlformats.org/officeDocument/2006/relationships/hyperlink" Target="http://www.eircca.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defRPr/>
            </a:pPr>
            <a:r>
              <a:rPr lang="en-US" sz="5400" dirty="0" smtClean="0">
                <a:solidFill>
                  <a:schemeClr val="accent6"/>
                </a:solidFill>
                <a:latin typeface="Stencil" panose="040409050D0802020404" pitchFamily="82" charset="0"/>
              </a:rPr>
              <a:t>OMICS </a:t>
            </a:r>
            <a:r>
              <a:rPr lang="en-US" sz="5400" dirty="0">
                <a:solidFill>
                  <a:schemeClr val="accent6"/>
                </a:solidFill>
                <a:latin typeface="Stencil" panose="040409050D0802020404" pitchFamily="82" charset="0"/>
              </a:rPr>
              <a:t>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smtClean="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smtClean="0">
                <a:solidFill>
                  <a:srgbClr val="0070C0"/>
                </a:solidFill>
                <a:latin typeface="Nyala" panose="02000504070300020003" pitchFamily="2" charset="0"/>
              </a:rPr>
              <a:t>through its Open Access Initiative is committed to make genuine and reliable contributions to the scientific community. OMICS </a:t>
            </a:r>
            <a:r>
              <a:rPr lang="en-US" sz="2200" dirty="0" smtClean="0">
                <a:solidFill>
                  <a:srgbClr val="0070C0"/>
                </a:solidFill>
                <a:latin typeface="Nyala" panose="02000504070300020003" pitchFamily="2" charset="0"/>
              </a:rPr>
              <a:t>International </a:t>
            </a:r>
            <a:r>
              <a:rPr lang="en-US" sz="2200" dirty="0" smtClean="0">
                <a:solidFill>
                  <a:srgbClr val="0070C0"/>
                </a:solidFill>
                <a:latin typeface="Nyala" panose="02000504070300020003" pitchFamily="2" charset="0"/>
              </a:rPr>
              <a:t>signed an agreement with more than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International Societies to make healthcare information Open Access.</a:t>
            </a:r>
            <a:endParaRPr lang="en-US" sz="2200" dirty="0">
              <a:solidFill>
                <a:srgbClr val="0070C0"/>
              </a:solidFill>
              <a:latin typeface="Nyala" panose="02000504070300020003"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dirty="0" smtClean="0"/>
              <a:t>Initiatives at institutional level</a:t>
            </a:r>
            <a:endParaRPr lang="en-US" dirty="0"/>
          </a:p>
        </p:txBody>
      </p:sp>
      <p:sp>
        <p:nvSpPr>
          <p:cNvPr id="3" name="Content Placeholder 2"/>
          <p:cNvSpPr>
            <a:spLocks noGrp="1"/>
          </p:cNvSpPr>
          <p:nvPr>
            <p:ph sz="quarter" idx="1"/>
          </p:nvPr>
        </p:nvSpPr>
        <p:spPr/>
        <p:txBody>
          <a:bodyPr>
            <a:normAutofit/>
          </a:bodyPr>
          <a:lstStyle/>
          <a:p>
            <a:r>
              <a:rPr lang="en-US" dirty="0" smtClean="0"/>
              <a:t>Developed biogas plant from toilet and connected the plant to student cafeteria at JU</a:t>
            </a:r>
          </a:p>
          <a:p>
            <a:r>
              <a:rPr lang="en-US" dirty="0" smtClean="0"/>
              <a:t>Developed constructed wetland to treat kitchen waste generated from JU</a:t>
            </a:r>
          </a:p>
          <a:p>
            <a:r>
              <a:rPr lang="en-US" dirty="0" smtClean="0"/>
              <a:t>Developed rainwater harvesting system to be used by the student cafeteria of JU</a:t>
            </a:r>
          </a:p>
          <a:p>
            <a:r>
              <a:rPr lang="en-US" dirty="0" smtClean="0"/>
              <a:t>Developed outreach program to:</a:t>
            </a:r>
          </a:p>
          <a:p>
            <a:pPr lvl="1"/>
            <a:r>
              <a:rPr lang="en-US" dirty="0" smtClean="0"/>
              <a:t>Protect springs</a:t>
            </a:r>
          </a:p>
          <a:p>
            <a:pPr lvl="1"/>
            <a:r>
              <a:rPr lang="en-US" dirty="0" smtClean="0"/>
              <a:t>Construct toilets</a:t>
            </a:r>
          </a:p>
          <a:p>
            <a:pPr lvl="1"/>
            <a:r>
              <a:rPr lang="en-US" dirty="0" smtClean="0"/>
              <a:t>Spread health Education and information </a:t>
            </a:r>
          </a:p>
          <a:p>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l"/>
            <a:r>
              <a:rPr lang="en-US" dirty="0" smtClean="0"/>
              <a:t>Publications-Books/Chapters</a:t>
            </a:r>
            <a:endParaRPr lang="en-US" dirty="0"/>
          </a:p>
        </p:txBody>
      </p:sp>
      <p:sp>
        <p:nvSpPr>
          <p:cNvPr id="8" name="Content Placeholder 7"/>
          <p:cNvSpPr>
            <a:spLocks noGrp="1"/>
          </p:cNvSpPr>
          <p:nvPr>
            <p:ph sz="quarter" idx="1"/>
          </p:nvPr>
        </p:nvSpPr>
        <p:spPr/>
        <p:txBody>
          <a:bodyPr>
            <a:normAutofit fontScale="92500" lnSpcReduction="10000"/>
          </a:bodyPr>
          <a:lstStyle/>
          <a:p>
            <a:r>
              <a:rPr lang="en-US" dirty="0" smtClean="0"/>
              <a:t>Water Supply and Sanitation in Ethiopia (2006)</a:t>
            </a:r>
          </a:p>
          <a:p>
            <a:r>
              <a:rPr lang="en-US" dirty="0" smtClean="0"/>
              <a:t>Personal Hygiene (2004)</a:t>
            </a:r>
            <a:r>
              <a:rPr lang="en-US" dirty="0" smtClean="0">
                <a:hlinkClick r:id="rId2"/>
              </a:rPr>
              <a:t> </a:t>
            </a:r>
          </a:p>
          <a:p>
            <a:pPr lvl="1"/>
            <a:r>
              <a:rPr lang="en-US" dirty="0" smtClean="0">
                <a:hlinkClick r:id="rId2"/>
              </a:rPr>
              <a:t>http://www.cartercenter.org/resources/pdfs/health/ephti/library/lecture_notes/health_extension_trainees/LN_HEW_Personal_Hygiene_Final.pdf</a:t>
            </a:r>
            <a:endParaRPr lang="en-US" dirty="0" smtClean="0"/>
          </a:p>
          <a:p>
            <a:r>
              <a:rPr lang="en-US" dirty="0" smtClean="0"/>
              <a:t>Water Resources Management in Ethiopia (2010): </a:t>
            </a:r>
          </a:p>
          <a:p>
            <a:pPr lvl="1"/>
            <a:r>
              <a:rPr lang="en-US" dirty="0" smtClean="0">
                <a:hlinkClick r:id="rId3"/>
              </a:rPr>
              <a:t>http://www.cambriapress.com/cambriapress.cfm?template=6&amp;bid=357</a:t>
            </a:r>
            <a:endParaRPr lang="en-US" dirty="0" smtClean="0"/>
          </a:p>
          <a:p>
            <a:r>
              <a:rPr lang="en-US" dirty="0" smtClean="0"/>
              <a:t>Conservation story for children in Ethiopia (2014)</a:t>
            </a:r>
          </a:p>
          <a:p>
            <a:pPr lvl="1"/>
            <a:r>
              <a:rPr lang="en-US" dirty="0" smtClean="0">
                <a:hlinkClick r:id="rId4"/>
              </a:rPr>
              <a:t>http://www.amazon.com/Beza-Saved-Forests-Ethiopia-Church/dp/1614932522</a:t>
            </a:r>
            <a:endParaRPr lang="en-US" dirty="0" smtClean="0"/>
          </a:p>
          <a:p>
            <a:r>
              <a:rPr lang="en-US" dirty="0" smtClean="0"/>
              <a:t>Water Pollution chapter (2010)</a:t>
            </a:r>
          </a:p>
          <a:p>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Publications-Journals</a:t>
            </a:r>
            <a:endParaRPr lang="en-US" dirty="0"/>
          </a:p>
        </p:txBody>
      </p:sp>
      <p:sp>
        <p:nvSpPr>
          <p:cNvPr id="3" name="Content Placeholder 2"/>
          <p:cNvSpPr>
            <a:spLocks noGrp="1"/>
          </p:cNvSpPr>
          <p:nvPr>
            <p:ph sz="quarter" idx="1"/>
          </p:nvPr>
        </p:nvSpPr>
        <p:spPr/>
        <p:txBody>
          <a:bodyPr>
            <a:normAutofit/>
          </a:bodyPr>
          <a:lstStyle/>
          <a:p>
            <a:r>
              <a:rPr lang="en-US" b="1" dirty="0" smtClean="0"/>
              <a:t>Assessment on the approaches used for water and sanitation programs in Ethiopia</a:t>
            </a:r>
            <a:r>
              <a:rPr lang="en-US" dirty="0" smtClean="0"/>
              <a:t>: </a:t>
            </a:r>
            <a:r>
              <a:rPr lang="en-US" dirty="0" smtClean="0">
                <a:hlinkClick r:id="rId2"/>
              </a:rPr>
              <a:t>http://link.springer.com/article/10.1007/s11269-012-0145-7</a:t>
            </a:r>
            <a:endParaRPr lang="en-US" dirty="0" smtClean="0"/>
          </a:p>
          <a:p>
            <a:r>
              <a:rPr lang="en-US" dirty="0" smtClean="0"/>
              <a:t>Factors Affecting Drinking water quality: </a:t>
            </a:r>
            <a:r>
              <a:rPr lang="en-US" i="1" dirty="0" smtClean="0">
                <a:hlinkClick r:id="rId3"/>
              </a:rPr>
              <a:t>www.ju.edu.et/cphms/node/171?q=node/239</a:t>
            </a:r>
            <a:endParaRPr lang="en-US" i="1" dirty="0" smtClean="0"/>
          </a:p>
          <a:p>
            <a:r>
              <a:rPr lang="en-US" dirty="0" smtClean="0"/>
              <a:t>Sanitary chemical analysis of protected springs:</a:t>
            </a:r>
          </a:p>
          <a:p>
            <a:pPr lvl="1"/>
            <a:r>
              <a:rPr lang="en-US" dirty="0" smtClean="0">
                <a:hlinkClick r:id="rId4"/>
              </a:rPr>
              <a:t>http://ejhd.uib.no/index/ejhd-index-1984-1999.htm#1999</a:t>
            </a:r>
            <a:endParaRPr lang="en-US" dirty="0" smtClean="0"/>
          </a:p>
          <a:p>
            <a:r>
              <a:rPr lang="en-US" dirty="0" smtClean="0"/>
              <a:t>Malaria and water resource development: </a:t>
            </a:r>
            <a:r>
              <a:rPr lang="en-US" dirty="0" smtClean="0">
                <a:hlinkClick r:id="rId5"/>
              </a:rPr>
              <a:t>http://www.malariajournal.com/content/8/1/21</a:t>
            </a:r>
            <a:endParaRPr lang="en-US" dirty="0" smtClean="0"/>
          </a:p>
          <a:p>
            <a:pPr>
              <a:buNone/>
            </a:pPr>
            <a:endParaRPr lang="en-US" dirty="0" smtClean="0"/>
          </a:p>
          <a:p>
            <a:endParaRPr lang="en-US" dirty="0" smtClean="0"/>
          </a:p>
          <a:p>
            <a:pPr lvl="1"/>
            <a:endParaRPr lang="en-US" dirty="0" smtClean="0"/>
          </a:p>
          <a:p>
            <a:endParaRPr lang="en-US" i="1" dirty="0" smtClean="0"/>
          </a:p>
          <a:p>
            <a:endParaRPr lang="en-US" i="1" dirty="0" smtClean="0"/>
          </a:p>
          <a:p>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continued</a:t>
            </a:r>
            <a:endParaRPr lang="en-US" dirty="0"/>
          </a:p>
        </p:txBody>
      </p:sp>
      <p:sp>
        <p:nvSpPr>
          <p:cNvPr id="3" name="Slide Number Placeholder 2"/>
          <p:cNvSpPr>
            <a:spLocks noGrp="1"/>
          </p:cNvSpPr>
          <p:nvPr>
            <p:ph type="sldNum" sz="quarter" idx="12"/>
          </p:nvPr>
        </p:nvSpPr>
        <p:spPr/>
        <p:txBody>
          <a:bodyPr/>
          <a:lstStyle/>
          <a:p>
            <a:fld id="{938942C3-243F-4BD7-A856-FC8F2B043C42}" type="slidenum">
              <a:rPr lang="en-US" smtClean="0"/>
              <a:pPr/>
              <a:t>13</a:t>
            </a:fld>
            <a:endParaRPr lang="en-US"/>
          </a:p>
        </p:txBody>
      </p:sp>
      <p:sp>
        <p:nvSpPr>
          <p:cNvPr id="4" name="Content Placeholder 3"/>
          <p:cNvSpPr>
            <a:spLocks noGrp="1"/>
          </p:cNvSpPr>
          <p:nvPr>
            <p:ph sz="quarter" idx="1"/>
          </p:nvPr>
        </p:nvSpPr>
        <p:spPr/>
        <p:txBody>
          <a:bodyPr/>
          <a:lstStyle/>
          <a:p>
            <a:r>
              <a:rPr lang="en-US" dirty="0" smtClean="0"/>
              <a:t>Water resource development in Ethiopia </a:t>
            </a:r>
            <a:r>
              <a:rPr lang="en-US" dirty="0" smtClean="0">
                <a:hlinkClick r:id="rId2"/>
              </a:rPr>
              <a:t>http://www.nrcresearchpress.com/doi/abs/10.1139/er-2013-0076</a:t>
            </a:r>
            <a:endParaRPr lang="en-US" dirty="0" smtClean="0"/>
          </a:p>
          <a:p>
            <a:r>
              <a:rPr lang="en-US" dirty="0" smtClean="0"/>
              <a:t>Ecological Assessment of </a:t>
            </a:r>
            <a:r>
              <a:rPr lang="en-US" dirty="0" err="1" smtClean="0"/>
              <a:t>Cheffa</a:t>
            </a:r>
            <a:r>
              <a:rPr lang="en-US" dirty="0" smtClean="0"/>
              <a:t> wetland in Ethiopia </a:t>
            </a:r>
            <a:r>
              <a:rPr lang="en-US" dirty="0" smtClean="0">
                <a:hlinkClick r:id="rId3"/>
              </a:rPr>
              <a:t>http://www.sciencedirect.com/science/article/pii/S1470160X11002986</a:t>
            </a:r>
            <a:endParaRPr lang="en-US" dirty="0" smtClean="0"/>
          </a:p>
          <a:p>
            <a:r>
              <a:rPr lang="en-US" dirty="0" smtClean="0"/>
              <a:t>Physicochemical and biological characterization of Anopheles mosquito </a:t>
            </a:r>
            <a:r>
              <a:rPr lang="en-US" dirty="0" smtClean="0">
                <a:hlinkClick r:id="rId4"/>
              </a:rPr>
              <a:t>http://www.ncbi.nlm.nih.gov/pmc/articles/PMC4029358/</a:t>
            </a: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continued</a:t>
            </a:r>
            <a:endParaRPr lang="en-US" dirty="0"/>
          </a:p>
        </p:txBody>
      </p:sp>
      <p:sp>
        <p:nvSpPr>
          <p:cNvPr id="3" name="Slide Number Placeholder 2"/>
          <p:cNvSpPr>
            <a:spLocks noGrp="1"/>
          </p:cNvSpPr>
          <p:nvPr>
            <p:ph type="sldNum" sz="quarter" idx="12"/>
          </p:nvPr>
        </p:nvSpPr>
        <p:spPr/>
        <p:txBody>
          <a:bodyPr/>
          <a:lstStyle/>
          <a:p>
            <a:fld id="{938942C3-243F-4BD7-A856-FC8F2B043C42}" type="slidenum">
              <a:rPr lang="en-US" smtClean="0"/>
              <a:pPr/>
              <a:t>14</a:t>
            </a:fld>
            <a:endParaRPr lang="en-US"/>
          </a:p>
        </p:txBody>
      </p:sp>
      <p:sp>
        <p:nvSpPr>
          <p:cNvPr id="4" name="Content Placeholder 3"/>
          <p:cNvSpPr>
            <a:spLocks noGrp="1"/>
          </p:cNvSpPr>
          <p:nvPr>
            <p:ph sz="quarter" idx="1"/>
          </p:nvPr>
        </p:nvSpPr>
        <p:spPr/>
        <p:txBody>
          <a:bodyPr>
            <a:normAutofit fontScale="85000" lnSpcReduction="10000"/>
          </a:bodyPr>
          <a:lstStyle/>
          <a:p>
            <a:r>
              <a:rPr lang="en-US" dirty="0" smtClean="0"/>
              <a:t>Solar disinfection </a:t>
            </a:r>
            <a:r>
              <a:rPr lang="en-US" dirty="0" smtClean="0">
                <a:hlinkClick r:id="rId2"/>
              </a:rPr>
              <a:t>http://www.ijehse.com/mostviewed/alltime?page=3&amp;itemsPerPage=25</a:t>
            </a:r>
            <a:endParaRPr lang="en-US" dirty="0" smtClean="0"/>
          </a:p>
          <a:p>
            <a:r>
              <a:rPr lang="en-US" dirty="0" smtClean="0"/>
              <a:t>Assessment of water and sanitation program </a:t>
            </a:r>
            <a:r>
              <a:rPr lang="en-US" dirty="0" smtClean="0">
                <a:hlinkClick r:id="rId3"/>
              </a:rPr>
              <a:t>http://link.springer.com/article/10.1007%2Fs11269-012-0145-7</a:t>
            </a:r>
            <a:endParaRPr lang="en-US" dirty="0" smtClean="0"/>
          </a:p>
          <a:p>
            <a:r>
              <a:rPr lang="en-US" dirty="0" smtClean="0"/>
              <a:t>Human </a:t>
            </a:r>
            <a:r>
              <a:rPr lang="en-US" dirty="0" err="1" smtClean="0"/>
              <a:t>myiasis</a:t>
            </a:r>
            <a:r>
              <a:rPr lang="en-US" dirty="0" smtClean="0"/>
              <a:t> in southwestern Ethiopia </a:t>
            </a:r>
            <a:r>
              <a:rPr lang="en-US" dirty="0" smtClean="0">
                <a:hlinkClick r:id="rId4"/>
              </a:rPr>
              <a:t>http://www.ajol.info/index.php/ejhd/article/view/10045</a:t>
            </a:r>
            <a:endParaRPr lang="en-US" dirty="0" smtClean="0"/>
          </a:p>
          <a:p>
            <a:r>
              <a:rPr lang="en-US" dirty="0" smtClean="0"/>
              <a:t>The impact of traditional coffee processing on water </a:t>
            </a:r>
            <a:r>
              <a:rPr lang="en-US" dirty="0" smtClean="0">
                <a:hlinkClick r:id="rId5"/>
              </a:rPr>
              <a:t>http://connection.ebscohost.com/c/articles/82142196/impact-traditional-coffee-processing-river-water-quality-ethiopia-urgency-adopting-sound-environmental-practices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Voluntary work</a:t>
            </a:r>
            <a:endParaRPr lang="en-US" dirty="0"/>
          </a:p>
        </p:txBody>
      </p:sp>
      <p:sp>
        <p:nvSpPr>
          <p:cNvPr id="3" name="Content Placeholder 2"/>
          <p:cNvSpPr>
            <a:spLocks noGrp="1"/>
          </p:cNvSpPr>
          <p:nvPr>
            <p:ph sz="quarter" idx="1"/>
          </p:nvPr>
        </p:nvSpPr>
        <p:spPr>
          <a:xfrm>
            <a:off x="457200" y="1600200"/>
            <a:ext cx="8229600" cy="4953000"/>
          </a:xfrm>
        </p:spPr>
        <p:txBody>
          <a:bodyPr>
            <a:normAutofit/>
          </a:bodyPr>
          <a:lstStyle/>
          <a:p>
            <a:r>
              <a:rPr lang="en-US" dirty="0" smtClean="0">
                <a:hlinkClick r:id="rId2"/>
              </a:rPr>
              <a:t>http://www.grarbetmahber.org/</a:t>
            </a:r>
          </a:p>
          <a:p>
            <a:r>
              <a:rPr lang="en-US" dirty="0" smtClean="0">
                <a:hlinkClick r:id="rId2"/>
              </a:rPr>
              <a:t>http://treefoundation.org</a:t>
            </a:r>
            <a:endParaRPr lang="en-US" dirty="0" smtClean="0"/>
          </a:p>
          <a:p>
            <a:r>
              <a:rPr lang="en-US" dirty="0" smtClean="0">
                <a:hlinkClick r:id="rId3"/>
              </a:rPr>
              <a:t>http://www.eiwr.org/</a:t>
            </a:r>
            <a:endParaRPr lang="en-US" dirty="0" smtClean="0"/>
          </a:p>
          <a:p>
            <a:r>
              <a:rPr lang="en-US" dirty="0" smtClean="0">
                <a:hlinkClick r:id="rId4"/>
              </a:rPr>
              <a:t>http://www.eircca.org/</a:t>
            </a:r>
            <a:endParaRPr lang="en-US" dirty="0" smtClean="0"/>
          </a:p>
          <a:p>
            <a:r>
              <a:rPr lang="en-US" dirty="0" smtClean="0">
                <a:hlinkClick r:id="rId5"/>
              </a:rPr>
              <a:t>http://omicsonline.org/editorialboard-environmental-analytical-toxicology-open-access.php</a:t>
            </a:r>
            <a:endParaRPr lang="en-US" dirty="0" smtClean="0"/>
          </a:p>
          <a:p>
            <a:r>
              <a:rPr lang="en-US" dirty="0" smtClean="0">
                <a:hlinkClick r:id="rId6"/>
              </a:rPr>
              <a:t>http://www.ccsenet.org/journal/index.php/enrr/about/editorialTeam</a:t>
            </a:r>
            <a:endParaRPr lang="en-US" dirty="0" smtClean="0"/>
          </a:p>
          <a:p>
            <a:r>
              <a:rPr lang="en-US" dirty="0" smtClean="0">
                <a:hlinkClick r:id="rId7"/>
              </a:rPr>
              <a:t>http://www.accdon.com/</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 On going research</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Suitability of Bamboo to treat wastewater </a:t>
            </a:r>
          </a:p>
          <a:p>
            <a:r>
              <a:rPr lang="en-US" dirty="0" smtClean="0"/>
              <a:t>Constructed wetlands to treat mixed wastewaters in Ethiopia</a:t>
            </a:r>
          </a:p>
          <a:p>
            <a:r>
              <a:rPr lang="en-US" dirty="0" smtClean="0"/>
              <a:t>Water quality and water resource management in Ethiopia</a:t>
            </a:r>
          </a:p>
          <a:p>
            <a:r>
              <a:rPr lang="en-US" dirty="0" smtClean="0"/>
              <a:t>Determinants of diarrheal disease in slums of Addis Ababa</a:t>
            </a:r>
          </a:p>
          <a:p>
            <a:r>
              <a:rPr lang="en-US" dirty="0" smtClean="0"/>
              <a:t>Treatment of </a:t>
            </a:r>
            <a:r>
              <a:rPr lang="en-US" dirty="0" err="1" smtClean="0"/>
              <a:t>leachate</a:t>
            </a:r>
            <a:r>
              <a:rPr lang="en-US" dirty="0" smtClean="0"/>
              <a:t>  arising from landfill in Addis Ababa</a:t>
            </a:r>
          </a:p>
          <a:p>
            <a:r>
              <a:rPr lang="en-US" dirty="0" smtClean="0"/>
              <a:t>Conservation of natural resources</a:t>
            </a:r>
          </a:p>
          <a:p>
            <a:pPr lvl="1">
              <a:buNone/>
            </a:pPr>
            <a:endParaRPr lang="en-US" dirty="0" smtClean="0"/>
          </a:p>
          <a:p>
            <a:pPr>
              <a:buNone/>
            </a:pPr>
            <a:endParaRPr lang="en-US" dirty="0" smtClean="0"/>
          </a:p>
          <a:p>
            <a:pPr lvl="1">
              <a:buNone/>
            </a:pPr>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914400" y="228600"/>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Environmental &amp; Analytical Toxicology</a:t>
            </a:r>
            <a:br>
              <a:rPr lang="en-US" dirty="0" smtClean="0"/>
            </a:b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smtClean="0"/>
              <a:t>Journal of Environmental Analytical Chemistry</a:t>
            </a:r>
          </a:p>
          <a:p>
            <a:pPr marL="342900" indent="-342900">
              <a:buFont typeface="Wingdings" panose="05000000000000000000" pitchFamily="2" charset="2"/>
              <a:buChar char="Ø"/>
              <a:defRPr/>
            </a:pPr>
            <a:r>
              <a:rPr lang="en-US" sz="2000" dirty="0" smtClean="0"/>
              <a:t>Journal of Pollution Effects &amp; Control</a:t>
            </a:r>
            <a:br>
              <a:rPr lang="en-US" sz="2000" dirty="0" smtClean="0"/>
            </a:b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3000" dirty="0" smtClean="0">
                <a:latin typeface="Times New Roman" pitchFamily="18" charset="0"/>
                <a:cs typeface="Times New Roman" pitchFamily="18" charset="0"/>
              </a:rPr>
              <a:t>International Summit on Past and Present Research Systems of Green Chemistry</a:t>
            </a:r>
          </a:p>
          <a:p>
            <a:pPr marL="285750" indent="-285750">
              <a:buFont typeface="Wingdings" panose="05000000000000000000" pitchFamily="2" charset="2"/>
              <a:buChar char="Ø"/>
              <a:defRPr/>
            </a:pPr>
            <a:r>
              <a:rPr lang="en-US" sz="3000" dirty="0" smtClean="0">
                <a:latin typeface="Times New Roman" pitchFamily="18" charset="0"/>
                <a:cs typeface="Times New Roman" pitchFamily="18" charset="0"/>
              </a:rPr>
              <a:t>International Summit on Toxicology &amp; Applied Pharmacology</a:t>
            </a:r>
            <a:endParaRPr lang="en-US" sz="30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200" b="1" dirty="0" smtClean="0"/>
              <a:t>Journal of Environmental &amp; Analytical Toxicology</a:t>
            </a:r>
            <a:r>
              <a:rPr lang="en-US" sz="3200" dirty="0"/>
              <a:t/>
            </a:r>
            <a:br>
              <a:rPr lang="en-US" sz="3200" dirty="0"/>
            </a:br>
            <a:r>
              <a:rPr lang="en-US" sz="3200" dirty="0"/>
              <a:t>Related Conferences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447800" y="-7415"/>
            <a:ext cx="7086600" cy="830262"/>
          </a:xfrm>
          <a:prstGeom prst="rect">
            <a:avLst/>
          </a:prstGeom>
        </p:spPr>
        <p:txBody>
          <a:bodyPr>
            <a:spAutoFit/>
          </a:bodyPr>
          <a:lstStyle/>
          <a:p>
            <a:pPr>
              <a:defRPr/>
            </a:pPr>
            <a:r>
              <a:rPr lang="en-US" sz="2400" dirty="0" smtClean="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smtClean="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a:latin typeface="Calisto MT" panose="02040603050505030304" pitchFamily="18" charset="0"/>
              </a:rPr>
              <a:t>International </a:t>
            </a:r>
            <a:r>
              <a:rPr lang="en-US" smtClean="0">
                <a:latin typeface="Calisto MT" panose="02040603050505030304" pitchFamily="18" charset="0"/>
              </a:rPr>
              <a:t>Open </a:t>
            </a:r>
            <a:r>
              <a:rPr lang="en-US" dirty="0">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Worku L. </a:t>
            </a:r>
            <a:r>
              <a:rPr lang="en-US" dirty="0" err="1" smtClean="0"/>
              <a:t>Mulat</a:t>
            </a:r>
            <a:r>
              <a:rPr lang="en-US" dirty="0" smtClean="0"/>
              <a:t>, PhD</a:t>
            </a:r>
            <a:br>
              <a:rPr lang="en-US" dirty="0" smtClean="0"/>
            </a:br>
            <a:r>
              <a:rPr lang="en-US" dirty="0" smtClean="0"/>
              <a:t>Associate Professor of Applied Ecology</a:t>
            </a:r>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3</a:t>
            </a:fld>
            <a:endParaRPr lang="en-US"/>
          </a:p>
        </p:txBody>
      </p:sp>
      <p:pic>
        <p:nvPicPr>
          <p:cNvPr id="1026" name="Picture 2" descr="C:\Users\Yirgam\AppData\Local\Microsoft\Windows\Temporary Internet Files\Content.IE5\E10L5S4T\20140914_150102.jpg"/>
          <p:cNvPicPr>
            <a:picLocks noChangeAspect="1" noChangeArrowheads="1"/>
          </p:cNvPicPr>
          <p:nvPr/>
        </p:nvPicPr>
        <p:blipFill>
          <a:blip r:embed="rId2" cstate="print"/>
          <a:srcRect/>
          <a:stretch>
            <a:fillRect/>
          </a:stretch>
        </p:blipFill>
        <p:spPr bwMode="auto">
          <a:xfrm>
            <a:off x="2971800" y="1828800"/>
            <a:ext cx="2590800" cy="3810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and training</a:t>
            </a:r>
            <a:endParaRPr lang="en-US" dirty="0"/>
          </a:p>
        </p:txBody>
      </p:sp>
      <p:sp>
        <p:nvSpPr>
          <p:cNvPr id="3" name="Content Placeholder 2"/>
          <p:cNvSpPr>
            <a:spLocks noGrp="1"/>
          </p:cNvSpPr>
          <p:nvPr>
            <p:ph sz="quarter" idx="1"/>
          </p:nvPr>
        </p:nvSpPr>
        <p:spPr>
          <a:xfrm>
            <a:off x="457200" y="1371600"/>
            <a:ext cx="8229600" cy="4709160"/>
          </a:xfrm>
        </p:spPr>
        <p:txBody>
          <a:bodyPr/>
          <a:lstStyle/>
          <a:p>
            <a:pPr>
              <a:buNone/>
            </a:pPr>
            <a:endParaRPr lang="en-US" dirty="0" smtClean="0"/>
          </a:p>
          <a:p>
            <a:r>
              <a:rPr lang="en-US" dirty="0" smtClean="0"/>
              <a:t>Asmara University, B.Sc., Biology (1987), supervisor Prof. </a:t>
            </a:r>
            <a:r>
              <a:rPr lang="en-US" dirty="0" err="1" smtClean="0"/>
              <a:t>Endashaw</a:t>
            </a:r>
            <a:r>
              <a:rPr lang="en-US" dirty="0" smtClean="0"/>
              <a:t> </a:t>
            </a:r>
            <a:r>
              <a:rPr lang="en-US" dirty="0" err="1" smtClean="0"/>
              <a:t>Bekele</a:t>
            </a:r>
            <a:endParaRPr lang="en-US" dirty="0" smtClean="0"/>
          </a:p>
          <a:p>
            <a:r>
              <a:rPr lang="en-US" dirty="0" smtClean="0"/>
              <a:t>Gent University, Belgium, </a:t>
            </a:r>
            <a:r>
              <a:rPr lang="en-US" dirty="0" err="1" smtClean="0"/>
              <a:t>M.Sc</a:t>
            </a:r>
            <a:r>
              <a:rPr lang="en-US" dirty="0" smtClean="0"/>
              <a:t>, Environmental Sanitation (1993), supervisor Prof  W. </a:t>
            </a:r>
            <a:r>
              <a:rPr lang="en-US" dirty="0" err="1" smtClean="0"/>
              <a:t>Verstrate</a:t>
            </a:r>
            <a:endParaRPr lang="en-US" dirty="0" smtClean="0"/>
          </a:p>
          <a:p>
            <a:r>
              <a:rPr lang="en-US" dirty="0" smtClean="0"/>
              <a:t>Cork University, Ireland, PhD in Applied Ecology (2001), supervisors Prof. Paul </a:t>
            </a:r>
            <a:r>
              <a:rPr lang="en-US" dirty="0" err="1" smtClean="0"/>
              <a:t>Giller</a:t>
            </a:r>
            <a:r>
              <a:rPr lang="en-US" dirty="0" smtClean="0"/>
              <a:t> and Prof. John </a:t>
            </a:r>
            <a:r>
              <a:rPr lang="en-US" dirty="0" err="1" smtClean="0"/>
              <a:t>O’Halloran</a:t>
            </a:r>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Work Experience</a:t>
            </a:r>
            <a:endParaRPr lang="en-US" dirty="0"/>
          </a:p>
        </p:txBody>
      </p:sp>
      <p:sp>
        <p:nvSpPr>
          <p:cNvPr id="3" name="Content Placeholder 2"/>
          <p:cNvSpPr>
            <a:spLocks noGrp="1"/>
          </p:cNvSpPr>
          <p:nvPr>
            <p:ph sz="quarter" idx="1"/>
          </p:nvPr>
        </p:nvSpPr>
        <p:spPr/>
        <p:txBody>
          <a:bodyPr/>
          <a:lstStyle/>
          <a:p>
            <a:r>
              <a:rPr lang="en-US" dirty="0" smtClean="0"/>
              <a:t>University of Connecticut, A/Professor, Civil and Environmental Engineering, Storrs, CT (2012 on)</a:t>
            </a:r>
          </a:p>
          <a:p>
            <a:r>
              <a:rPr lang="en-US" dirty="0" smtClean="0"/>
              <a:t>Tree Foundation, Researcher(2009  on )</a:t>
            </a:r>
          </a:p>
          <a:p>
            <a:r>
              <a:rPr lang="en-US" dirty="0" err="1" smtClean="0"/>
              <a:t>Accdon</a:t>
            </a:r>
            <a:r>
              <a:rPr lang="en-US" dirty="0" smtClean="0"/>
              <a:t> Company, Science Editor(2009 on)</a:t>
            </a:r>
          </a:p>
          <a:p>
            <a:r>
              <a:rPr lang="en-US" dirty="0" err="1" smtClean="0"/>
              <a:t>Jimma</a:t>
            </a:r>
            <a:r>
              <a:rPr lang="en-US" dirty="0" smtClean="0"/>
              <a:t> University, </a:t>
            </a:r>
            <a:r>
              <a:rPr lang="en-US" dirty="0" err="1" smtClean="0"/>
              <a:t>Assoiciate</a:t>
            </a:r>
            <a:r>
              <a:rPr lang="en-US" dirty="0" smtClean="0"/>
              <a:t> Professor (1987-2006)</a:t>
            </a:r>
          </a:p>
          <a:p>
            <a:r>
              <a:rPr lang="en-US" dirty="0" err="1" smtClean="0"/>
              <a:t>Wollo</a:t>
            </a:r>
            <a:r>
              <a:rPr lang="en-US" dirty="0" smtClean="0"/>
              <a:t> University, A/President(2005-2006)</a:t>
            </a:r>
          </a:p>
          <a:p>
            <a:r>
              <a:rPr lang="en-US" dirty="0" err="1" smtClean="0"/>
              <a:t>Grarbet</a:t>
            </a:r>
            <a:r>
              <a:rPr lang="en-US" dirty="0" smtClean="0"/>
              <a:t>, Deputy Secretary (2006)</a:t>
            </a:r>
          </a:p>
          <a:p>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philosophy</a:t>
            </a:r>
            <a:endParaRPr lang="en-US" dirty="0"/>
          </a:p>
        </p:txBody>
      </p:sp>
      <p:sp>
        <p:nvSpPr>
          <p:cNvPr id="3" name="Slide Number Placeholder 2"/>
          <p:cNvSpPr>
            <a:spLocks noGrp="1"/>
          </p:cNvSpPr>
          <p:nvPr>
            <p:ph type="sldNum" sz="quarter" idx="12"/>
          </p:nvPr>
        </p:nvSpPr>
        <p:spPr/>
        <p:txBody>
          <a:bodyPr/>
          <a:lstStyle/>
          <a:p>
            <a:fld id="{938942C3-243F-4BD7-A856-FC8F2B043C42}" type="slidenum">
              <a:rPr lang="en-US" smtClean="0"/>
              <a:pPr/>
              <a:t>6</a:t>
            </a:fld>
            <a:endParaRPr lang="en-US"/>
          </a:p>
        </p:txBody>
      </p:sp>
      <p:sp>
        <p:nvSpPr>
          <p:cNvPr id="4" name="Content Placeholder 3"/>
          <p:cNvSpPr>
            <a:spLocks noGrp="1"/>
          </p:cNvSpPr>
          <p:nvPr>
            <p:ph sz="quarter" idx="1"/>
          </p:nvPr>
        </p:nvSpPr>
        <p:spPr/>
        <p:txBody>
          <a:bodyPr/>
          <a:lstStyle/>
          <a:p>
            <a:r>
              <a:rPr lang="en-US" dirty="0" smtClean="0"/>
              <a:t>At the beginning of my career, I considered teaching to be my duty; over the years it has come to be my passion. Teaching is a lofty profession, that has to be constantly nurtured with life long learning. </a:t>
            </a:r>
          </a:p>
          <a:p>
            <a:r>
              <a:rPr lang="en-US" dirty="0" smtClean="0"/>
              <a:t>Through teaching and research, I prepare students to be agents of social change. As educator of science</a:t>
            </a:r>
            <a:r>
              <a:rPr lang="en-US" smtClean="0"/>
              <a:t>, here </a:t>
            </a:r>
            <a:r>
              <a:rPr lang="en-US" dirty="0" smtClean="0"/>
              <a:t>is my mission: help students develop critical thinking and skills required to thrive in the 21 century.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contributions</a:t>
            </a:r>
            <a:endParaRPr lang="en-US" dirty="0"/>
          </a:p>
        </p:txBody>
      </p:sp>
      <p:sp>
        <p:nvSpPr>
          <p:cNvPr id="3" name="Content Placeholder 2"/>
          <p:cNvSpPr>
            <a:spLocks noGrp="1"/>
          </p:cNvSpPr>
          <p:nvPr>
            <p:ph sz="quarter" idx="1"/>
          </p:nvPr>
        </p:nvSpPr>
        <p:spPr>
          <a:xfrm>
            <a:off x="457200" y="1371600"/>
            <a:ext cx="8229600" cy="4709160"/>
          </a:xfrm>
        </p:spPr>
        <p:txBody>
          <a:bodyPr>
            <a:normAutofit fontScale="85000" lnSpcReduction="20000"/>
          </a:bodyPr>
          <a:lstStyle/>
          <a:p>
            <a:r>
              <a:rPr lang="en-US" dirty="0" smtClean="0"/>
              <a:t>Won 120 million grant for water &amp; health research</a:t>
            </a:r>
          </a:p>
          <a:p>
            <a:r>
              <a:rPr lang="en-US" dirty="0" smtClean="0"/>
              <a:t>Published 2 books  and more than 30 articles.</a:t>
            </a:r>
          </a:p>
          <a:p>
            <a:r>
              <a:rPr lang="en-US" dirty="0" smtClean="0"/>
              <a:t>Trained Environmental Science students that became agents of social and environmental change</a:t>
            </a:r>
          </a:p>
          <a:p>
            <a:r>
              <a:rPr lang="en-US" dirty="0" smtClean="0"/>
              <a:t>Established the first undergraduate Environmental Science School and applied research in Ethiopia</a:t>
            </a:r>
          </a:p>
          <a:p>
            <a:r>
              <a:rPr lang="en-US" dirty="0" smtClean="0"/>
              <a:t>Taught water quality, health and sanitation for 2 decades</a:t>
            </a:r>
          </a:p>
          <a:p>
            <a:r>
              <a:rPr lang="en-US" dirty="0" smtClean="0"/>
              <a:t>Established the first environmental quality laboratory</a:t>
            </a:r>
          </a:p>
          <a:p>
            <a:r>
              <a:rPr lang="en-US" dirty="0" smtClean="0"/>
              <a:t>Developed Environmental health curriculum for training 30,000  Extension Health Workers</a:t>
            </a:r>
          </a:p>
          <a:p>
            <a:r>
              <a:rPr lang="en-US" dirty="0" smtClean="0"/>
              <a:t>Implemented construction of springs and toilets for rural communities  through outreach program</a:t>
            </a:r>
          </a:p>
          <a:p>
            <a:r>
              <a:rPr lang="en-US" dirty="0" smtClean="0"/>
              <a:t>Protected springs constructed in southwest Ethiopia. </a:t>
            </a:r>
          </a:p>
          <a:p>
            <a:pPr>
              <a:buNone/>
            </a:pPr>
            <a:endParaRPr lang="en-US" dirty="0"/>
          </a:p>
        </p:txBody>
      </p:sp>
      <p:sp>
        <p:nvSpPr>
          <p:cNvPr id="4" name="Slide Number Placeholder 3"/>
          <p:cNvSpPr>
            <a:spLocks noGrp="1"/>
          </p:cNvSpPr>
          <p:nvPr>
            <p:ph type="sldNum" sz="quarter" idx="12"/>
          </p:nvPr>
        </p:nvSpPr>
        <p:spPr/>
        <p:txBody>
          <a:bodyPr/>
          <a:lstStyle/>
          <a:p>
            <a:fld id="{938942C3-243F-4BD7-A856-FC8F2B043C4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Major contributions cont..</a:t>
            </a:r>
            <a:endParaRPr lang="en-US" dirty="0"/>
          </a:p>
        </p:txBody>
      </p:sp>
      <p:sp>
        <p:nvSpPr>
          <p:cNvPr id="10" name="Content Placeholder 9"/>
          <p:cNvSpPr>
            <a:spLocks noGrp="1"/>
          </p:cNvSpPr>
          <p:nvPr>
            <p:ph sz="quarter" idx="1"/>
          </p:nvPr>
        </p:nvSpPr>
        <p:spPr>
          <a:xfrm>
            <a:off x="457200" y="1600200"/>
            <a:ext cx="8229600" cy="5029200"/>
          </a:xfrm>
        </p:spPr>
        <p:txBody>
          <a:bodyPr>
            <a:normAutofit/>
          </a:bodyPr>
          <a:lstStyle/>
          <a:p>
            <a:r>
              <a:rPr lang="en-US" dirty="0" smtClean="0"/>
              <a:t>Establishment of </a:t>
            </a:r>
            <a:r>
              <a:rPr lang="en-US" dirty="0" err="1" smtClean="0"/>
              <a:t>Wollo</a:t>
            </a:r>
            <a:r>
              <a:rPr lang="en-US" dirty="0" smtClean="0"/>
              <a:t> University, Ethiopia</a:t>
            </a:r>
          </a:p>
          <a:p>
            <a:r>
              <a:rPr lang="en-US" dirty="0" smtClean="0"/>
              <a:t>Establishment of Ethiopian Institute of Water Resources, Ethiopia</a:t>
            </a:r>
          </a:p>
          <a:p>
            <a:r>
              <a:rPr lang="en-US" dirty="0" smtClean="0"/>
              <a:t>Founder of School of Environmental Health</a:t>
            </a:r>
          </a:p>
          <a:p>
            <a:r>
              <a:rPr lang="en-US" dirty="0" smtClean="0"/>
              <a:t>Undergraduate/graduate student supervision</a:t>
            </a:r>
          </a:p>
          <a:p>
            <a:r>
              <a:rPr lang="en-US" dirty="0" smtClean="0"/>
              <a:t>Published several public and environmental  health lecture notes</a:t>
            </a:r>
          </a:p>
          <a:p>
            <a:r>
              <a:rPr lang="en-US" dirty="0" smtClean="0"/>
              <a:t>Edited and reviewed several articles for publication</a:t>
            </a:r>
          </a:p>
          <a:p>
            <a:pPr>
              <a:buNone/>
            </a:pPr>
            <a:endParaRPr lang="en-US" dirty="0" smtClean="0"/>
          </a:p>
          <a:p>
            <a:endParaRPr lang="en-US" dirty="0"/>
          </a:p>
        </p:txBody>
      </p:sp>
      <p:sp>
        <p:nvSpPr>
          <p:cNvPr id="9" name="Rectangle 8"/>
          <p:cNvSpPr/>
          <p:nvPr/>
        </p:nvSpPr>
        <p:spPr>
          <a:xfrm>
            <a:off x="2286000" y="3105835"/>
            <a:ext cx="4572000" cy="1200329"/>
          </a:xfrm>
          <a:prstGeom prst="rect">
            <a:avLst/>
          </a:prstGeom>
        </p:spPr>
        <p:txBody>
          <a:bodyPr>
            <a:spAutoFit/>
          </a:bodyPr>
          <a:lstStyle/>
          <a:p>
            <a:endParaRPr lang="en-US" dirty="0" smtClean="0"/>
          </a:p>
          <a:p>
            <a:endParaRPr lang="en-US" dirty="0" smtClean="0"/>
          </a:p>
          <a:p>
            <a:endParaRPr lang="en-US" dirty="0"/>
          </a:p>
          <a:p>
            <a:endParaRPr lang="en-US" dirty="0"/>
          </a:p>
        </p:txBody>
      </p:sp>
      <p:sp>
        <p:nvSpPr>
          <p:cNvPr id="5" name="Slide Number Placeholder 4"/>
          <p:cNvSpPr>
            <a:spLocks noGrp="1"/>
          </p:cNvSpPr>
          <p:nvPr>
            <p:ph type="sldNum" sz="quarter" idx="12"/>
          </p:nvPr>
        </p:nvSpPr>
        <p:spPr/>
        <p:txBody>
          <a:bodyPr/>
          <a:lstStyle/>
          <a:p>
            <a:fld id="{938942C3-243F-4BD7-A856-FC8F2B043C4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Initiatives at village level</a:t>
            </a:r>
            <a:endParaRPr lang="en-US" dirty="0"/>
          </a:p>
        </p:txBody>
      </p:sp>
      <p:sp>
        <p:nvSpPr>
          <p:cNvPr id="3" name="Content Placeholder 2"/>
          <p:cNvSpPr>
            <a:spLocks noGrp="1"/>
          </p:cNvSpPr>
          <p:nvPr>
            <p:ph sz="quarter" idx="1"/>
          </p:nvPr>
        </p:nvSpPr>
        <p:spPr/>
        <p:txBody>
          <a:bodyPr>
            <a:normAutofit/>
          </a:bodyPr>
          <a:lstStyle/>
          <a:p>
            <a:pPr marL="548640" lvl="1" indent="-411480">
              <a:buClr>
                <a:schemeClr val="tx1">
                  <a:shade val="95000"/>
                </a:schemeClr>
              </a:buClr>
              <a:buSzPct val="65000"/>
              <a:buFont typeface="Wingdings 2"/>
              <a:buChar char=""/>
            </a:pPr>
            <a:r>
              <a:rPr lang="en-US" dirty="0" smtClean="0"/>
              <a:t>Born in a remote village from peasants:</a:t>
            </a:r>
          </a:p>
          <a:p>
            <a:pPr lvl="1"/>
            <a:r>
              <a:rPr lang="en-US" dirty="0" smtClean="0"/>
              <a:t>Became a role model in changing lives via education</a:t>
            </a:r>
          </a:p>
          <a:p>
            <a:pPr lvl="2"/>
            <a:r>
              <a:rPr lang="en-US" dirty="0" smtClean="0"/>
              <a:t>http://treefoundation.org/2011/11/15/from-a-remote-village-to-bill-gates-neighborhood/</a:t>
            </a:r>
          </a:p>
          <a:p>
            <a:pPr lvl="1"/>
            <a:r>
              <a:rPr lang="en-US" dirty="0" smtClean="0"/>
              <a:t>Motivated parents to send children to school</a:t>
            </a:r>
          </a:p>
          <a:p>
            <a:r>
              <a:rPr lang="en-US" dirty="0" smtClean="0"/>
              <a:t>Mobilizing resources from his own family:</a:t>
            </a:r>
          </a:p>
          <a:p>
            <a:pPr lvl="1"/>
            <a:r>
              <a:rPr lang="en-US" dirty="0" smtClean="0"/>
              <a:t>Constructed functional toilets for his village(2006)</a:t>
            </a:r>
          </a:p>
          <a:p>
            <a:pPr lvl="1"/>
            <a:r>
              <a:rPr lang="en-US" dirty="0" smtClean="0"/>
              <a:t>Built a church within walking distance(2006)</a:t>
            </a:r>
          </a:p>
          <a:p>
            <a:pPr lvl="1"/>
            <a:r>
              <a:rPr lang="en-US" dirty="0" smtClean="0"/>
              <a:t>His tiny village got water within 5 minutes walk (2009)</a:t>
            </a:r>
          </a:p>
          <a:p>
            <a:pPr lvl="1"/>
            <a:r>
              <a:rPr lang="en-US" dirty="0" smtClean="0"/>
              <a:t>The village is connected to electric grid, for the first time (2014)</a:t>
            </a:r>
          </a:p>
          <a:p>
            <a:pPr lvl="1"/>
            <a:endParaRPr lang="en-US" dirty="0" smtClean="0"/>
          </a:p>
        </p:txBody>
      </p:sp>
      <p:sp>
        <p:nvSpPr>
          <p:cNvPr id="4" name="Slide Number Placeholder 3"/>
          <p:cNvSpPr>
            <a:spLocks noGrp="1"/>
          </p:cNvSpPr>
          <p:nvPr>
            <p:ph type="sldNum" sz="quarter" idx="12"/>
          </p:nvPr>
        </p:nvSpPr>
        <p:spPr/>
        <p:txBody>
          <a:bodyPr/>
          <a:lstStyle/>
          <a:p>
            <a:fld id="{938942C3-243F-4BD7-A856-FC8F2B043C42}"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3101</TotalTime>
  <Words>968</Words>
  <Application>Microsoft Office PowerPoint</Application>
  <PresentationFormat>On-screen Show (4:3)</PresentationFormat>
  <Paragraphs>131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PowerPoint Presentation</vt:lpstr>
      <vt:lpstr>PowerPoint Presentation</vt:lpstr>
      <vt:lpstr>Worku L. Mulat, PhD Associate Professor of Applied Ecology</vt:lpstr>
      <vt:lpstr>Education and training</vt:lpstr>
      <vt:lpstr>Work Experience</vt:lpstr>
      <vt:lpstr>Teaching philosophy</vt:lpstr>
      <vt:lpstr>Major contributions</vt:lpstr>
      <vt:lpstr>Major contributions cont..</vt:lpstr>
      <vt:lpstr>Initiatives at village level</vt:lpstr>
      <vt:lpstr>Initiatives at institutional level</vt:lpstr>
      <vt:lpstr>Publications-Books/Chapters</vt:lpstr>
      <vt:lpstr>Publications-Journals</vt:lpstr>
      <vt:lpstr>Publication continued</vt:lpstr>
      <vt:lpstr>Publication continued</vt:lpstr>
      <vt:lpstr>Voluntary work</vt:lpstr>
      <vt:lpstr> On going research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Worku</dc:creator>
  <cp:lastModifiedBy>Shalini Kondaveeti</cp:lastModifiedBy>
  <cp:revision>100</cp:revision>
  <dcterms:created xsi:type="dcterms:W3CDTF">2014-07-20T23:55:38Z</dcterms:created>
  <dcterms:modified xsi:type="dcterms:W3CDTF">2015-09-18T11:51:07Z</dcterms:modified>
</cp:coreProperties>
</file>