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0" r:id="rId2"/>
    <p:sldId id="256" r:id="rId3"/>
    <p:sldId id="257" r:id="rId4"/>
    <p:sldId id="258" r:id="rId5"/>
    <p:sldId id="260" r:id="rId6"/>
    <p:sldId id="259" r:id="rId7"/>
    <p:sldId id="261" r:id="rId8"/>
    <p:sldId id="262" r:id="rId9"/>
    <p:sldId id="263" r:id="rId10"/>
    <p:sldId id="264" r:id="rId11"/>
    <p:sldId id="265" r:id="rId12"/>
    <p:sldId id="266" r:id="rId13"/>
    <p:sldId id="267" r:id="rId14"/>
    <p:sldId id="271"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6F3A6C3-C4B0-4987-A79E-825DAA70345C}" type="datetimeFigureOut">
              <a:rPr lang="en-US" smtClean="0"/>
              <a:t>10/19/2015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A8FA36A-DA39-4981-BD0B-006D412D48E2}"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F3A6C3-C4B0-4987-A79E-825DAA70345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F3A6C3-C4B0-4987-A79E-825DAA70345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F3A6C3-C4B0-4987-A79E-825DAA70345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F3A6C3-C4B0-4987-A79E-825DAA70345C}"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EA8FA36A-DA39-4981-BD0B-006D412D48E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F3A6C3-C4B0-4987-A79E-825DAA70345C}"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F3A6C3-C4B0-4987-A79E-825DAA70345C}" type="datetimeFigureOut">
              <a:rPr lang="en-US" smtClean="0"/>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F3A6C3-C4B0-4987-A79E-825DAA70345C}"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3A6C3-C4B0-4987-A79E-825DAA70345C}"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F3A6C3-C4B0-4987-A79E-825DAA70345C}"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F3A6C3-C4B0-4987-A79E-825DAA70345C}"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8FA36A-DA39-4981-BD0B-006D412D48E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6F3A6C3-C4B0-4987-A79E-825DAA70345C}" type="datetimeFigureOut">
              <a:rPr lang="en-US" smtClean="0"/>
              <a:t>10/19/2015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A8FA36A-DA39-4981-BD0B-006D412D48E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volution.berkeley.edu/evolibrary/article/phylogenetics_0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users.ugent.be/~avierstr/principles/phylogeny.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dirty="0">
                <a:solidFill>
                  <a:schemeClr val="bg2">
                    <a:lumMod val="10000"/>
                  </a:schemeClr>
                </a:solidFill>
                <a:latin typeface="Centaur" panose="02030504050205020304" pitchFamily="18" charset="0"/>
              </a:rPr>
              <a:t>OMICS </a:t>
            </a:r>
            <a:r>
              <a:rPr lang="en-IN" dirty="0" smtClean="0">
                <a:solidFill>
                  <a:schemeClr val="bg2">
                    <a:lumMod val="10000"/>
                  </a:schemeClr>
                </a:solidFill>
                <a:latin typeface="Centaur" panose="02030504050205020304" pitchFamily="18" charset="0"/>
              </a:rPr>
              <a:t>International welcomes </a:t>
            </a:r>
            <a:r>
              <a:rPr lang="en-IN"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dirty="0">
                <a:solidFill>
                  <a:schemeClr val="bg2">
                    <a:lumMod val="10000"/>
                  </a:schemeClr>
                </a:solidFill>
                <a:latin typeface="Centaur" panose="02030504050205020304" pitchFamily="18" charset="0"/>
              </a:rPr>
              <a:t>OMICS Journals  are poised in excellence by publishing high quality research. </a:t>
            </a:r>
            <a:r>
              <a:rPr lang="en-IN" dirty="0">
                <a:solidFill>
                  <a:schemeClr val="bg2">
                    <a:lumMod val="10000"/>
                  </a:schemeClr>
                </a:solidFill>
                <a:latin typeface="Centaur" panose="02030504050205020304" pitchFamily="18" charset="0"/>
              </a:rPr>
              <a:t>OMICS </a:t>
            </a:r>
            <a:r>
              <a:rPr lang="en-IN" dirty="0" smtClean="0">
                <a:solidFill>
                  <a:schemeClr val="bg2">
                    <a:lumMod val="10000"/>
                  </a:schemeClr>
                </a:solidFill>
                <a:latin typeface="Centaur" panose="02030504050205020304" pitchFamily="18" charset="0"/>
              </a:rPr>
              <a:t>International follows </a:t>
            </a:r>
            <a:r>
              <a:rPr lang="en-IN"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dirty="0">
              <a:solidFill>
                <a:schemeClr val="bg2">
                  <a:lumMod val="10000"/>
                </a:schemeClr>
              </a:solidFill>
              <a:latin typeface="Centaur" panose="02030504050205020304" pitchFamily="18" charset="0"/>
            </a:endParaRPr>
          </a:p>
          <a:p>
            <a:pPr algn="ctr">
              <a:defRPr/>
            </a:pPr>
            <a:r>
              <a:rPr lang="en-US"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036815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Terminology</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node :</a:t>
            </a:r>
            <a:r>
              <a:rPr lang="en-US" dirty="0" smtClean="0"/>
              <a:t> a node represents a taxonomic unit. This can be a taxon (an existing species) or an ancestor (unknown species : represents the ancestor of 2 or more species).</a:t>
            </a:r>
          </a:p>
          <a:p>
            <a:r>
              <a:rPr lang="en-US" b="1" dirty="0" smtClean="0"/>
              <a:t>branch :</a:t>
            </a:r>
            <a:r>
              <a:rPr lang="en-US" dirty="0" smtClean="0"/>
              <a:t> defines the relationship between the taxa in terms of descent and ancestry.</a:t>
            </a:r>
          </a:p>
          <a:p>
            <a:r>
              <a:rPr lang="en-US" b="1" dirty="0" smtClean="0"/>
              <a:t>topology :</a:t>
            </a:r>
            <a:r>
              <a:rPr lang="en-US" dirty="0" smtClean="0"/>
              <a:t> is the branching pattern.</a:t>
            </a:r>
          </a:p>
          <a:p>
            <a:r>
              <a:rPr lang="en-US" b="1" dirty="0" smtClean="0"/>
              <a:t>branch length :</a:t>
            </a:r>
            <a:r>
              <a:rPr lang="en-US" dirty="0" smtClean="0"/>
              <a:t> often represents the number of changes that have occurred in that branch.</a:t>
            </a:r>
          </a:p>
          <a:p>
            <a:r>
              <a:rPr lang="en-US" b="1" dirty="0" smtClean="0"/>
              <a:t>root :</a:t>
            </a:r>
            <a:r>
              <a:rPr lang="en-US" dirty="0" smtClean="0"/>
              <a:t> is the common ancestor of all taxa.</a:t>
            </a:r>
          </a:p>
          <a:p>
            <a:r>
              <a:rPr lang="en-US" b="1" dirty="0" smtClean="0"/>
              <a:t>distance scale :</a:t>
            </a:r>
            <a:r>
              <a:rPr lang="en-US" dirty="0" smtClean="0"/>
              <a:t> scale which represents the number of differences between sequences (e.g. 0.1 means 10 % differences between two sequences)</a:t>
            </a:r>
          </a:p>
          <a:p>
            <a:endParaRPr lang="en-US" dirty="0"/>
          </a:p>
        </p:txBody>
      </p:sp>
    </p:spTree>
    <p:extLst>
      <p:ext uri="{BB962C8B-B14F-4D97-AF65-F5344CB8AC3E}">
        <p14:creationId xmlns:p14="http://schemas.microsoft.com/office/powerpoint/2010/main" val="626072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Possible ways of drawing a tree</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Trees can be drawn in different ways. There are trees with </a:t>
            </a:r>
            <a:r>
              <a:rPr lang="en-US" b="1" dirty="0" err="1" smtClean="0"/>
              <a:t>unscaled</a:t>
            </a:r>
            <a:r>
              <a:rPr lang="en-US" b="1" dirty="0" smtClean="0"/>
              <a:t> branches</a:t>
            </a:r>
            <a:r>
              <a:rPr lang="en-US" dirty="0" smtClean="0"/>
              <a:t> and with </a:t>
            </a:r>
            <a:r>
              <a:rPr lang="en-US" b="1" dirty="0" smtClean="0"/>
              <a:t>scaled branches</a:t>
            </a:r>
            <a:r>
              <a:rPr lang="en-US" dirty="0" smtClean="0"/>
              <a:t>. </a:t>
            </a:r>
            <a:r>
              <a:rPr lang="en-US" dirty="0" err="1" smtClean="0"/>
              <a:t>Unscaled</a:t>
            </a:r>
            <a:r>
              <a:rPr lang="en-US" dirty="0" smtClean="0"/>
              <a:t> branches : the length is not proportional to the number of changes. Sometimes, the number of changes are indicated on the branches with numbers. The nodes represents the divergence event on a time scale.</a:t>
            </a:r>
          </a:p>
          <a:p>
            <a:r>
              <a:rPr lang="en-US" dirty="0" smtClean="0"/>
              <a:t>Scaled branches : the length of the branch is proportional to the number of changes. The distance between 2 species is the sum of the length of all branches connecting them.</a:t>
            </a:r>
          </a:p>
          <a:p>
            <a:r>
              <a:rPr lang="en-US" dirty="0" smtClean="0"/>
              <a:t>Is </a:t>
            </a:r>
            <a:r>
              <a:rPr lang="en-US" dirty="0" err="1" smtClean="0"/>
              <a:t>is</a:t>
            </a:r>
            <a:r>
              <a:rPr lang="en-US" dirty="0" smtClean="0"/>
              <a:t> also possible to draw these trees with or without a root. For </a:t>
            </a:r>
            <a:r>
              <a:rPr lang="en-US" b="1" dirty="0" smtClean="0"/>
              <a:t>rooted trees</a:t>
            </a:r>
            <a:r>
              <a:rPr lang="en-US" dirty="0" smtClean="0"/>
              <a:t>, the root is the common ancestor. For each species, there is a unique path that leads from the root to that species. The direction of each path corresponds to evolutionary time. An </a:t>
            </a:r>
            <a:r>
              <a:rPr lang="en-US" b="1" dirty="0" err="1" smtClean="0"/>
              <a:t>unrooted</a:t>
            </a:r>
            <a:r>
              <a:rPr lang="en-US" b="1" dirty="0" smtClean="0"/>
              <a:t> tree</a:t>
            </a:r>
            <a:r>
              <a:rPr lang="en-US" dirty="0" smtClean="0"/>
              <a:t> specifies the relationships among species and does not define the evolutionary path.</a:t>
            </a:r>
            <a:endParaRPr lang="en-US" dirty="0"/>
          </a:p>
        </p:txBody>
      </p:sp>
    </p:spTree>
    <p:extLst>
      <p:ext uri="{BB962C8B-B14F-4D97-AF65-F5344CB8AC3E}">
        <p14:creationId xmlns:p14="http://schemas.microsoft.com/office/powerpoint/2010/main" val="4084164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Methods of phylogenetic analysis</a:t>
            </a:r>
            <a:r>
              <a:rPr lang="en-US" b="1" dirty="0" smtClean="0"/>
              <a:t/>
            </a:r>
            <a:br>
              <a:rPr lang="en-US" b="1" dirty="0" smtClean="0"/>
            </a:br>
            <a:r>
              <a:rPr lang="en-US" b="1" dirty="0" smtClean="0"/>
              <a:t/>
            </a:r>
            <a:br>
              <a:rPr lang="en-US" b="1" dirty="0" smtClean="0"/>
            </a:br>
            <a:endParaRPr lang="en-US"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r>
              <a:rPr lang="en-US" dirty="0" smtClean="0"/>
              <a:t>Trees can be drawn in different ways. There are trees with </a:t>
            </a:r>
            <a:r>
              <a:rPr lang="en-US" b="1" dirty="0" err="1" smtClean="0"/>
              <a:t>unscaled</a:t>
            </a:r>
            <a:r>
              <a:rPr lang="en-US" b="1" dirty="0" smtClean="0"/>
              <a:t> branches</a:t>
            </a:r>
            <a:r>
              <a:rPr lang="en-US" dirty="0" smtClean="0"/>
              <a:t> and with </a:t>
            </a:r>
            <a:r>
              <a:rPr lang="en-US" b="1" dirty="0" smtClean="0"/>
              <a:t>scaled branches</a:t>
            </a:r>
            <a:r>
              <a:rPr lang="en-US" dirty="0" smtClean="0"/>
              <a:t>. </a:t>
            </a:r>
            <a:r>
              <a:rPr lang="en-US" dirty="0" err="1" smtClean="0"/>
              <a:t>Unscaled</a:t>
            </a:r>
            <a:r>
              <a:rPr lang="en-US" dirty="0" smtClean="0"/>
              <a:t> branches : the length is not proportional to the number of changes. Sometimes, the number of changes are indicated on the branches with numbers. The nodes represents the divergence event on a time scale.</a:t>
            </a:r>
          </a:p>
          <a:p>
            <a:r>
              <a:rPr lang="en-US" dirty="0" smtClean="0"/>
              <a:t>Scaled branches : the length of the branch is proportional to the number of changes. The distance between 2 species is the sum of the length of all branches connecting them.</a:t>
            </a:r>
          </a:p>
          <a:p>
            <a:r>
              <a:rPr lang="en-US" dirty="0" smtClean="0"/>
              <a:t>Is </a:t>
            </a:r>
            <a:r>
              <a:rPr lang="en-US" dirty="0" err="1" smtClean="0"/>
              <a:t>is</a:t>
            </a:r>
            <a:r>
              <a:rPr lang="en-US" dirty="0" smtClean="0"/>
              <a:t> also possible to draw these trees with or without a root. For </a:t>
            </a:r>
            <a:r>
              <a:rPr lang="en-US" b="1" dirty="0" smtClean="0"/>
              <a:t>rooted trees</a:t>
            </a:r>
            <a:r>
              <a:rPr lang="en-US" dirty="0" smtClean="0"/>
              <a:t>, the root is the common ancestor. For each species, there is a unique path that leads from the root to that species. The direction of each path corresponds to evolutionary time. An </a:t>
            </a:r>
            <a:r>
              <a:rPr lang="en-US" b="1" dirty="0" err="1" smtClean="0"/>
              <a:t>unrooted</a:t>
            </a:r>
            <a:r>
              <a:rPr lang="en-US" b="1" dirty="0" smtClean="0"/>
              <a:t> tree</a:t>
            </a:r>
            <a:r>
              <a:rPr lang="en-US" dirty="0" smtClean="0"/>
              <a:t> specifies the relationships among species and does not define the evolutionary path.</a:t>
            </a:r>
            <a:endParaRPr lang="en-US" dirty="0"/>
          </a:p>
        </p:txBody>
      </p:sp>
    </p:spTree>
    <p:extLst>
      <p:ext uri="{BB962C8B-B14F-4D97-AF65-F5344CB8AC3E}">
        <p14:creationId xmlns:p14="http://schemas.microsoft.com/office/powerpoint/2010/main" val="92535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Methods of phylogenetic analysis</a:t>
            </a:r>
            <a:r>
              <a:rPr lang="en-US" b="1" dirty="0" smtClean="0"/>
              <a:t/>
            </a:r>
            <a:br>
              <a:rPr lang="en-US" b="1" dirty="0" smtClean="0"/>
            </a:br>
            <a:r>
              <a:rPr lang="en-US" b="1" dirty="0" smtClean="0"/>
              <a:t/>
            </a:r>
            <a:br>
              <a:rPr lang="en-US" b="1" dirty="0" smtClean="0"/>
            </a:br>
            <a:endParaRPr lang="en-US"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r>
              <a:rPr lang="en-US" dirty="0" smtClean="0"/>
              <a:t>Trees can be drawn in different ways. There are trees with </a:t>
            </a:r>
            <a:r>
              <a:rPr lang="en-US" b="1" dirty="0" err="1" smtClean="0"/>
              <a:t>unscaled</a:t>
            </a:r>
            <a:r>
              <a:rPr lang="en-US" b="1" dirty="0" smtClean="0"/>
              <a:t> branches</a:t>
            </a:r>
            <a:r>
              <a:rPr lang="en-US" dirty="0" smtClean="0"/>
              <a:t> and with </a:t>
            </a:r>
            <a:r>
              <a:rPr lang="en-US" b="1" dirty="0" smtClean="0"/>
              <a:t>scaled branches</a:t>
            </a:r>
            <a:r>
              <a:rPr lang="en-US" dirty="0" smtClean="0"/>
              <a:t>. </a:t>
            </a:r>
            <a:r>
              <a:rPr lang="en-US" dirty="0" err="1" smtClean="0"/>
              <a:t>Unscaled</a:t>
            </a:r>
            <a:r>
              <a:rPr lang="en-US" dirty="0" smtClean="0"/>
              <a:t> branches : the length is not proportional to the number of changes. Sometimes, the number of changes are indicated on the branches with numbers. The nodes represents the divergence event on a time scale.</a:t>
            </a:r>
          </a:p>
          <a:p>
            <a:r>
              <a:rPr lang="en-US" dirty="0" smtClean="0"/>
              <a:t>Scaled branches : the length of the branch is proportional to the number of changes. The distance between 2 species is the sum of the length of all branches connecting them.</a:t>
            </a:r>
          </a:p>
          <a:p>
            <a:r>
              <a:rPr lang="en-US" dirty="0" smtClean="0"/>
              <a:t>Is </a:t>
            </a:r>
            <a:r>
              <a:rPr lang="en-US" dirty="0" err="1" smtClean="0"/>
              <a:t>is</a:t>
            </a:r>
            <a:r>
              <a:rPr lang="en-US" dirty="0" smtClean="0"/>
              <a:t> also possible to draw these trees with or without a root. For </a:t>
            </a:r>
            <a:r>
              <a:rPr lang="en-US" b="1" dirty="0" smtClean="0"/>
              <a:t>rooted trees</a:t>
            </a:r>
            <a:r>
              <a:rPr lang="en-US" dirty="0" smtClean="0"/>
              <a:t>, the root is the common ancestor. For each species, there is a unique path that leads from the root to that species. The direction of each path corresponds to evolutionary time. An </a:t>
            </a:r>
            <a:r>
              <a:rPr lang="en-US" b="1" dirty="0" err="1" smtClean="0"/>
              <a:t>unrooted</a:t>
            </a:r>
            <a:r>
              <a:rPr lang="en-US" b="1" dirty="0" smtClean="0"/>
              <a:t> tree</a:t>
            </a:r>
            <a:r>
              <a:rPr lang="en-US" dirty="0" smtClean="0"/>
              <a:t> specifies the relationships among species and does not define the evolutionary path.</a:t>
            </a:r>
            <a:endParaRPr lang="en-US" dirty="0"/>
          </a:p>
        </p:txBody>
      </p:sp>
    </p:spTree>
    <p:extLst>
      <p:ext uri="{BB962C8B-B14F-4D97-AF65-F5344CB8AC3E}">
        <p14:creationId xmlns:p14="http://schemas.microsoft.com/office/powerpoint/2010/main" val="2874448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646331"/>
          </a:xfrm>
          <a:prstGeom prst="rect">
            <a:avLst/>
          </a:prstGeom>
        </p:spPr>
        <p:txBody>
          <a:bodyPr>
            <a:spAutoFit/>
          </a:bodyPr>
          <a:lstStyle/>
          <a:p>
            <a:pPr>
              <a:defRPr/>
            </a:pP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OMICS </a:t>
            </a:r>
            <a:r>
              <a:rPr lang="en-US" b="1" dirty="0" smtClean="0">
                <a:solidFill>
                  <a:schemeClr val="accent5">
                    <a:lumMod val="10000"/>
                  </a:schemeClr>
                </a:solidFill>
                <a:latin typeface="Andalus" panose="02020603050405020304" pitchFamily="18" charset="-78"/>
                <a:ea typeface="Osaka" charset="-128"/>
                <a:cs typeface="Andalus" panose="02020603050405020304" pitchFamily="18" charset="-78"/>
              </a:rPr>
              <a:t>International</a:t>
            </a:r>
            <a:r>
              <a:rPr lang="en-US" dirty="0" smtClean="0">
                <a:solidFill>
                  <a:schemeClr val="accent5">
                    <a:lumMod val="10000"/>
                  </a:schemeClr>
                </a:solidFill>
                <a:latin typeface="Andalus" panose="02020603050405020304" pitchFamily="18" charset="-78"/>
                <a:ea typeface="Osaka" charset="-128"/>
                <a:cs typeface="Andalus" panose="02020603050405020304" pitchFamily="18" charset="-78"/>
              </a:rPr>
              <a:t>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Open Access Membership with OMICS International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a:solidFill>
                  <a:schemeClr val="accent5">
                    <a:lumMod val="75000"/>
                  </a:schemeClr>
                </a:solidFill>
                <a:latin typeface="Calisto MT" panose="02040603050505030304" pitchFamily="18" charset="0"/>
                <a:hlinkClick r:id="rId4"/>
              </a:rPr>
              <a:t>http://omicsonline.org/membership.php</a:t>
            </a:r>
            <a:r>
              <a:rPr lang="en-US" sz="2000">
                <a:solidFill>
                  <a:schemeClr val="accent4">
                    <a:lumMod val="10000"/>
                  </a:schemeClr>
                </a:solidFill>
                <a:latin typeface="Calisto MT" panose="02040603050505030304" pitchFamily="18" charset="0"/>
              </a:rPr>
              <a:t> </a:t>
            </a:r>
            <a:endParaRPr lang="en-US" sz="2000" dirty="0">
              <a:solidFill>
                <a:schemeClr val="accent4">
                  <a:lumMod val="10000"/>
                </a:schemeClr>
              </a:solidFill>
              <a:latin typeface="Calisto MT" panose="02040603050505030304" pitchFamily="18" charset="0"/>
            </a:endParaRPr>
          </a:p>
        </p:txBody>
      </p:sp>
    </p:spTree>
    <p:extLst>
      <p:ext uri="{BB962C8B-B14F-4D97-AF65-F5344CB8AC3E}">
        <p14:creationId xmlns:p14="http://schemas.microsoft.com/office/powerpoint/2010/main" val="2863417428"/>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57200" y="1600200"/>
            <a:ext cx="5334000" cy="2895600"/>
          </a:xfrm>
        </p:spPr>
        <p:txBody>
          <a:bodyPr>
            <a:normAutofit lnSpcReduction="10000"/>
          </a:bodyPr>
          <a:lstStyle/>
          <a:p>
            <a:pPr marL="137160" indent="0">
              <a:buNone/>
            </a:pPr>
            <a:r>
              <a:rPr lang="en-US" b="1" i="1" dirty="0" err="1">
                <a:solidFill>
                  <a:schemeClr val="bg1"/>
                </a:solidFill>
              </a:rPr>
              <a:t>Wuyi</a:t>
            </a:r>
            <a:r>
              <a:rPr lang="en-US" b="1" i="1" dirty="0">
                <a:solidFill>
                  <a:schemeClr val="bg1"/>
                </a:solidFill>
              </a:rPr>
              <a:t> Liu</a:t>
            </a:r>
          </a:p>
          <a:p>
            <a:pPr marL="137160" indent="0">
              <a:buNone/>
            </a:pPr>
            <a:r>
              <a:rPr lang="en-US" b="1" i="1" dirty="0">
                <a:solidFill>
                  <a:schemeClr val="bg1"/>
                </a:solidFill>
              </a:rPr>
              <a:t>Professor</a:t>
            </a:r>
          </a:p>
          <a:p>
            <a:pPr marL="137160" indent="0">
              <a:buNone/>
            </a:pPr>
            <a:r>
              <a:rPr lang="en-US" b="1" i="1" dirty="0">
                <a:solidFill>
                  <a:schemeClr val="bg1"/>
                </a:solidFill>
              </a:rPr>
              <a:t>Department of Biology Sciences</a:t>
            </a:r>
          </a:p>
          <a:p>
            <a:pPr marL="137160" indent="0">
              <a:buNone/>
            </a:pPr>
            <a:r>
              <a:rPr lang="en-US" b="1" i="1" dirty="0" err="1">
                <a:solidFill>
                  <a:schemeClr val="bg1"/>
                </a:solidFill>
              </a:rPr>
              <a:t>Fuyang</a:t>
            </a:r>
            <a:r>
              <a:rPr lang="en-US" b="1" i="1" dirty="0">
                <a:solidFill>
                  <a:schemeClr val="bg1"/>
                </a:solidFill>
              </a:rPr>
              <a:t> Normal University</a:t>
            </a:r>
          </a:p>
          <a:p>
            <a:pPr marL="137160" indent="0">
              <a:buNone/>
            </a:pPr>
            <a:r>
              <a:rPr lang="en-US" b="1" i="1" dirty="0">
                <a:solidFill>
                  <a:schemeClr val="bg1"/>
                </a:solidFill>
              </a:rPr>
              <a:t>China</a:t>
            </a:r>
          </a:p>
        </p:txBody>
      </p:sp>
    </p:spTree>
    <p:extLst>
      <p:ext uri="{BB962C8B-B14F-4D97-AF65-F5344CB8AC3E}">
        <p14:creationId xmlns:p14="http://schemas.microsoft.com/office/powerpoint/2010/main" val="2099669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438400"/>
            <a:ext cx="6400800" cy="1752600"/>
          </a:xfrm>
        </p:spPr>
        <p:txBody>
          <a:bodyPr>
            <a:noAutofit/>
          </a:bodyPr>
          <a:lstStyle/>
          <a:p>
            <a:r>
              <a:rPr lang="en-US" dirty="0" err="1" smtClean="0">
                <a:solidFill>
                  <a:schemeClr val="tx1"/>
                </a:solidFill>
              </a:rPr>
              <a:t>Wuyi</a:t>
            </a:r>
            <a:r>
              <a:rPr lang="en-US" dirty="0" smtClean="0">
                <a:solidFill>
                  <a:schemeClr val="tx1"/>
                </a:solidFill>
              </a:rPr>
              <a:t> Liu, </a:t>
            </a:r>
            <a:r>
              <a:rPr lang="en-US" dirty="0" err="1" smtClean="0">
                <a:solidFill>
                  <a:schemeClr val="tx1"/>
                </a:solidFill>
              </a:rPr>
              <a:t>Ph.D</a:t>
            </a:r>
            <a:endParaRPr lang="en-US" dirty="0" smtClean="0">
              <a:solidFill>
                <a:schemeClr val="tx1"/>
              </a:solidFill>
            </a:endParaRPr>
          </a:p>
          <a:p>
            <a:r>
              <a:rPr lang="en-US" dirty="0" smtClean="0"/>
              <a:t>Professor</a:t>
            </a:r>
          </a:p>
          <a:p>
            <a:r>
              <a:rPr lang="en-US" dirty="0"/>
              <a:t>Department of Biology Sciences</a:t>
            </a:r>
            <a:br>
              <a:rPr lang="en-US" dirty="0"/>
            </a:br>
            <a:r>
              <a:rPr lang="en-US" dirty="0" err="1"/>
              <a:t>Fuyang</a:t>
            </a:r>
            <a:r>
              <a:rPr lang="en-US" dirty="0"/>
              <a:t> Normal </a:t>
            </a:r>
            <a:r>
              <a:rPr lang="en-US" dirty="0" smtClean="0"/>
              <a:t>University</a:t>
            </a:r>
          </a:p>
          <a:p>
            <a:r>
              <a:rPr lang="en-US" dirty="0" smtClean="0">
                <a:solidFill>
                  <a:schemeClr val="tx1"/>
                </a:solidFill>
              </a:rPr>
              <a:t>China</a:t>
            </a:r>
            <a:endParaRPr lang="en-US" dirty="0">
              <a:solidFill>
                <a:schemeClr val="tx1"/>
              </a:solidFill>
            </a:endParaRPr>
          </a:p>
        </p:txBody>
      </p:sp>
    </p:spTree>
    <p:extLst>
      <p:ext uri="{BB962C8B-B14F-4D97-AF65-F5344CB8AC3E}">
        <p14:creationId xmlns:p14="http://schemas.microsoft.com/office/powerpoint/2010/main" val="479382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Dr. </a:t>
            </a:r>
            <a:r>
              <a:rPr lang="en-US" dirty="0" err="1" smtClean="0">
                <a:solidFill>
                  <a:schemeClr val="tx1"/>
                </a:solidFill>
              </a:rPr>
              <a:t>Wuyi</a:t>
            </a:r>
            <a:r>
              <a:rPr lang="en-US" dirty="0" smtClean="0">
                <a:solidFill>
                  <a:schemeClr val="tx1"/>
                </a:solidFill>
              </a:rPr>
              <a:t> Liu</a:t>
            </a:r>
            <a:r>
              <a:rPr lang="en-US" b="1" dirty="0" smtClean="0"/>
              <a:t> </a:t>
            </a:r>
            <a:r>
              <a:rPr lang="en-US" dirty="0" smtClean="0"/>
              <a:t>Biography </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solidFill>
                  <a:schemeClr val="tx1"/>
                </a:solidFill>
              </a:rPr>
              <a:t>Wuyi</a:t>
            </a:r>
            <a:r>
              <a:rPr lang="en-US" dirty="0" smtClean="0">
                <a:solidFill>
                  <a:schemeClr val="tx1"/>
                </a:solidFill>
              </a:rPr>
              <a:t> Liu </a:t>
            </a:r>
            <a:r>
              <a:rPr lang="en-US" b="1" dirty="0" smtClean="0"/>
              <a:t>Is </a:t>
            </a:r>
            <a:r>
              <a:rPr lang="en-US" b="1" dirty="0"/>
              <a:t>a geneticist and animal breeding expert, being good at </a:t>
            </a:r>
            <a:r>
              <a:rPr lang="en-US" b="1" dirty="0" err="1"/>
              <a:t>phylogenetics</a:t>
            </a:r>
            <a:r>
              <a:rPr lang="en-US" b="1" dirty="0"/>
              <a:t>, bioinformatics, genomics and genetics. </a:t>
            </a:r>
            <a:r>
              <a:rPr lang="en-US" dirty="0" err="1" smtClean="0">
                <a:solidFill>
                  <a:schemeClr val="tx1"/>
                </a:solidFill>
              </a:rPr>
              <a:t>Wuyi</a:t>
            </a:r>
            <a:r>
              <a:rPr lang="en-US" dirty="0" smtClean="0">
                <a:solidFill>
                  <a:schemeClr val="tx1"/>
                </a:solidFill>
              </a:rPr>
              <a:t> Liu</a:t>
            </a:r>
            <a:r>
              <a:rPr lang="en-US" b="1" dirty="0" smtClean="0"/>
              <a:t> </a:t>
            </a:r>
            <a:r>
              <a:rPr lang="en-US" b="1" dirty="0"/>
              <a:t>learned from agricultural universities. During 1997-2004, </a:t>
            </a:r>
            <a:r>
              <a:rPr lang="en-US" dirty="0" err="1" smtClean="0">
                <a:solidFill>
                  <a:schemeClr val="tx1"/>
                </a:solidFill>
              </a:rPr>
              <a:t>Wuyi</a:t>
            </a:r>
            <a:r>
              <a:rPr lang="en-US" dirty="0" smtClean="0">
                <a:solidFill>
                  <a:schemeClr val="tx1"/>
                </a:solidFill>
              </a:rPr>
              <a:t> Liu</a:t>
            </a:r>
            <a:r>
              <a:rPr lang="en-US" b="1" dirty="0" smtClean="0"/>
              <a:t> </a:t>
            </a:r>
            <a:r>
              <a:rPr lang="en-US" b="1" dirty="0"/>
              <a:t>began the academic career and got my Bachelor and M.Sc. from Anhui Agricultural University, majoring in animal sciences and statistical genetics. During 2007-2010, </a:t>
            </a:r>
            <a:r>
              <a:rPr lang="en-US" dirty="0" err="1" smtClean="0">
                <a:solidFill>
                  <a:schemeClr val="tx1"/>
                </a:solidFill>
              </a:rPr>
              <a:t>Wuyi</a:t>
            </a:r>
            <a:r>
              <a:rPr lang="en-US" dirty="0" smtClean="0">
                <a:solidFill>
                  <a:schemeClr val="tx1"/>
                </a:solidFill>
              </a:rPr>
              <a:t> Liu</a:t>
            </a:r>
            <a:r>
              <a:rPr lang="en-US" b="1" dirty="0" smtClean="0"/>
              <a:t> </a:t>
            </a:r>
            <a:r>
              <a:rPr lang="en-US" b="1" dirty="0"/>
              <a:t>was engaged in advanced studies in China Agricultural University and got my Ph.D., majoring in animal genetics and genomics and bioinformatics. At present, </a:t>
            </a:r>
            <a:r>
              <a:rPr lang="en-US" dirty="0" err="1" smtClean="0">
                <a:solidFill>
                  <a:schemeClr val="tx1"/>
                </a:solidFill>
              </a:rPr>
              <a:t>Wuyi</a:t>
            </a:r>
            <a:r>
              <a:rPr lang="en-US" dirty="0" smtClean="0">
                <a:solidFill>
                  <a:schemeClr val="tx1"/>
                </a:solidFill>
              </a:rPr>
              <a:t> Liu</a:t>
            </a:r>
            <a:r>
              <a:rPr lang="en-US" b="1" dirty="0" smtClean="0"/>
              <a:t> </a:t>
            </a:r>
            <a:r>
              <a:rPr lang="en-US" b="1" dirty="0"/>
              <a:t>am interested in the following subject areas: </a:t>
            </a:r>
            <a:r>
              <a:rPr lang="en-US" b="1" dirty="0" err="1"/>
              <a:t>phylogenetics</a:t>
            </a:r>
            <a:r>
              <a:rPr lang="en-US" b="1" dirty="0"/>
              <a:t> and clade inferring, mitochondrial DNA data, genomics, </a:t>
            </a:r>
            <a:r>
              <a:rPr lang="en-US" b="1" dirty="0" err="1"/>
              <a:t>transcriptomics</a:t>
            </a:r>
            <a:r>
              <a:rPr lang="en-US" b="1" dirty="0"/>
              <a:t>, proteomics, statistical genetics, population genetics and evolution, bioinformatics, biotechnology, statistical genomics, animal ecology. </a:t>
            </a:r>
            <a:endParaRPr lang="en-US" dirty="0"/>
          </a:p>
        </p:txBody>
      </p:sp>
    </p:spTree>
    <p:extLst>
      <p:ext uri="{BB962C8B-B14F-4D97-AF65-F5344CB8AC3E}">
        <p14:creationId xmlns:p14="http://schemas.microsoft.com/office/powerpoint/2010/main" val="3037040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Dr. </a:t>
            </a:r>
            <a:r>
              <a:rPr lang="en-US" dirty="0" err="1" smtClean="0">
                <a:solidFill>
                  <a:schemeClr val="tx1"/>
                </a:solidFill>
              </a:rPr>
              <a:t>Wuyi</a:t>
            </a:r>
            <a:r>
              <a:rPr lang="en-US" dirty="0" smtClean="0">
                <a:solidFill>
                  <a:schemeClr val="tx1"/>
                </a:solidFill>
              </a:rPr>
              <a:t> Liu</a:t>
            </a:r>
            <a:r>
              <a:rPr lang="en-US" b="1" dirty="0" smtClean="0"/>
              <a:t> </a:t>
            </a:r>
            <a:r>
              <a:rPr lang="en-US" dirty="0" smtClean="0"/>
              <a:t>Research Interests</a:t>
            </a:r>
            <a:endParaRPr lang="en-US" dirty="0"/>
          </a:p>
        </p:txBody>
      </p:sp>
      <p:sp>
        <p:nvSpPr>
          <p:cNvPr id="3" name="Content Placeholder 2"/>
          <p:cNvSpPr>
            <a:spLocks noGrp="1"/>
          </p:cNvSpPr>
          <p:nvPr>
            <p:ph idx="1"/>
          </p:nvPr>
        </p:nvSpPr>
        <p:spPr/>
        <p:txBody>
          <a:bodyPr/>
          <a:lstStyle/>
          <a:p>
            <a:r>
              <a:rPr lang="en-US" b="1" dirty="0"/>
              <a:t>Presently, </a:t>
            </a:r>
            <a:r>
              <a:rPr lang="en-US" dirty="0" err="1" smtClean="0">
                <a:solidFill>
                  <a:schemeClr val="tx1"/>
                </a:solidFill>
              </a:rPr>
              <a:t>Wuyi</a:t>
            </a:r>
            <a:r>
              <a:rPr lang="en-US" dirty="0" smtClean="0">
                <a:solidFill>
                  <a:schemeClr val="tx1"/>
                </a:solidFill>
              </a:rPr>
              <a:t> Liu</a:t>
            </a:r>
            <a:r>
              <a:rPr lang="en-US" b="1" dirty="0" smtClean="0"/>
              <a:t> </a:t>
            </a:r>
            <a:r>
              <a:rPr lang="en-US" b="1" dirty="0"/>
              <a:t>am interested in the following subject areas, i.e. </a:t>
            </a:r>
            <a:r>
              <a:rPr lang="en-US" b="1" dirty="0" err="1"/>
              <a:t>phylogenetics</a:t>
            </a:r>
            <a:r>
              <a:rPr lang="en-US" b="1" dirty="0"/>
              <a:t> and clade inferring, mitochondrial DNA, genomics, </a:t>
            </a:r>
            <a:r>
              <a:rPr lang="en-US" b="1" dirty="0" err="1"/>
              <a:t>transcriptomics</a:t>
            </a:r>
            <a:r>
              <a:rPr lang="en-US" b="1" dirty="0"/>
              <a:t>, proteomics, statistical genetics, population genetics and evolution biology, bioinformatics, biotechnology, statistical genomics, animal ecology. </a:t>
            </a:r>
            <a:endParaRPr lang="en-US" dirty="0"/>
          </a:p>
        </p:txBody>
      </p:sp>
    </p:spTree>
    <p:extLst>
      <p:ext uri="{BB962C8B-B14F-4D97-AF65-F5344CB8AC3E}">
        <p14:creationId xmlns:p14="http://schemas.microsoft.com/office/powerpoint/2010/main" val="134667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Dr. </a:t>
            </a:r>
            <a:r>
              <a:rPr lang="en-US" dirty="0" err="1" smtClean="0">
                <a:solidFill>
                  <a:schemeClr val="tx1"/>
                </a:solidFill>
              </a:rPr>
              <a:t>Wuyi</a:t>
            </a:r>
            <a:r>
              <a:rPr lang="en-US" dirty="0" smtClean="0">
                <a:solidFill>
                  <a:schemeClr val="tx1"/>
                </a:solidFill>
              </a:rPr>
              <a:t> Liu</a:t>
            </a:r>
            <a:r>
              <a:rPr lang="en-US" b="1" dirty="0" smtClean="0"/>
              <a:t> </a:t>
            </a:r>
            <a:r>
              <a:rPr lang="en-US" dirty="0" smtClean="0"/>
              <a:t>Publications </a:t>
            </a:r>
            <a:endParaRPr lang="en-US" dirty="0"/>
          </a:p>
        </p:txBody>
      </p:sp>
      <p:sp>
        <p:nvSpPr>
          <p:cNvPr id="3" name="Content Placeholder 2"/>
          <p:cNvSpPr>
            <a:spLocks noGrp="1"/>
          </p:cNvSpPr>
          <p:nvPr>
            <p:ph idx="1"/>
          </p:nvPr>
        </p:nvSpPr>
        <p:spPr>
          <a:xfrm>
            <a:off x="457200" y="1143000"/>
            <a:ext cx="8229600" cy="5486400"/>
          </a:xfrm>
        </p:spPr>
        <p:txBody>
          <a:bodyPr>
            <a:normAutofit fontScale="40000" lnSpcReduction="20000"/>
          </a:bodyPr>
          <a:lstStyle/>
          <a:p>
            <a:pPr lvl="0"/>
            <a:r>
              <a:rPr lang="en-US" sz="4400" dirty="0"/>
              <a:t>Liu WY and Chen HQ. Study on the Randomly Amplified Polymorphic DNA of Yellow Cattle in Northern Anhui Province. China Cattle Science, 2004, 32(2): 8-11. </a:t>
            </a:r>
          </a:p>
          <a:p>
            <a:pPr lvl="0"/>
            <a:r>
              <a:rPr lang="en-US" sz="4400" dirty="0"/>
              <a:t>Liu W. and C. Zhao, 2010. Genome-wide identification and analysis of the chicken basic helix-loop-helix factors. Comp. </a:t>
            </a:r>
            <a:r>
              <a:rPr lang="en-US" sz="4400" dirty="0" err="1"/>
              <a:t>Funct</a:t>
            </a:r>
            <a:r>
              <a:rPr lang="en-US" sz="4400" dirty="0"/>
              <a:t>. Genomics, 2010: 1-12.</a:t>
            </a:r>
          </a:p>
          <a:p>
            <a:pPr lvl="0"/>
            <a:r>
              <a:rPr lang="en-US" sz="4400" dirty="0" smtClean="0"/>
              <a:t>Liu </a:t>
            </a:r>
            <a:r>
              <a:rPr lang="en-US" sz="4400" dirty="0"/>
              <a:t>W., C. Zhao and J. Li, 2010. A non-invasive and inexpensive PCR-based procedure for rapid sex diagnosis of Chinese gamecock chicks and embryos. J. Anim. Vet. Adv., 9: 962-970.</a:t>
            </a:r>
          </a:p>
          <a:p>
            <a:r>
              <a:rPr lang="en-US" sz="4400" dirty="0" smtClean="0"/>
              <a:t>Liu </a:t>
            </a:r>
            <a:r>
              <a:rPr lang="en-US" sz="4400" dirty="0"/>
              <a:t>W. and C. Zhao, 2010. Comprehensive genetic analysis with mitochondrial DNA data reveals the population evolution relationship between </a:t>
            </a:r>
            <a:r>
              <a:rPr lang="en-US" sz="4400" dirty="0" err="1"/>
              <a:t>chinese</a:t>
            </a:r>
            <a:r>
              <a:rPr lang="en-US" sz="4400" dirty="0"/>
              <a:t> gamecocks and their neighboring native chicken breeds. Asian J. Anim. Vet. Adv., 5: 388-401.</a:t>
            </a:r>
          </a:p>
          <a:p>
            <a:r>
              <a:rPr lang="en-US" sz="4400" dirty="0" smtClean="0"/>
              <a:t>Liu </a:t>
            </a:r>
            <a:r>
              <a:rPr lang="en-US" sz="4400" dirty="0"/>
              <a:t>W. and K. Zhang, 2011. Rapid Salt-extraction of genomic DNA from Formalin-fixed toad and frog tissues for PCR-based analyses. Asian J. Anim. Vet. Adv., 6: 958-965.</a:t>
            </a:r>
          </a:p>
          <a:p>
            <a:r>
              <a:rPr lang="en-US" sz="4400" dirty="0" smtClean="0"/>
              <a:t>Liu </a:t>
            </a:r>
            <a:r>
              <a:rPr lang="en-US" sz="4400" dirty="0"/>
              <a:t>W. and C. Zhao, 2011. Molecular phylogenetic analysis of zebra finch basic Helix-Loop-Helix transcription factors. </a:t>
            </a:r>
            <a:r>
              <a:rPr lang="en-US" sz="4400" dirty="0" err="1"/>
              <a:t>Biochem</a:t>
            </a:r>
            <a:r>
              <a:rPr lang="en-US" sz="4400" dirty="0"/>
              <a:t>. Genetics, 49: 226-241.</a:t>
            </a:r>
          </a:p>
          <a:p>
            <a:endParaRPr lang="en-US" dirty="0"/>
          </a:p>
        </p:txBody>
      </p:sp>
    </p:spTree>
    <p:extLst>
      <p:ext uri="{BB962C8B-B14F-4D97-AF65-F5344CB8AC3E}">
        <p14:creationId xmlns:p14="http://schemas.microsoft.com/office/powerpoint/2010/main" val="2054750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Phylogenetics</a:t>
            </a:r>
            <a:endParaRPr lang="en-US" dirty="0"/>
          </a:p>
        </p:txBody>
      </p:sp>
      <p:sp>
        <p:nvSpPr>
          <p:cNvPr id="3" name="Content Placeholder 2"/>
          <p:cNvSpPr>
            <a:spLocks noGrp="1"/>
          </p:cNvSpPr>
          <p:nvPr>
            <p:ph idx="1"/>
          </p:nvPr>
        </p:nvSpPr>
        <p:spPr/>
        <p:txBody>
          <a:bodyPr/>
          <a:lstStyle/>
          <a:p>
            <a:r>
              <a:rPr lang="en-US" dirty="0" err="1" smtClean="0"/>
              <a:t>Phylogenetics</a:t>
            </a:r>
            <a:r>
              <a:rPr lang="en-US" dirty="0" smtClean="0"/>
              <a:t> is the study of evolutionary relationships among groups of organisms (e.g. species, populations), which are discovered through molecular sequencing data and morphological data matrices</a:t>
            </a:r>
          </a:p>
          <a:p>
            <a:endParaRPr lang="en-US" dirty="0"/>
          </a:p>
        </p:txBody>
      </p:sp>
      <p:pic>
        <p:nvPicPr>
          <p:cNvPr id="1026" name="Picture 2" descr="C:\Users\rakesh-m\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4343400"/>
            <a:ext cx="64770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6361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Phylogenetic systematics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All life on Earth is united by evolutionary history; we are all evolutionary cousins — twigs on the tree of life. Phylogenetic systematics is the formal name for the field within biology that reconstructs evolutionary history and studies the patterns of relationships among organisms. Unfortunately, history is not something we can see. It has only happened once and only leaves behind clues as to what happened. </a:t>
            </a:r>
            <a:r>
              <a:rPr lang="en-US" dirty="0" err="1" smtClean="0"/>
              <a:t>Systematists</a:t>
            </a:r>
            <a:r>
              <a:rPr lang="en-US" dirty="0" smtClean="0"/>
              <a:t> use these clues to try to reconstruct evolutionary history (</a:t>
            </a:r>
            <a:r>
              <a:rPr lang="en-US" dirty="0" smtClean="0">
                <a:hlinkClick r:id="rId2"/>
              </a:rPr>
              <a:t>http://evolution.berkeley.edu/evolibrary/article/phylogenetics_01</a:t>
            </a:r>
            <a:r>
              <a:rPr lang="en-US" dirty="0" smtClean="0"/>
              <a:t> )</a:t>
            </a:r>
            <a:endParaRPr lang="en-US" dirty="0"/>
          </a:p>
        </p:txBody>
      </p:sp>
    </p:spTree>
    <p:extLst>
      <p:ext uri="{BB962C8B-B14F-4D97-AF65-F5344CB8AC3E}">
        <p14:creationId xmlns:p14="http://schemas.microsoft.com/office/powerpoint/2010/main" val="1217919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Purpose of </a:t>
            </a:r>
            <a:r>
              <a:rPr lang="en-US" b="1" dirty="0" err="1" smtClean="0"/>
              <a:t>phylogenetics</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With the aid of sequences, it should be possible to find the genealogical ties between organisms. Experience learns that closely related organisms have similar sequences, more distantly related organisms have more dissimilar sequences. One objective is to reconstruct the </a:t>
            </a:r>
            <a:r>
              <a:rPr lang="en-US" b="1" dirty="0" smtClean="0"/>
              <a:t>evolutionary relationship</a:t>
            </a:r>
            <a:r>
              <a:rPr lang="en-US" dirty="0" smtClean="0"/>
              <a:t> between species.</a:t>
            </a:r>
          </a:p>
          <a:p>
            <a:r>
              <a:rPr lang="en-US" dirty="0" smtClean="0"/>
              <a:t>An other objective is to estimate the </a:t>
            </a:r>
            <a:r>
              <a:rPr lang="en-US" b="1" dirty="0" smtClean="0"/>
              <a:t>time of divergence</a:t>
            </a:r>
            <a:r>
              <a:rPr lang="en-US" dirty="0" smtClean="0"/>
              <a:t> between two organisms since they last shared a common ancestor. </a:t>
            </a:r>
          </a:p>
          <a:p>
            <a:r>
              <a:rPr lang="en-US" dirty="0" smtClean="0"/>
              <a:t>(</a:t>
            </a:r>
            <a:r>
              <a:rPr lang="en-US" dirty="0" smtClean="0">
                <a:hlinkClick r:id="rId2"/>
              </a:rPr>
              <a:t>http://users.ugent.be/~avierstr/principles/phylogeny.html</a:t>
            </a:r>
            <a:r>
              <a:rPr lang="en-US" dirty="0" smtClean="0"/>
              <a:t> )</a:t>
            </a:r>
          </a:p>
          <a:p>
            <a:endParaRPr lang="en-US" dirty="0"/>
          </a:p>
        </p:txBody>
      </p:sp>
    </p:spTree>
    <p:extLst>
      <p:ext uri="{BB962C8B-B14F-4D97-AF65-F5344CB8AC3E}">
        <p14:creationId xmlns:p14="http://schemas.microsoft.com/office/powerpoint/2010/main" val="3518959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Disclaimers</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theory and practical applications of the different models are not universally accepted.</a:t>
            </a:r>
          </a:p>
          <a:p>
            <a:r>
              <a:rPr lang="en-US" dirty="0" smtClean="0"/>
              <a:t>With one dataset, different software packages can give different results. Changes in the dataset can also give different results. Therefore it is important to have a good alignment to start with.</a:t>
            </a:r>
          </a:p>
          <a:p>
            <a:r>
              <a:rPr lang="en-US" dirty="0" smtClean="0"/>
              <a:t>Trees based on an alignment of a gene represent the relationship between genes and this is not necessarily the same relationship as between the whole organisms. If trees are calculated based on different genes from organisms, it is possible that these trees result in different relationships.</a:t>
            </a:r>
          </a:p>
          <a:p>
            <a:endParaRPr lang="en-US" dirty="0"/>
          </a:p>
        </p:txBody>
      </p:sp>
    </p:spTree>
    <p:extLst>
      <p:ext uri="{BB962C8B-B14F-4D97-AF65-F5344CB8AC3E}">
        <p14:creationId xmlns:p14="http://schemas.microsoft.com/office/powerpoint/2010/main" val="33138485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32</TotalTime>
  <Words>1318</Words>
  <Application>Microsoft Office PowerPoint</Application>
  <PresentationFormat>On-screen Show (4:3)</PresentationFormat>
  <Paragraphs>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PowerPoint Presentation</vt:lpstr>
      <vt:lpstr>PowerPoint Presentation</vt:lpstr>
      <vt:lpstr>Dr. Wuyi Liu Biography </vt:lpstr>
      <vt:lpstr>Dr. Wuyi Liu Research Interests</vt:lpstr>
      <vt:lpstr>Dr. Wuyi Liu Publications </vt:lpstr>
      <vt:lpstr>Phylogenetics</vt:lpstr>
      <vt:lpstr>Phylogenetic systematics</vt:lpstr>
      <vt:lpstr>Purpose of phylogenetics </vt:lpstr>
      <vt:lpstr>Disclaimers </vt:lpstr>
      <vt:lpstr>Terminology </vt:lpstr>
      <vt:lpstr>Possible ways of drawing a tree </vt:lpstr>
      <vt:lpstr>Methods of phylogenetic analysis  </vt:lpstr>
      <vt:lpstr>Methods of phylogenetic analysis  </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Editor PPT</dc:title>
  <dc:creator>rakesh-m</dc:creator>
  <cp:lastModifiedBy>Keerti Gujjar</cp:lastModifiedBy>
  <cp:revision>16</cp:revision>
  <dcterms:created xsi:type="dcterms:W3CDTF">2014-10-01T06:25:48Z</dcterms:created>
  <dcterms:modified xsi:type="dcterms:W3CDTF">2015-10-19T11:25:04Z</dcterms:modified>
</cp:coreProperties>
</file>