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70" r:id="rId2"/>
    <p:sldId id="259" r:id="rId3"/>
    <p:sldId id="260" r:id="rId4"/>
    <p:sldId id="261" r:id="rId5"/>
    <p:sldId id="263" r:id="rId6"/>
    <p:sldId id="264" r:id="rId7"/>
    <p:sldId id="265" r:id="rId8"/>
    <p:sldId id="266" r:id="rId9"/>
    <p:sldId id="267" r:id="rId10"/>
    <p:sldId id="268" r:id="rId11"/>
    <p:sldId id="269" r:id="rId12"/>
    <p:sldId id="271" r:id="rId13"/>
    <p:sldId id="272"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10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B3E0097-39CE-4912-8AAA-14109BAA8D7A}" type="datetimeFigureOut">
              <a:rPr lang="en-US" smtClean="0"/>
              <a:t>10/13/2015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2428363-3C47-47E6-B899-84594C73F382}" type="slidenum">
              <a:rPr lang="en-US" smtClean="0"/>
              <a:t>‹#›</a:t>
            </a:fld>
            <a:endParaRPr lang="en-US"/>
          </a:p>
        </p:txBody>
      </p:sp>
    </p:spTree>
    <p:extLst>
      <p:ext uri="{BB962C8B-B14F-4D97-AF65-F5344CB8AC3E}">
        <p14:creationId xmlns:p14="http://schemas.microsoft.com/office/powerpoint/2010/main" val="28969859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B3E0097-39CE-4912-8AAA-14109BAA8D7A}" type="datetimeFigureOut">
              <a:rPr lang="en-US" smtClean="0"/>
              <a:t>10/13/2015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2428363-3C47-47E6-B899-84594C73F382}" type="slidenum">
              <a:rPr lang="en-US" smtClean="0"/>
              <a:t>‹#›</a:t>
            </a:fld>
            <a:endParaRPr lang="en-US"/>
          </a:p>
        </p:txBody>
      </p:sp>
    </p:spTree>
    <p:extLst>
      <p:ext uri="{BB962C8B-B14F-4D97-AF65-F5344CB8AC3E}">
        <p14:creationId xmlns:p14="http://schemas.microsoft.com/office/powerpoint/2010/main" val="28311036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B3E0097-39CE-4912-8AAA-14109BAA8D7A}" type="datetimeFigureOut">
              <a:rPr lang="en-US" smtClean="0"/>
              <a:t>10/13/2015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2428363-3C47-47E6-B899-84594C73F382}" type="slidenum">
              <a:rPr lang="en-US" smtClean="0"/>
              <a:t>‹#›</a:t>
            </a:fld>
            <a:endParaRPr lang="en-US"/>
          </a:p>
        </p:txBody>
      </p:sp>
    </p:spTree>
    <p:extLst>
      <p:ext uri="{BB962C8B-B14F-4D97-AF65-F5344CB8AC3E}">
        <p14:creationId xmlns:p14="http://schemas.microsoft.com/office/powerpoint/2010/main" val="12064227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B3E0097-39CE-4912-8AAA-14109BAA8D7A}" type="datetimeFigureOut">
              <a:rPr lang="en-US" smtClean="0"/>
              <a:t>10/13/2015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2428363-3C47-47E6-B899-84594C73F382}" type="slidenum">
              <a:rPr lang="en-US" smtClean="0"/>
              <a:t>‹#›</a:t>
            </a:fld>
            <a:endParaRPr lang="en-US"/>
          </a:p>
        </p:txBody>
      </p:sp>
    </p:spTree>
    <p:extLst>
      <p:ext uri="{BB962C8B-B14F-4D97-AF65-F5344CB8AC3E}">
        <p14:creationId xmlns:p14="http://schemas.microsoft.com/office/powerpoint/2010/main" val="11791775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B3E0097-39CE-4912-8AAA-14109BAA8D7A}" type="datetimeFigureOut">
              <a:rPr lang="en-US" smtClean="0"/>
              <a:t>10/13/2015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2428363-3C47-47E6-B899-84594C73F382}" type="slidenum">
              <a:rPr lang="en-US" smtClean="0"/>
              <a:t>‹#›</a:t>
            </a:fld>
            <a:endParaRPr lang="en-US"/>
          </a:p>
        </p:txBody>
      </p:sp>
    </p:spTree>
    <p:extLst>
      <p:ext uri="{BB962C8B-B14F-4D97-AF65-F5344CB8AC3E}">
        <p14:creationId xmlns:p14="http://schemas.microsoft.com/office/powerpoint/2010/main" val="11827483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B3E0097-39CE-4912-8AAA-14109BAA8D7A}" type="datetimeFigureOut">
              <a:rPr lang="en-US" smtClean="0"/>
              <a:t>10/13/2015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2428363-3C47-47E6-B899-84594C73F382}" type="slidenum">
              <a:rPr lang="en-US" smtClean="0"/>
              <a:t>‹#›</a:t>
            </a:fld>
            <a:endParaRPr lang="en-US"/>
          </a:p>
        </p:txBody>
      </p:sp>
    </p:spTree>
    <p:extLst>
      <p:ext uri="{BB962C8B-B14F-4D97-AF65-F5344CB8AC3E}">
        <p14:creationId xmlns:p14="http://schemas.microsoft.com/office/powerpoint/2010/main" val="39062488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B3E0097-39CE-4912-8AAA-14109BAA8D7A}" type="datetimeFigureOut">
              <a:rPr lang="en-US" smtClean="0"/>
              <a:t>10/13/2015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2428363-3C47-47E6-B899-84594C73F382}" type="slidenum">
              <a:rPr lang="en-US" smtClean="0"/>
              <a:t>‹#›</a:t>
            </a:fld>
            <a:endParaRPr lang="en-US"/>
          </a:p>
        </p:txBody>
      </p:sp>
    </p:spTree>
    <p:extLst>
      <p:ext uri="{BB962C8B-B14F-4D97-AF65-F5344CB8AC3E}">
        <p14:creationId xmlns:p14="http://schemas.microsoft.com/office/powerpoint/2010/main" val="32622567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B3E0097-39CE-4912-8AAA-14109BAA8D7A}" type="datetimeFigureOut">
              <a:rPr lang="en-US" smtClean="0"/>
              <a:t>10/13/2015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2428363-3C47-47E6-B899-84594C73F382}" type="slidenum">
              <a:rPr lang="en-US" smtClean="0"/>
              <a:t>‹#›</a:t>
            </a:fld>
            <a:endParaRPr lang="en-US"/>
          </a:p>
        </p:txBody>
      </p:sp>
    </p:spTree>
    <p:extLst>
      <p:ext uri="{BB962C8B-B14F-4D97-AF65-F5344CB8AC3E}">
        <p14:creationId xmlns:p14="http://schemas.microsoft.com/office/powerpoint/2010/main" val="3387443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B3E0097-39CE-4912-8AAA-14109BAA8D7A}" type="datetimeFigureOut">
              <a:rPr lang="en-US" smtClean="0"/>
              <a:t>10/13/2015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2428363-3C47-47E6-B899-84594C73F382}" type="slidenum">
              <a:rPr lang="en-US" smtClean="0"/>
              <a:t>‹#›</a:t>
            </a:fld>
            <a:endParaRPr lang="en-US"/>
          </a:p>
        </p:txBody>
      </p:sp>
    </p:spTree>
    <p:extLst>
      <p:ext uri="{BB962C8B-B14F-4D97-AF65-F5344CB8AC3E}">
        <p14:creationId xmlns:p14="http://schemas.microsoft.com/office/powerpoint/2010/main" val="41042121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B3E0097-39CE-4912-8AAA-14109BAA8D7A}" type="datetimeFigureOut">
              <a:rPr lang="en-US" smtClean="0"/>
              <a:t>10/13/2015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2428363-3C47-47E6-B899-84594C73F382}" type="slidenum">
              <a:rPr lang="en-US" smtClean="0"/>
              <a:t>‹#›</a:t>
            </a:fld>
            <a:endParaRPr lang="en-US"/>
          </a:p>
        </p:txBody>
      </p:sp>
    </p:spTree>
    <p:extLst>
      <p:ext uri="{BB962C8B-B14F-4D97-AF65-F5344CB8AC3E}">
        <p14:creationId xmlns:p14="http://schemas.microsoft.com/office/powerpoint/2010/main" val="15227206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B3E0097-39CE-4912-8AAA-14109BAA8D7A}" type="datetimeFigureOut">
              <a:rPr lang="en-US" smtClean="0"/>
              <a:t>10/13/2015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2428363-3C47-47E6-B899-84594C73F382}" type="slidenum">
              <a:rPr lang="en-US" smtClean="0"/>
              <a:t>‹#›</a:t>
            </a:fld>
            <a:endParaRPr lang="en-US"/>
          </a:p>
        </p:txBody>
      </p:sp>
    </p:spTree>
    <p:extLst>
      <p:ext uri="{BB962C8B-B14F-4D97-AF65-F5344CB8AC3E}">
        <p14:creationId xmlns:p14="http://schemas.microsoft.com/office/powerpoint/2010/main" val="10179355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B3E0097-39CE-4912-8AAA-14109BAA8D7A}" type="datetimeFigureOut">
              <a:rPr lang="en-US" smtClean="0"/>
              <a:t>10/13/2015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2428363-3C47-47E6-B899-84594C73F382}" type="slidenum">
              <a:rPr lang="en-US" smtClean="0"/>
              <a:t>‹#›</a:t>
            </a:fld>
            <a:endParaRPr lang="en-US"/>
          </a:p>
        </p:txBody>
      </p:sp>
    </p:spTree>
    <p:extLst>
      <p:ext uri="{BB962C8B-B14F-4D97-AF65-F5344CB8AC3E}">
        <p14:creationId xmlns:p14="http://schemas.microsoft.com/office/powerpoint/2010/main" val="146208532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omicsonline.org/Submitmanuscript.php" TargetMode="External"/><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www.conferenceseries.com/" TargetMode="External"/><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omicsonline.org/editor-profile/Yan_Guo/" TargetMode="External"/><Relationship Id="rId2" Type="http://schemas.openxmlformats.org/officeDocument/2006/relationships/image" Target="../media/image2.png"/><Relationship Id="rId1" Type="http://schemas.openxmlformats.org/officeDocument/2006/relationships/slideLayout" Target="../slideLayouts/slideLayout2.xml"/><Relationship Id="rId5" Type="http://schemas.openxmlformats.org/officeDocument/2006/relationships/image" Target="../media/image3.jpeg"/><Relationship Id="rId4" Type="http://schemas.openxmlformats.org/officeDocument/2006/relationships/hyperlink" Target="http://www.omicsonline.org/universities/Vanderbilt_University/"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5.jpeg"/><Relationship Id="rId1" Type="http://schemas.openxmlformats.org/officeDocument/2006/relationships/slideLayout" Target="../slideLayouts/slideLayout2.xml"/><Relationship Id="rId6" Type="http://schemas.openxmlformats.org/officeDocument/2006/relationships/hyperlink" Target="http://www.omicsonline.org/universities/Vanderbilt_University/" TargetMode="External"/><Relationship Id="rId5" Type="http://schemas.openxmlformats.org/officeDocument/2006/relationships/hyperlink" Target="http://omicsonline.org/editor-profile/Yan_Guo/" TargetMode="External"/><Relationship Id="rId4" Type="http://schemas.openxmlformats.org/officeDocument/2006/relationships/image" Target="../media/image2.png"/></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7.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C:\Users\rakesh-s\Desktop\blue_light_background_04_vector_181887.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93663"/>
            <a:ext cx="9144000" cy="692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Flowchart: Display 4"/>
          <p:cNvSpPr/>
          <p:nvPr/>
        </p:nvSpPr>
        <p:spPr>
          <a:xfrm>
            <a:off x="14288" y="533400"/>
            <a:ext cx="9129712" cy="5257800"/>
          </a:xfrm>
          <a:prstGeom prst="flowChartDisplay">
            <a:avLst/>
          </a:prstGeom>
        </p:spPr>
        <p:style>
          <a:lnRef idx="2">
            <a:schemeClr val="accent2"/>
          </a:lnRef>
          <a:fillRef idx="1">
            <a:schemeClr val="lt1"/>
          </a:fillRef>
          <a:effectRef idx="0">
            <a:schemeClr val="accent2"/>
          </a:effectRef>
          <a:fontRef idx="minor">
            <a:schemeClr val="dk1"/>
          </a:fontRef>
        </p:style>
        <p:txBody>
          <a:bodyPr anchor="ctr"/>
          <a:lstStyle/>
          <a:p>
            <a:pPr algn="ctr">
              <a:defRPr/>
            </a:pPr>
            <a:endParaRPr lang="en-IN" sz="2000" dirty="0" smtClean="0">
              <a:solidFill>
                <a:schemeClr val="bg2">
                  <a:lumMod val="10000"/>
                </a:schemeClr>
              </a:solidFill>
              <a:latin typeface="Centaur" panose="02030504050205020304" pitchFamily="18" charset="0"/>
            </a:endParaRPr>
          </a:p>
          <a:p>
            <a:pPr algn="ctr">
              <a:defRPr/>
            </a:pPr>
            <a:r>
              <a:rPr lang="en-IN" sz="2000" dirty="0" smtClean="0">
                <a:solidFill>
                  <a:schemeClr val="bg2">
                    <a:lumMod val="10000"/>
                  </a:schemeClr>
                </a:solidFill>
                <a:latin typeface="Centaur" panose="02030504050205020304" pitchFamily="18" charset="0"/>
              </a:rPr>
              <a:t>OMICS </a:t>
            </a:r>
            <a:r>
              <a:rPr lang="en-IN" sz="2000" dirty="0" smtClean="0">
                <a:solidFill>
                  <a:schemeClr val="bg2">
                    <a:lumMod val="10000"/>
                  </a:schemeClr>
                </a:solidFill>
                <a:latin typeface="Centaur" panose="02030504050205020304" pitchFamily="18" charset="0"/>
              </a:rPr>
              <a:t>International </a:t>
            </a:r>
            <a:r>
              <a:rPr lang="en-IN" sz="2000" dirty="0">
                <a:solidFill>
                  <a:schemeClr val="bg2">
                    <a:lumMod val="10000"/>
                  </a:schemeClr>
                </a:solidFill>
                <a:latin typeface="Centaur" panose="02030504050205020304" pitchFamily="18" charset="0"/>
              </a:rPr>
              <a:t>welcomes submissions that are original and technically so as to serve both the developing world and developed countries in the best </a:t>
            </a:r>
            <a:r>
              <a:rPr lang="en-IN" dirty="0"/>
              <a:t>possible</a:t>
            </a:r>
            <a:r>
              <a:rPr lang="en-IN" sz="2000" dirty="0">
                <a:solidFill>
                  <a:schemeClr val="bg2">
                    <a:lumMod val="10000"/>
                  </a:schemeClr>
                </a:solidFill>
                <a:latin typeface="Centaur" panose="02030504050205020304" pitchFamily="18" charset="0"/>
              </a:rPr>
              <a:t> way.</a:t>
            </a:r>
          </a:p>
          <a:p>
            <a:pPr algn="ctr">
              <a:defRPr/>
            </a:pPr>
            <a:r>
              <a:rPr lang="en-US" sz="2000" dirty="0">
                <a:solidFill>
                  <a:schemeClr val="bg2">
                    <a:lumMod val="10000"/>
                  </a:schemeClr>
                </a:solidFill>
                <a:latin typeface="Centaur" panose="02030504050205020304" pitchFamily="18" charset="0"/>
              </a:rPr>
              <a:t>OMICS Journals  are poised in excellence by publishing high quality research. </a:t>
            </a:r>
            <a:r>
              <a:rPr lang="en-IN" sz="2000" dirty="0">
                <a:solidFill>
                  <a:schemeClr val="bg2">
                    <a:lumMod val="10000"/>
                  </a:schemeClr>
                </a:solidFill>
                <a:latin typeface="Centaur" panose="02030504050205020304" pitchFamily="18" charset="0"/>
              </a:rPr>
              <a:t>OMICS International follows an Editorial Manager® System peer review process and boasts of a strong and active editorial board.</a:t>
            </a:r>
            <a:endParaRPr lang="en-US" sz="2000" dirty="0">
              <a:solidFill>
                <a:schemeClr val="bg2">
                  <a:lumMod val="10000"/>
                </a:schemeClr>
              </a:solidFill>
              <a:latin typeface="Centaur" panose="02030504050205020304" pitchFamily="18" charset="0"/>
            </a:endParaRPr>
          </a:p>
          <a:p>
            <a:pPr algn="ctr">
              <a:defRPr/>
            </a:pPr>
            <a:r>
              <a:rPr lang="en-US" sz="2000" dirty="0">
                <a:solidFill>
                  <a:schemeClr val="bg2">
                    <a:lumMod val="10000"/>
                  </a:schemeClr>
                </a:solidFill>
                <a:latin typeface="Centaur" panose="02030504050205020304" pitchFamily="18" charset="0"/>
              </a:rPr>
              <a:t>Editors and reviewers are experts in their field and provide anonymous, unbiased and detailed reviews of all submissions.</a:t>
            </a:r>
          </a:p>
          <a:p>
            <a:pPr algn="ctr">
              <a:defRPr/>
            </a:pPr>
            <a:r>
              <a:rPr lang="en-IN" sz="2000" dirty="0">
                <a:solidFill>
                  <a:schemeClr val="bg2">
                    <a:lumMod val="10000"/>
                  </a:schemeClr>
                </a:solidFill>
                <a:latin typeface="Centaur" panose="02030504050205020304" pitchFamily="18" charset="0"/>
              </a:rPr>
              <a:t>The journal gives the options of multiple language translations for all the articles and all archived articles are available in HTML, XML, PDF and audio formats. Also, all the published articles are archived in repositories and indexing services like DOAJ, CAS, Google Scholar, Scientific Commons, Index Copernicus, EBSCO, HINARI and GALE.</a:t>
            </a:r>
            <a:endParaRPr lang="en-US" sz="2000" dirty="0">
              <a:solidFill>
                <a:schemeClr val="bg2">
                  <a:lumMod val="10000"/>
                </a:schemeClr>
              </a:solidFill>
              <a:latin typeface="Centaur" panose="02030504050205020304" pitchFamily="18" charset="0"/>
            </a:endParaRPr>
          </a:p>
          <a:p>
            <a:pPr>
              <a:defRPr/>
            </a:pPr>
            <a:endParaRPr lang="en-US" sz="2000" dirty="0"/>
          </a:p>
        </p:txBody>
      </p:sp>
      <p:sp>
        <p:nvSpPr>
          <p:cNvPr id="6" name="Rectangle 5"/>
          <p:cNvSpPr/>
          <p:nvPr/>
        </p:nvSpPr>
        <p:spPr>
          <a:xfrm>
            <a:off x="319088" y="5910262"/>
            <a:ext cx="7010400" cy="922338"/>
          </a:xfrm>
          <a:prstGeom prst="rect">
            <a:avLst/>
          </a:prstGeom>
        </p:spPr>
        <p:style>
          <a:lnRef idx="2">
            <a:schemeClr val="dk1"/>
          </a:lnRef>
          <a:fillRef idx="1">
            <a:schemeClr val="lt1"/>
          </a:fillRef>
          <a:effectRef idx="0">
            <a:schemeClr val="dk1"/>
          </a:effectRef>
          <a:fontRef idx="minor">
            <a:schemeClr val="dk1"/>
          </a:fontRef>
        </p:style>
        <p:txBody>
          <a:bodyPr>
            <a:spAutoFit/>
          </a:bodyPr>
          <a:lstStyle/>
          <a:p>
            <a:pPr>
              <a:defRPr/>
            </a:pPr>
            <a:r>
              <a:rPr lang="en-US" b="1" dirty="0">
                <a:solidFill>
                  <a:srgbClr val="0070C0"/>
                </a:solidFill>
                <a:latin typeface="Microsoft YaHei" panose="020B0503020204020204" pitchFamily="34" charset="-122"/>
                <a:ea typeface="Microsoft YaHei" panose="020B0503020204020204" pitchFamily="34" charset="-122"/>
              </a:rPr>
              <a:t>For more details please visit our website: </a:t>
            </a:r>
            <a:r>
              <a:rPr lang="en-US" b="1" dirty="0">
                <a:solidFill>
                  <a:schemeClr val="accent5">
                    <a:lumMod val="10000"/>
                  </a:schemeClr>
                </a:solidFill>
                <a:latin typeface="Microsoft YaHei" panose="020B0503020204020204" pitchFamily="34" charset="-122"/>
                <a:ea typeface="Microsoft YaHei" panose="020B0503020204020204" pitchFamily="34" charset="-122"/>
                <a:hlinkClick r:id="rId3"/>
              </a:rPr>
              <a:t>http://omicsonline.org/Submitmanuscript.php</a:t>
            </a:r>
            <a:r>
              <a:rPr lang="en-US" b="1" dirty="0">
                <a:solidFill>
                  <a:schemeClr val="accent5">
                    <a:lumMod val="10000"/>
                  </a:schemeClr>
                </a:solidFill>
                <a:latin typeface="Microsoft YaHei" panose="020B0503020204020204" pitchFamily="34" charset="-122"/>
                <a:ea typeface="Microsoft YaHei" panose="020B0503020204020204" pitchFamily="34" charset="-122"/>
              </a:rPr>
              <a:t> </a:t>
            </a:r>
          </a:p>
          <a:p>
            <a:pPr>
              <a:defRPr/>
            </a:pPr>
            <a:endParaRPr lang="en-US" dirty="0">
              <a:solidFill>
                <a:srgbClr val="0070C0"/>
              </a:solidFill>
              <a:latin typeface="Microsoft YaHei" panose="020B0503020204020204" pitchFamily="34" charset="-122"/>
              <a:ea typeface="Microsoft YaHei" panose="020B0503020204020204" pitchFamily="34" charset="-122"/>
            </a:endParaRPr>
          </a:p>
        </p:txBody>
      </p:sp>
      <p:sp>
        <p:nvSpPr>
          <p:cNvPr id="7" name="Title 1"/>
          <p:cNvSpPr txBox="1">
            <a:spLocks/>
          </p:cNvSpPr>
          <p:nvPr/>
        </p:nvSpPr>
        <p:spPr>
          <a:xfrm>
            <a:off x="319088" y="41275"/>
            <a:ext cx="8534400" cy="492125"/>
          </a:xfrm>
          <a:prstGeom prst="rect">
            <a:avLst/>
          </a:prstGeom>
        </p:spPr>
        <p:txBody>
          <a:bodyPr anchor="ctr">
            <a:normAutofit fontScale="925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defRPr/>
            </a:pPr>
            <a:r>
              <a:rPr lang="en-US" sz="3200" b="1" dirty="0" smtClean="0">
                <a:solidFill>
                  <a:schemeClr val="accent4">
                    <a:lumMod val="10000"/>
                  </a:schemeClr>
                </a:solidFill>
                <a:latin typeface="Baskerville Old Face" panose="02020602080505020303" pitchFamily="18" charset="0"/>
              </a:rPr>
              <a:t>OMICS </a:t>
            </a:r>
            <a:r>
              <a:rPr lang="en-US" sz="3200" b="1" dirty="0" smtClean="0">
                <a:solidFill>
                  <a:schemeClr val="accent4">
                    <a:lumMod val="10000"/>
                  </a:schemeClr>
                </a:solidFill>
                <a:latin typeface="Modern No. 20" pitchFamily="18" charset="0"/>
              </a:rPr>
              <a:t>Journals</a:t>
            </a:r>
            <a:r>
              <a:rPr lang="en-US" sz="3200" b="1" dirty="0" smtClean="0">
                <a:solidFill>
                  <a:schemeClr val="accent4">
                    <a:lumMod val="10000"/>
                  </a:schemeClr>
                </a:solidFill>
                <a:latin typeface="Baskerville Old Face" panose="02020602080505020303" pitchFamily="18" charset="0"/>
              </a:rPr>
              <a:t> are welcoming </a:t>
            </a:r>
            <a:r>
              <a:rPr lang="en-US" sz="3200" b="1" dirty="0" smtClean="0">
                <a:solidFill>
                  <a:schemeClr val="accent4">
                    <a:lumMod val="10000"/>
                  </a:schemeClr>
                </a:solidFill>
                <a:latin typeface="Baskerville Old Face" panose="02020602080505020303" pitchFamily="18" charset="0"/>
              </a:rPr>
              <a:t>Submissions</a:t>
            </a:r>
            <a:endParaRPr lang="en-US" sz="3200" dirty="0">
              <a:solidFill>
                <a:schemeClr val="accent4">
                  <a:lumMod val="10000"/>
                </a:schemeClr>
              </a:solidFill>
            </a:endParaRPr>
          </a:p>
        </p:txBody>
      </p:sp>
    </p:spTree>
    <p:extLst>
      <p:ext uri="{BB962C8B-B14F-4D97-AF65-F5344CB8AC3E}">
        <p14:creationId xmlns:p14="http://schemas.microsoft.com/office/powerpoint/2010/main" val="258660452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1371600"/>
            <a:ext cx="8229600" cy="990600"/>
          </a:xfrm>
        </p:spPr>
        <p:txBody>
          <a:bodyPr>
            <a:normAutofit/>
          </a:bodyPr>
          <a:lstStyle/>
          <a:p>
            <a:r>
              <a:rPr lang="en-US" sz="3200" b="1" dirty="0"/>
              <a:t>Advances from </a:t>
            </a:r>
            <a:r>
              <a:rPr lang="en-US" sz="3200" b="1" dirty="0" smtClean="0"/>
              <a:t>Oncogenomics</a:t>
            </a:r>
            <a:endParaRPr lang="en-US" sz="3200" dirty="0"/>
          </a:p>
        </p:txBody>
      </p:sp>
      <p:sp>
        <p:nvSpPr>
          <p:cNvPr id="3" name="Content Placeholder 2"/>
          <p:cNvSpPr>
            <a:spLocks noGrp="1"/>
          </p:cNvSpPr>
          <p:nvPr>
            <p:ph idx="1"/>
          </p:nvPr>
        </p:nvSpPr>
        <p:spPr>
          <a:xfrm>
            <a:off x="533400" y="2325111"/>
            <a:ext cx="8229600" cy="4380490"/>
          </a:xfrm>
        </p:spPr>
        <p:txBody>
          <a:bodyPr>
            <a:noAutofit/>
          </a:bodyPr>
          <a:lstStyle/>
          <a:p>
            <a:r>
              <a:rPr lang="en-US" sz="1800" dirty="0">
                <a:solidFill>
                  <a:schemeClr val="tx2">
                    <a:lumMod val="75000"/>
                  </a:schemeClr>
                </a:solidFill>
                <a:latin typeface="Times New Roman" pitchFamily="18" charset="0"/>
                <a:cs typeface="Times New Roman" pitchFamily="18" charset="0"/>
              </a:rPr>
              <a:t>Mutational analysis of entire gene families has been a powerful approach to oncogenomics which has been informative. Genes of the same family have similar functions, as predicted by similar coding sequences and protein domains, have been systematically sequenced in cancerous genomes to identify particular pathways which may be associated with cancer </a:t>
            </a:r>
            <a:r>
              <a:rPr lang="en-US" sz="1800" dirty="0" smtClean="0">
                <a:solidFill>
                  <a:schemeClr val="tx2">
                    <a:lumMod val="75000"/>
                  </a:schemeClr>
                </a:solidFill>
                <a:latin typeface="Times New Roman" pitchFamily="18" charset="0"/>
                <a:cs typeface="Times New Roman" pitchFamily="18" charset="0"/>
              </a:rPr>
              <a:t>progression.</a:t>
            </a:r>
          </a:p>
          <a:p>
            <a:r>
              <a:rPr lang="en-US" sz="1800" dirty="0">
                <a:solidFill>
                  <a:schemeClr val="tx2">
                    <a:lumMod val="75000"/>
                  </a:schemeClr>
                </a:solidFill>
                <a:latin typeface="Times New Roman" pitchFamily="18" charset="0"/>
                <a:cs typeface="Times New Roman" pitchFamily="18" charset="0"/>
              </a:rPr>
              <a:t>Drug therapies have already been developed to inhibit PIK3CA. Another example is the BRAF gene was identified in 2004, which was one of the first genes ever to be implicated in </a:t>
            </a:r>
            <a:r>
              <a:rPr lang="en-US" sz="1800" dirty="0" smtClean="0">
                <a:solidFill>
                  <a:schemeClr val="tx2">
                    <a:lumMod val="75000"/>
                  </a:schemeClr>
                </a:solidFill>
                <a:latin typeface="Times New Roman" pitchFamily="18" charset="0"/>
                <a:cs typeface="Times New Roman" pitchFamily="18" charset="0"/>
              </a:rPr>
              <a:t>melanomas.</a:t>
            </a:r>
            <a:endParaRPr lang="en-US" sz="1800" baseline="30000" dirty="0">
              <a:solidFill>
                <a:schemeClr val="tx2">
                  <a:lumMod val="75000"/>
                </a:schemeClr>
              </a:solidFill>
              <a:latin typeface="Times New Roman" pitchFamily="18" charset="0"/>
              <a:cs typeface="Times New Roman" pitchFamily="18" charset="0"/>
            </a:endParaRPr>
          </a:p>
          <a:p>
            <a:r>
              <a:rPr lang="en-US" sz="1800" dirty="0" smtClean="0">
                <a:solidFill>
                  <a:schemeClr val="tx2">
                    <a:lumMod val="75000"/>
                  </a:schemeClr>
                </a:solidFill>
                <a:latin typeface="Times New Roman" pitchFamily="18" charset="0"/>
                <a:cs typeface="Times New Roman" pitchFamily="18" charset="0"/>
              </a:rPr>
              <a:t>BRAF </a:t>
            </a:r>
            <a:r>
              <a:rPr lang="en-US" sz="1800" dirty="0">
                <a:solidFill>
                  <a:schemeClr val="tx2">
                    <a:lumMod val="75000"/>
                  </a:schemeClr>
                </a:solidFill>
                <a:latin typeface="Times New Roman" pitchFamily="18" charset="0"/>
                <a:cs typeface="Times New Roman" pitchFamily="18" charset="0"/>
              </a:rPr>
              <a:t>encodes a serine/threonine kinase which is involved in the RAS-RAF-MAPK growth signaling pathway, and they found that mutations in BRAF causing constitutive phosphorylation and activity were found in 59% of melanomas. Before BRAF, there was very little understanding of the genetic mechanism of the development of melanomas, and therefore, prognosis for patients was poor. </a:t>
            </a:r>
          </a:p>
        </p:txBody>
      </p:sp>
      <p:pic>
        <p:nvPicPr>
          <p:cNvPr id="4"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1524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70752414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0"/>
            <a:ext cx="8229600" cy="990600"/>
          </a:xfrm>
        </p:spPr>
        <p:txBody>
          <a:bodyPr>
            <a:normAutofit/>
          </a:bodyPr>
          <a:lstStyle/>
          <a:p>
            <a:r>
              <a:rPr lang="en-US" sz="3600" b="1" dirty="0"/>
              <a:t>Potential Diagnostic Applications</a:t>
            </a:r>
          </a:p>
        </p:txBody>
      </p:sp>
      <p:sp>
        <p:nvSpPr>
          <p:cNvPr id="3" name="Content Placeholder 2"/>
          <p:cNvSpPr>
            <a:spLocks noGrp="1"/>
          </p:cNvSpPr>
          <p:nvPr>
            <p:ph idx="1"/>
          </p:nvPr>
        </p:nvSpPr>
        <p:spPr>
          <a:xfrm>
            <a:off x="457200" y="2362200"/>
            <a:ext cx="8229600" cy="4495800"/>
          </a:xfrm>
        </p:spPr>
        <p:txBody>
          <a:bodyPr>
            <a:noAutofit/>
          </a:bodyPr>
          <a:lstStyle/>
          <a:p>
            <a:r>
              <a:rPr lang="en-US" sz="2000" dirty="0">
                <a:solidFill>
                  <a:schemeClr val="tx2">
                    <a:lumMod val="75000"/>
                  </a:schemeClr>
                </a:solidFill>
                <a:latin typeface="Times New Roman" pitchFamily="18" charset="0"/>
                <a:cs typeface="Times New Roman" pitchFamily="18" charset="0"/>
              </a:rPr>
              <a:t>Currently anticancer drugs have been manufactured to target mtDNA and have shown positive results in killing tumor cells. There has also been research done in using mitochondrial mutations as biomarkers for cancer cell therapy</a:t>
            </a:r>
            <a:r>
              <a:rPr lang="en-US" sz="2000" dirty="0" smtClean="0">
                <a:solidFill>
                  <a:schemeClr val="tx2">
                    <a:lumMod val="75000"/>
                  </a:schemeClr>
                </a:solidFill>
                <a:latin typeface="Times New Roman" pitchFamily="18" charset="0"/>
                <a:cs typeface="Times New Roman" pitchFamily="18" charset="0"/>
              </a:rPr>
              <a:t>.</a:t>
            </a:r>
          </a:p>
          <a:p>
            <a:r>
              <a:rPr lang="en-US" sz="2000" dirty="0" smtClean="0">
                <a:solidFill>
                  <a:schemeClr val="tx2">
                    <a:lumMod val="75000"/>
                  </a:schemeClr>
                </a:solidFill>
                <a:latin typeface="Times New Roman" pitchFamily="18" charset="0"/>
                <a:cs typeface="Times New Roman" pitchFamily="18" charset="0"/>
              </a:rPr>
              <a:t> </a:t>
            </a:r>
            <a:r>
              <a:rPr lang="en-US" sz="2000" dirty="0">
                <a:solidFill>
                  <a:schemeClr val="tx2">
                    <a:lumMod val="75000"/>
                  </a:schemeClr>
                </a:solidFill>
                <a:latin typeface="Times New Roman" pitchFamily="18" charset="0"/>
                <a:cs typeface="Times New Roman" pitchFamily="18" charset="0"/>
              </a:rPr>
              <a:t>It is easier to target mutation within the mitochondrial DNA as opposed to nuclear DNA because the mitochondrial genome is much smaller and therefore easier to screen for specific mutations. It is also thought that the mtDNA content alterations found in blood samples might be able to serve as a screening marker for predicting future cancer susceptibility as well as tracking malignant tumor progression. </a:t>
            </a:r>
            <a:endParaRPr lang="en-US" sz="2000" dirty="0" smtClean="0">
              <a:solidFill>
                <a:schemeClr val="tx2">
                  <a:lumMod val="75000"/>
                </a:schemeClr>
              </a:solidFill>
              <a:latin typeface="Times New Roman" pitchFamily="18" charset="0"/>
              <a:cs typeface="Times New Roman" pitchFamily="18" charset="0"/>
            </a:endParaRPr>
          </a:p>
          <a:p>
            <a:r>
              <a:rPr lang="en-US" sz="2000" dirty="0" smtClean="0">
                <a:solidFill>
                  <a:schemeClr val="tx2">
                    <a:lumMod val="75000"/>
                  </a:schemeClr>
                </a:solidFill>
                <a:latin typeface="Times New Roman" pitchFamily="18" charset="0"/>
                <a:cs typeface="Times New Roman" pitchFamily="18" charset="0"/>
              </a:rPr>
              <a:t>with </a:t>
            </a:r>
            <a:r>
              <a:rPr lang="en-US" sz="2000" dirty="0">
                <a:solidFill>
                  <a:schemeClr val="tx2">
                    <a:lumMod val="75000"/>
                  </a:schemeClr>
                </a:solidFill>
                <a:latin typeface="Times New Roman" pitchFamily="18" charset="0"/>
                <a:cs typeface="Times New Roman" pitchFamily="18" charset="0"/>
              </a:rPr>
              <a:t>these potential helpful characteristics of mtDNA, it is also not under the control of the cell cycle and it is important for maintaining ATP generation and mitochondrial homeostasis. These characteristics make targeting mtDNA a practical therapeutic strategy</a:t>
            </a:r>
            <a:r>
              <a:rPr lang="en-US" sz="2000" dirty="0" smtClean="0">
                <a:solidFill>
                  <a:schemeClr val="tx2">
                    <a:lumMod val="75000"/>
                  </a:schemeClr>
                </a:solidFill>
                <a:latin typeface="Times New Roman" pitchFamily="18" charset="0"/>
                <a:cs typeface="Times New Roman" pitchFamily="18" charset="0"/>
              </a:rPr>
              <a:t>.</a:t>
            </a:r>
            <a:endParaRPr lang="en-US" sz="2000" dirty="0">
              <a:solidFill>
                <a:schemeClr val="tx2">
                  <a:lumMod val="75000"/>
                </a:schemeClr>
              </a:solidFill>
              <a:latin typeface="Times New Roman" pitchFamily="18" charset="0"/>
              <a:cs typeface="Times New Roman" pitchFamily="18" charset="0"/>
            </a:endParaRPr>
          </a:p>
        </p:txBody>
      </p:sp>
      <p:pic>
        <p:nvPicPr>
          <p:cNvPr id="4"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1524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1051676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defRPr/>
            </a:pPr>
            <a:endParaRPr lang="en-US"/>
          </a:p>
        </p:txBody>
      </p:sp>
      <p:sp>
        <p:nvSpPr>
          <p:cNvPr id="2" name="Title 1"/>
          <p:cNvSpPr>
            <a:spLocks noGrp="1"/>
          </p:cNvSpPr>
          <p:nvPr>
            <p:ph type="title"/>
          </p:nvPr>
        </p:nvSpPr>
        <p:spPr/>
        <p:txBody>
          <a:bodyPr/>
          <a:lstStyle/>
          <a:p>
            <a:pPr>
              <a:defRPr/>
            </a:pPr>
            <a:endParaRPr lang="en-US"/>
          </a:p>
        </p:txBody>
      </p:sp>
      <p:pic>
        <p:nvPicPr>
          <p:cNvPr id="1536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91625" cy="6958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itle 1"/>
          <p:cNvSpPr txBox="1">
            <a:spLocks/>
          </p:cNvSpPr>
          <p:nvPr/>
        </p:nvSpPr>
        <p:spPr>
          <a:xfrm>
            <a:off x="481012" y="253902"/>
            <a:ext cx="8229600" cy="1143000"/>
          </a:xfrm>
          <a:prstGeom prst="rect">
            <a:avLst/>
          </a:prstGeom>
        </p:spPr>
        <p:style>
          <a:lnRef idx="1">
            <a:schemeClr val="accent3"/>
          </a:lnRef>
          <a:fillRef idx="2">
            <a:schemeClr val="accent3"/>
          </a:fillRef>
          <a:effectRef idx="1">
            <a:schemeClr val="accent3"/>
          </a:effectRef>
          <a:fontRef idx="minor">
            <a:schemeClr val="dk1"/>
          </a:fontRef>
        </p:style>
        <p:txBody>
          <a:bodyPr anchor="ctr">
            <a:normAutofit fontScale="60000" lnSpcReduction="20000"/>
          </a:bodyPr>
          <a:lstStyle>
            <a:lvl1pPr algn="ctr" defTabSz="914400" rtl="0" eaLnBrk="1" latinLnBrk="0" hangingPunct="1">
              <a:spcBef>
                <a:spcPct val="0"/>
              </a:spcBef>
              <a:buNone/>
              <a:defRPr sz="44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defRPr/>
            </a:pPr>
            <a:r>
              <a:rPr lang="en-US" dirty="0" smtClean="0">
                <a:latin typeface="Times New Roman" pitchFamily="18" charset="0"/>
                <a:cs typeface="Times New Roman" pitchFamily="18" charset="0"/>
              </a:rPr>
              <a:t>Journal of Next Generation Sequencing &amp; Applications</a:t>
            </a: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Related Journals</a:t>
            </a:r>
            <a:endParaRPr lang="en-US" dirty="0">
              <a:latin typeface="Times New Roman" pitchFamily="18" charset="0"/>
              <a:cs typeface="Times New Roman" pitchFamily="18" charset="0"/>
            </a:endParaRPr>
          </a:p>
        </p:txBody>
      </p:sp>
      <p:sp>
        <p:nvSpPr>
          <p:cNvPr id="7" name="Vertical Scroll 6"/>
          <p:cNvSpPr/>
          <p:nvPr/>
        </p:nvSpPr>
        <p:spPr>
          <a:xfrm>
            <a:off x="-82550" y="1471613"/>
            <a:ext cx="5864225" cy="5486400"/>
          </a:xfrm>
          <a:prstGeom prst="verticalScroll">
            <a:avLst/>
          </a:prstGeom>
        </p:spPr>
        <p:style>
          <a:lnRef idx="1">
            <a:schemeClr val="accent3"/>
          </a:lnRef>
          <a:fillRef idx="3">
            <a:schemeClr val="accent3"/>
          </a:fillRef>
          <a:effectRef idx="2">
            <a:schemeClr val="accent3"/>
          </a:effectRef>
          <a:fontRef idx="minor">
            <a:schemeClr val="lt1"/>
          </a:fontRef>
        </p:style>
        <p:txBody>
          <a:bodyPr anchor="ctr"/>
          <a:lstStyle/>
          <a:p>
            <a:pPr marL="342900" indent="-342900">
              <a:buFont typeface="Wingdings" panose="05000000000000000000" pitchFamily="2" charset="2"/>
              <a:buChar char="Ø"/>
              <a:defRPr/>
            </a:pPr>
            <a:r>
              <a:rPr lang="en-US" sz="2000" dirty="0"/>
              <a:t>Advancements in Genetic Engineering</a:t>
            </a:r>
          </a:p>
          <a:p>
            <a:pPr marL="342900" indent="-342900">
              <a:buFont typeface="Wingdings" panose="05000000000000000000" pitchFamily="2" charset="2"/>
              <a:buChar char="Ø"/>
              <a:defRPr/>
            </a:pPr>
            <a:r>
              <a:rPr lang="en-US" sz="2000" dirty="0"/>
              <a:t>Journal of Computer Science &amp; Systems Biology</a:t>
            </a:r>
          </a:p>
          <a:p>
            <a:pPr marL="342900" indent="-342900">
              <a:buFont typeface="Wingdings" panose="05000000000000000000" pitchFamily="2" charset="2"/>
              <a:buChar char="Ø"/>
              <a:defRPr/>
            </a:pPr>
            <a:r>
              <a:rPr lang="en-US" sz="2000" dirty="0"/>
              <a:t>Journal of Proteomics &amp; Bioinformatics</a:t>
            </a:r>
          </a:p>
          <a:p>
            <a:pPr marL="342900" indent="-342900">
              <a:buFont typeface="Wingdings" panose="05000000000000000000" pitchFamily="2" charset="2"/>
              <a:buChar char="Ø"/>
              <a:defRPr/>
            </a:pPr>
            <a:r>
              <a:rPr lang="en-US" sz="2000" dirty="0"/>
              <a:t>Transcriptomics: Open Access</a:t>
            </a:r>
            <a:endParaRPr lang="en-US" sz="2000" dirty="0">
              <a:solidFill>
                <a:schemeClr val="bg2">
                  <a:lumMod val="50000"/>
                </a:schemeClr>
              </a:solidFill>
              <a:latin typeface="Times New Roman" pitchFamily="18" charset="0"/>
              <a:cs typeface="Times New Roman" pitchFamily="18" charset="0"/>
            </a:endParaRPr>
          </a:p>
        </p:txBody>
      </p:sp>
      <p:pic>
        <p:nvPicPr>
          <p:cNvPr id="1026" name="Picture 2"/>
          <p:cNvPicPr>
            <a:picLocks noChangeAspect="1" noChangeArrowheads="1"/>
          </p:cNvPicPr>
          <p:nvPr/>
        </p:nvPicPr>
        <p:blipFill>
          <a:blip r:embed="rId3"/>
          <a:srcRect/>
          <a:stretch>
            <a:fillRect/>
          </a:stretch>
        </p:blipFill>
        <p:spPr bwMode="auto">
          <a:xfrm>
            <a:off x="6553200" y="4572000"/>
            <a:ext cx="2400300" cy="1905000"/>
          </a:xfrm>
          <a:prstGeom prst="rect">
            <a:avLst/>
          </a:prstGeom>
          <a:noFill/>
          <a:ln w="9525">
            <a:noFill/>
            <a:miter lim="800000"/>
            <a:headEnd/>
            <a:tailEnd/>
          </a:ln>
          <a:effectLst/>
        </p:spPr>
      </p:pic>
    </p:spTree>
    <p:extLst>
      <p:ext uri="{BB962C8B-B14F-4D97-AF65-F5344CB8AC3E}">
        <p14:creationId xmlns:p14="http://schemas.microsoft.com/office/powerpoint/2010/main" val="104878694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386" name="Picture 1" descr="C:\Users\rakesh-s\Desktop\speaker.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3962400"/>
            <a:ext cx="9144000" cy="2819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Horizontal Scroll 5"/>
          <p:cNvSpPr/>
          <p:nvPr/>
        </p:nvSpPr>
        <p:spPr>
          <a:xfrm>
            <a:off x="346075" y="1143000"/>
            <a:ext cx="8229600" cy="3200400"/>
          </a:xfrm>
          <a:prstGeom prst="horizontalScroll">
            <a:avLst/>
          </a:prstGeom>
        </p:spPr>
        <p:style>
          <a:lnRef idx="3">
            <a:schemeClr val="lt1"/>
          </a:lnRef>
          <a:fillRef idx="1">
            <a:schemeClr val="accent2"/>
          </a:fillRef>
          <a:effectRef idx="1">
            <a:schemeClr val="accent2"/>
          </a:effectRef>
          <a:fontRef idx="minor">
            <a:schemeClr val="lt1"/>
          </a:fontRef>
        </p:style>
        <p:txBody>
          <a:bodyPr anchor="ctr"/>
          <a:lstStyle/>
          <a:p>
            <a:pPr marL="285750" indent="-285750">
              <a:buFont typeface="Wingdings" panose="05000000000000000000" pitchFamily="2" charset="2"/>
              <a:buChar char="Ø"/>
              <a:defRPr/>
            </a:pPr>
            <a:r>
              <a:rPr lang="en-US" sz="2200" dirty="0">
                <a:latin typeface="Times New Roman" pitchFamily="18" charset="0"/>
                <a:cs typeface="Times New Roman" pitchFamily="18" charset="0"/>
                <a:hlinkClick r:id="rId3"/>
              </a:rPr>
              <a:t>http://www.conferenceseries.com</a:t>
            </a:r>
            <a:r>
              <a:rPr lang="en-US" sz="2200" dirty="0" smtClean="0">
                <a:latin typeface="Times New Roman" pitchFamily="18" charset="0"/>
                <a:cs typeface="Times New Roman" pitchFamily="18" charset="0"/>
                <a:hlinkClick r:id="rId3"/>
              </a:rPr>
              <a:t>/</a:t>
            </a:r>
            <a:r>
              <a:rPr lang="en-US" sz="2200" dirty="0" smtClean="0">
                <a:latin typeface="Times New Roman" pitchFamily="18" charset="0"/>
                <a:cs typeface="Times New Roman" pitchFamily="18" charset="0"/>
              </a:rPr>
              <a:t> </a:t>
            </a:r>
            <a:endParaRPr lang="en-US" sz="2200" dirty="0">
              <a:latin typeface="Times New Roman" pitchFamily="18" charset="0"/>
              <a:cs typeface="Times New Roman" pitchFamily="18" charset="0"/>
            </a:endParaRPr>
          </a:p>
        </p:txBody>
      </p:sp>
      <p:sp>
        <p:nvSpPr>
          <p:cNvPr id="7" name="Double Wave 6"/>
          <p:cNvSpPr/>
          <p:nvPr/>
        </p:nvSpPr>
        <p:spPr>
          <a:xfrm>
            <a:off x="180096" y="152400"/>
            <a:ext cx="8777288" cy="1435100"/>
          </a:xfrm>
          <a:prstGeom prst="doubleWave">
            <a:avLst/>
          </a:prstGeom>
        </p:spPr>
        <p:style>
          <a:lnRef idx="1">
            <a:schemeClr val="accent5"/>
          </a:lnRef>
          <a:fillRef idx="2">
            <a:schemeClr val="accent5"/>
          </a:fillRef>
          <a:effectRef idx="1">
            <a:schemeClr val="accent5"/>
          </a:effectRef>
          <a:fontRef idx="minor">
            <a:schemeClr val="dk1"/>
          </a:fontRef>
        </p:style>
        <p:txBody>
          <a:bodyPr anchor="ctr"/>
          <a:lstStyle/>
          <a:p>
            <a:pPr algn="ctr">
              <a:defRPr/>
            </a:pPr>
            <a:r>
              <a:rPr lang="en-US" sz="3200" dirty="0" smtClean="0">
                <a:latin typeface="Times New Roman" pitchFamily="18" charset="0"/>
                <a:cs typeface="Times New Roman" pitchFamily="18" charset="0"/>
              </a:rPr>
              <a:t>Journal of Next Generation Sequencing &amp; Applications</a:t>
            </a:r>
            <a:endParaRPr lang="en-US" sz="3200" dirty="0" smtClean="0">
              <a:latin typeface="Times New Roman" pitchFamily="18" charset="0"/>
              <a:cs typeface="Times New Roman" pitchFamily="18" charset="0"/>
            </a:endParaRPr>
          </a:p>
          <a:p>
            <a:pPr algn="ctr">
              <a:defRPr/>
            </a:pPr>
            <a:r>
              <a:rPr lang="en-US" sz="3200" dirty="0" smtClean="0">
                <a:latin typeface="Times New Roman" pitchFamily="18" charset="0"/>
                <a:cs typeface="Times New Roman" pitchFamily="18" charset="0"/>
              </a:rPr>
              <a:t>Upcoming </a:t>
            </a:r>
            <a:r>
              <a:rPr lang="en-US" sz="3200" dirty="0">
                <a:latin typeface="Times New Roman" pitchFamily="18" charset="0"/>
                <a:cs typeface="Times New Roman" pitchFamily="18" charset="0"/>
              </a:rPr>
              <a:t>Conferences</a:t>
            </a:r>
          </a:p>
        </p:txBody>
      </p:sp>
    </p:spTree>
    <p:extLst>
      <p:ext uri="{BB962C8B-B14F-4D97-AF65-F5344CB8AC3E}">
        <p14:creationId xmlns:p14="http://schemas.microsoft.com/office/powerpoint/2010/main" val="261065807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13715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Content Placeholder 2"/>
          <p:cNvSpPr>
            <a:spLocks noGrp="1"/>
          </p:cNvSpPr>
          <p:nvPr>
            <p:ph idx="1"/>
          </p:nvPr>
        </p:nvSpPr>
        <p:spPr>
          <a:xfrm>
            <a:off x="457200" y="3200400"/>
            <a:ext cx="8229600" cy="2925763"/>
          </a:xfrm>
        </p:spPr>
        <p:txBody>
          <a:bodyPr/>
          <a:lstStyle/>
          <a:p>
            <a:endParaRPr lang="en-US" dirty="0" smtClean="0"/>
          </a:p>
          <a:p>
            <a:endParaRPr lang="en-US" dirty="0"/>
          </a:p>
        </p:txBody>
      </p:sp>
      <p:sp>
        <p:nvSpPr>
          <p:cNvPr id="2" name="Rounded Rectangle 1"/>
          <p:cNvSpPr/>
          <p:nvPr/>
        </p:nvSpPr>
        <p:spPr>
          <a:xfrm>
            <a:off x="0" y="1447800"/>
            <a:ext cx="9144000" cy="5410200"/>
          </a:xfrm>
          <a:prstGeom prst="round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4" name="Table 3"/>
          <p:cNvGraphicFramePr>
            <a:graphicFrameLocks noGrp="1"/>
          </p:cNvGraphicFramePr>
          <p:nvPr>
            <p:extLst>
              <p:ext uri="{D42A27DB-BD31-4B8C-83A1-F6EECF244321}">
                <p14:modId xmlns:p14="http://schemas.microsoft.com/office/powerpoint/2010/main" val="2429903329"/>
              </p:ext>
            </p:extLst>
          </p:nvPr>
        </p:nvGraphicFramePr>
        <p:xfrm>
          <a:off x="2819399" y="4419600"/>
          <a:ext cx="3300600" cy="1634490"/>
        </p:xfrm>
        <a:graphic>
          <a:graphicData uri="http://schemas.openxmlformats.org/drawingml/2006/table">
            <a:tbl>
              <a:tblPr/>
              <a:tblGrid>
                <a:gridCol w="44450"/>
                <a:gridCol w="44450"/>
                <a:gridCol w="3211700"/>
              </a:tblGrid>
              <a:tr h="1600200">
                <a:tc>
                  <a:txBody>
                    <a:bodyPr/>
                    <a:lstStyle/>
                    <a:p>
                      <a:pPr algn="ctr"/>
                      <a:endParaRPr lang="en-US" dirty="0">
                        <a:effectLst/>
                      </a:endParaRPr>
                    </a:p>
                  </a:txBody>
                  <a:tcPr marL="9525" marR="9525" marT="9525" marB="9525"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dirty="0">
                        <a:effectLst/>
                      </a:endParaRPr>
                    </a:p>
                  </a:txBody>
                  <a:tcPr marL="9525" marR="9525" marT="9525" marB="9525"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3200" b="1" dirty="0">
                          <a:effectLst/>
                          <a:hlinkClick r:id="rId3" tooltip="Yan Guo"/>
                        </a:rPr>
                        <a:t>Yan Guo</a:t>
                      </a:r>
                      <a:r>
                        <a:rPr lang="en-US" sz="3200" dirty="0">
                          <a:effectLst/>
                        </a:rPr>
                        <a:t/>
                      </a:r>
                      <a:br>
                        <a:rPr lang="en-US" sz="3200" dirty="0">
                          <a:effectLst/>
                        </a:rPr>
                      </a:br>
                      <a:r>
                        <a:rPr lang="en-US" sz="1400" dirty="0">
                          <a:effectLst/>
                          <a:latin typeface="Arial"/>
                        </a:rPr>
                        <a:t>Professor</a:t>
                      </a:r>
                      <a:r>
                        <a:rPr lang="en-US" sz="1400" b="1" dirty="0">
                          <a:effectLst/>
                          <a:latin typeface="Arial"/>
                        </a:rPr>
                        <a:t/>
                      </a:r>
                      <a:br>
                        <a:rPr lang="en-US" sz="1400" b="1" dirty="0">
                          <a:effectLst/>
                          <a:latin typeface="Arial"/>
                        </a:rPr>
                      </a:br>
                      <a:r>
                        <a:rPr lang="en-US" sz="1400" dirty="0">
                          <a:effectLst/>
                          <a:latin typeface="Arial"/>
                        </a:rPr>
                        <a:t>Department of Cancer </a:t>
                      </a:r>
                      <a:r>
                        <a:rPr lang="en-US" sz="1400" dirty="0" smtClean="0">
                          <a:effectLst/>
                          <a:latin typeface="Arial"/>
                        </a:rPr>
                        <a:t>Biology</a:t>
                      </a:r>
                      <a:endParaRPr lang="en-US" sz="3200" dirty="0" smtClean="0">
                        <a:effectLst/>
                        <a:latin typeface="+mn-lt"/>
                      </a:endParaRPr>
                    </a:p>
                    <a:p>
                      <a:pPr algn="ctr"/>
                      <a:r>
                        <a:rPr lang="en-US" sz="1400" dirty="0" smtClean="0">
                          <a:effectLst/>
                          <a:latin typeface="Arial"/>
                          <a:hlinkClick r:id="rId4" tooltip="Vanderbilt_University"/>
                        </a:rPr>
                        <a:t>Vanderbilt </a:t>
                      </a:r>
                      <a:r>
                        <a:rPr lang="en-US" sz="1400" dirty="0">
                          <a:effectLst/>
                          <a:latin typeface="Arial"/>
                          <a:hlinkClick r:id="rId4" tooltip="Vanderbilt_University"/>
                        </a:rPr>
                        <a:t>University</a:t>
                      </a:r>
                      <a:r>
                        <a:rPr lang="en-US" sz="3200" dirty="0">
                          <a:effectLst/>
                          <a:hlinkClick r:id="rId4" tooltip="Vanderbilt_University"/>
                        </a:rPr>
                        <a:t> </a:t>
                      </a:r>
                      <a:r>
                        <a:rPr lang="en-US" sz="1400" dirty="0">
                          <a:solidFill>
                            <a:srgbClr val="000000"/>
                          </a:solidFill>
                          <a:effectLst/>
                          <a:latin typeface="Arial"/>
                        </a:rPr>
                        <a:t/>
                      </a:r>
                      <a:br>
                        <a:rPr lang="en-US" sz="1400" dirty="0">
                          <a:solidFill>
                            <a:srgbClr val="000000"/>
                          </a:solidFill>
                          <a:effectLst/>
                          <a:latin typeface="Arial"/>
                        </a:rPr>
                      </a:br>
                      <a:r>
                        <a:rPr lang="en-US" sz="1400" dirty="0">
                          <a:solidFill>
                            <a:srgbClr val="000000"/>
                          </a:solidFill>
                          <a:effectLst/>
                          <a:latin typeface="Arial"/>
                        </a:rPr>
                        <a:t>USA</a:t>
                      </a:r>
                      <a:endParaRPr lang="en-US" sz="3200" dirty="0">
                        <a:effectLst/>
                      </a:endParaRPr>
                    </a:p>
                  </a:txBody>
                  <a:tcPr marL="9525" marR="9525" marT="9525" marB="9525">
                    <a:lnL w="9525" cap="flat" cmpd="sng" algn="ctr">
                      <a:noFill/>
                      <a:prstDash val="solid"/>
                      <a:round/>
                      <a:headEnd type="none" w="med" len="med"/>
                      <a:tailEnd type="none" w="med" len="med"/>
                    </a:lnL>
                    <a:lnR w="9525" cap="flat" cmpd="sng" algn="ctr">
                      <a:no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tcPr>
                </a:tc>
              </a:tr>
            </a:tbl>
          </a:graphicData>
        </a:graphic>
      </p:graphicFrame>
      <p:pic>
        <p:nvPicPr>
          <p:cNvPr id="5" name="Picture 2" descr="Yan Guo"/>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3962400" y="2590800"/>
            <a:ext cx="809625" cy="113347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7444370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avinash-s\Desktop\img 1.jpg"/>
          <p:cNvPicPr>
            <a:picLocks noChangeAspect="1" noChangeArrowheads="1"/>
          </p:cNvPicPr>
          <p:nvPr/>
        </p:nvPicPr>
        <p:blipFill>
          <a:blip r:embed="rId2">
            <a:duotone>
              <a:schemeClr val="accent5">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0" y="1600200"/>
            <a:ext cx="9144000" cy="5257799"/>
          </a:xfrm>
          <a:prstGeom prst="rect">
            <a:avLst/>
          </a:prstGeom>
          <a:noFill/>
          <a:ln>
            <a:noFill/>
          </a:ln>
          <a:effectLst>
            <a:softEdge rad="635000"/>
          </a:effectLst>
          <a:extLst>
            <a:ext uri="{909E8E84-426E-40DD-AFC4-6F175D3DCCD1}">
              <a14:hiddenFill xmlns:a14="http://schemas.microsoft.com/office/drawing/2010/main">
                <a:solidFill>
                  <a:srgbClr val="FFFFFF"/>
                </a:solidFill>
              </a14:hiddenFill>
            </a:ext>
          </a:extLst>
        </p:spPr>
      </p:pic>
      <p:sp>
        <p:nvSpPr>
          <p:cNvPr id="2" name="Title 1"/>
          <p:cNvSpPr>
            <a:spLocks noGrp="1"/>
          </p:cNvSpPr>
          <p:nvPr>
            <p:ph type="title"/>
          </p:nvPr>
        </p:nvSpPr>
        <p:spPr>
          <a:xfrm>
            <a:off x="457200" y="1676400"/>
            <a:ext cx="8153400" cy="914400"/>
          </a:xfrm>
        </p:spPr>
        <p:txBody>
          <a:bodyPr>
            <a:normAutofit/>
          </a:bodyPr>
          <a:lstStyle/>
          <a:p>
            <a:r>
              <a:rPr lang="en-US" sz="3600" b="1" dirty="0" smtClean="0"/>
              <a:t>Biography</a:t>
            </a:r>
            <a:endParaRPr lang="en-US" sz="3600" b="1" dirty="0"/>
          </a:p>
        </p:txBody>
      </p:sp>
      <p:sp>
        <p:nvSpPr>
          <p:cNvPr id="4" name="Content Placeholder 3"/>
          <p:cNvSpPr>
            <a:spLocks noGrp="1"/>
          </p:cNvSpPr>
          <p:nvPr>
            <p:ph idx="1"/>
          </p:nvPr>
        </p:nvSpPr>
        <p:spPr>
          <a:xfrm>
            <a:off x="381000" y="2743200"/>
            <a:ext cx="8229600" cy="3791672"/>
          </a:xfrm>
        </p:spPr>
        <p:txBody>
          <a:bodyPr>
            <a:normAutofit fontScale="85000" lnSpcReduction="20000"/>
          </a:bodyPr>
          <a:lstStyle/>
          <a:p>
            <a:r>
              <a:rPr lang="en-US" b="1" dirty="0" smtClean="0"/>
              <a:t>Yan Guo</a:t>
            </a:r>
            <a:r>
              <a:rPr lang="en-US" dirty="0" smtClean="0"/>
              <a:t> received his PhD in computer science from University of South Carolina in 2009. Currently, he is an assistant professor at the Vanderbilt Center for Quantitative Sciences, Department of Cancer Biology department. He is also serving as the Technical Director of Bioinformatics for Vanderbilt Technologies for Advanced Genomics Analysis and Research Design (VANGARD). His research is focused on sequencing data analysis in cancer and development of bioinformatics methodology and analysis approaches for high dimensional genomic data.</a:t>
            </a:r>
            <a:endParaRPr lang="en-US" dirty="0">
              <a:solidFill>
                <a:schemeClr val="accent2">
                  <a:lumMod val="50000"/>
                </a:schemeClr>
              </a:solidFill>
              <a:latin typeface="Times New Roman" pitchFamily="18" charset="0"/>
              <a:cs typeface="Times New Roman" pitchFamily="18" charset="0"/>
            </a:endParaRPr>
          </a:p>
        </p:txBody>
      </p:sp>
      <p:pic>
        <p:nvPicPr>
          <p:cNvPr id="5"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13715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665210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ed Rectangle 4"/>
          <p:cNvSpPr/>
          <p:nvPr/>
        </p:nvSpPr>
        <p:spPr>
          <a:xfrm>
            <a:off x="0" y="1371599"/>
            <a:ext cx="9144000" cy="5486401"/>
          </a:xfrm>
          <a:prstGeom prst="round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35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57200" y="2514600"/>
            <a:ext cx="8229600" cy="533400"/>
          </a:xfrm>
        </p:spPr>
        <p:txBody>
          <a:bodyPr>
            <a:normAutofit fontScale="90000"/>
          </a:bodyPr>
          <a:lstStyle/>
          <a:p>
            <a:r>
              <a:rPr lang="en-US" sz="3200" dirty="0" smtClean="0"/>
              <a:t>Research Interest</a:t>
            </a:r>
            <a:endParaRPr lang="en-US" sz="3200" dirty="0"/>
          </a:p>
        </p:txBody>
      </p:sp>
      <p:sp>
        <p:nvSpPr>
          <p:cNvPr id="3" name="Content Placeholder 2"/>
          <p:cNvSpPr>
            <a:spLocks noGrp="1"/>
          </p:cNvSpPr>
          <p:nvPr>
            <p:ph idx="1"/>
          </p:nvPr>
        </p:nvSpPr>
        <p:spPr>
          <a:xfrm>
            <a:off x="381000" y="3429001"/>
            <a:ext cx="8229600" cy="2514600"/>
          </a:xfrm>
        </p:spPr>
        <p:txBody>
          <a:bodyPr>
            <a:normAutofit/>
          </a:bodyPr>
          <a:lstStyle/>
          <a:p>
            <a:pPr marL="0" indent="0" algn="ctr">
              <a:buNone/>
            </a:pPr>
            <a:r>
              <a:rPr lang="en-US" sz="2400" dirty="0" smtClean="0"/>
              <a:t>Research on developing bioinformatics methodologies and analytical approaches, especially in cancer research</a:t>
            </a:r>
            <a:r>
              <a:rPr lang="en-US" sz="2200" dirty="0" smtClean="0">
                <a:latin typeface="Times New Roman" pitchFamily="18" charset="0"/>
                <a:cs typeface="Times New Roman" pitchFamily="18" charset="0"/>
              </a:rPr>
              <a:t>.</a:t>
            </a:r>
            <a:endParaRPr lang="en-US" sz="2200" dirty="0">
              <a:latin typeface="Times New Roman" pitchFamily="18" charset="0"/>
              <a:cs typeface="Times New Roman" pitchFamily="18" charset="0"/>
            </a:endParaRPr>
          </a:p>
        </p:txBody>
      </p:sp>
      <p:pic>
        <p:nvPicPr>
          <p:cNvPr id="4"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13715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16249269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avinash-s\Desktop\177449_logo_final_graphiconly_400x400.JPG"/>
          <p:cNvPicPr>
            <a:picLocks noChangeAspect="1" noChangeArrowheads="1"/>
          </p:cNvPicPr>
          <p:nvPr/>
        </p:nvPicPr>
        <p:blipFill>
          <a:blip r:embed="rId2">
            <a:extLst>
              <a:ext uri="{BEBA8EAE-BF5A-486C-A8C5-ECC9F3942E4B}">
                <a14:imgProps xmlns:a14="http://schemas.microsoft.com/office/drawing/2010/main">
                  <a14:imgLayer r:embed="rId3">
                    <a14:imgEffect>
                      <a14:artisticLineDrawing/>
                    </a14:imgEffect>
                  </a14:imgLayer>
                </a14:imgProps>
              </a:ext>
              <a:ext uri="{28A0092B-C50C-407E-A947-70E740481C1C}">
                <a14:useLocalDpi xmlns:a14="http://schemas.microsoft.com/office/drawing/2010/main" val="0"/>
              </a:ext>
            </a:extLst>
          </a:blip>
          <a:srcRect/>
          <a:stretch>
            <a:fillRect/>
          </a:stretch>
        </p:blipFill>
        <p:spPr bwMode="auto">
          <a:xfrm>
            <a:off x="457200" y="1600200"/>
            <a:ext cx="8305800" cy="4953000"/>
          </a:xfrm>
          <a:prstGeom prst="rect">
            <a:avLst/>
          </a:prstGeom>
          <a:noFill/>
          <a:extLst>
            <a:ext uri="{909E8E84-426E-40DD-AFC4-6F175D3DCCD1}">
              <a14:hiddenFill xmlns:a14="http://schemas.microsoft.com/office/drawing/2010/main">
                <a:solidFill>
                  <a:srgbClr val="FFFFFF"/>
                </a:solidFill>
              </a14:hiddenFill>
            </a:ext>
          </a:extLst>
        </p:spPr>
      </p:pic>
      <p:sp>
        <p:nvSpPr>
          <p:cNvPr id="3" name="Content Placeholder 2"/>
          <p:cNvSpPr>
            <a:spLocks noGrp="1"/>
          </p:cNvSpPr>
          <p:nvPr>
            <p:ph idx="1"/>
          </p:nvPr>
        </p:nvSpPr>
        <p:spPr/>
        <p:txBody>
          <a:bodyPr/>
          <a:lstStyle/>
          <a:p>
            <a:pPr marL="0" indent="0" algn="ctr">
              <a:buNone/>
            </a:pPr>
            <a:r>
              <a:rPr lang="en-US" sz="3600" b="1" dirty="0" smtClean="0"/>
              <a:t> 					</a:t>
            </a:r>
          </a:p>
          <a:p>
            <a:pPr marL="0" indent="0" algn="ctr">
              <a:buNone/>
            </a:pPr>
            <a:r>
              <a:rPr lang="en-US" sz="3600" b="1" dirty="0"/>
              <a:t> </a:t>
            </a:r>
            <a:r>
              <a:rPr lang="en-US" sz="3600" b="1" dirty="0" smtClean="0"/>
              <a:t>                                            </a:t>
            </a:r>
            <a:r>
              <a:rPr lang="en-US" sz="3600" b="1" u="sng" dirty="0" smtClean="0"/>
              <a:t>Oncogenomics</a:t>
            </a:r>
          </a:p>
          <a:p>
            <a:pPr marL="0" indent="0" algn="ctr">
              <a:buNone/>
            </a:pPr>
            <a:endParaRPr lang="en-US" dirty="0"/>
          </a:p>
          <a:p>
            <a:pPr marL="0" indent="0" algn="ctr">
              <a:buNone/>
            </a:pPr>
            <a:endParaRPr lang="en-US" dirty="0"/>
          </a:p>
        </p:txBody>
      </p:sp>
      <p:pic>
        <p:nvPicPr>
          <p:cNvPr id="4"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0"/>
            <a:ext cx="9144000" cy="13715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Rectangle 1"/>
          <p:cNvSpPr/>
          <p:nvPr/>
        </p:nvSpPr>
        <p:spPr>
          <a:xfrm>
            <a:off x="4800600" y="3962400"/>
            <a:ext cx="3657600" cy="1323439"/>
          </a:xfrm>
          <a:prstGeom prst="rect">
            <a:avLst/>
          </a:prstGeom>
        </p:spPr>
        <p:txBody>
          <a:bodyPr wrap="square">
            <a:spAutoFit/>
          </a:bodyPr>
          <a:lstStyle/>
          <a:p>
            <a:pPr algn="ctr"/>
            <a:r>
              <a:rPr lang="en-US" sz="1600" b="1" dirty="0">
                <a:hlinkClick r:id="rId5" tooltip="Yan Guo"/>
              </a:rPr>
              <a:t>Yan Guo</a:t>
            </a:r>
            <a:r>
              <a:rPr lang="en-US" sz="1600" b="1" dirty="0"/>
              <a:t/>
            </a:r>
            <a:br>
              <a:rPr lang="en-US" sz="1600" b="1" dirty="0"/>
            </a:br>
            <a:r>
              <a:rPr lang="en-US" sz="1600" b="1" dirty="0">
                <a:latin typeface="Arial"/>
              </a:rPr>
              <a:t>Professor</a:t>
            </a:r>
            <a:br>
              <a:rPr lang="en-US" sz="1600" b="1" dirty="0">
                <a:latin typeface="Arial"/>
              </a:rPr>
            </a:br>
            <a:r>
              <a:rPr lang="en-US" sz="1600" b="1" dirty="0">
                <a:latin typeface="Arial"/>
              </a:rPr>
              <a:t>Department of Cancer Biology</a:t>
            </a:r>
            <a:endParaRPr lang="en-US" sz="1600" b="1" dirty="0"/>
          </a:p>
          <a:p>
            <a:pPr algn="ctr"/>
            <a:r>
              <a:rPr lang="en-US" sz="1600" b="1" dirty="0">
                <a:latin typeface="Arial"/>
                <a:hlinkClick r:id="rId6" tooltip="Vanderbilt_University"/>
              </a:rPr>
              <a:t>Vanderbilt University</a:t>
            </a:r>
            <a:r>
              <a:rPr lang="en-US" sz="1600" b="1" dirty="0">
                <a:hlinkClick r:id="rId6" tooltip="Vanderbilt_University"/>
              </a:rPr>
              <a:t> </a:t>
            </a:r>
            <a:r>
              <a:rPr lang="en-US" sz="1600" b="1" dirty="0">
                <a:solidFill>
                  <a:srgbClr val="000000"/>
                </a:solidFill>
                <a:latin typeface="Arial"/>
              </a:rPr>
              <a:t/>
            </a:r>
            <a:br>
              <a:rPr lang="en-US" sz="1600" b="1" dirty="0">
                <a:solidFill>
                  <a:srgbClr val="000000"/>
                </a:solidFill>
                <a:latin typeface="Arial"/>
              </a:rPr>
            </a:br>
            <a:r>
              <a:rPr lang="en-US" sz="1600" b="1" dirty="0">
                <a:solidFill>
                  <a:srgbClr val="000000"/>
                </a:solidFill>
                <a:latin typeface="Arial"/>
              </a:rPr>
              <a:t>USA</a:t>
            </a:r>
            <a:endParaRPr lang="en-US" sz="1600" b="1" dirty="0"/>
          </a:p>
        </p:txBody>
      </p:sp>
    </p:spTree>
    <p:extLst>
      <p:ext uri="{BB962C8B-B14F-4D97-AF65-F5344CB8AC3E}">
        <p14:creationId xmlns:p14="http://schemas.microsoft.com/office/powerpoint/2010/main" val="18373053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981200"/>
            <a:ext cx="8229600" cy="914400"/>
          </a:xfrm>
        </p:spPr>
        <p:txBody>
          <a:bodyPr>
            <a:normAutofit/>
          </a:bodyPr>
          <a:lstStyle/>
          <a:p>
            <a:r>
              <a:rPr lang="en-US" sz="3200" b="1" dirty="0" smtClean="0"/>
              <a:t>Oncogenomics (Cancer Genomics)</a:t>
            </a:r>
            <a:endParaRPr lang="en-US" sz="3200" b="1" dirty="0"/>
          </a:p>
        </p:txBody>
      </p:sp>
      <p:sp>
        <p:nvSpPr>
          <p:cNvPr id="3" name="Content Placeholder 2"/>
          <p:cNvSpPr>
            <a:spLocks noGrp="1"/>
          </p:cNvSpPr>
          <p:nvPr>
            <p:ph idx="1"/>
          </p:nvPr>
        </p:nvSpPr>
        <p:spPr>
          <a:xfrm>
            <a:off x="457200" y="2895600"/>
            <a:ext cx="8229600" cy="3230563"/>
          </a:xfrm>
        </p:spPr>
        <p:txBody>
          <a:bodyPr>
            <a:normAutofit fontScale="62500" lnSpcReduction="20000"/>
          </a:bodyPr>
          <a:lstStyle/>
          <a:p>
            <a:r>
              <a:rPr lang="en-US" b="1" dirty="0">
                <a:solidFill>
                  <a:schemeClr val="accent4">
                    <a:lumMod val="75000"/>
                  </a:schemeClr>
                </a:solidFill>
                <a:latin typeface="Times New Roman" pitchFamily="18" charset="0"/>
                <a:cs typeface="Times New Roman" pitchFamily="18" charset="0"/>
              </a:rPr>
              <a:t>Oncogenomics</a:t>
            </a:r>
            <a:r>
              <a:rPr lang="en-US" dirty="0">
                <a:solidFill>
                  <a:schemeClr val="accent4">
                    <a:lumMod val="75000"/>
                  </a:schemeClr>
                </a:solidFill>
                <a:latin typeface="Times New Roman" pitchFamily="18" charset="0"/>
                <a:cs typeface="Times New Roman" pitchFamily="18" charset="0"/>
              </a:rPr>
              <a:t> is a relatively new sub-field of genomics that applies high throughput technologies to characterize genes associated with </a:t>
            </a:r>
            <a:r>
              <a:rPr lang="en-US" dirty="0" smtClean="0">
                <a:solidFill>
                  <a:schemeClr val="accent4">
                    <a:lumMod val="75000"/>
                  </a:schemeClr>
                </a:solidFill>
                <a:latin typeface="Times New Roman" pitchFamily="18" charset="0"/>
                <a:cs typeface="Times New Roman" pitchFamily="18" charset="0"/>
              </a:rPr>
              <a:t>cancer.</a:t>
            </a:r>
          </a:p>
          <a:p>
            <a:r>
              <a:rPr lang="en-US" dirty="0">
                <a:solidFill>
                  <a:schemeClr val="accent4">
                    <a:lumMod val="75000"/>
                  </a:schemeClr>
                </a:solidFill>
                <a:latin typeface="Times New Roman" pitchFamily="18" charset="0"/>
                <a:cs typeface="Times New Roman" pitchFamily="18" charset="0"/>
              </a:rPr>
              <a:t>Cancer is a genetic disease caused by accumulation of mutations to DNA leading to unrestrained cell proliferation and neoplasm formation</a:t>
            </a:r>
            <a:r>
              <a:rPr lang="en-US" dirty="0" smtClean="0">
                <a:solidFill>
                  <a:schemeClr val="accent4">
                    <a:lumMod val="75000"/>
                  </a:schemeClr>
                </a:solidFill>
                <a:latin typeface="Times New Roman" pitchFamily="18" charset="0"/>
                <a:cs typeface="Times New Roman" pitchFamily="18" charset="0"/>
              </a:rPr>
              <a:t>.</a:t>
            </a:r>
          </a:p>
          <a:p>
            <a:r>
              <a:rPr lang="en-US" dirty="0">
                <a:solidFill>
                  <a:schemeClr val="accent4">
                    <a:lumMod val="75000"/>
                  </a:schemeClr>
                </a:solidFill>
                <a:latin typeface="Times New Roman" pitchFamily="18" charset="0"/>
                <a:cs typeface="Times New Roman" pitchFamily="18" charset="0"/>
              </a:rPr>
              <a:t>The goal of oncogenomics is to identify new oncogenes or tumor suppressor genes that may provide new insights into cancer diagnosis, predicting clinical outcome of cancers, and new targets for cancer therapies</a:t>
            </a:r>
            <a:r>
              <a:rPr lang="en-US" dirty="0" smtClean="0">
                <a:solidFill>
                  <a:schemeClr val="accent4">
                    <a:lumMod val="75000"/>
                  </a:schemeClr>
                </a:solidFill>
                <a:latin typeface="Times New Roman" pitchFamily="18" charset="0"/>
                <a:cs typeface="Times New Roman" pitchFamily="18" charset="0"/>
              </a:rPr>
              <a:t>.</a:t>
            </a:r>
          </a:p>
          <a:p>
            <a:r>
              <a:rPr lang="en-US" dirty="0" smtClean="0">
                <a:solidFill>
                  <a:schemeClr val="accent4">
                    <a:lumMod val="75000"/>
                  </a:schemeClr>
                </a:solidFill>
                <a:latin typeface="Times New Roman" pitchFamily="18" charset="0"/>
                <a:cs typeface="Times New Roman" pitchFamily="18" charset="0"/>
              </a:rPr>
              <a:t>The </a:t>
            </a:r>
            <a:r>
              <a:rPr lang="en-US" dirty="0">
                <a:solidFill>
                  <a:schemeClr val="accent4">
                    <a:lumMod val="75000"/>
                  </a:schemeClr>
                </a:solidFill>
                <a:latin typeface="Times New Roman" pitchFamily="18" charset="0"/>
                <a:cs typeface="Times New Roman" pitchFamily="18" charset="0"/>
              </a:rPr>
              <a:t>success of targeted cancer therapies such as Gleevec, Herceptin, and Avastin raised the hope for oncogenomics to elucidate new targets for cancer treatment</a:t>
            </a:r>
            <a:r>
              <a:rPr lang="en-US" dirty="0" smtClean="0">
                <a:solidFill>
                  <a:schemeClr val="accent4">
                    <a:lumMod val="75000"/>
                  </a:schemeClr>
                </a:solidFill>
                <a:latin typeface="Times New Roman" pitchFamily="18" charset="0"/>
                <a:cs typeface="Times New Roman" pitchFamily="18" charset="0"/>
              </a:rPr>
              <a:t>.</a:t>
            </a:r>
            <a:endParaRPr lang="en-US" dirty="0">
              <a:solidFill>
                <a:schemeClr val="accent4">
                  <a:lumMod val="75000"/>
                </a:schemeClr>
              </a:solidFill>
              <a:latin typeface="Times New Roman" pitchFamily="18" charset="0"/>
              <a:cs typeface="Times New Roman" pitchFamily="18" charset="0"/>
            </a:endParaRPr>
          </a:p>
          <a:p>
            <a:endParaRPr lang="en-US" dirty="0">
              <a:latin typeface="Times New Roman" pitchFamily="18" charset="0"/>
              <a:cs typeface="Times New Roman" pitchFamily="18" charset="0"/>
            </a:endParaRPr>
          </a:p>
        </p:txBody>
      </p:sp>
      <p:pic>
        <p:nvPicPr>
          <p:cNvPr id="4"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13715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31684765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http://upload.wikimedia.org/wikipedia/en/thumb/1/16/Overall_goals_of_oncogenomics.JPG/500px-Overall_goals_of_oncogenomics.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676400"/>
            <a:ext cx="9067800" cy="5181600"/>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p:cNvSpPr txBox="1"/>
          <p:nvPr/>
        </p:nvSpPr>
        <p:spPr>
          <a:xfrm>
            <a:off x="457200" y="2057400"/>
            <a:ext cx="3505200" cy="400110"/>
          </a:xfrm>
          <a:prstGeom prst="rect">
            <a:avLst/>
          </a:prstGeom>
          <a:noFill/>
        </p:spPr>
        <p:txBody>
          <a:bodyPr wrap="square" rtlCol="0">
            <a:spAutoFit/>
          </a:bodyPr>
          <a:lstStyle/>
          <a:p>
            <a:r>
              <a:rPr lang="en-US" sz="2000" b="1" dirty="0" smtClean="0"/>
              <a:t>Overall Goals of Oncogenomics</a:t>
            </a:r>
          </a:p>
        </p:txBody>
      </p:sp>
      <p:pic>
        <p:nvPicPr>
          <p:cNvPr id="6"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1524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1787125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http://upload.wikimedia.org/wikipedia/en/9/9e/Current_technologies_being_used_in_Oncogenomics.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752600"/>
            <a:ext cx="9144000" cy="5105400"/>
          </a:xfrm>
          <a:prstGeom prst="rect">
            <a:avLst/>
          </a:prstGeom>
          <a:noFill/>
          <a:extLst>
            <a:ext uri="{909E8E84-426E-40DD-AFC4-6F175D3DCCD1}">
              <a14:hiddenFill xmlns:a14="http://schemas.microsoft.com/office/drawing/2010/main">
                <a:solidFill>
                  <a:srgbClr val="FFFFFF"/>
                </a:solidFill>
              </a14:hiddenFill>
            </a:ext>
          </a:extLst>
        </p:spPr>
      </p:pic>
      <p:pic>
        <p:nvPicPr>
          <p:cNvPr id="3"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13715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extBox 1"/>
          <p:cNvSpPr txBox="1"/>
          <p:nvPr/>
        </p:nvSpPr>
        <p:spPr>
          <a:xfrm>
            <a:off x="2133600" y="1600200"/>
            <a:ext cx="5410200" cy="400110"/>
          </a:xfrm>
          <a:prstGeom prst="rect">
            <a:avLst/>
          </a:prstGeom>
          <a:noFill/>
        </p:spPr>
        <p:txBody>
          <a:bodyPr wrap="square" rtlCol="0">
            <a:spAutoFit/>
          </a:bodyPr>
          <a:lstStyle/>
          <a:p>
            <a:r>
              <a:rPr lang="en-US" sz="2000" b="1" dirty="0" smtClean="0"/>
              <a:t>Current Technology being used in Oncogenomics </a:t>
            </a:r>
            <a:endParaRPr lang="en-US" sz="2000" b="1" dirty="0"/>
          </a:p>
        </p:txBody>
      </p:sp>
    </p:spTree>
    <p:extLst>
      <p:ext uri="{BB962C8B-B14F-4D97-AF65-F5344CB8AC3E}">
        <p14:creationId xmlns:p14="http://schemas.microsoft.com/office/powerpoint/2010/main" val="135790768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1447800"/>
            <a:ext cx="8229600" cy="1143000"/>
          </a:xfrm>
        </p:spPr>
        <p:txBody>
          <a:bodyPr>
            <a:normAutofit/>
          </a:bodyPr>
          <a:lstStyle/>
          <a:p>
            <a:r>
              <a:rPr lang="en-US" sz="3600" b="1" dirty="0"/>
              <a:t>Databases for Cancer </a:t>
            </a:r>
            <a:r>
              <a:rPr lang="en-US" sz="3600" b="1" dirty="0" smtClean="0"/>
              <a:t>Research</a:t>
            </a:r>
            <a:endParaRPr lang="en-US" sz="3600" dirty="0"/>
          </a:p>
        </p:txBody>
      </p:sp>
      <p:sp>
        <p:nvSpPr>
          <p:cNvPr id="3" name="Content Placeholder 2"/>
          <p:cNvSpPr>
            <a:spLocks noGrp="1"/>
          </p:cNvSpPr>
          <p:nvPr>
            <p:ph idx="1"/>
          </p:nvPr>
        </p:nvSpPr>
        <p:spPr>
          <a:xfrm>
            <a:off x="457200" y="2590800"/>
            <a:ext cx="8229600" cy="4260273"/>
          </a:xfrm>
        </p:spPr>
        <p:txBody>
          <a:bodyPr>
            <a:normAutofit/>
          </a:bodyPr>
          <a:lstStyle/>
          <a:p>
            <a:r>
              <a:rPr lang="en-US" sz="2400" dirty="0">
                <a:latin typeface="Times New Roman" pitchFamily="18" charset="0"/>
                <a:cs typeface="Times New Roman" pitchFamily="18" charset="0"/>
              </a:rPr>
              <a:t>Cancer Genome Project is an initiative to map out all the somatic intragenic mutations in cancer</a:t>
            </a:r>
            <a:r>
              <a:rPr lang="en-US" sz="2400" dirty="0" smtClean="0">
                <a:latin typeface="Times New Roman" pitchFamily="18" charset="0"/>
                <a:cs typeface="Times New Roman" pitchFamily="18" charset="0"/>
              </a:rPr>
              <a:t>.</a:t>
            </a:r>
          </a:p>
          <a:p>
            <a:r>
              <a:rPr lang="en-US" sz="2400" dirty="0">
                <a:latin typeface="Times New Roman" pitchFamily="18" charset="0"/>
                <a:cs typeface="Times New Roman" pitchFamily="18" charset="0"/>
              </a:rPr>
              <a:t>COSMIC is a </a:t>
            </a:r>
            <a:r>
              <a:rPr lang="en-US" sz="2400" dirty="0" smtClean="0">
                <a:latin typeface="Times New Roman" pitchFamily="18" charset="0"/>
                <a:cs typeface="Times New Roman" pitchFamily="18" charset="0"/>
              </a:rPr>
              <a:t>resource</a:t>
            </a:r>
          </a:p>
          <a:p>
            <a:r>
              <a:rPr lang="en-US" sz="2400" dirty="0" err="1">
                <a:latin typeface="Times New Roman" pitchFamily="18" charset="0"/>
                <a:cs typeface="Times New Roman" pitchFamily="18" charset="0"/>
              </a:rPr>
              <a:t>Oncomine</a:t>
            </a:r>
            <a:r>
              <a:rPr lang="en-US" sz="2400" dirty="0">
                <a:latin typeface="Times New Roman" pitchFamily="18" charset="0"/>
                <a:cs typeface="Times New Roman" pitchFamily="18" charset="0"/>
              </a:rPr>
              <a:t> has compiled data from cancer </a:t>
            </a:r>
            <a:r>
              <a:rPr lang="en-US" sz="2400" dirty="0" err="1">
                <a:latin typeface="Times New Roman" pitchFamily="18" charset="0"/>
                <a:cs typeface="Times New Roman" pitchFamily="18" charset="0"/>
              </a:rPr>
              <a:t>transcriptome</a:t>
            </a:r>
            <a:r>
              <a:rPr lang="en-US" sz="2400" dirty="0">
                <a:latin typeface="Times New Roman" pitchFamily="18" charset="0"/>
                <a:cs typeface="Times New Roman" pitchFamily="18" charset="0"/>
              </a:rPr>
              <a:t> profiles</a:t>
            </a:r>
            <a:r>
              <a:rPr lang="en-US" sz="2400" dirty="0" smtClean="0">
                <a:latin typeface="Times New Roman" pitchFamily="18" charset="0"/>
                <a:cs typeface="Times New Roman" pitchFamily="18" charset="0"/>
              </a:rPr>
              <a:t>.</a:t>
            </a:r>
          </a:p>
          <a:p>
            <a:r>
              <a:rPr lang="en-US" sz="2400" dirty="0" err="1">
                <a:latin typeface="Times New Roman" pitchFamily="18" charset="0"/>
                <a:cs typeface="Times New Roman" pitchFamily="18" charset="0"/>
              </a:rPr>
              <a:t>IntOGen</a:t>
            </a:r>
            <a:r>
              <a:rPr lang="en-US" sz="2400" dirty="0">
                <a:latin typeface="Times New Roman" pitchFamily="18" charset="0"/>
                <a:cs typeface="Times New Roman" pitchFamily="18" charset="0"/>
              </a:rPr>
              <a:t> integrates multidimensional human </a:t>
            </a:r>
            <a:r>
              <a:rPr lang="en-US" sz="2400" dirty="0" err="1">
                <a:latin typeface="Times New Roman" pitchFamily="18" charset="0"/>
                <a:cs typeface="Times New Roman" pitchFamily="18" charset="0"/>
              </a:rPr>
              <a:t>oncogenomic</a:t>
            </a:r>
            <a:r>
              <a:rPr lang="en-US" sz="2400" dirty="0">
                <a:latin typeface="Times New Roman" pitchFamily="18" charset="0"/>
                <a:cs typeface="Times New Roman" pitchFamily="18" charset="0"/>
              </a:rPr>
              <a:t> data classified by tissue type using the ICD-O terms</a:t>
            </a:r>
            <a:r>
              <a:rPr lang="en-US" sz="2400" dirty="0" smtClean="0">
                <a:latin typeface="Times New Roman" pitchFamily="18" charset="0"/>
                <a:cs typeface="Times New Roman" pitchFamily="18" charset="0"/>
              </a:rPr>
              <a:t>.</a:t>
            </a:r>
            <a:endParaRPr lang="en-US" sz="2400" b="1" dirty="0" smtClean="0">
              <a:latin typeface="Times New Roman" pitchFamily="18" charset="0"/>
              <a:cs typeface="Times New Roman" pitchFamily="18" charset="0"/>
            </a:endParaRPr>
          </a:p>
          <a:p>
            <a:r>
              <a:rPr lang="en-US" sz="2400" dirty="0">
                <a:latin typeface="Times New Roman" pitchFamily="18" charset="0"/>
                <a:cs typeface="Times New Roman" pitchFamily="18" charset="0"/>
              </a:rPr>
              <a:t>International Cancer Genome Consortium is so far the biggest project to collect human cancer genome data. The data is accessible through the ICGC </a:t>
            </a:r>
            <a:r>
              <a:rPr lang="en-US" sz="2400" dirty="0" smtClean="0">
                <a:latin typeface="Times New Roman" pitchFamily="18" charset="0"/>
                <a:cs typeface="Times New Roman" pitchFamily="18" charset="0"/>
              </a:rPr>
              <a:t>website.</a:t>
            </a:r>
            <a:endParaRPr lang="en-US" sz="2400" dirty="0">
              <a:latin typeface="Times New Roman" pitchFamily="18" charset="0"/>
              <a:cs typeface="Times New Roman" pitchFamily="18" charset="0"/>
            </a:endParaRPr>
          </a:p>
        </p:txBody>
      </p:sp>
      <p:pic>
        <p:nvPicPr>
          <p:cNvPr id="4"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1524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91937029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48</TotalTime>
  <Words>799</Words>
  <Application>Microsoft Office PowerPoint</Application>
  <PresentationFormat>On-screen Show (4:3)</PresentationFormat>
  <Paragraphs>46</Paragraphs>
  <Slides>13</Slides>
  <Notes>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Office Theme</vt:lpstr>
      <vt:lpstr>PowerPoint Presentation</vt:lpstr>
      <vt:lpstr>PowerPoint Presentation</vt:lpstr>
      <vt:lpstr>Biography</vt:lpstr>
      <vt:lpstr>Research Interest</vt:lpstr>
      <vt:lpstr>PowerPoint Presentation</vt:lpstr>
      <vt:lpstr>Oncogenomics (Cancer Genomics)</vt:lpstr>
      <vt:lpstr>PowerPoint Presentation</vt:lpstr>
      <vt:lpstr>PowerPoint Presentation</vt:lpstr>
      <vt:lpstr>Databases for Cancer Research</vt:lpstr>
      <vt:lpstr>Advances from Oncogenomics</vt:lpstr>
      <vt:lpstr>Potential Diagnostic Applications</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Avinash Sunder Murthy</dc:creator>
  <cp:lastModifiedBy>Mounika Nakkina</cp:lastModifiedBy>
  <cp:revision>7</cp:revision>
  <dcterms:created xsi:type="dcterms:W3CDTF">2014-10-21T10:34:18Z</dcterms:created>
  <dcterms:modified xsi:type="dcterms:W3CDTF">2015-10-13T13:57:28Z</dcterms:modified>
</cp:coreProperties>
</file>