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18"/>
  </p:notesMasterIdLst>
  <p:sldIdLst>
    <p:sldId id="332" r:id="rId2"/>
    <p:sldId id="333" r:id="rId3"/>
    <p:sldId id="258" r:id="rId4"/>
    <p:sldId id="348" r:id="rId5"/>
    <p:sldId id="349" r:id="rId6"/>
    <p:sldId id="261" r:id="rId7"/>
    <p:sldId id="337" r:id="rId8"/>
    <p:sldId id="347" r:id="rId9"/>
    <p:sldId id="346" r:id="rId10"/>
    <p:sldId id="336" r:id="rId11"/>
    <p:sldId id="314" r:id="rId12"/>
    <p:sldId id="338" r:id="rId13"/>
    <p:sldId id="345" r:id="rId14"/>
    <p:sldId id="316" r:id="rId15"/>
    <p:sldId id="318" r:id="rId16"/>
    <p:sldId id="311"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0" d="100"/>
          <a:sy n="60" d="100"/>
        </p:scale>
        <p:origin x="-1656" y="-27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2A46A11-D320-4319-BB19-6AF34A8AC94B}" type="datetimeFigureOut">
              <a:rPr lang="en-US" smtClean="0"/>
              <a:t>10/31/2014</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CE54FC7-E7F6-46BE-91CA-F07215B68C83}" type="slidenum">
              <a:rPr lang="en-US" smtClean="0"/>
              <a:t>‹#›</a:t>
            </a:fld>
            <a:endParaRPr lang="en-US" dirty="0"/>
          </a:p>
        </p:txBody>
      </p:sp>
    </p:spTree>
    <p:extLst>
      <p:ext uri="{BB962C8B-B14F-4D97-AF65-F5344CB8AC3E}">
        <p14:creationId xmlns:p14="http://schemas.microsoft.com/office/powerpoint/2010/main" val="24214744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CE54FC7-E7F6-46BE-91CA-F07215B68C83}" type="slidenum">
              <a:rPr lang="en-US" smtClean="0"/>
              <a:t>1</a:t>
            </a:fld>
            <a:endParaRPr lang="en-US" dirty="0"/>
          </a:p>
        </p:txBody>
      </p:sp>
    </p:spTree>
    <p:extLst>
      <p:ext uri="{BB962C8B-B14F-4D97-AF65-F5344CB8AC3E}">
        <p14:creationId xmlns:p14="http://schemas.microsoft.com/office/powerpoint/2010/main" val="9338866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0897EF42-4468-45B4-839B-0223E8CED2DD}" type="datetimeFigureOut">
              <a:rPr lang="en-US" smtClean="0"/>
              <a:t>10/31/2014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F925245-6EC2-4710-A17C-F03DBAEE8AC6}" type="slidenum">
              <a:rPr lang="en-US" smtClean="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897EF42-4468-45B4-839B-0223E8CED2DD}" type="datetimeFigureOut">
              <a:rPr lang="en-US" smtClean="0"/>
              <a:t>10/31/2014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F925245-6EC2-4710-A17C-F03DBAEE8AC6}"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897EF42-4468-45B4-839B-0223E8CED2DD}" type="datetimeFigureOut">
              <a:rPr lang="en-US" smtClean="0"/>
              <a:t>10/31/2014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F925245-6EC2-4710-A17C-F03DBAEE8AC6}"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897EF42-4468-45B4-839B-0223E8CED2DD}" type="datetimeFigureOut">
              <a:rPr lang="en-US" smtClean="0"/>
              <a:t>10/31/2014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F925245-6EC2-4710-A17C-F03DBAEE8AC6}"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897EF42-4468-45B4-839B-0223E8CED2DD}" type="datetimeFigureOut">
              <a:rPr lang="en-US" smtClean="0"/>
              <a:t>10/31/2014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F925245-6EC2-4710-A17C-F03DBAEE8AC6}" type="slidenum">
              <a:rPr lang="en-US" smtClean="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0897EF42-4468-45B4-839B-0223E8CED2DD}" type="datetimeFigureOut">
              <a:rPr lang="en-US" smtClean="0"/>
              <a:t>10/31/2014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F925245-6EC2-4710-A17C-F03DBAEE8AC6}" type="slidenum">
              <a:rPr lang="en-US" smtClean="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897EF42-4468-45B4-839B-0223E8CED2DD}" type="datetimeFigureOut">
              <a:rPr lang="en-US" smtClean="0"/>
              <a:t>10/31/2014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F925245-6EC2-4710-A17C-F03DBAEE8AC6}" type="slidenum">
              <a:rPr lang="en-US" smtClean="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897EF42-4468-45B4-839B-0223E8CED2DD}" type="datetimeFigureOut">
              <a:rPr lang="en-US" smtClean="0"/>
              <a:t>10/31/2014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F925245-6EC2-4710-A17C-F03DBAEE8AC6}"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897EF42-4468-45B4-839B-0223E8CED2DD}" type="datetimeFigureOut">
              <a:rPr lang="en-US" smtClean="0"/>
              <a:t>10/31/2014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F925245-6EC2-4710-A17C-F03DBAEE8AC6}"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897EF42-4468-45B4-839B-0223E8CED2DD}" type="datetimeFigureOut">
              <a:rPr lang="en-US" smtClean="0"/>
              <a:t>10/31/2014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F925245-6EC2-4710-A17C-F03DBAEE8AC6}" type="slidenum">
              <a:rPr lang="en-US" smtClean="0"/>
              <a:t>‹#›</a:t>
            </a:fld>
            <a:endParaRPr lang="en-US" dirty="0"/>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0897EF42-4468-45B4-839B-0223E8CED2DD}" type="datetimeFigureOut">
              <a:rPr lang="en-US" smtClean="0"/>
              <a:t>10/31/2014</a:t>
            </a:fld>
            <a:endParaRPr lang="en-US" dirty="0"/>
          </a:p>
        </p:txBody>
      </p:sp>
      <p:sp>
        <p:nvSpPr>
          <p:cNvPr id="9" name="Slide Number Placeholder 8"/>
          <p:cNvSpPr>
            <a:spLocks noGrp="1"/>
          </p:cNvSpPr>
          <p:nvPr>
            <p:ph type="sldNum" sz="quarter" idx="11"/>
          </p:nvPr>
        </p:nvSpPr>
        <p:spPr/>
        <p:txBody>
          <a:bodyPr/>
          <a:lstStyle/>
          <a:p>
            <a:fld id="{DF925245-6EC2-4710-A17C-F03DBAEE8AC6}" type="slidenum">
              <a:rPr lang="en-US" smtClean="0"/>
              <a:t>‹#›</a:t>
            </a:fld>
            <a:endParaRPr lang="en-US" dirty="0"/>
          </a:p>
        </p:txBody>
      </p:sp>
      <p:sp>
        <p:nvSpPr>
          <p:cNvPr id="10" name="Footer Placeholder 9"/>
          <p:cNvSpPr>
            <a:spLocks noGrp="1"/>
          </p:cNvSpPr>
          <p:nvPr>
            <p:ph type="ftr" sz="quarter" idx="12"/>
          </p:nvPr>
        </p:nvSpPr>
        <p:spPr/>
        <p:txBody>
          <a:bodyPr/>
          <a:lstStyle/>
          <a:p>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DF925245-6EC2-4710-A17C-F03DBAEE8AC6}" type="slidenum">
              <a:rPr lang="en-US" smtClean="0"/>
              <a:t>‹#›</a:t>
            </a:fld>
            <a:endParaRPr lang="en-US" dirty="0"/>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US" dirty="0"/>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0897EF42-4468-45B4-839B-0223E8CED2DD}" type="datetimeFigureOut">
              <a:rPr lang="en-US" smtClean="0"/>
              <a:t>10/31/2014</a:t>
            </a:fld>
            <a:endParaRPr lang="en-US"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04800" y="1143000"/>
            <a:ext cx="6629400" cy="3283463"/>
          </a:xfrm>
          <a:prstGeom prst="rect">
            <a:avLst/>
          </a:prstGeom>
        </p:spPr>
        <p:txBody>
          <a:bodyPr wrap="square">
            <a:spAutoFit/>
          </a:bodyPr>
          <a:lstStyle/>
          <a:p>
            <a:pPr>
              <a:lnSpc>
                <a:spcPct val="150000"/>
              </a:lnSpc>
            </a:pPr>
            <a:r>
              <a:rPr lang="en-US" sz="2600" b="1" dirty="0" smtClean="0">
                <a:latin typeface="Times New Roman" pitchFamily="18" charset="0"/>
                <a:cs typeface="Times New Roman" pitchFamily="18" charset="0"/>
              </a:rPr>
              <a:t>Dr. </a:t>
            </a:r>
            <a:r>
              <a:rPr lang="en-US" sz="2600" b="1" dirty="0">
                <a:latin typeface="Times New Roman" pitchFamily="18" charset="0"/>
                <a:cs typeface="Times New Roman" pitchFamily="18" charset="0"/>
              </a:rPr>
              <a:t>Yanyun </a:t>
            </a:r>
            <a:r>
              <a:rPr lang="en-US" sz="2600" b="1" dirty="0" smtClean="0">
                <a:latin typeface="Times New Roman" pitchFamily="18" charset="0"/>
                <a:cs typeface="Times New Roman" pitchFamily="18" charset="0"/>
              </a:rPr>
              <a:t>Zhao</a:t>
            </a:r>
            <a:br>
              <a:rPr lang="en-US" sz="2600" b="1" dirty="0" smtClean="0">
                <a:latin typeface="Times New Roman" pitchFamily="18" charset="0"/>
                <a:cs typeface="Times New Roman" pitchFamily="18" charset="0"/>
              </a:rPr>
            </a:br>
            <a:r>
              <a:rPr lang="en-US" sz="2300" dirty="0" smtClean="0">
                <a:latin typeface="Times New Roman" pitchFamily="18" charset="0"/>
                <a:cs typeface="Times New Roman" pitchFamily="18" charset="0"/>
              </a:rPr>
              <a:t>Professor</a:t>
            </a:r>
            <a:endParaRPr lang="en-US" sz="2300" dirty="0">
              <a:latin typeface="Times New Roman" pitchFamily="18" charset="0"/>
              <a:cs typeface="Times New Roman" pitchFamily="18" charset="0"/>
            </a:endParaRPr>
          </a:p>
          <a:p>
            <a:pPr>
              <a:lnSpc>
                <a:spcPct val="150000"/>
              </a:lnSpc>
            </a:pPr>
            <a:r>
              <a:rPr lang="en-US" sz="2300" dirty="0">
                <a:latin typeface="Times New Roman" pitchFamily="18" charset="0"/>
                <a:cs typeface="Times New Roman" pitchFamily="18" charset="0"/>
              </a:rPr>
              <a:t>Department of Food Science and Technology</a:t>
            </a:r>
          </a:p>
          <a:p>
            <a:pPr>
              <a:lnSpc>
                <a:spcPct val="150000"/>
              </a:lnSpc>
            </a:pPr>
            <a:r>
              <a:rPr lang="en-US" sz="2300" dirty="0">
                <a:latin typeface="Times New Roman" pitchFamily="18" charset="0"/>
                <a:cs typeface="Times New Roman" pitchFamily="18" charset="0"/>
              </a:rPr>
              <a:t>Oregon State University,</a:t>
            </a:r>
          </a:p>
          <a:p>
            <a:pPr>
              <a:lnSpc>
                <a:spcPct val="150000"/>
              </a:lnSpc>
            </a:pPr>
            <a:r>
              <a:rPr lang="en-US" sz="2300" dirty="0">
                <a:latin typeface="Times New Roman" pitchFamily="18" charset="0"/>
                <a:cs typeface="Times New Roman" pitchFamily="18" charset="0"/>
              </a:rPr>
              <a:t>USA</a:t>
            </a:r>
          </a:p>
          <a:p>
            <a:pPr>
              <a:lnSpc>
                <a:spcPct val="150000"/>
              </a:lnSpc>
            </a:pPr>
            <a:r>
              <a:rPr lang="en-US" sz="2300" dirty="0">
                <a:latin typeface="Times New Roman" pitchFamily="18" charset="0"/>
                <a:cs typeface="Times New Roman" pitchFamily="18" charset="0"/>
              </a:rPr>
              <a:t>Tel: 541-737-9151</a:t>
            </a:r>
            <a:endParaRPr lang="en-US" sz="2300" dirty="0">
              <a:latin typeface="Times New Roman" pitchFamily="18" charset="0"/>
              <a:cs typeface="Times New Roman" pitchFamily="18" charset="0"/>
            </a:endParaRPr>
          </a:p>
        </p:txBody>
      </p:sp>
      <p:sp>
        <p:nvSpPr>
          <p:cNvPr id="5" name="Rectangle 4"/>
          <p:cNvSpPr/>
          <p:nvPr/>
        </p:nvSpPr>
        <p:spPr>
          <a:xfrm>
            <a:off x="2535497" y="269557"/>
            <a:ext cx="4011034" cy="523220"/>
          </a:xfrm>
          <a:prstGeom prst="rect">
            <a:avLst/>
          </a:prstGeom>
        </p:spPr>
        <p:txBody>
          <a:bodyPr wrap="none">
            <a:spAutoFit/>
          </a:bodyPr>
          <a:lstStyle/>
          <a:p>
            <a:pPr algn="ctr"/>
            <a:r>
              <a:rPr lang="en-US" sz="2800" b="1" dirty="0" smtClean="0">
                <a:latin typeface="Times New Roman" pitchFamily="18" charset="0"/>
                <a:cs typeface="Times New Roman" pitchFamily="18" charset="0"/>
              </a:rPr>
              <a:t>Editorial Board Member</a:t>
            </a: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6000" y="1447800"/>
            <a:ext cx="1676400" cy="2057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96000" y="4426463"/>
            <a:ext cx="1981200" cy="18219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39819565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3"/>
          <p:cNvSpPr>
            <a:spLocks noGrp="1" noChangeArrowheads="1"/>
          </p:cNvSpPr>
          <p:nvPr>
            <p:ph idx="1"/>
          </p:nvPr>
        </p:nvSpPr>
        <p:spPr>
          <a:xfrm>
            <a:off x="304800" y="1143000"/>
            <a:ext cx="8153400" cy="5105400"/>
          </a:xfrm>
        </p:spPr>
        <p:txBody>
          <a:bodyPr>
            <a:normAutofit fontScale="92500" lnSpcReduction="20000"/>
          </a:bodyPr>
          <a:lstStyle/>
          <a:p>
            <a:pPr>
              <a:lnSpc>
                <a:spcPct val="150000"/>
              </a:lnSpc>
            </a:pPr>
            <a:r>
              <a:rPr lang="en-US" sz="2200" b="1" dirty="0" smtClean="0">
                <a:latin typeface="Times New Roman" pitchFamily="18" charset="0"/>
                <a:cs typeface="Times New Roman" pitchFamily="18" charset="0"/>
              </a:rPr>
              <a:t>Cheese</a:t>
            </a:r>
          </a:p>
          <a:p>
            <a:pPr>
              <a:lnSpc>
                <a:spcPct val="150000"/>
              </a:lnSpc>
            </a:pPr>
            <a:r>
              <a:rPr lang="en-US" sz="2200" dirty="0" smtClean="0">
                <a:latin typeface="Times New Roman" pitchFamily="18" charset="0"/>
                <a:cs typeface="Times New Roman" pitchFamily="18" charset="0"/>
              </a:rPr>
              <a:t>Cheese is a nutritious Food made mostly from Cow’s milk.</a:t>
            </a:r>
          </a:p>
          <a:p>
            <a:pPr>
              <a:lnSpc>
                <a:spcPct val="150000"/>
              </a:lnSpc>
            </a:pPr>
            <a:r>
              <a:rPr lang="en-US" dirty="0" smtClean="0">
                <a:latin typeface="Times New Roman" pitchFamily="18" charset="0"/>
                <a:cs typeface="Times New Roman" pitchFamily="18" charset="0"/>
              </a:rPr>
              <a:t>Curded by Lactic Acid Bacteria</a:t>
            </a:r>
          </a:p>
          <a:p>
            <a:pPr>
              <a:lnSpc>
                <a:spcPct val="150000"/>
              </a:lnSpc>
            </a:pPr>
            <a:r>
              <a:rPr lang="en-US" sz="2200" dirty="0" smtClean="0">
                <a:latin typeface="Times New Roman" pitchFamily="18" charset="0"/>
                <a:cs typeface="Times New Roman" pitchFamily="18" charset="0"/>
              </a:rPr>
              <a:t>It is a source of protein and calcium</a:t>
            </a:r>
          </a:p>
          <a:p>
            <a:pPr>
              <a:lnSpc>
                <a:spcPct val="150000"/>
              </a:lnSpc>
            </a:pPr>
            <a:r>
              <a:rPr lang="en-US" dirty="0" smtClean="0">
                <a:latin typeface="Times New Roman" pitchFamily="18" charset="0"/>
                <a:cs typeface="Times New Roman" pitchFamily="18" charset="0"/>
              </a:rPr>
              <a:t>Containing additional nutrients</a:t>
            </a:r>
          </a:p>
          <a:p>
            <a:pPr marL="114300" indent="0">
              <a:lnSpc>
                <a:spcPct val="150000"/>
              </a:lnSpc>
              <a:buNone/>
            </a:pPr>
            <a:r>
              <a:rPr lang="en-US" sz="2200" b="1" dirty="0" smtClean="0">
                <a:latin typeface="Times New Roman" pitchFamily="18" charset="0"/>
                <a:cs typeface="Times New Roman" pitchFamily="18" charset="0"/>
              </a:rPr>
              <a:t>Types of Cheese</a:t>
            </a:r>
          </a:p>
          <a:p>
            <a:pPr>
              <a:lnSpc>
                <a:spcPct val="150000"/>
              </a:lnSpc>
            </a:pPr>
            <a:r>
              <a:rPr lang="en-US" dirty="0" err="1" smtClean="0">
                <a:latin typeface="Times New Roman" pitchFamily="18" charset="0"/>
                <a:cs typeface="Times New Roman" pitchFamily="18" charset="0"/>
              </a:rPr>
              <a:t>Asiago</a:t>
            </a:r>
            <a:r>
              <a:rPr lang="en-US" dirty="0" smtClean="0">
                <a:latin typeface="Times New Roman" pitchFamily="18" charset="0"/>
                <a:cs typeface="Times New Roman" pitchFamily="18" charset="0"/>
              </a:rPr>
              <a:t> Cheese</a:t>
            </a:r>
          </a:p>
          <a:p>
            <a:pPr>
              <a:lnSpc>
                <a:spcPct val="150000"/>
              </a:lnSpc>
            </a:pPr>
            <a:r>
              <a:rPr lang="en-US" sz="2200" dirty="0" smtClean="0">
                <a:latin typeface="Times New Roman" pitchFamily="18" charset="0"/>
                <a:cs typeface="Times New Roman" pitchFamily="18" charset="0"/>
              </a:rPr>
              <a:t>Bleu Cheese</a:t>
            </a:r>
          </a:p>
          <a:p>
            <a:pPr>
              <a:lnSpc>
                <a:spcPct val="150000"/>
              </a:lnSpc>
            </a:pPr>
            <a:r>
              <a:rPr lang="en-US" dirty="0" smtClean="0">
                <a:latin typeface="Times New Roman" pitchFamily="18" charset="0"/>
                <a:cs typeface="Times New Roman" pitchFamily="18" charset="0"/>
              </a:rPr>
              <a:t>Goat Cheese</a:t>
            </a:r>
          </a:p>
          <a:p>
            <a:pPr>
              <a:lnSpc>
                <a:spcPct val="150000"/>
              </a:lnSpc>
            </a:pPr>
            <a:r>
              <a:rPr lang="en-US" sz="2200" dirty="0" smtClean="0">
                <a:latin typeface="Times New Roman" pitchFamily="18" charset="0"/>
                <a:cs typeface="Times New Roman" pitchFamily="18" charset="0"/>
              </a:rPr>
              <a:t>Cream Cheese</a:t>
            </a:r>
          </a:p>
          <a:p>
            <a:pPr>
              <a:lnSpc>
                <a:spcPct val="150000"/>
              </a:lnSpc>
            </a:pPr>
            <a:r>
              <a:rPr lang="en-US" dirty="0" smtClean="0">
                <a:latin typeface="Times New Roman" pitchFamily="18" charset="0"/>
                <a:cs typeface="Times New Roman" pitchFamily="18" charset="0"/>
              </a:rPr>
              <a:t>Vegetarian Cheese</a:t>
            </a:r>
            <a:endParaRPr lang="en-US" sz="2200" dirty="0" smtClean="0">
              <a:latin typeface="Times New Roman" pitchFamily="18" charset="0"/>
              <a:cs typeface="Times New Roman" pitchFamily="18" charset="0"/>
            </a:endParaRPr>
          </a:p>
          <a:p>
            <a:pPr>
              <a:lnSpc>
                <a:spcPct val="150000"/>
              </a:lnSpc>
            </a:pPr>
            <a:endParaRPr lang="en-US" sz="2200" dirty="0" smtClean="0">
              <a:latin typeface="Times New Roman" pitchFamily="18" charset="0"/>
              <a:cs typeface="Times New Roman" pitchFamily="18" charset="0"/>
            </a:endParaRPr>
          </a:p>
          <a:p>
            <a:pPr>
              <a:lnSpc>
                <a:spcPct val="150000"/>
              </a:lnSpc>
            </a:pPr>
            <a:endParaRPr lang="en-US" sz="2200" dirty="0" smtClean="0">
              <a:latin typeface="Times New Roman" pitchFamily="18" charset="0"/>
              <a:cs typeface="Times New Roman" pitchFamily="18" charset="0"/>
            </a:endParaRPr>
          </a:p>
        </p:txBody>
      </p:sp>
      <p:sp>
        <p:nvSpPr>
          <p:cNvPr id="6" name="Rectangle 5"/>
          <p:cNvSpPr/>
          <p:nvPr/>
        </p:nvSpPr>
        <p:spPr>
          <a:xfrm>
            <a:off x="1600200" y="380999"/>
            <a:ext cx="4953000" cy="609601"/>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vert="horz" lIns="91440" tIns="45720" rIns="91440" bIns="45720" rtlCol="0" anchor="ctr">
            <a:normAutofit fontScale="85000" lnSpcReduction="20000"/>
          </a:bodyPr>
          <a:lstStyle/>
          <a:p>
            <a:pPr algn="ctr">
              <a:spcBef>
                <a:spcPct val="0"/>
              </a:spcBef>
            </a:pPr>
            <a:r>
              <a:rPr lang="en-US" sz="2400" b="1" dirty="0" smtClean="0">
                <a:solidFill>
                  <a:schemeClr val="tx1"/>
                </a:solidFill>
                <a:latin typeface="Times New Roman" pitchFamily="18" charset="0"/>
                <a:ea typeface="+mj-ea"/>
                <a:cs typeface="Times New Roman" pitchFamily="18" charset="0"/>
              </a:rPr>
              <a:t>Rheological and Functional Properties in Cheese</a:t>
            </a:r>
            <a:endParaRPr lang="en-US" sz="2400" b="1" dirty="0">
              <a:solidFill>
                <a:schemeClr val="tx1"/>
              </a:solidFill>
              <a:latin typeface="Times New Roman" pitchFamily="18" charset="0"/>
              <a:ea typeface="+mj-ea"/>
              <a:cs typeface="Times New Roman" pitchFamily="18" charset="0"/>
            </a:endParaRP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91000" y="3657600"/>
            <a:ext cx="3886200" cy="2438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19850662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Rectangle 3"/>
          <p:cNvSpPr>
            <a:spLocks noGrp="1" noChangeArrowheads="1"/>
          </p:cNvSpPr>
          <p:nvPr>
            <p:ph idx="1"/>
          </p:nvPr>
        </p:nvSpPr>
        <p:spPr>
          <a:xfrm>
            <a:off x="381000" y="990600"/>
            <a:ext cx="8229600" cy="4525963"/>
          </a:xfrm>
        </p:spPr>
        <p:txBody>
          <a:bodyPr>
            <a:normAutofit/>
          </a:bodyPr>
          <a:lstStyle/>
          <a:p>
            <a:pPr marL="114300" indent="0">
              <a:lnSpc>
                <a:spcPct val="150000"/>
              </a:lnSpc>
              <a:buNone/>
            </a:pPr>
            <a:r>
              <a:rPr lang="en-US" b="1" dirty="0" smtClean="0"/>
              <a:t>Three categories</a:t>
            </a:r>
          </a:p>
          <a:p>
            <a:pPr>
              <a:lnSpc>
                <a:spcPct val="150000"/>
              </a:lnSpc>
            </a:pPr>
            <a:r>
              <a:rPr lang="en-US" dirty="0" smtClean="0"/>
              <a:t>Empirical- </a:t>
            </a:r>
            <a:r>
              <a:rPr lang="en-US" dirty="0"/>
              <a:t>supply basic single point </a:t>
            </a:r>
            <a:r>
              <a:rPr lang="en-US" dirty="0" smtClean="0"/>
              <a:t>information</a:t>
            </a:r>
          </a:p>
          <a:p>
            <a:pPr>
              <a:lnSpc>
                <a:spcPct val="150000"/>
              </a:lnSpc>
            </a:pPr>
            <a:r>
              <a:rPr lang="en-US" dirty="0" smtClean="0"/>
              <a:t>Imitative-try </a:t>
            </a:r>
            <a:r>
              <a:rPr lang="en-US" dirty="0"/>
              <a:t>to imitate the forces and deformations associated with a specific </a:t>
            </a:r>
            <a:r>
              <a:rPr lang="en-US" dirty="0" smtClean="0"/>
              <a:t>process</a:t>
            </a:r>
          </a:p>
          <a:p>
            <a:pPr>
              <a:lnSpc>
                <a:spcPct val="150000"/>
              </a:lnSpc>
            </a:pPr>
            <a:r>
              <a:rPr lang="en-US" dirty="0" smtClean="0"/>
              <a:t>Fundamental- </a:t>
            </a:r>
            <a:r>
              <a:rPr lang="en-US" dirty="0"/>
              <a:t>gives information as to the element properties of a material </a:t>
            </a:r>
            <a:endParaRPr lang="en-US" sz="2200" dirty="0">
              <a:latin typeface="Times New Roman" pitchFamily="18" charset="0"/>
              <a:cs typeface="Times New Roman" pitchFamily="18" charset="0"/>
            </a:endParaRPr>
          </a:p>
        </p:txBody>
      </p:sp>
      <p:sp>
        <p:nvSpPr>
          <p:cNvPr id="3" name="Rectangle 2"/>
          <p:cNvSpPr/>
          <p:nvPr/>
        </p:nvSpPr>
        <p:spPr>
          <a:xfrm>
            <a:off x="533400" y="380999"/>
            <a:ext cx="6172200" cy="685801"/>
          </a:xfrm>
          <a:prstGeom prst="rect">
            <a:avLst/>
          </a:prstGeom>
          <a:ln>
            <a:noFill/>
          </a:ln>
        </p:spPr>
        <p:style>
          <a:lnRef idx="2">
            <a:schemeClr val="dk1"/>
          </a:lnRef>
          <a:fillRef idx="1">
            <a:schemeClr val="lt1"/>
          </a:fillRef>
          <a:effectRef idx="0">
            <a:schemeClr val="dk1"/>
          </a:effectRef>
          <a:fontRef idx="minor">
            <a:schemeClr val="dk1"/>
          </a:fontRef>
        </p:style>
        <p:txBody>
          <a:bodyPr vert="horz" lIns="91440" tIns="45720" rIns="91440" bIns="45720" rtlCol="0" anchor="ctr">
            <a:normAutofit/>
          </a:bodyPr>
          <a:lstStyle/>
          <a:p>
            <a:pPr algn="ctr">
              <a:spcBef>
                <a:spcPct val="0"/>
              </a:spcBef>
            </a:pPr>
            <a:r>
              <a:rPr lang="en-US" sz="2400" b="1" dirty="0" smtClean="0">
                <a:solidFill>
                  <a:schemeClr val="tx1"/>
                </a:solidFill>
                <a:latin typeface="Times New Roman" pitchFamily="18" charset="0"/>
                <a:ea typeface="+mj-ea"/>
                <a:cs typeface="Times New Roman" pitchFamily="18" charset="0"/>
              </a:rPr>
              <a:t>Rheological Tests</a:t>
            </a:r>
            <a:endParaRPr lang="en-US" sz="2400" b="1" dirty="0">
              <a:solidFill>
                <a:schemeClr val="tx1"/>
              </a:solidFill>
              <a:latin typeface="Times New Roman" pitchFamily="18" charset="0"/>
              <a:ea typeface="+mj-ea"/>
              <a:cs typeface="Times New Roman" pitchFamily="18" charset="0"/>
            </a:endParaRPr>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67200" y="3886200"/>
            <a:ext cx="3886200" cy="2514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82478148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381000" y="228600"/>
            <a:ext cx="4191000" cy="533400"/>
          </a:xfrm>
        </p:spPr>
        <p:txBody>
          <a:bodyPr>
            <a:normAutofit/>
          </a:bodyPr>
          <a:lstStyle/>
          <a:p>
            <a:r>
              <a:rPr lang="en-US" sz="2400" b="1" dirty="0" smtClean="0">
                <a:solidFill>
                  <a:schemeClr val="tx1"/>
                </a:solidFill>
                <a:latin typeface="Times New Roman" pitchFamily="18" charset="0"/>
                <a:cs typeface="Times New Roman" pitchFamily="18" charset="0"/>
              </a:rPr>
              <a:t>Rheological Methods</a:t>
            </a:r>
            <a:endParaRPr lang="en-US" sz="2400" b="1" dirty="0">
              <a:solidFill>
                <a:schemeClr val="tx1"/>
              </a:solidFill>
              <a:latin typeface="Times New Roman" pitchFamily="18" charset="0"/>
              <a:cs typeface="Times New Roman" pitchFamily="18" charset="0"/>
            </a:endParaRPr>
          </a:p>
        </p:txBody>
      </p:sp>
      <p:sp>
        <p:nvSpPr>
          <p:cNvPr id="14340" name="Rectangle 4"/>
          <p:cNvSpPr>
            <a:spLocks noGrp="1" noChangeArrowheads="1"/>
          </p:cNvSpPr>
          <p:nvPr>
            <p:ph sz="half" idx="1"/>
          </p:nvPr>
        </p:nvSpPr>
        <p:spPr>
          <a:xfrm>
            <a:off x="457200" y="838200"/>
            <a:ext cx="8305800" cy="5715000"/>
          </a:xfrm>
          <a:ln/>
          <a:extLst>
            <a:ext uri="{91240B29-F687-4F45-9708-019B960494DF}">
              <a14:hiddenLine xmlns:a14="http://schemas.microsoft.com/office/drawing/2010/main" w="76200">
                <a:solidFill>
                  <a:srgbClr val="000000"/>
                </a:solidFill>
                <a:miter lim="800000"/>
                <a:headEnd/>
                <a:tailEnd/>
              </a14:hiddenLine>
            </a:ext>
          </a:extLst>
        </p:spPr>
        <p:txBody>
          <a:bodyPr>
            <a:normAutofit/>
          </a:bodyPr>
          <a:lstStyle/>
          <a:p>
            <a:pPr marL="114300" indent="0">
              <a:buNone/>
            </a:pPr>
            <a:r>
              <a:rPr lang="en-US" sz="2400" b="1" dirty="0" smtClean="0">
                <a:latin typeface="Times New Roman" pitchFamily="18" charset="0"/>
                <a:cs typeface="Times New Roman" pitchFamily="18" charset="0"/>
              </a:rPr>
              <a:t>Small Strain</a:t>
            </a:r>
          </a:p>
          <a:p>
            <a:r>
              <a:rPr lang="en-US" sz="2400" dirty="0">
                <a:latin typeface="Times New Roman" pitchFamily="18" charset="0"/>
                <a:cs typeface="Times New Roman" pitchFamily="18" charset="0"/>
              </a:rPr>
              <a:t>Used to define both the elastic and the viscous nature </a:t>
            </a:r>
            <a:r>
              <a:rPr lang="en-US" sz="2400" dirty="0" smtClean="0">
                <a:latin typeface="Times New Roman" pitchFamily="18" charset="0"/>
                <a:cs typeface="Times New Roman" pitchFamily="18" charset="0"/>
              </a:rPr>
              <a:t>of </a:t>
            </a:r>
            <a:r>
              <a:rPr lang="en-US" sz="2400" dirty="0">
                <a:latin typeface="Times New Roman" pitchFamily="18" charset="0"/>
                <a:cs typeface="Times New Roman" pitchFamily="18" charset="0"/>
              </a:rPr>
              <a:t>cheese</a:t>
            </a:r>
            <a:r>
              <a:rPr lang="en-US" sz="2400" dirty="0" smtClean="0">
                <a:latin typeface="Times New Roman" pitchFamily="18" charset="0"/>
                <a:cs typeface="Times New Roman" pitchFamily="18" charset="0"/>
              </a:rPr>
              <a:t>.</a:t>
            </a:r>
          </a:p>
          <a:p>
            <a:r>
              <a:rPr lang="en-US" sz="2400" dirty="0" smtClean="0">
                <a:latin typeface="Times New Roman" pitchFamily="18" charset="0"/>
                <a:cs typeface="Times New Roman" pitchFamily="18" charset="0"/>
              </a:rPr>
              <a:t>Cheese </a:t>
            </a:r>
            <a:r>
              <a:rPr lang="en-US" sz="2400" dirty="0">
                <a:latin typeface="Times New Roman" pitchFamily="18" charset="0"/>
                <a:cs typeface="Times New Roman" pitchFamily="18" charset="0"/>
              </a:rPr>
              <a:t>is a time dependent material </a:t>
            </a:r>
            <a:endParaRPr lang="en-US" sz="2400" dirty="0" smtClean="0">
              <a:latin typeface="Times New Roman" pitchFamily="18" charset="0"/>
              <a:cs typeface="Times New Roman" pitchFamily="18" charset="0"/>
            </a:endParaRPr>
          </a:p>
          <a:p>
            <a:r>
              <a:rPr lang="en-US" sz="2400" dirty="0" smtClean="0">
                <a:latin typeface="Times New Roman" pitchFamily="18" charset="0"/>
                <a:cs typeface="Times New Roman" pitchFamily="18" charset="0"/>
              </a:rPr>
              <a:t>Useful </a:t>
            </a:r>
            <a:r>
              <a:rPr lang="en-US" sz="2400" dirty="0">
                <a:latin typeface="Times New Roman" pitchFamily="18" charset="0"/>
                <a:cs typeface="Times New Roman" pitchFamily="18" charset="0"/>
              </a:rPr>
              <a:t>in understanding mechanisms of some endues functions. </a:t>
            </a:r>
            <a:endParaRPr lang="en-US" sz="2400" dirty="0" smtClean="0">
              <a:latin typeface="Times New Roman" pitchFamily="18" charset="0"/>
              <a:cs typeface="Times New Roman" pitchFamily="18" charset="0"/>
            </a:endParaRPr>
          </a:p>
          <a:p>
            <a:r>
              <a:rPr lang="en-US" sz="2400" dirty="0" smtClean="0">
                <a:latin typeface="Times New Roman" pitchFamily="18" charset="0"/>
                <a:cs typeface="Times New Roman" pitchFamily="18" charset="0"/>
              </a:rPr>
              <a:t>Used </a:t>
            </a:r>
            <a:r>
              <a:rPr lang="en-US" sz="2400" dirty="0">
                <a:latin typeface="Times New Roman" pitchFamily="18" charset="0"/>
                <a:cs typeface="Times New Roman" pitchFamily="18" charset="0"/>
              </a:rPr>
              <a:t>to determine changes caused by processing and storage parameters of </a:t>
            </a:r>
            <a:r>
              <a:rPr lang="en-US" sz="2400" dirty="0" smtClean="0">
                <a:latin typeface="Times New Roman" pitchFamily="18" charset="0"/>
                <a:cs typeface="Times New Roman" pitchFamily="18" charset="0"/>
              </a:rPr>
              <a:t>cheeses</a:t>
            </a:r>
          </a:p>
          <a:p>
            <a:pPr marL="114300" indent="0">
              <a:lnSpc>
                <a:spcPct val="90000"/>
              </a:lnSpc>
              <a:buNone/>
            </a:pPr>
            <a:r>
              <a:rPr lang="en-US" sz="2600" b="1" dirty="0">
                <a:latin typeface="Times New Roman" pitchFamily="18" charset="0"/>
                <a:cs typeface="Times New Roman" pitchFamily="18" charset="0"/>
              </a:rPr>
              <a:t>Large Strain</a:t>
            </a:r>
          </a:p>
          <a:p>
            <a:pPr>
              <a:lnSpc>
                <a:spcPct val="90000"/>
              </a:lnSpc>
            </a:pPr>
            <a:r>
              <a:rPr lang="en-US" sz="2400" dirty="0">
                <a:latin typeface="Times New Roman" pitchFamily="18" charset="0"/>
                <a:cs typeface="Times New Roman" pitchFamily="18" charset="0"/>
              </a:rPr>
              <a:t>Used to determine cheese texture </a:t>
            </a:r>
          </a:p>
          <a:p>
            <a:pPr>
              <a:lnSpc>
                <a:spcPct val="90000"/>
              </a:lnSpc>
            </a:pPr>
            <a:r>
              <a:rPr lang="en-US" sz="2400" dirty="0">
                <a:latin typeface="Times New Roman" pitchFamily="18" charset="0"/>
                <a:cs typeface="Times New Roman" pitchFamily="18" charset="0"/>
              </a:rPr>
              <a:t>These measurements occur outside of linear viscoelastic region </a:t>
            </a:r>
          </a:p>
          <a:p>
            <a:pPr>
              <a:lnSpc>
                <a:spcPct val="90000"/>
              </a:lnSpc>
            </a:pPr>
            <a:r>
              <a:rPr lang="en-US" sz="2400" dirty="0">
                <a:latin typeface="Times New Roman" pitchFamily="18" charset="0"/>
                <a:cs typeface="Times New Roman" pitchFamily="18" charset="0"/>
              </a:rPr>
              <a:t>Characterize the non linear and fracture properties of the material </a:t>
            </a:r>
          </a:p>
          <a:p>
            <a:pPr>
              <a:lnSpc>
                <a:spcPct val="90000"/>
              </a:lnSpc>
            </a:pPr>
            <a:r>
              <a:rPr lang="en-US" sz="2400" dirty="0">
                <a:latin typeface="Times New Roman" pitchFamily="18" charset="0"/>
                <a:cs typeface="Times New Roman" pitchFamily="18" charset="0"/>
              </a:rPr>
              <a:t>Relate well to sensory properties since mastication is a large strain action</a:t>
            </a:r>
          </a:p>
          <a:p>
            <a:pPr>
              <a:lnSpc>
                <a:spcPct val="90000"/>
              </a:lnSpc>
            </a:pPr>
            <a:endParaRPr lang="en-US" sz="4400" dirty="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72200" y="2792796"/>
            <a:ext cx="1943100" cy="13144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147814404"/>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381000" y="228600"/>
            <a:ext cx="7706792" cy="533400"/>
          </a:xfrm>
        </p:spPr>
        <p:txBody>
          <a:bodyPr>
            <a:normAutofit/>
          </a:bodyPr>
          <a:lstStyle/>
          <a:p>
            <a:r>
              <a:rPr lang="en-US" sz="2400" b="1" dirty="0" smtClean="0">
                <a:solidFill>
                  <a:schemeClr val="tx1"/>
                </a:solidFill>
                <a:latin typeface="Times New Roman" pitchFamily="18" charset="0"/>
                <a:cs typeface="Times New Roman" pitchFamily="18" charset="0"/>
              </a:rPr>
              <a:t>Factors affecting Rheological and Functional Properties</a:t>
            </a:r>
            <a:endParaRPr lang="en-US" sz="2400" b="1" dirty="0">
              <a:solidFill>
                <a:schemeClr val="tx1"/>
              </a:solidFill>
              <a:latin typeface="Times New Roman" pitchFamily="18" charset="0"/>
              <a:cs typeface="Times New Roman" pitchFamily="18" charset="0"/>
            </a:endParaRPr>
          </a:p>
        </p:txBody>
      </p:sp>
      <p:sp>
        <p:nvSpPr>
          <p:cNvPr id="14340" name="Rectangle 4"/>
          <p:cNvSpPr>
            <a:spLocks noGrp="1" noChangeArrowheads="1"/>
          </p:cNvSpPr>
          <p:nvPr>
            <p:ph sz="half" idx="1"/>
          </p:nvPr>
        </p:nvSpPr>
        <p:spPr>
          <a:xfrm>
            <a:off x="457200" y="838200"/>
            <a:ext cx="7924800" cy="5613285"/>
          </a:xfrm>
          <a:ln/>
          <a:extLst>
            <a:ext uri="{91240B29-F687-4F45-9708-019B960494DF}">
              <a14:hiddenLine xmlns:a14="http://schemas.microsoft.com/office/drawing/2010/main" w="76200">
                <a:solidFill>
                  <a:srgbClr val="000000"/>
                </a:solidFill>
                <a:miter lim="800000"/>
                <a:headEnd/>
                <a:tailEnd/>
              </a14:hiddenLine>
            </a:ext>
          </a:extLst>
        </p:spPr>
        <p:txBody>
          <a:bodyPr>
            <a:normAutofit/>
          </a:bodyPr>
          <a:lstStyle/>
          <a:p>
            <a:r>
              <a:rPr lang="en-US" sz="2400" dirty="0">
                <a:latin typeface="Times New Roman" pitchFamily="18" charset="0"/>
                <a:cs typeface="Times New Roman" pitchFamily="18" charset="0"/>
              </a:rPr>
              <a:t>Can be categorized as below </a:t>
            </a:r>
          </a:p>
          <a:p>
            <a:r>
              <a:rPr lang="en-US" sz="2400" dirty="0">
                <a:latin typeface="Times New Roman" pitchFamily="18" charset="0"/>
                <a:cs typeface="Times New Roman" pitchFamily="18" charset="0"/>
              </a:rPr>
              <a:t>Properties of milk </a:t>
            </a:r>
          </a:p>
          <a:p>
            <a:r>
              <a:rPr lang="en-US" sz="2400" dirty="0">
                <a:latin typeface="Times New Roman" pitchFamily="18" charset="0"/>
                <a:cs typeface="Times New Roman" pitchFamily="18" charset="0"/>
              </a:rPr>
              <a:t>Cheese composition </a:t>
            </a:r>
          </a:p>
          <a:p>
            <a:r>
              <a:rPr lang="en-US" sz="2400" dirty="0">
                <a:latin typeface="Times New Roman" pitchFamily="18" charset="0"/>
                <a:cs typeface="Times New Roman" pitchFamily="18" charset="0"/>
              </a:rPr>
              <a:t>Cheese making procedures </a:t>
            </a:r>
          </a:p>
          <a:p>
            <a:r>
              <a:rPr lang="en-US" sz="2400" dirty="0" smtClean="0">
                <a:latin typeface="Times New Roman" pitchFamily="18" charset="0"/>
                <a:cs typeface="Times New Roman" pitchFamily="18" charset="0"/>
              </a:rPr>
              <a:t>Post manufacturing </a:t>
            </a:r>
            <a:r>
              <a:rPr lang="en-US" sz="2400" dirty="0">
                <a:latin typeface="Times New Roman" pitchFamily="18" charset="0"/>
                <a:cs typeface="Times New Roman" pitchFamily="18" charset="0"/>
              </a:rPr>
              <a:t>processes </a:t>
            </a:r>
          </a:p>
          <a:p>
            <a:pPr>
              <a:lnSpc>
                <a:spcPct val="90000"/>
              </a:lnSpc>
            </a:pPr>
            <a:endParaRPr lang="en-US" sz="2600" dirty="0">
              <a:latin typeface="Times New Roman" pitchFamily="18" charset="0"/>
              <a:cs typeface="Times New Roman" pitchFamily="18" charset="0"/>
            </a:endParaRPr>
          </a:p>
          <a:p>
            <a:pPr>
              <a:lnSpc>
                <a:spcPct val="90000"/>
              </a:lnSpc>
            </a:pPr>
            <a:endParaRPr lang="en-US" sz="4400" dirty="0"/>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33600" y="3581400"/>
            <a:ext cx="5715000" cy="2667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281218687"/>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Rectangle 3"/>
          <p:cNvSpPr>
            <a:spLocks noGrp="1" noChangeArrowheads="1"/>
          </p:cNvSpPr>
          <p:nvPr>
            <p:ph idx="1"/>
          </p:nvPr>
        </p:nvSpPr>
        <p:spPr>
          <a:xfrm>
            <a:off x="228600" y="1066800"/>
            <a:ext cx="8458200" cy="4953000"/>
          </a:xfrm>
        </p:spPr>
        <p:txBody>
          <a:bodyPr>
            <a:normAutofit/>
          </a:bodyPr>
          <a:lstStyle/>
          <a:p>
            <a:pPr>
              <a:lnSpc>
                <a:spcPct val="150000"/>
              </a:lnSpc>
            </a:pPr>
            <a:r>
              <a:rPr lang="en-US" dirty="0" smtClean="0"/>
              <a:t>Responsible </a:t>
            </a:r>
            <a:r>
              <a:rPr lang="en-US" dirty="0"/>
              <a:t>for any formulation, production, appearance, usage, </a:t>
            </a:r>
            <a:r>
              <a:rPr lang="en-US" dirty="0" smtClean="0"/>
              <a:t>and finally </a:t>
            </a:r>
            <a:r>
              <a:rPr lang="en-US" dirty="0"/>
              <a:t>affect </a:t>
            </a:r>
            <a:r>
              <a:rPr lang="en-US" dirty="0" smtClean="0"/>
              <a:t>stability</a:t>
            </a:r>
          </a:p>
          <a:p>
            <a:pPr>
              <a:lnSpc>
                <a:spcPct val="150000"/>
              </a:lnSpc>
            </a:pPr>
            <a:r>
              <a:rPr lang="en-US" dirty="0"/>
              <a:t>Affects final cost of </a:t>
            </a:r>
            <a:r>
              <a:rPr lang="en-US" dirty="0" smtClean="0"/>
              <a:t>product</a:t>
            </a:r>
          </a:p>
          <a:p>
            <a:pPr>
              <a:lnSpc>
                <a:spcPct val="150000"/>
              </a:lnSpc>
            </a:pPr>
            <a:r>
              <a:rPr lang="en-US" dirty="0"/>
              <a:t>If a material is pumped, sprayed, extended, extruded, molded, coated, mixed</a:t>
            </a:r>
            <a:r>
              <a:rPr lang="en-US" dirty="0" smtClean="0"/>
              <a:t>, chewed</a:t>
            </a:r>
            <a:r>
              <a:rPr lang="en-US" dirty="0"/>
              <a:t>, swallowed, rubbed, transported, stored, heated, cooled, aged …</a:t>
            </a:r>
            <a:r>
              <a:rPr lang="en-US" b="1" dirty="0" smtClean="0"/>
              <a:t>Rheology</a:t>
            </a:r>
            <a:r>
              <a:rPr lang="en-US" dirty="0" smtClean="0"/>
              <a:t> </a:t>
            </a:r>
            <a:r>
              <a:rPr lang="en-US" dirty="0"/>
              <a:t>is </a:t>
            </a:r>
            <a:r>
              <a:rPr lang="en-US" dirty="0" smtClean="0"/>
              <a:t>important</a:t>
            </a:r>
          </a:p>
        </p:txBody>
      </p:sp>
      <p:sp>
        <p:nvSpPr>
          <p:cNvPr id="6" name="Rectangle 5"/>
          <p:cNvSpPr/>
          <p:nvPr/>
        </p:nvSpPr>
        <p:spPr>
          <a:xfrm>
            <a:off x="533400" y="380999"/>
            <a:ext cx="5181600" cy="533401"/>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vert="horz" lIns="91440" tIns="45720" rIns="91440" bIns="45720" rtlCol="0" anchor="ctr">
            <a:normAutofit/>
          </a:bodyPr>
          <a:lstStyle/>
          <a:p>
            <a:pPr algn="ctr">
              <a:spcBef>
                <a:spcPct val="0"/>
              </a:spcBef>
            </a:pPr>
            <a:r>
              <a:rPr lang="en-US" sz="2400" b="1" dirty="0" smtClean="0">
                <a:solidFill>
                  <a:schemeClr val="tx1"/>
                </a:solidFill>
                <a:latin typeface="Times New Roman" pitchFamily="18" charset="0"/>
                <a:ea typeface="+mj-ea"/>
                <a:cs typeface="Times New Roman" pitchFamily="18" charset="0"/>
              </a:rPr>
              <a:t>Industrial Aspect of Rheology</a:t>
            </a:r>
            <a:endParaRPr lang="en-US" sz="2400" b="1" dirty="0">
              <a:solidFill>
                <a:schemeClr val="tx1"/>
              </a:solidFill>
              <a:latin typeface="Times New Roman" pitchFamily="18" charset="0"/>
              <a:ea typeface="+mj-ea"/>
              <a:cs typeface="Times New Roman" pitchFamily="18" charset="0"/>
            </a:endParaRPr>
          </a:p>
        </p:txBody>
      </p:sp>
    </p:spTree>
    <p:extLst>
      <p:ext uri="{BB962C8B-B14F-4D97-AF65-F5344CB8AC3E}">
        <p14:creationId xmlns:p14="http://schemas.microsoft.com/office/powerpoint/2010/main" val="381915192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0" name="Rectangle 3"/>
          <p:cNvSpPr>
            <a:spLocks noGrp="1" noChangeArrowheads="1"/>
          </p:cNvSpPr>
          <p:nvPr>
            <p:ph idx="1"/>
          </p:nvPr>
        </p:nvSpPr>
        <p:spPr>
          <a:xfrm>
            <a:off x="304800" y="1066800"/>
            <a:ext cx="8077200" cy="5486400"/>
          </a:xfrm>
        </p:spPr>
        <p:txBody>
          <a:bodyPr>
            <a:noAutofit/>
          </a:bodyPr>
          <a:lstStyle/>
          <a:p>
            <a:pPr marL="0" indent="0">
              <a:lnSpc>
                <a:spcPct val="150000"/>
              </a:lnSpc>
              <a:buNone/>
            </a:pPr>
            <a:r>
              <a:rPr lang="en-US" b="1" dirty="0" smtClean="0">
                <a:latin typeface="Times New Roman" pitchFamily="18" charset="0"/>
                <a:cs typeface="Times New Roman" pitchFamily="18" charset="0"/>
              </a:rPr>
              <a:t>Foods</a:t>
            </a:r>
          </a:p>
          <a:p>
            <a:pPr indent="-342900">
              <a:lnSpc>
                <a:spcPct val="150000"/>
              </a:lnSpc>
            </a:pPr>
            <a:r>
              <a:rPr lang="en-US" dirty="0">
                <a:latin typeface="Times New Roman" pitchFamily="18" charset="0"/>
                <a:cs typeface="Times New Roman" pitchFamily="18" charset="0"/>
              </a:rPr>
              <a:t>Emulsions </a:t>
            </a:r>
            <a:r>
              <a:rPr lang="en-US" dirty="0" smtClean="0">
                <a:latin typeface="Times New Roman" pitchFamily="18" charset="0"/>
                <a:cs typeface="Times New Roman" pitchFamily="18" charset="0"/>
              </a:rPr>
              <a:t>(mayonnaise, </a:t>
            </a:r>
            <a:r>
              <a:rPr lang="en-US" dirty="0">
                <a:latin typeface="Times New Roman" pitchFamily="18" charset="0"/>
                <a:cs typeface="Times New Roman" pitchFamily="18" charset="0"/>
              </a:rPr>
              <a:t>ice cream) </a:t>
            </a:r>
          </a:p>
          <a:p>
            <a:pPr indent="-342900">
              <a:lnSpc>
                <a:spcPct val="150000"/>
              </a:lnSpc>
            </a:pPr>
            <a:r>
              <a:rPr lang="en-US" dirty="0">
                <a:latin typeface="Times New Roman" pitchFamily="18" charset="0"/>
                <a:cs typeface="Times New Roman" pitchFamily="18" charset="0"/>
              </a:rPr>
              <a:t>Foams (ice cream, whipped cream) </a:t>
            </a:r>
          </a:p>
          <a:p>
            <a:pPr indent="-342900">
              <a:lnSpc>
                <a:spcPct val="150000"/>
              </a:lnSpc>
            </a:pPr>
            <a:r>
              <a:rPr lang="en-US" dirty="0">
                <a:latin typeface="Times New Roman" pitchFamily="18" charset="0"/>
                <a:cs typeface="Times New Roman" pitchFamily="18" charset="0"/>
              </a:rPr>
              <a:t>Suspensions (mustard, chocolate) </a:t>
            </a:r>
          </a:p>
          <a:p>
            <a:pPr indent="-342900">
              <a:lnSpc>
                <a:spcPct val="150000"/>
              </a:lnSpc>
            </a:pPr>
            <a:r>
              <a:rPr lang="en-US" dirty="0">
                <a:latin typeface="Times New Roman" pitchFamily="18" charset="0"/>
                <a:cs typeface="Times New Roman" pitchFamily="18" charset="0"/>
              </a:rPr>
              <a:t>Gels (cheese</a:t>
            </a:r>
            <a:r>
              <a:rPr lang="en-US" dirty="0" smtClean="0">
                <a:latin typeface="Times New Roman" pitchFamily="18" charset="0"/>
                <a:cs typeface="Times New Roman" pitchFamily="18" charset="0"/>
              </a:rPr>
              <a:t>)</a:t>
            </a:r>
          </a:p>
          <a:p>
            <a:pPr marL="0" indent="0">
              <a:lnSpc>
                <a:spcPct val="150000"/>
              </a:lnSpc>
              <a:buNone/>
            </a:pPr>
            <a:r>
              <a:rPr lang="en-US" b="1" dirty="0" smtClean="0">
                <a:latin typeface="Times New Roman" pitchFamily="18" charset="0"/>
                <a:cs typeface="Times New Roman" pitchFamily="18" charset="0"/>
              </a:rPr>
              <a:t>Bio fluids </a:t>
            </a:r>
          </a:p>
          <a:p>
            <a:pPr indent="-342900">
              <a:lnSpc>
                <a:spcPct val="150000"/>
              </a:lnSpc>
            </a:pPr>
            <a:r>
              <a:rPr lang="en-US" dirty="0">
                <a:latin typeface="Times New Roman" pitchFamily="18" charset="0"/>
                <a:cs typeface="Times New Roman" pitchFamily="18" charset="0"/>
              </a:rPr>
              <a:t>Suspension (blood)</a:t>
            </a:r>
          </a:p>
          <a:p>
            <a:pPr indent="-342900">
              <a:lnSpc>
                <a:spcPct val="150000"/>
              </a:lnSpc>
            </a:pPr>
            <a:r>
              <a:rPr lang="en-US" dirty="0">
                <a:latin typeface="Times New Roman" pitchFamily="18" charset="0"/>
                <a:cs typeface="Times New Roman" pitchFamily="18" charset="0"/>
              </a:rPr>
              <a:t>Gel (mucin) </a:t>
            </a:r>
          </a:p>
          <a:p>
            <a:pPr indent="-342900">
              <a:lnSpc>
                <a:spcPct val="150000"/>
              </a:lnSpc>
            </a:pPr>
            <a:r>
              <a:rPr lang="en-US" dirty="0">
                <a:latin typeface="Times New Roman" pitchFamily="18" charset="0"/>
                <a:cs typeface="Times New Roman" pitchFamily="18" charset="0"/>
              </a:rPr>
              <a:t>Solutions (spittle</a:t>
            </a:r>
            <a:r>
              <a:rPr lang="en-US" dirty="0" smtClean="0">
                <a:latin typeface="Times New Roman" pitchFamily="18" charset="0"/>
                <a:cs typeface="Times New Roman" pitchFamily="18" charset="0"/>
              </a:rPr>
              <a:t>), etc.,</a:t>
            </a:r>
          </a:p>
          <a:p>
            <a:pPr indent="-342900">
              <a:lnSpc>
                <a:spcPct val="150000"/>
              </a:lnSpc>
            </a:pPr>
            <a:endParaRPr lang="en-US" sz="2200" dirty="0" smtClean="0">
              <a:latin typeface="Times New Roman" pitchFamily="18" charset="0"/>
              <a:cs typeface="Times New Roman" pitchFamily="18" charset="0"/>
            </a:endParaRPr>
          </a:p>
          <a:p>
            <a:pPr marL="0" indent="0">
              <a:lnSpc>
                <a:spcPct val="150000"/>
              </a:lnSpc>
              <a:buNone/>
            </a:pPr>
            <a:endParaRPr lang="en-US" sz="2200" dirty="0" smtClean="0">
              <a:latin typeface="Times New Roman" pitchFamily="18" charset="0"/>
              <a:cs typeface="Times New Roman" pitchFamily="18" charset="0"/>
            </a:endParaRPr>
          </a:p>
        </p:txBody>
      </p:sp>
      <p:sp>
        <p:nvSpPr>
          <p:cNvPr id="3" name="Rectangle 2"/>
          <p:cNvSpPr/>
          <p:nvPr/>
        </p:nvSpPr>
        <p:spPr>
          <a:xfrm>
            <a:off x="499240" y="380999"/>
            <a:ext cx="4377560" cy="685801"/>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vert="horz" lIns="91440" tIns="45720" rIns="91440" bIns="45720" rtlCol="0" anchor="ctr">
            <a:noAutofit/>
          </a:bodyPr>
          <a:lstStyle/>
          <a:p>
            <a:pPr algn="ctr">
              <a:spcBef>
                <a:spcPct val="0"/>
              </a:spcBef>
            </a:pPr>
            <a:r>
              <a:rPr lang="en-US" sz="2400" b="1" dirty="0">
                <a:solidFill>
                  <a:schemeClr val="tx1"/>
                </a:solidFill>
                <a:latin typeface="Times New Roman" pitchFamily="18" charset="0"/>
                <a:ea typeface="+mj-ea"/>
                <a:cs typeface="Times New Roman" pitchFamily="18" charset="0"/>
              </a:rPr>
              <a:t>Examples of Complex Fluids</a:t>
            </a:r>
          </a:p>
        </p:txBody>
      </p:sp>
    </p:spTree>
    <p:extLst>
      <p:ext uri="{BB962C8B-B14F-4D97-AF65-F5344CB8AC3E}">
        <p14:creationId xmlns:p14="http://schemas.microsoft.com/office/powerpoint/2010/main" val="297437565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96894" y="2743200"/>
            <a:ext cx="2557110" cy="707886"/>
          </a:xfrm>
          <a:prstGeom prst="rect">
            <a:avLst/>
          </a:prstGeom>
        </p:spPr>
        <p:txBody>
          <a:bodyPr wrap="none">
            <a:spAutoFit/>
          </a:bodyPr>
          <a:lstStyle/>
          <a:p>
            <a:r>
              <a:rPr lang="en-US" sz="4000" b="1" dirty="0" smtClean="0">
                <a:latin typeface="Monotype Corsiva" pitchFamily="66" charset="0"/>
              </a:rPr>
              <a:t>Thank You..!</a:t>
            </a:r>
            <a:endParaRPr lang="en-US" sz="4000" b="1" dirty="0">
              <a:latin typeface="Monotype Corsiva" pitchFamily="66" charset="0"/>
            </a:endParaRPr>
          </a:p>
        </p:txBody>
      </p:sp>
    </p:spTree>
    <p:extLst>
      <p:ext uri="{BB962C8B-B14F-4D97-AF65-F5344CB8AC3E}">
        <p14:creationId xmlns:p14="http://schemas.microsoft.com/office/powerpoint/2010/main" val="30171436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297718" y="1295400"/>
            <a:ext cx="8084282" cy="5573129"/>
          </a:xfrm>
          <a:prstGeom prst="rect">
            <a:avLst/>
          </a:prstGeom>
        </p:spPr>
        <p:txBody>
          <a:bodyPr wrap="square">
            <a:spAutoFit/>
          </a:bodyPr>
          <a:lstStyle/>
          <a:p>
            <a:pPr algn="just">
              <a:lnSpc>
                <a:spcPct val="150000"/>
              </a:lnSpc>
            </a:pPr>
            <a:r>
              <a:rPr lang="en-US" sz="2400" dirty="0" smtClean="0"/>
              <a:t>Yanyun </a:t>
            </a:r>
            <a:r>
              <a:rPr lang="en-US" sz="2400" dirty="0"/>
              <a:t>Zhao is a Professor in the Department of Food Science &amp; Technology, Oregon State University (OSU) with combined research, Extension and education responsibilities in value-added food processing. She received her BS and MS from University of Shanghai for Science and Technology (former Shanghai Institute of Mechanical Engineering) in 1982 and 1987, respectively, and PhD from Louisiana State University in 1993. She then joined Iowa State University as a Post-Doctoral Research Associate (1993-1995) and an Assistant Professor (1995-1996).</a:t>
            </a:r>
            <a:endParaRPr lang="en-US" sz="2200" dirty="0" smtClean="0">
              <a:latin typeface="Times New Roman" pitchFamily="18" charset="0"/>
              <a:cs typeface="Times New Roman" pitchFamily="18" charset="0"/>
            </a:endParaRPr>
          </a:p>
        </p:txBody>
      </p:sp>
      <p:sp>
        <p:nvSpPr>
          <p:cNvPr id="6" name="Rectangle 5"/>
          <p:cNvSpPr/>
          <p:nvPr/>
        </p:nvSpPr>
        <p:spPr>
          <a:xfrm>
            <a:off x="297718" y="504333"/>
            <a:ext cx="1569661" cy="461665"/>
          </a:xfrm>
          <a:prstGeom prst="rect">
            <a:avLst/>
          </a:prstGeom>
          <a:noFill/>
        </p:spPr>
        <p:txBody>
          <a:bodyPr vert="horz" lIns="91440" tIns="45720" rIns="91440" bIns="45720" rtlCol="0" anchor="ctr">
            <a:normAutofit/>
          </a:bodyPr>
          <a:lstStyle/>
          <a:p>
            <a:pPr algn="ctr">
              <a:spcBef>
                <a:spcPct val="0"/>
              </a:spcBef>
            </a:pPr>
            <a:r>
              <a:rPr lang="en-US" sz="2400" b="1" dirty="0">
                <a:latin typeface="Times New Roman" pitchFamily="18" charset="0"/>
                <a:ea typeface="+mj-ea"/>
                <a:cs typeface="Times New Roman" pitchFamily="18" charset="0"/>
              </a:rPr>
              <a:t>Biography</a:t>
            </a:r>
          </a:p>
        </p:txBody>
      </p:sp>
    </p:spTree>
    <p:extLst>
      <p:ext uri="{BB962C8B-B14F-4D97-AF65-F5344CB8AC3E}">
        <p14:creationId xmlns:p14="http://schemas.microsoft.com/office/powerpoint/2010/main" val="357738014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447800"/>
            <a:ext cx="8229600" cy="4229619"/>
          </a:xfrm>
        </p:spPr>
        <p:txBody>
          <a:bodyPr wrap="square">
            <a:spAutoFit/>
          </a:bodyPr>
          <a:lstStyle/>
          <a:p>
            <a:pPr marL="347663" indent="-347663" algn="just">
              <a:lnSpc>
                <a:spcPct val="150000"/>
              </a:lnSpc>
            </a:pPr>
            <a:r>
              <a:rPr lang="en-US" dirty="0">
                <a:latin typeface="Times New Roman" pitchFamily="18" charset="0"/>
                <a:cs typeface="Times New Roman" pitchFamily="18" charset="0"/>
              </a:rPr>
              <a:t>Investigation of the Impacts of Different Food Processing and Packaging Technologies on the Physiochemical, Nutritional and Microbial Qualities of Foods and Development of Strategies to Retain Food Quality and Enhance Food Safety.</a:t>
            </a:r>
          </a:p>
          <a:p>
            <a:pPr marL="347663" indent="-347663" algn="just">
              <a:lnSpc>
                <a:spcPct val="150000"/>
              </a:lnSpc>
            </a:pPr>
            <a:r>
              <a:rPr lang="en-US" dirty="0">
                <a:latin typeface="Times New Roman" pitchFamily="18" charset="0"/>
                <a:cs typeface="Times New Roman" pitchFamily="18" charset="0"/>
              </a:rPr>
              <a:t>Development of Antimicrobial Edible Coatings for Enhancing Quality and Safety of Fresh Produce and Processed Foods.</a:t>
            </a:r>
          </a:p>
          <a:p>
            <a:pPr marL="347663" indent="-347663" algn="just">
              <a:lnSpc>
                <a:spcPct val="150000"/>
              </a:lnSpc>
            </a:pPr>
            <a:r>
              <a:rPr lang="en-US" dirty="0">
                <a:latin typeface="Times New Roman" pitchFamily="18" charset="0"/>
                <a:cs typeface="Times New Roman" pitchFamily="18" charset="0"/>
              </a:rPr>
              <a:t>Development of Novel Food Processing Approaches to Develop Value-Added Food Products.</a:t>
            </a:r>
            <a:endParaRPr lang="en-US" sz="2200" dirty="0">
              <a:latin typeface="Times New Roman" pitchFamily="18" charset="0"/>
              <a:cs typeface="Times New Roman" pitchFamily="18" charset="0"/>
            </a:endParaRPr>
          </a:p>
        </p:txBody>
      </p:sp>
      <p:sp>
        <p:nvSpPr>
          <p:cNvPr id="5" name="Rectangle 4"/>
          <p:cNvSpPr/>
          <p:nvPr/>
        </p:nvSpPr>
        <p:spPr>
          <a:xfrm>
            <a:off x="533400" y="380999"/>
            <a:ext cx="2514600" cy="609601"/>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vert="horz" lIns="91440" tIns="45720" rIns="91440" bIns="45720" rtlCol="0" anchor="ctr">
            <a:normAutofit/>
          </a:bodyPr>
          <a:lstStyle/>
          <a:p>
            <a:pPr algn="ctr">
              <a:spcBef>
                <a:spcPct val="0"/>
              </a:spcBef>
            </a:pPr>
            <a:r>
              <a:rPr lang="en-US" sz="2400" b="1" dirty="0" smtClean="0">
                <a:solidFill>
                  <a:schemeClr val="tx1"/>
                </a:solidFill>
                <a:latin typeface="Times New Roman" pitchFamily="18" charset="0"/>
                <a:ea typeface="+mj-ea"/>
                <a:cs typeface="Times New Roman" pitchFamily="18" charset="0"/>
              </a:rPr>
              <a:t>Research Interest</a:t>
            </a:r>
            <a:endParaRPr lang="en-US" sz="2400" b="1" dirty="0">
              <a:solidFill>
                <a:schemeClr val="tx1"/>
              </a:solidFill>
              <a:latin typeface="Times New Roman" pitchFamily="18" charset="0"/>
              <a:ea typeface="+mj-ea"/>
              <a:cs typeface="Times New Roman" pitchFamily="18" charset="0"/>
            </a:endParaRPr>
          </a:p>
        </p:txBody>
      </p:sp>
    </p:spTree>
    <p:extLst>
      <p:ext uri="{BB962C8B-B14F-4D97-AF65-F5344CB8AC3E}">
        <p14:creationId xmlns:p14="http://schemas.microsoft.com/office/powerpoint/2010/main" val="239110900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7620000" cy="5334000"/>
          </a:xfrm>
        </p:spPr>
        <p:txBody>
          <a:bodyPr>
            <a:noAutofit/>
          </a:bodyPr>
          <a:lstStyle/>
          <a:p>
            <a:r>
              <a:rPr lang="en-US" sz="2000" dirty="0">
                <a:latin typeface="Times New Roman" panose="02020603050405020304" pitchFamily="18" charset="0"/>
                <a:cs typeface="Times New Roman" panose="02020603050405020304" pitchFamily="18" charset="0"/>
              </a:rPr>
              <a:t>Deng, Y., Yang, G., Yue, J., Qian, B., Liu, Z., Wang, D., Zhong, Yu and Zhao, Y. 2014.  Influences of ripening stages and extracting solvents on the polyphenolic compounds, antimicrobial and antioxidant activities of blueberry leaf extracts, Food Control, In Press.</a:t>
            </a:r>
          </a:p>
          <a:p>
            <a:r>
              <a:rPr lang="en-US" sz="2000" dirty="0">
                <a:latin typeface="Times New Roman" panose="02020603050405020304" pitchFamily="18" charset="0"/>
                <a:cs typeface="Times New Roman" panose="02020603050405020304" pitchFamily="18" charset="0"/>
              </a:rPr>
              <a:t>Deng, Y., Wang, Y., Yue, J., Zhong, Yu and Zhao, Y. 2014. Thermal Behavior, Microstructure and Protein Quality of Squid Fillets Dried by Far-Infrared Assisted Heat Pump Drying. Food Control. 36(1), 102-110.</a:t>
            </a:r>
          </a:p>
          <a:p>
            <a:r>
              <a:rPr lang="en-US" sz="2000" dirty="0">
                <a:latin typeface="Times New Roman" panose="02020603050405020304" pitchFamily="18" charset="0"/>
                <a:cs typeface="Times New Roman" panose="02020603050405020304" pitchFamily="18" charset="0"/>
              </a:rPr>
              <a:t>Jung, J. and Zhao, Y. 2013. Impact of the structural differences between α- and β-chitin on the depolymerizing reaction and antibacterial activity of α- and β-chitosan. J. Agric. Food Chem. 61(37) 8783-8789.</a:t>
            </a:r>
          </a:p>
          <a:p>
            <a:r>
              <a:rPr lang="en-US" sz="2000" dirty="0">
                <a:latin typeface="Times New Roman" panose="02020603050405020304" pitchFamily="18" charset="0"/>
                <a:cs typeface="Times New Roman" panose="02020603050405020304" pitchFamily="18" charset="0"/>
              </a:rPr>
              <a:t>Zhao, Y., Lian, Z, and Yue, Jin. 2013. Recent Development in Food Packaging, Invited review article. Journal of Chinese Institute of Food Science and Technology, 13(4), 1-10. </a:t>
            </a:r>
            <a:endParaRPr lang="en-US" sz="2000" dirty="0">
              <a:latin typeface="Times New Roman" panose="02020603050405020304" pitchFamily="18" charset="0"/>
              <a:cs typeface="Times New Roman" panose="02020603050405020304" pitchFamily="18" charset="0"/>
            </a:endParaRPr>
          </a:p>
        </p:txBody>
      </p:sp>
      <p:sp>
        <p:nvSpPr>
          <p:cNvPr id="5" name="Rectangle 4"/>
          <p:cNvSpPr/>
          <p:nvPr/>
        </p:nvSpPr>
        <p:spPr>
          <a:xfrm>
            <a:off x="2286000" y="380999"/>
            <a:ext cx="3200400" cy="609601"/>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vert="horz" lIns="91440" tIns="45720" rIns="91440" bIns="45720" rtlCol="0" anchor="ctr">
            <a:normAutofit/>
          </a:bodyPr>
          <a:lstStyle/>
          <a:p>
            <a:pPr algn="ctr">
              <a:spcBef>
                <a:spcPct val="0"/>
              </a:spcBef>
            </a:pPr>
            <a:r>
              <a:rPr lang="en-US" sz="2400" b="1" dirty="0" smtClean="0">
                <a:solidFill>
                  <a:schemeClr val="tx1"/>
                </a:solidFill>
                <a:latin typeface="Times New Roman" pitchFamily="18" charset="0"/>
                <a:ea typeface="+mj-ea"/>
                <a:cs typeface="Times New Roman" pitchFamily="18" charset="0"/>
              </a:rPr>
              <a:t>Publications</a:t>
            </a:r>
            <a:endParaRPr lang="en-US" sz="2400" b="1" dirty="0">
              <a:solidFill>
                <a:schemeClr val="tx1"/>
              </a:solidFill>
              <a:latin typeface="Times New Roman" pitchFamily="18" charset="0"/>
              <a:ea typeface="+mj-ea"/>
              <a:cs typeface="Times New Roman" pitchFamily="18" charset="0"/>
            </a:endParaRPr>
          </a:p>
        </p:txBody>
      </p:sp>
    </p:spTree>
    <p:extLst>
      <p:ext uri="{BB962C8B-B14F-4D97-AF65-F5344CB8AC3E}">
        <p14:creationId xmlns:p14="http://schemas.microsoft.com/office/powerpoint/2010/main" val="1254698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Autofit/>
          </a:bodyPr>
          <a:lstStyle/>
          <a:p>
            <a:r>
              <a:rPr lang="en-US" dirty="0">
                <a:latin typeface="Times New Roman" panose="02020603050405020304" pitchFamily="18" charset="0"/>
                <a:cs typeface="Times New Roman" panose="02020603050405020304" pitchFamily="18" charset="0"/>
              </a:rPr>
              <a:t>Zhao Y. Editor. 2012. Specialty foods: processing technology, quality, and safety. Taylor and Francis Group, LLC, Boca Raton, FL. ISBN-10: 1439854238.</a:t>
            </a:r>
          </a:p>
          <a:p>
            <a:r>
              <a:rPr lang="en-US" dirty="0">
                <a:latin typeface="Times New Roman" panose="02020603050405020304" pitchFamily="18" charset="0"/>
                <a:cs typeface="Times New Roman" panose="02020603050405020304" pitchFamily="18" charset="0"/>
              </a:rPr>
              <a:t>Zhao Y. Editor. 2007. Berry fruits: Value-added products for health promotion. Taylor and Francis Group, LLC, Boca Raton, FL. ISBN-10: 0849358027.</a:t>
            </a:r>
            <a:endParaRPr lang="en-US" dirty="0">
              <a:latin typeface="Times New Roman" panose="02020603050405020304" pitchFamily="18" charset="0"/>
              <a:cs typeface="Times New Roman" panose="02020603050405020304" pitchFamily="18" charset="0"/>
            </a:endParaRPr>
          </a:p>
        </p:txBody>
      </p:sp>
      <p:sp>
        <p:nvSpPr>
          <p:cNvPr id="5" name="Rectangle 4"/>
          <p:cNvSpPr/>
          <p:nvPr/>
        </p:nvSpPr>
        <p:spPr>
          <a:xfrm>
            <a:off x="2286000" y="380999"/>
            <a:ext cx="3200400" cy="609601"/>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vert="horz" lIns="91440" tIns="45720" rIns="91440" bIns="45720" rtlCol="0" anchor="ctr">
            <a:normAutofit/>
          </a:bodyPr>
          <a:lstStyle/>
          <a:p>
            <a:pPr algn="ctr">
              <a:spcBef>
                <a:spcPct val="0"/>
              </a:spcBef>
            </a:pPr>
            <a:r>
              <a:rPr lang="en-US" sz="2400" b="1" dirty="0" smtClean="0">
                <a:solidFill>
                  <a:schemeClr val="tx1"/>
                </a:solidFill>
                <a:latin typeface="Times New Roman" pitchFamily="18" charset="0"/>
                <a:ea typeface="+mj-ea"/>
                <a:cs typeface="Times New Roman" pitchFamily="18" charset="0"/>
              </a:rPr>
              <a:t>Books</a:t>
            </a:r>
            <a:endParaRPr lang="en-US" sz="2400" b="1" dirty="0">
              <a:solidFill>
                <a:schemeClr val="tx1"/>
              </a:solidFill>
              <a:latin typeface="Times New Roman" pitchFamily="18" charset="0"/>
              <a:ea typeface="+mj-ea"/>
              <a:cs typeface="Times New Roman" pitchFamily="18" charset="0"/>
            </a:endParaRPr>
          </a:p>
        </p:txBody>
      </p:sp>
    </p:spTree>
    <p:extLst>
      <p:ext uri="{BB962C8B-B14F-4D97-AF65-F5344CB8AC3E}">
        <p14:creationId xmlns:p14="http://schemas.microsoft.com/office/powerpoint/2010/main" val="30043382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05000" y="478213"/>
            <a:ext cx="4876800" cy="609601"/>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vert="horz" lIns="91440" tIns="45720" rIns="91440" bIns="45720" rtlCol="0" anchor="ctr">
            <a:normAutofit/>
          </a:bodyPr>
          <a:lstStyle/>
          <a:p>
            <a:pPr algn="ctr">
              <a:spcBef>
                <a:spcPct val="0"/>
              </a:spcBef>
            </a:pPr>
            <a:r>
              <a:rPr lang="en-US" sz="2400" b="1" dirty="0" smtClean="0">
                <a:solidFill>
                  <a:schemeClr val="tx1"/>
                </a:solidFill>
                <a:latin typeface="Times New Roman" pitchFamily="18" charset="0"/>
                <a:ea typeface="+mj-ea"/>
                <a:cs typeface="Times New Roman" pitchFamily="18" charset="0"/>
              </a:rPr>
              <a:t>Food </a:t>
            </a:r>
            <a:r>
              <a:rPr lang="en-US" sz="2400" b="1" dirty="0" smtClean="0">
                <a:solidFill>
                  <a:schemeClr val="tx1"/>
                </a:solidFill>
                <a:latin typeface="Times New Roman" pitchFamily="18" charset="0"/>
                <a:ea typeface="+mj-ea"/>
                <a:cs typeface="Times New Roman" pitchFamily="18" charset="0"/>
              </a:rPr>
              <a:t>Safety</a:t>
            </a:r>
            <a:endParaRPr lang="en-US" sz="2400" b="1" dirty="0">
              <a:solidFill>
                <a:schemeClr val="tx1"/>
              </a:solidFill>
              <a:latin typeface="Times New Roman" pitchFamily="18" charset="0"/>
              <a:ea typeface="+mj-ea"/>
              <a:cs typeface="Times New Roman" pitchFamily="18" charset="0"/>
            </a:endParaRPr>
          </a:p>
        </p:txBody>
      </p:sp>
      <p:sp>
        <p:nvSpPr>
          <p:cNvPr id="3" name="Rectangle 2"/>
          <p:cNvSpPr/>
          <p:nvPr/>
        </p:nvSpPr>
        <p:spPr>
          <a:xfrm>
            <a:off x="228600" y="1143000"/>
            <a:ext cx="8229600" cy="2062872"/>
          </a:xfrm>
          <a:prstGeom prst="rect">
            <a:avLst/>
          </a:prstGeom>
        </p:spPr>
        <p:txBody>
          <a:bodyPr vert="horz" wrap="square" lIns="91440" tIns="45720" rIns="91440" bIns="45720" rtlCol="0">
            <a:spAutoFit/>
          </a:bodyPr>
          <a:lstStyle/>
          <a:p>
            <a:pPr algn="just">
              <a:lnSpc>
                <a:spcPct val="150000"/>
              </a:lnSpc>
              <a:spcBef>
                <a:spcPct val="20000"/>
              </a:spcBef>
            </a:pPr>
            <a:r>
              <a:rPr lang="en-US" sz="2200" dirty="0">
                <a:latin typeface="Times New Roman" pitchFamily="18" charset="0"/>
                <a:cs typeface="Times New Roman" pitchFamily="18" charset="0"/>
              </a:rPr>
              <a:t>Food safety a scientific discipline describing handling, preparation, and storage of food in ways that prevent foodborne illness. Food can transmit disease from person to person as well as serve as a growth medium for bacteria that can cause food poisoning. </a:t>
            </a:r>
            <a:endParaRPr lang="en-US" sz="2200"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215425076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380998"/>
            <a:ext cx="5715000" cy="609601"/>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vert="horz" lIns="91440" tIns="45720" rIns="91440" bIns="45720" rtlCol="0" anchor="ctr">
            <a:noAutofit/>
          </a:bodyPr>
          <a:lstStyle/>
          <a:p>
            <a:pPr algn="ctr">
              <a:spcBef>
                <a:spcPct val="0"/>
              </a:spcBef>
            </a:pPr>
            <a:r>
              <a:rPr lang="en-US" sz="2400" b="1" dirty="0" smtClean="0">
                <a:solidFill>
                  <a:schemeClr val="tx1"/>
                </a:solidFill>
                <a:latin typeface="Times New Roman" pitchFamily="18" charset="0"/>
                <a:ea typeface="+mj-ea"/>
                <a:cs typeface="Times New Roman" pitchFamily="18" charset="0"/>
              </a:rPr>
              <a:t>Importance of Food Rheology</a:t>
            </a:r>
            <a:endParaRPr lang="en-US" sz="2400" b="1" dirty="0">
              <a:solidFill>
                <a:schemeClr val="tx1"/>
              </a:solidFill>
              <a:latin typeface="Times New Roman" pitchFamily="18" charset="0"/>
              <a:ea typeface="+mj-ea"/>
              <a:cs typeface="Times New Roman" pitchFamily="18" charset="0"/>
            </a:endParaRPr>
          </a:p>
        </p:txBody>
      </p:sp>
      <p:sp>
        <p:nvSpPr>
          <p:cNvPr id="3" name="Rectangle 2"/>
          <p:cNvSpPr/>
          <p:nvPr/>
        </p:nvSpPr>
        <p:spPr>
          <a:xfrm>
            <a:off x="228600" y="1143000"/>
            <a:ext cx="8763000" cy="3010055"/>
          </a:xfrm>
          <a:prstGeom prst="rect">
            <a:avLst/>
          </a:prstGeom>
        </p:spPr>
        <p:txBody>
          <a:bodyPr vert="horz" wrap="square" lIns="91440" tIns="45720" rIns="91440" bIns="45720" rtlCol="0">
            <a:spAutoFit/>
          </a:bodyPr>
          <a:lstStyle/>
          <a:p>
            <a:pPr marL="342900" indent="-342900" algn="just">
              <a:lnSpc>
                <a:spcPct val="150000"/>
              </a:lnSpc>
              <a:spcBef>
                <a:spcPct val="20000"/>
              </a:spcBef>
              <a:buFont typeface="Arial" pitchFamily="34" charset="0"/>
              <a:buChar char="•"/>
            </a:pPr>
            <a:r>
              <a:rPr lang="en-US" sz="2400" dirty="0">
                <a:latin typeface="Times New Roman" pitchFamily="18" charset="0"/>
                <a:cs typeface="Times New Roman" pitchFamily="18" charset="0"/>
              </a:rPr>
              <a:t>Food rheology is important in quality control during food manufacture and </a:t>
            </a:r>
            <a:r>
              <a:rPr lang="en-US" sz="2400" dirty="0" smtClean="0">
                <a:latin typeface="Times New Roman" panose="02020603050405020304" pitchFamily="18" charset="0"/>
                <a:cs typeface="Times New Roman" panose="02020603050405020304" pitchFamily="18" charset="0"/>
              </a:rPr>
              <a:t>processing</a:t>
            </a:r>
          </a:p>
          <a:p>
            <a:pPr marL="342900" indent="-342900" algn="just">
              <a:lnSpc>
                <a:spcPct val="150000"/>
              </a:lnSpc>
              <a:spcBef>
                <a:spcPct val="20000"/>
              </a:spcBef>
              <a:buFont typeface="Arial" pitchFamily="34" charset="0"/>
              <a:buChar char="•"/>
            </a:pPr>
            <a:r>
              <a:rPr lang="en-US" sz="2400" dirty="0" smtClean="0">
                <a:latin typeface="Times New Roman" panose="02020603050405020304" pitchFamily="18" charset="0"/>
                <a:cs typeface="Times New Roman" panose="02020603050405020304" pitchFamily="18" charset="0"/>
              </a:rPr>
              <a:t> Long </a:t>
            </a:r>
            <a:r>
              <a:rPr lang="en-US" sz="2400" dirty="0">
                <a:latin typeface="Times New Roman" panose="02020603050405020304" pitchFamily="18" charset="0"/>
                <a:cs typeface="Times New Roman" panose="02020603050405020304" pitchFamily="18" charset="0"/>
              </a:rPr>
              <a:t>food can be </a:t>
            </a:r>
            <a:r>
              <a:rPr lang="en-US" sz="2400" dirty="0" smtClean="0">
                <a:latin typeface="Times New Roman" panose="02020603050405020304" pitchFamily="18" charset="0"/>
                <a:cs typeface="Times New Roman" panose="02020603050405020304" pitchFamily="18" charset="0"/>
              </a:rPr>
              <a:t>stored</a:t>
            </a:r>
          </a:p>
          <a:p>
            <a:pPr marL="342900" indent="-342900" algn="just">
              <a:lnSpc>
                <a:spcPct val="150000"/>
              </a:lnSpc>
              <a:spcBef>
                <a:spcPct val="20000"/>
              </a:spcBef>
              <a:buFont typeface="Arial" pitchFamily="34" charset="0"/>
              <a:buChar char="•"/>
            </a:pPr>
            <a:r>
              <a:rPr lang="en-US" sz="2400" dirty="0">
                <a:latin typeface="Times New Roman" pitchFamily="18" charset="0"/>
                <a:cs typeface="Times New Roman" pitchFamily="18" charset="0"/>
              </a:rPr>
              <a:t>The study of food rheology is more complicated than study in fields such as the rheology of polymers.</a:t>
            </a:r>
            <a:endParaRPr lang="en-US" sz="2400" dirty="0" smtClean="0">
              <a:latin typeface="Times New Roman" pitchFamily="18" charset="0"/>
              <a:cs typeface="Times New Roman" pitchFamily="18" charset="0"/>
            </a:endParaRPr>
          </a:p>
        </p:txBody>
      </p:sp>
      <p:pic>
        <p:nvPicPr>
          <p:cNvPr id="2052"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05000" y="4153055"/>
            <a:ext cx="6705600" cy="201914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67606730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380998"/>
            <a:ext cx="3352800" cy="609601"/>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vert="horz" lIns="91440" tIns="45720" rIns="91440" bIns="45720" rtlCol="0" anchor="ctr">
            <a:noAutofit/>
          </a:bodyPr>
          <a:lstStyle/>
          <a:p>
            <a:pPr algn="ctr">
              <a:spcBef>
                <a:spcPct val="0"/>
              </a:spcBef>
            </a:pPr>
            <a:r>
              <a:rPr lang="en-US" sz="2400" b="1" dirty="0" smtClean="0">
                <a:solidFill>
                  <a:schemeClr val="tx1"/>
                </a:solidFill>
                <a:latin typeface="Times New Roman" pitchFamily="18" charset="0"/>
                <a:ea typeface="+mj-ea"/>
                <a:cs typeface="Times New Roman" pitchFamily="18" charset="0"/>
              </a:rPr>
              <a:t>Rheology in Daily </a:t>
            </a:r>
            <a:r>
              <a:rPr lang="en-US" sz="2400" b="1" dirty="0">
                <a:solidFill>
                  <a:schemeClr val="tx1"/>
                </a:solidFill>
                <a:latin typeface="Times New Roman" pitchFamily="18" charset="0"/>
                <a:ea typeface="+mj-ea"/>
                <a:cs typeface="Times New Roman" pitchFamily="18" charset="0"/>
              </a:rPr>
              <a:t>L</a:t>
            </a:r>
            <a:r>
              <a:rPr lang="en-US" sz="2400" b="1" dirty="0" smtClean="0">
                <a:solidFill>
                  <a:schemeClr val="tx1"/>
                </a:solidFill>
                <a:latin typeface="Times New Roman" pitchFamily="18" charset="0"/>
                <a:ea typeface="+mj-ea"/>
                <a:cs typeface="Times New Roman" pitchFamily="18" charset="0"/>
              </a:rPr>
              <a:t>ife</a:t>
            </a:r>
            <a:endParaRPr lang="en-US" sz="2400" b="1" dirty="0">
              <a:solidFill>
                <a:schemeClr val="tx1"/>
              </a:solidFill>
              <a:latin typeface="Times New Roman" pitchFamily="18" charset="0"/>
              <a:ea typeface="+mj-ea"/>
              <a:cs typeface="Times New Roman" pitchFamily="18" charset="0"/>
            </a:endParaRPr>
          </a:p>
        </p:txBody>
      </p:sp>
      <p:sp>
        <p:nvSpPr>
          <p:cNvPr id="3" name="Rectangle 2"/>
          <p:cNvSpPr/>
          <p:nvPr/>
        </p:nvSpPr>
        <p:spPr>
          <a:xfrm>
            <a:off x="228600" y="1143000"/>
            <a:ext cx="8763000" cy="2259080"/>
          </a:xfrm>
          <a:prstGeom prst="rect">
            <a:avLst/>
          </a:prstGeom>
        </p:spPr>
        <p:txBody>
          <a:bodyPr vert="horz" wrap="square" lIns="91440" tIns="45720" rIns="91440" bIns="45720" rtlCol="0">
            <a:spAutoFit/>
          </a:bodyPr>
          <a:lstStyle/>
          <a:p>
            <a:pPr marL="342900" indent="-342900" algn="just">
              <a:lnSpc>
                <a:spcPct val="150000"/>
              </a:lnSpc>
              <a:spcBef>
                <a:spcPct val="20000"/>
              </a:spcBef>
              <a:buFont typeface="Arial" pitchFamily="34" charset="0"/>
              <a:buChar char="•"/>
            </a:pPr>
            <a:r>
              <a:rPr lang="en-US" sz="2200" dirty="0">
                <a:latin typeface="Times New Roman" pitchFamily="18" charset="0"/>
                <a:cs typeface="Times New Roman" pitchFamily="18" charset="0"/>
              </a:rPr>
              <a:t>We normally take for granted a lot of things in life and </a:t>
            </a:r>
            <a:endParaRPr lang="en-US" sz="2200" dirty="0" smtClean="0">
              <a:latin typeface="Times New Roman" pitchFamily="18" charset="0"/>
              <a:cs typeface="Times New Roman" pitchFamily="18" charset="0"/>
            </a:endParaRPr>
          </a:p>
          <a:p>
            <a:pPr algn="just">
              <a:lnSpc>
                <a:spcPct val="150000"/>
              </a:lnSpc>
              <a:spcBef>
                <a:spcPct val="20000"/>
              </a:spcBef>
            </a:pPr>
            <a:r>
              <a:rPr lang="en-US" sz="2200" dirty="0" smtClean="0">
                <a:latin typeface="Times New Roman" pitchFamily="18" charset="0"/>
                <a:cs typeface="Times New Roman" pitchFamily="18" charset="0"/>
              </a:rPr>
              <a:t>these </a:t>
            </a:r>
            <a:r>
              <a:rPr lang="en-US" sz="2200" dirty="0">
                <a:latin typeface="Times New Roman" pitchFamily="18" charset="0"/>
                <a:cs typeface="Times New Roman" pitchFamily="18" charset="0"/>
              </a:rPr>
              <a:t>include some of the “rheological events</a:t>
            </a:r>
            <a:r>
              <a:rPr lang="en-US" sz="2200" dirty="0" smtClean="0">
                <a:latin typeface="Times New Roman" pitchFamily="18" charset="0"/>
                <a:cs typeface="Times New Roman" pitchFamily="18" charset="0"/>
              </a:rPr>
              <a:t>”.</a:t>
            </a:r>
          </a:p>
          <a:p>
            <a:pPr marL="342900" indent="-342900" algn="just">
              <a:lnSpc>
                <a:spcPct val="150000"/>
              </a:lnSpc>
              <a:spcBef>
                <a:spcPct val="20000"/>
              </a:spcBef>
              <a:buFont typeface="Arial" pitchFamily="34" charset="0"/>
              <a:buChar char="•"/>
            </a:pPr>
            <a:r>
              <a:rPr lang="en-US" sz="2200" dirty="0" smtClean="0">
                <a:latin typeface="Times New Roman" pitchFamily="18" charset="0"/>
                <a:cs typeface="Times New Roman" pitchFamily="18" charset="0"/>
              </a:rPr>
              <a:t> </a:t>
            </a:r>
            <a:r>
              <a:rPr lang="en-US" sz="2200" dirty="0">
                <a:latin typeface="Times New Roman" pitchFamily="18" charset="0"/>
                <a:cs typeface="Times New Roman" pitchFamily="18" charset="0"/>
              </a:rPr>
              <a:t>The pictures show the different roles of rheology in </a:t>
            </a:r>
            <a:endParaRPr lang="en-US" sz="2200" dirty="0" smtClean="0">
              <a:latin typeface="Times New Roman" pitchFamily="18" charset="0"/>
              <a:cs typeface="Times New Roman" pitchFamily="18" charset="0"/>
            </a:endParaRPr>
          </a:p>
          <a:p>
            <a:pPr algn="just">
              <a:lnSpc>
                <a:spcPct val="150000"/>
              </a:lnSpc>
              <a:spcBef>
                <a:spcPct val="20000"/>
              </a:spcBef>
            </a:pPr>
            <a:r>
              <a:rPr lang="en-US" sz="2200" dirty="0" smtClean="0">
                <a:latin typeface="Times New Roman" pitchFamily="18" charset="0"/>
                <a:cs typeface="Times New Roman" pitchFamily="18" charset="0"/>
              </a:rPr>
              <a:t>food </a:t>
            </a:r>
            <a:r>
              <a:rPr lang="en-US" sz="2200" dirty="0">
                <a:latin typeface="Times New Roman" pitchFamily="18" charset="0"/>
                <a:cs typeface="Times New Roman" pitchFamily="18" charset="0"/>
              </a:rPr>
              <a:t>and nonfood products. </a:t>
            </a:r>
            <a:endParaRPr lang="en-US" sz="2200" dirty="0" smtClean="0">
              <a:latin typeface="Times New Roman" pitchFamily="18" charset="0"/>
              <a:cs typeface="Times New Roman" pitchFamily="18" charset="0"/>
            </a:endParaRPr>
          </a:p>
        </p:txBody>
      </p:sp>
      <p:pic>
        <p:nvPicPr>
          <p:cNvPr id="20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67000" y="4114800"/>
            <a:ext cx="5715000" cy="25622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90994882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380998"/>
            <a:ext cx="6019800" cy="609601"/>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vert="horz" lIns="91440" tIns="45720" rIns="91440" bIns="45720" rtlCol="0" anchor="ctr">
            <a:noAutofit/>
          </a:bodyPr>
          <a:lstStyle/>
          <a:p>
            <a:pPr algn="ctr">
              <a:spcBef>
                <a:spcPct val="0"/>
              </a:spcBef>
            </a:pPr>
            <a:r>
              <a:rPr lang="en-US" sz="2400" b="1" dirty="0" smtClean="0">
                <a:solidFill>
                  <a:schemeClr val="tx1"/>
                </a:solidFill>
                <a:latin typeface="Times New Roman" pitchFamily="18" charset="0"/>
                <a:ea typeface="+mj-ea"/>
                <a:cs typeface="Times New Roman" pitchFamily="18" charset="0"/>
              </a:rPr>
              <a:t>Examples of Rheological Properties</a:t>
            </a:r>
            <a:endParaRPr lang="en-US" sz="2400" b="1" dirty="0">
              <a:solidFill>
                <a:schemeClr val="tx1"/>
              </a:solidFill>
              <a:latin typeface="Times New Roman" pitchFamily="18" charset="0"/>
              <a:ea typeface="+mj-ea"/>
              <a:cs typeface="Times New Roman" pitchFamily="18" charset="0"/>
            </a:endParaRPr>
          </a:p>
        </p:txBody>
      </p:sp>
      <p:sp>
        <p:nvSpPr>
          <p:cNvPr id="3" name="Rectangle 2"/>
          <p:cNvSpPr/>
          <p:nvPr/>
        </p:nvSpPr>
        <p:spPr>
          <a:xfrm>
            <a:off x="228600" y="1143000"/>
            <a:ext cx="8763000" cy="3091424"/>
          </a:xfrm>
          <a:prstGeom prst="rect">
            <a:avLst/>
          </a:prstGeom>
        </p:spPr>
        <p:txBody>
          <a:bodyPr vert="horz" wrap="square" lIns="91440" tIns="45720" rIns="91440" bIns="45720" rtlCol="0">
            <a:spAutoFit/>
          </a:bodyPr>
          <a:lstStyle/>
          <a:p>
            <a:pPr marL="342900" indent="-342900" algn="just">
              <a:lnSpc>
                <a:spcPct val="150000"/>
              </a:lnSpc>
              <a:spcBef>
                <a:spcPct val="20000"/>
              </a:spcBef>
              <a:buFont typeface="Arial" pitchFamily="34" charset="0"/>
              <a:buChar char="•"/>
            </a:pPr>
            <a:r>
              <a:rPr lang="en-US" sz="2400" dirty="0" smtClean="0">
                <a:latin typeface="Times New Roman" panose="02020603050405020304" pitchFamily="18" charset="0"/>
                <a:cs typeface="Times New Roman" pitchFamily="18" charset="0"/>
              </a:rPr>
              <a:t>Viscosity</a:t>
            </a:r>
          </a:p>
          <a:p>
            <a:pPr marL="342900" indent="-342900" algn="just">
              <a:lnSpc>
                <a:spcPct val="150000"/>
              </a:lnSpc>
              <a:spcBef>
                <a:spcPct val="20000"/>
              </a:spcBef>
              <a:buFont typeface="Arial" pitchFamily="34" charset="0"/>
              <a:buChar char="•"/>
            </a:pPr>
            <a:r>
              <a:rPr lang="en-US" sz="2400" dirty="0" smtClean="0">
                <a:latin typeface="Times New Roman" panose="02020603050405020304" pitchFamily="18" charset="0"/>
                <a:cs typeface="Times New Roman" pitchFamily="18" charset="0"/>
              </a:rPr>
              <a:t>Elasticity</a:t>
            </a:r>
          </a:p>
          <a:p>
            <a:pPr marL="342900" indent="-342900" algn="just">
              <a:lnSpc>
                <a:spcPct val="150000"/>
              </a:lnSpc>
              <a:spcBef>
                <a:spcPct val="20000"/>
              </a:spcBef>
              <a:buFont typeface="Arial" pitchFamily="34" charset="0"/>
              <a:buChar char="•"/>
            </a:pPr>
            <a:r>
              <a:rPr lang="en-US" sz="2400" dirty="0">
                <a:latin typeface="Times New Roman" panose="02020603050405020304" pitchFamily="18" charset="0"/>
                <a:cs typeface="Times New Roman" panose="02020603050405020304" pitchFamily="18" charset="0"/>
              </a:rPr>
              <a:t>Peanut butter in the </a:t>
            </a:r>
            <a:r>
              <a:rPr lang="en-US" sz="2400" dirty="0" smtClean="0">
                <a:latin typeface="Times New Roman" panose="02020603050405020304" pitchFamily="18" charset="0"/>
                <a:cs typeface="Times New Roman" panose="02020603050405020304" pitchFamily="18" charset="0"/>
              </a:rPr>
              <a:t>jar</a:t>
            </a:r>
          </a:p>
          <a:p>
            <a:pPr marL="342900" indent="-342900" algn="just">
              <a:lnSpc>
                <a:spcPct val="150000"/>
              </a:lnSpc>
              <a:spcBef>
                <a:spcPct val="20000"/>
              </a:spcBef>
              <a:buFont typeface="Arial" pitchFamily="34" charset="0"/>
              <a:buChar char="•"/>
            </a:pPr>
            <a:r>
              <a:rPr lang="en-US" sz="2400" dirty="0">
                <a:latin typeface="Times New Roman" panose="02020603050405020304" pitchFamily="18" charset="0"/>
                <a:cs typeface="Times New Roman" panose="02020603050405020304" pitchFamily="18" charset="0"/>
              </a:rPr>
              <a:t>Ketchup is commonly used an </a:t>
            </a:r>
            <a:r>
              <a:rPr lang="en-US" sz="2400" dirty="0" smtClean="0">
                <a:latin typeface="Times New Roman" panose="02020603050405020304" pitchFamily="18" charset="0"/>
                <a:cs typeface="Times New Roman" panose="02020603050405020304" pitchFamily="18" charset="0"/>
              </a:rPr>
              <a:t>example</a:t>
            </a:r>
          </a:p>
          <a:p>
            <a:pPr marL="342900" indent="-342900" algn="just">
              <a:lnSpc>
                <a:spcPct val="150000"/>
              </a:lnSpc>
              <a:spcBef>
                <a:spcPct val="20000"/>
              </a:spcBef>
              <a:buFont typeface="Arial" pitchFamily="34" charset="0"/>
              <a:buChar char="•"/>
            </a:pPr>
            <a:r>
              <a:rPr lang="en-US" sz="2400" dirty="0">
                <a:latin typeface="Times New Roman" pitchFamily="18" charset="0"/>
                <a:cs typeface="Times New Roman" pitchFamily="18" charset="0"/>
              </a:rPr>
              <a:t>The textural properties of a peanut butter and jelly sandwich</a:t>
            </a:r>
            <a:endParaRPr lang="en-US" sz="2400" dirty="0" smtClean="0">
              <a:latin typeface="Times New Roman" pitchFamily="18" charset="0"/>
              <a:cs typeface="Times New Roman" pitchFamily="18" charset="0"/>
            </a:endParaRPr>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0" y="4495800"/>
            <a:ext cx="5638800" cy="1981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79819554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808</TotalTime>
  <Words>872</Words>
  <Application>Microsoft Office PowerPoint</Application>
  <PresentationFormat>On-screen Show (4:3)</PresentationFormat>
  <Paragraphs>87</Paragraphs>
  <Slides>16</Slides>
  <Notes>1</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Adjacency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Rheological Methods</vt:lpstr>
      <vt:lpstr>Factors affecting Rheological and Functional Properties</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Vinay Chandra Vipperla</dc:creator>
  <cp:lastModifiedBy>DELL</cp:lastModifiedBy>
  <cp:revision>76</cp:revision>
  <dcterms:created xsi:type="dcterms:W3CDTF">2014-10-01T07:08:05Z</dcterms:created>
  <dcterms:modified xsi:type="dcterms:W3CDTF">2014-10-31T11:44:28Z</dcterms:modified>
</cp:coreProperties>
</file>