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9" r:id="rId2"/>
    <p:sldId id="260" r:id="rId3"/>
    <p:sldId id="261" r:id="rId4"/>
    <p:sldId id="270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63" r:id="rId16"/>
    <p:sldId id="264" r:id="rId17"/>
    <p:sldId id="265" r:id="rId18"/>
    <p:sldId id="266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5" autoAdjust="0"/>
    <p:restoredTop sz="94660"/>
  </p:normalViewPr>
  <p:slideViewPr>
    <p:cSldViewPr>
      <p:cViewPr varScale="1">
        <p:scale>
          <a:sx n="68" d="100"/>
          <a:sy n="68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AA62E3-15AA-40E2-92A0-F87D7FCAE4F2}" type="datetimeFigureOut">
              <a:rPr lang="en-IN" smtClean="0"/>
              <a:t>19-10-2015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AAA11-999A-41EA-B155-423887A673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8483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4E7039-D0BA-4E73-A313-2C10F5AD6747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EC4046-B053-49FD-9507-445456830F52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AED6CF-AE9E-4F08-B6B0-B0936CB01FA0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20F2AF-9B95-42D0-90D7-A830AB163EC1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42598F-DC8C-4663-AA93-A65455FFB236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6F81C6-ACFB-4325-A5F9-9915BFF6C75E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0FF52E-3DDE-4E57-9793-7B5CE4963EF8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E13D19-D010-4D13-936E-8514C2097A16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7065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1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CC044A-5A39-4440-8BF6-DA525F537952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651312-11D1-47BD-8781-40DD543B3794}" type="datetimeFigureOut">
              <a:rPr lang="en-IN" smtClean="0"/>
              <a:pPr/>
              <a:t>19-10-2015</a:t>
            </a:fld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IN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8ECAD4-09AE-4DC0-B4FB-D8C81CD3133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875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51312-11D1-47BD-8781-40DD543B3794}" type="datetimeFigureOut">
              <a:rPr lang="en-IN" smtClean="0">
                <a:solidFill>
                  <a:prstClr val="black"/>
                </a:solidFill>
              </a:rPr>
              <a:pPr/>
              <a:t>19-10-2015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ECAD4-09AE-4DC0-B4FB-D8C81CD31332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05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51312-11D1-47BD-8781-40DD543B3794}" type="datetimeFigureOut">
              <a:rPr lang="en-IN" smtClean="0">
                <a:solidFill>
                  <a:prstClr val="black"/>
                </a:solidFill>
              </a:rPr>
              <a:pPr/>
              <a:t>19-10-2015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ECAD4-09AE-4DC0-B4FB-D8C81CD31332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1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51312-11D1-47BD-8781-40DD543B3794}" type="datetimeFigureOut">
              <a:rPr lang="en-IN" smtClean="0">
                <a:solidFill>
                  <a:prstClr val="black"/>
                </a:solidFill>
              </a:rPr>
              <a:pPr/>
              <a:t>19-10-2015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ECAD4-09AE-4DC0-B4FB-D8C81CD31332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97722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51312-11D1-47BD-8781-40DD543B3794}" type="datetimeFigureOut">
              <a:rPr lang="en-IN" smtClean="0">
                <a:solidFill>
                  <a:prstClr val="white"/>
                </a:solidFill>
              </a:rPr>
              <a:pPr/>
              <a:t>19-10-2015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ECAD4-09AE-4DC0-B4FB-D8C81CD31332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330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51312-11D1-47BD-8781-40DD543B3794}" type="datetimeFigureOut">
              <a:rPr lang="en-IN" smtClean="0">
                <a:solidFill>
                  <a:prstClr val="white"/>
                </a:solidFill>
              </a:rPr>
              <a:pPr/>
              <a:t>19-10-2015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ECAD4-09AE-4DC0-B4FB-D8C81CD31332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95555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51312-11D1-47BD-8781-40DD543B3794}" type="datetimeFigureOut">
              <a:rPr lang="en-IN" smtClean="0">
                <a:solidFill>
                  <a:prstClr val="black"/>
                </a:solidFill>
              </a:rPr>
              <a:pPr/>
              <a:t>19-10-2015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ECAD4-09AE-4DC0-B4FB-D8C81CD31332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97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51312-11D1-47BD-8781-40DD543B3794}" type="datetimeFigureOut">
              <a:rPr lang="en-IN" smtClean="0">
                <a:solidFill>
                  <a:prstClr val="white"/>
                </a:solidFill>
              </a:rPr>
              <a:pPr/>
              <a:t>19-10-2015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ECAD4-09AE-4DC0-B4FB-D8C81CD31332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14825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651312-11D1-47BD-8781-40DD543B3794}" type="datetimeFigureOut">
              <a:rPr lang="en-IN" smtClean="0">
                <a:solidFill>
                  <a:prstClr val="black"/>
                </a:solidFill>
              </a:rPr>
              <a:pPr/>
              <a:t>19-10-2015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ECAD4-09AE-4DC0-B4FB-D8C81CD31332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08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D651312-11D1-47BD-8781-40DD543B3794}" type="datetimeFigureOut">
              <a:rPr lang="en-IN" smtClean="0">
                <a:solidFill>
                  <a:prstClr val="black"/>
                </a:solidFill>
              </a:rPr>
              <a:pPr/>
              <a:t>19-10-2015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8ECAD4-09AE-4DC0-B4FB-D8C81CD31332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410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651312-11D1-47BD-8781-40DD543B3794}" type="datetimeFigureOut">
              <a:rPr lang="en-IN" smtClean="0">
                <a:solidFill>
                  <a:prstClr val="white"/>
                </a:solidFill>
              </a:rPr>
              <a:pPr/>
              <a:t>19-10-2015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IN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8ECAD4-09AE-4DC0-B4FB-D8C81CD31332}" type="slidenum">
              <a:rPr lang="en-IN" smtClean="0">
                <a:solidFill>
                  <a:prstClr val="white"/>
                </a:solidFill>
              </a:rPr>
              <a:pPr/>
              <a:t>‹#›</a:t>
            </a:fld>
            <a:endParaRPr lang="en-IN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105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D651312-11D1-47BD-8781-40DD543B3794}" type="datetimeFigureOut">
              <a:rPr lang="en-IN" smtClean="0">
                <a:solidFill>
                  <a:prstClr val="black"/>
                </a:solidFill>
              </a:rPr>
              <a:pPr/>
              <a:t>19-10-2015</a:t>
            </a:fld>
            <a:endParaRPr lang="en-IN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IN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68ECAD4-09AE-4DC0-B4FB-D8C81CD31332}" type="slidenum">
              <a:rPr lang="en-IN" smtClean="0">
                <a:solidFill>
                  <a:prstClr val="black"/>
                </a:solidFill>
              </a:rPr>
              <a:pPr/>
              <a:t>‹#›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31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micsonline.org/membership.php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680049" y="191683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Open </a:t>
            </a:r>
            <a:r>
              <a:rPr lang="en-IN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Access</a:t>
            </a:r>
            <a:endParaRPr lang="en-IN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19872" y="193864"/>
            <a:ext cx="5184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SENSOR NETWORKS AND DATA COMMUNICATIONS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56604" y="2630522"/>
            <a:ext cx="47358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Yaochun</a:t>
            </a:r>
            <a:r>
              <a:rPr lang="en-IN" sz="4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IN" sz="44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Shen</a:t>
            </a:r>
            <a:r>
              <a:rPr lang="en-IN" sz="44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en-IN" sz="44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IN" sz="4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Ph.D., </a:t>
            </a:r>
            <a:endParaRPr lang="en-IN" sz="44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" y="1680425"/>
            <a:ext cx="3122712" cy="4196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437112"/>
            <a:ext cx="3600400" cy="136815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2" descr="OMICS Internati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9333"/>
            <a:ext cx="2857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24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NEEDLE FOR OCT</a:t>
            </a:r>
            <a:endParaRPr lang="en-US" altLang="zh-TW" sz="4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286000"/>
            <a:ext cx="7150100" cy="4125913"/>
          </a:xfrm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197167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127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OCT APPLICATION </a:t>
            </a:r>
            <a:endParaRPr lang="en-US" altLang="zh-TW" sz="4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656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981200"/>
            <a:ext cx="3263900" cy="1447800"/>
          </a:xfrm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37528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34956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914400" y="5867400"/>
            <a:ext cx="32766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>
                <a:latin typeface="Calibri" pitchFamily="34" charset="0"/>
                <a:cs typeface="Calibri" pitchFamily="34" charset="0"/>
              </a:rPr>
              <a:t>A  Reduce High False-Negative Rates  </a:t>
            </a:r>
          </a:p>
        </p:txBody>
      </p:sp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4572000" y="3581400"/>
            <a:ext cx="3810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>
                <a:latin typeface="Calibri" pitchFamily="34" charset="0"/>
                <a:cs typeface="Calibri" pitchFamily="34" charset="0"/>
              </a:rPr>
              <a:t>B Reduce Biopsy Hazardous</a:t>
            </a:r>
            <a:endParaRPr lang="en-US" altLang="zh-TW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6569" name="Text Box 9"/>
          <p:cNvSpPr txBox="1">
            <a:spLocks noChangeArrowheads="1"/>
          </p:cNvSpPr>
          <p:nvPr/>
        </p:nvSpPr>
        <p:spPr bwMode="auto">
          <a:xfrm>
            <a:off x="5029200" y="5791200"/>
            <a:ext cx="3429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 dirty="0">
                <a:latin typeface="Calibri" pitchFamily="34" charset="0"/>
                <a:cs typeface="Calibri" pitchFamily="34" charset="0"/>
              </a:rPr>
              <a:t> Applied in guiding  microsurgical procedure</a:t>
            </a:r>
          </a:p>
        </p:txBody>
      </p:sp>
      <p:sp>
        <p:nvSpPr>
          <p:cNvPr id="66571" name="Text Box 11"/>
          <p:cNvSpPr txBox="1">
            <a:spLocks noChangeArrowheads="1"/>
          </p:cNvSpPr>
          <p:nvPr/>
        </p:nvSpPr>
        <p:spPr bwMode="auto">
          <a:xfrm>
            <a:off x="304800" y="1143000"/>
            <a:ext cx="4648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latin typeface="Calibri" pitchFamily="34" charset="0"/>
                <a:cs typeface="Calibri" pitchFamily="34" charset="0"/>
              </a:rPr>
              <a:t>Esophagus &amp; epithelium &amp; early cancer</a:t>
            </a:r>
          </a:p>
        </p:txBody>
      </p:sp>
      <p:sp>
        <p:nvSpPr>
          <p:cNvPr id="66572" name="Text Box 12"/>
          <p:cNvSpPr txBox="1">
            <a:spLocks noChangeArrowheads="1"/>
          </p:cNvSpPr>
          <p:nvPr/>
        </p:nvSpPr>
        <p:spPr bwMode="auto">
          <a:xfrm>
            <a:off x="4953000" y="1524000"/>
            <a:ext cx="2514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 b="1" dirty="0">
                <a:latin typeface="Calibri" pitchFamily="34" charset="0"/>
                <a:cs typeface="Calibri" pitchFamily="34" charset="0"/>
              </a:rPr>
              <a:t>Vulnerable plaque</a:t>
            </a: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>
            <a:off x="4876800" y="3962400"/>
            <a:ext cx="152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b="1">
                <a:latin typeface="Calibri" pitchFamily="34" charset="0"/>
                <a:cs typeface="Calibri" pitchFamily="34" charset="0"/>
              </a:rPr>
              <a:t>Prostate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>
            <a:off x="4648200" y="3886200"/>
            <a:ext cx="297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96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LIMITATION </a:t>
            </a:r>
            <a:endParaRPr lang="en-US" altLang="zh-TW" sz="4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7918648" cy="4827240"/>
          </a:xfrm>
        </p:spPr>
        <p:txBody>
          <a:bodyPr>
            <a:normAutofit/>
          </a:bodyPr>
          <a:lstStyle/>
          <a:p>
            <a:pPr algn="just"/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Penetration: 2-3mm Ideal: 4mm</a:t>
            </a:r>
          </a:p>
          <a:p>
            <a:pPr algn="just"/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Resolution : </a:t>
            </a:r>
          </a:p>
          <a:p>
            <a:pPr algn="just">
              <a:buFontTx/>
              <a:buNone/>
            </a:pP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     catheter/endoscope based image: 10μm, </a:t>
            </a:r>
            <a:r>
              <a:rPr lang="en-US" altLang="zh-TW" sz="2400" b="1" dirty="0" err="1">
                <a:latin typeface="Calibri" pitchFamily="34" charset="0"/>
                <a:cs typeface="Calibri" pitchFamily="34" charset="0"/>
              </a:rPr>
              <a:t>noncatheter</a:t>
            </a: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: 4 </a:t>
            </a:r>
            <a:r>
              <a:rPr lang="en-US" altLang="zh-TW" sz="2400" b="1" dirty="0" err="1">
                <a:latin typeface="Calibri" pitchFamily="34" charset="0"/>
                <a:cs typeface="Calibri" pitchFamily="34" charset="0"/>
              </a:rPr>
              <a:t>μm</a:t>
            </a: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, </a:t>
            </a:r>
          </a:p>
          <a:p>
            <a:pPr algn="just">
              <a:buFontTx/>
              <a:buNone/>
            </a:pP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    1. femtosecond laser is expensive (1 </a:t>
            </a:r>
            <a:r>
              <a:rPr lang="en-US" altLang="zh-TW" sz="2400" b="1" dirty="0" err="1">
                <a:latin typeface="Calibri" pitchFamily="34" charset="0"/>
                <a:cs typeface="Calibri" pitchFamily="34" charset="0"/>
              </a:rPr>
              <a:t>μm</a:t>
            </a: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algn="just">
              <a:buFontTx/>
              <a:buNone/>
            </a:pP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    2. transverse resolution needs to be similar to axial resolution, below 10 </a:t>
            </a:r>
            <a:r>
              <a:rPr lang="en-US" altLang="zh-TW" sz="2400" b="1" dirty="0" err="1">
                <a:latin typeface="Calibri" pitchFamily="34" charset="0"/>
                <a:cs typeface="Calibri" pitchFamily="34" charset="0"/>
              </a:rPr>
              <a:t>μm</a:t>
            </a: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 need short confocal parameter which results in the focus falling off rapidly.</a:t>
            </a:r>
          </a:p>
          <a:p>
            <a:pPr algn="just"/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Acquisition rate: &lt;10franes/second</a:t>
            </a:r>
          </a:p>
          <a:p>
            <a:pPr algn="just"/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Lack of large-scale clinical trials</a:t>
            </a:r>
          </a:p>
        </p:txBody>
      </p:sp>
    </p:spTree>
    <p:extLst>
      <p:ext uri="{BB962C8B-B14F-4D97-AF65-F5344CB8AC3E}">
        <p14:creationId xmlns:p14="http://schemas.microsoft.com/office/powerpoint/2010/main" val="3057160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FUTURE WORKS</a:t>
            </a:r>
            <a:endParaRPr lang="en-US" altLang="zh-TW" sz="4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2400" b="1" dirty="0" err="1">
                <a:latin typeface="Calibri" pitchFamily="34" charset="0"/>
                <a:cs typeface="Calibri" pitchFamily="34" charset="0"/>
              </a:rPr>
              <a:t>Peneration</a:t>
            </a: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 and Resolution: </a:t>
            </a:r>
          </a:p>
          <a:p>
            <a:pPr algn="just">
              <a:buFontTx/>
              <a:buNone/>
            </a:pP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   1. Need to develop with similar median wavelength, power, and bandwidth to those of the mode locked laser. </a:t>
            </a:r>
          </a:p>
          <a:p>
            <a:pPr algn="just">
              <a:buFontTx/>
              <a:buNone/>
            </a:pP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   2. Need more complex catheter/ endoscope designs  to alleviate the focus falling off rapidly. </a:t>
            </a:r>
          </a:p>
          <a:p>
            <a:pPr algn="just"/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Acquisition rates: video rate is anticipated with future embodiments.</a:t>
            </a:r>
          </a:p>
        </p:txBody>
      </p:sp>
    </p:spTree>
    <p:extLst>
      <p:ext uri="{BB962C8B-B14F-4D97-AF65-F5344CB8AC3E}">
        <p14:creationId xmlns:p14="http://schemas.microsoft.com/office/powerpoint/2010/main" val="94337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UNDERWAY WORK</a:t>
            </a:r>
            <a:endParaRPr lang="en-US" altLang="zh-TW" sz="4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Combine OCT with Doppler </a:t>
            </a:r>
            <a:r>
              <a:rPr lang="en-US" altLang="zh-TW" sz="2400" b="1" dirty="0" err="1">
                <a:latin typeface="Calibri" pitchFamily="34" charset="0"/>
                <a:cs typeface="Calibri" pitchFamily="34" charset="0"/>
              </a:rPr>
              <a:t>velocimetry</a:t>
            </a: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 and measurement of birefringence properties. </a:t>
            </a:r>
          </a:p>
          <a:p>
            <a:pPr algn="just"/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The potential of giving OCT the ability to make both structural and dynamic assessments. </a:t>
            </a:r>
          </a:p>
        </p:txBody>
      </p:sp>
    </p:spTree>
    <p:extLst>
      <p:ext uri="{BB962C8B-B14F-4D97-AF65-F5344CB8AC3E}">
        <p14:creationId xmlns:p14="http://schemas.microsoft.com/office/powerpoint/2010/main" val="645632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90465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IN" sz="1500" b="1" dirty="0">
                <a:latin typeface="Calibri" pitchFamily="34" charset="0"/>
                <a:cs typeface="Calibri" pitchFamily="34" charset="0"/>
              </a:rPr>
              <a:t>Ke Su, Y.C. Shen, and J. Axel </a:t>
            </a:r>
            <a:r>
              <a:rPr lang="en-IN" sz="1500" b="1" dirty="0" err="1">
                <a:latin typeface="Calibri" pitchFamily="34" charset="0"/>
                <a:cs typeface="Calibri" pitchFamily="34" charset="0"/>
              </a:rPr>
              <a:t>Zeitler</a:t>
            </a:r>
            <a:r>
              <a:rPr lang="en-IN" sz="1500" b="1" dirty="0">
                <a:latin typeface="Calibri" pitchFamily="34" charset="0"/>
                <a:cs typeface="Calibri" pitchFamily="34" charset="0"/>
              </a:rPr>
              <a:t>, Terahertz sensor for non-contact thickness and quality measurement of automobiles paints of varying complexity, IEEE Trans. Terahertz Science and Technology, 4 (2014) 432-439 (10.1109/TTHZ.2014.2325393)</a:t>
            </a:r>
          </a:p>
          <a:p>
            <a:pPr algn="just">
              <a:lnSpc>
                <a:spcPct val="120000"/>
              </a:lnSpc>
            </a:pPr>
            <a:r>
              <a:rPr lang="en-IN" sz="1500" b="1" dirty="0">
                <a:latin typeface="Calibri" pitchFamily="34" charset="0"/>
                <a:cs typeface="Calibri" pitchFamily="34" charset="0"/>
              </a:rPr>
              <a:t>W. Tu, S. Zhong, Y.C. Shen, Q. Zhou, and L. Yao (2014) FDTD-based quantitative analysis of terahertz wave detection for </a:t>
            </a:r>
            <a:r>
              <a:rPr lang="en-IN" sz="1500" b="1" dirty="0" err="1">
                <a:latin typeface="Calibri" pitchFamily="34" charset="0"/>
                <a:cs typeface="Calibri" pitchFamily="34" charset="0"/>
              </a:rPr>
              <a:t>multilayered</a:t>
            </a:r>
            <a:r>
              <a:rPr lang="en-IN" sz="1500" b="1" dirty="0">
                <a:latin typeface="Calibri" pitchFamily="34" charset="0"/>
                <a:cs typeface="Calibri" pitchFamily="34" charset="0"/>
              </a:rPr>
              <a:t> structures. J. Optical Society of America A, 31 (2014) 2285–2293</a:t>
            </a:r>
          </a:p>
          <a:p>
            <a:pPr algn="just">
              <a:lnSpc>
                <a:spcPct val="120000"/>
              </a:lnSpc>
            </a:pPr>
            <a:r>
              <a:rPr lang="en-IN" sz="1500" b="1" dirty="0">
                <a:latin typeface="Calibri" pitchFamily="34" charset="0"/>
                <a:cs typeface="Calibri" pitchFamily="34" charset="0"/>
              </a:rPr>
              <a:t>N. </a:t>
            </a:r>
            <a:r>
              <a:rPr lang="en-IN" sz="1500" b="1" dirty="0" err="1">
                <a:latin typeface="Calibri" pitchFamily="34" charset="0"/>
                <a:cs typeface="Calibri" pitchFamily="34" charset="0"/>
              </a:rPr>
              <a:t>Khiabani</a:t>
            </a:r>
            <a:r>
              <a:rPr lang="en-IN" sz="1500" b="1" dirty="0">
                <a:latin typeface="Calibri" pitchFamily="34" charset="0"/>
                <a:cs typeface="Calibri" pitchFamily="34" charset="0"/>
              </a:rPr>
              <a:t>, Y. Huang, L. E. Garcia-Muñoz, Y.C. Shen, A. Rivera-</a:t>
            </a:r>
            <a:r>
              <a:rPr lang="en-IN" sz="1500" b="1" dirty="0" err="1">
                <a:latin typeface="Calibri" pitchFamily="34" charset="0"/>
                <a:cs typeface="Calibri" pitchFamily="34" charset="0"/>
              </a:rPr>
              <a:t>Lavado</a:t>
            </a:r>
            <a:r>
              <a:rPr lang="en-IN" sz="1500" b="1" dirty="0">
                <a:latin typeface="Calibri" pitchFamily="34" charset="0"/>
                <a:cs typeface="Calibri" pitchFamily="34" charset="0"/>
              </a:rPr>
              <a:t>, A Novel Sub-THz </a:t>
            </a:r>
            <a:r>
              <a:rPr lang="en-IN" sz="1500" b="1" dirty="0" err="1">
                <a:latin typeface="Calibri" pitchFamily="34" charset="0"/>
                <a:cs typeface="Calibri" pitchFamily="34" charset="0"/>
              </a:rPr>
              <a:t>Photomixer</a:t>
            </a:r>
            <a:r>
              <a:rPr lang="en-IN" sz="1500" b="1" dirty="0">
                <a:latin typeface="Calibri" pitchFamily="34" charset="0"/>
                <a:cs typeface="Calibri" pitchFamily="34" charset="0"/>
              </a:rPr>
              <a:t> with Nano-Trapezoidal Electrodes, IEEE Trans. Terahertz Science and Technology (IF&gt;4.0), 4 (2014) 501 – 508 (10.1109/TTHZ.2014.2320824)</a:t>
            </a:r>
          </a:p>
          <a:p>
            <a:pPr algn="just">
              <a:lnSpc>
                <a:spcPct val="120000"/>
              </a:lnSpc>
            </a:pPr>
            <a:r>
              <a:rPr lang="en-IN" sz="1500" b="1" dirty="0">
                <a:latin typeface="Calibri" pitchFamily="34" charset="0"/>
                <a:cs typeface="Calibri" pitchFamily="34" charset="0"/>
              </a:rPr>
              <a:t>C. Li, J.A. </a:t>
            </a:r>
            <a:r>
              <a:rPr lang="en-IN" sz="1500" b="1" dirty="0" err="1">
                <a:latin typeface="Calibri" pitchFamily="34" charset="0"/>
                <a:cs typeface="Calibri" pitchFamily="34" charset="0"/>
              </a:rPr>
              <a:t>Zeitler</a:t>
            </a:r>
            <a:r>
              <a:rPr lang="en-IN" sz="1500" b="1" dirty="0">
                <a:latin typeface="Calibri" pitchFamily="34" charset="0"/>
                <a:cs typeface="Calibri" pitchFamily="34" charset="0"/>
              </a:rPr>
              <a:t>, Y. Dong, Y.C. Shen, </a:t>
            </a:r>
            <a:r>
              <a:rPr lang="en-IN" sz="1500" b="1" dirty="0" err="1">
                <a:latin typeface="Calibri" pitchFamily="34" charset="0"/>
                <a:cs typeface="Calibri" pitchFamily="34" charset="0"/>
              </a:rPr>
              <a:t>Nondestructive</a:t>
            </a:r>
            <a:r>
              <a:rPr lang="en-IN" sz="1500" b="1" dirty="0">
                <a:latin typeface="Calibri" pitchFamily="34" charset="0"/>
                <a:cs typeface="Calibri" pitchFamily="34" charset="0"/>
              </a:rPr>
              <a:t> evaluation of Polymer Coating Structures on Pharmaceutical Pellets using Full Field Optical Coherence Tomography, J. Pharmaceutical Sciences (IF&gt;3.0), 103 (2014) 161-166 (10.1002/jps.23764)</a:t>
            </a:r>
          </a:p>
          <a:p>
            <a:pPr algn="just">
              <a:lnSpc>
                <a:spcPct val="120000"/>
              </a:lnSpc>
            </a:pPr>
            <a:r>
              <a:rPr lang="en-IN" sz="1500" b="1" dirty="0">
                <a:latin typeface="Calibri" pitchFamily="34" charset="0"/>
                <a:cs typeface="Calibri" pitchFamily="34" charset="0"/>
              </a:rPr>
              <a:t>Y.C. Shen, Terahertz Time-Domain Spectroscopy and Imaging, J. Electrical &amp; Electronic Systems 3 (2013) e113 (Editorial, doi:10.4172/2332-0796.1000e113)</a:t>
            </a:r>
          </a:p>
          <a:p>
            <a:pPr algn="just">
              <a:lnSpc>
                <a:spcPct val="120000"/>
              </a:lnSpc>
            </a:pPr>
            <a:r>
              <a:rPr lang="en-IN" sz="1500" b="1" dirty="0">
                <a:latin typeface="Calibri" pitchFamily="34" charset="0"/>
                <a:cs typeface="Calibri" pitchFamily="34" charset="0"/>
              </a:rPr>
              <a:t>R.K. May, K. Su, L. Han, S. Zhong, J.A. Elliott, L.F. Gladden, M. Evans, Y.C. Shen, J.A. </a:t>
            </a:r>
            <a:r>
              <a:rPr lang="en-IN" sz="1500" b="1" dirty="0" err="1">
                <a:latin typeface="Calibri" pitchFamily="34" charset="0"/>
                <a:cs typeface="Calibri" pitchFamily="34" charset="0"/>
              </a:rPr>
              <a:t>Zeitler</a:t>
            </a:r>
            <a:r>
              <a:rPr lang="en-IN" sz="1500" b="1" dirty="0">
                <a:latin typeface="Calibri" pitchFamily="34" charset="0"/>
                <a:cs typeface="Calibri" pitchFamily="34" charset="0"/>
              </a:rPr>
              <a:t>, Hardness and density distributions of pharmaceutical tablets measured by terahertz pulsed imaging. J. Pharmaceutical Sciences (IF&gt;3.0), 102 (2013) 2179-86</a:t>
            </a:r>
          </a:p>
          <a:p>
            <a:pPr algn="just">
              <a:lnSpc>
                <a:spcPct val="120000"/>
              </a:lnSpc>
            </a:pPr>
            <a:r>
              <a:rPr lang="en-IN" sz="1500" b="1" dirty="0">
                <a:latin typeface="Calibri" pitchFamily="34" charset="0"/>
                <a:cs typeface="Calibri" pitchFamily="34" charset="0"/>
              </a:rPr>
              <a:t>N. </a:t>
            </a:r>
            <a:r>
              <a:rPr lang="en-IN" sz="1500" b="1" dirty="0" err="1">
                <a:latin typeface="Calibri" pitchFamily="34" charset="0"/>
                <a:cs typeface="Calibri" pitchFamily="34" charset="0"/>
              </a:rPr>
              <a:t>Khiabani</a:t>
            </a:r>
            <a:r>
              <a:rPr lang="en-IN" sz="1500" b="1" dirty="0">
                <a:latin typeface="Calibri" pitchFamily="34" charset="0"/>
                <a:cs typeface="Calibri" pitchFamily="34" charset="0"/>
              </a:rPr>
              <a:t>, Y. Huang, and Y.C. Shen, (2013) Theoretical modelling of THz Photoconductive Antennas in a Pulsed System. IEEE Trans on Antennas and Propagation, 61 (2013) 1538-1546</a:t>
            </a:r>
          </a:p>
          <a:p>
            <a:pPr algn="just">
              <a:lnSpc>
                <a:spcPct val="120000"/>
              </a:lnSpc>
            </a:pPr>
            <a:r>
              <a:rPr lang="en-IN" sz="1500" b="1" dirty="0">
                <a:latin typeface="Calibri" pitchFamily="34" charset="0"/>
                <a:cs typeface="Calibri" pitchFamily="34" charset="0"/>
              </a:rPr>
              <a:t>H. Shen, L. </a:t>
            </a:r>
            <a:r>
              <a:rPr lang="en-IN" sz="1500" b="1" dirty="0" err="1">
                <a:latin typeface="Calibri" pitchFamily="34" charset="0"/>
                <a:cs typeface="Calibri" pitchFamily="34" charset="0"/>
              </a:rPr>
              <a:t>Gan</a:t>
            </a:r>
            <a:r>
              <a:rPr lang="en-IN" sz="1500" b="1" dirty="0">
                <a:latin typeface="Calibri" pitchFamily="34" charset="0"/>
                <a:cs typeface="Calibri" pitchFamily="34" charset="0"/>
              </a:rPr>
              <a:t>, N. Newman, Y. Dong, C. Li, Y. Huang and Y.C. Shen, Spinning disk for compressed imaging, Optics Letters (IF&gt;3.0), 37 (2012) 46-48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539552" y="39762"/>
            <a:ext cx="8147248" cy="5809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RECENT PUBLICATIONS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16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730419"/>
          </a:xfrm>
        </p:spPr>
        <p:txBody>
          <a:bodyPr>
            <a:normAutofit/>
          </a:bodyPr>
          <a:lstStyle/>
          <a:p>
            <a:pPr algn="just"/>
            <a:r>
              <a:rPr lang="en-IN" sz="2400" b="1" dirty="0">
                <a:latin typeface="Calibri" pitchFamily="34" charset="0"/>
                <a:cs typeface="Calibri" pitchFamily="34" charset="0"/>
              </a:rPr>
              <a:t>Biosensors &amp; Bioelectronics</a:t>
            </a:r>
          </a:p>
          <a:p>
            <a:pPr algn="just"/>
            <a:r>
              <a:rPr lang="en-IN" sz="2400" b="1" dirty="0">
                <a:latin typeface="Calibri" pitchFamily="34" charset="0"/>
                <a:cs typeface="Calibri" pitchFamily="34" charset="0"/>
              </a:rPr>
              <a:t>Biosensors Journal</a:t>
            </a: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0" y="139154"/>
            <a:ext cx="9144000" cy="14176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IN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SENSOR NETWORKS AND DATA COMMUNICATIONS</a:t>
            </a:r>
            <a:br>
              <a:rPr lang="en-IN" sz="32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32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RELATED JOURNALS</a:t>
            </a:r>
            <a:endParaRPr lang="en-US" sz="32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386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1" descr="C:\Users\rakesh-s\Desktop\speak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5984"/>
            <a:ext cx="9144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orizontal Scroll 5"/>
          <p:cNvSpPr/>
          <p:nvPr/>
        </p:nvSpPr>
        <p:spPr>
          <a:xfrm>
            <a:off x="288032" y="1285528"/>
            <a:ext cx="8532440" cy="3151584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285750" lvl="0" indent="-285750" algn="just">
              <a:buFont typeface="Wingdings" pitchFamily="2" charset="2"/>
              <a:buChar char="Ø"/>
              <a:defRPr/>
            </a:pPr>
            <a:r>
              <a:rPr lang="en-IN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Global </a:t>
            </a:r>
            <a:r>
              <a:rPr lang="en-IN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Summit on Electronics and Electrical Engineering, November 03-05, 2015 Valencia, Spain</a:t>
            </a:r>
          </a:p>
          <a:p>
            <a:pPr marL="285750" lvl="0" indent="-285750" algn="just">
              <a:buFont typeface="Wingdings" pitchFamily="2" charset="2"/>
              <a:buChar char="Ø"/>
              <a:defRPr/>
            </a:pPr>
            <a:r>
              <a:rPr lang="en-IN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4th International Conference and Exhibition on Biometrics &amp; Biostatistics, November 16-18, 2015 San Antonio, USA</a:t>
            </a:r>
          </a:p>
          <a:p>
            <a:pPr marL="285750" lvl="0" indent="-285750" algn="just">
              <a:buFont typeface="Wingdings" pitchFamily="2" charset="2"/>
              <a:buChar char="Ø"/>
              <a:defRPr/>
            </a:pPr>
            <a:r>
              <a:rPr lang="en-IN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2ndInternational Conference on Big Data Analysis and Data Mining, November 30-December 02, 2015 San Antonio, USA</a:t>
            </a:r>
          </a:p>
          <a:p>
            <a:pPr marL="285750" lvl="0" indent="-285750" algn="just">
              <a:buFont typeface="Wingdings" pitchFamily="2" charset="2"/>
              <a:buChar char="Ø"/>
              <a:defRPr/>
            </a:pPr>
            <a:r>
              <a:rPr lang="en-IN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2nd International Conference and Business Expo on Wireless &amp; Telecommunication April 21-22, 2016 Dubai, UAE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4016" y="144016"/>
            <a:ext cx="8748464" cy="1484784"/>
          </a:xfrm>
          <a:prstGeom prst="double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algn="ctr">
              <a:defRPr/>
            </a:pPr>
            <a:r>
              <a:rPr lang="en-IN" sz="3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SENSOR </a:t>
            </a:r>
            <a:r>
              <a:rPr lang="en-IN" sz="3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NETWORKS AND DATA COMMUNICATIONS 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RELATED CONFERENCES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0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 descr="C:\Users\rakesh-s\Desktop\membership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4900"/>
            <a:ext cx="9144000" cy="2670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rakesh-s\Desktop\2-2nd-de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ardrop 6"/>
          <p:cNvSpPr/>
          <p:nvPr/>
        </p:nvSpPr>
        <p:spPr>
          <a:xfrm>
            <a:off x="1295400" y="630238"/>
            <a:ext cx="7696200" cy="3560762"/>
          </a:xfrm>
          <a:prstGeom prst="teardrop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 smtClean="0">
                <a:solidFill>
                  <a:prstClr val="white"/>
                </a:solidFill>
                <a:latin typeface="Calisto MT" panose="02040603050505030304" pitchFamily="18" charset="0"/>
              </a:rPr>
              <a:t>OMICS International </a:t>
            </a:r>
            <a:r>
              <a:rPr lang="en-US" dirty="0">
                <a:solidFill>
                  <a:prstClr val="white"/>
                </a:solidFill>
                <a:latin typeface="Calisto MT" panose="02040603050505030304" pitchFamily="18" charset="0"/>
              </a:rPr>
              <a:t>Open Access Membership enables academic and research institutions, funders and corporations to actively encourage open access in scholarly communication and the dissemination of research published by their authors.</a:t>
            </a:r>
          </a:p>
          <a:p>
            <a:pPr>
              <a:defRPr/>
            </a:pPr>
            <a:r>
              <a:rPr lang="en-US" dirty="0">
                <a:solidFill>
                  <a:prstClr val="white"/>
                </a:solidFill>
                <a:latin typeface="Calisto MT" panose="02040603050505030304" pitchFamily="18" charset="0"/>
              </a:rPr>
              <a:t>For more details and benefits, click on the link below:</a:t>
            </a:r>
          </a:p>
          <a:p>
            <a:pPr>
              <a:defRPr/>
            </a:pPr>
            <a:r>
              <a:rPr lang="en-US" dirty="0">
                <a:solidFill>
                  <a:srgbClr val="39639D">
                    <a:lumMod val="10000"/>
                  </a:srgbClr>
                </a:solidFill>
                <a:latin typeface="Calisto MT" panose="02040603050505030304" pitchFamily="18" charset="0"/>
                <a:hlinkClick r:id="rId4"/>
              </a:rPr>
              <a:t>http://omicsonline.org/membership.php</a:t>
            </a:r>
            <a:r>
              <a:rPr lang="en-US" dirty="0">
                <a:solidFill>
                  <a:srgbClr val="39639D">
                    <a:lumMod val="10000"/>
                  </a:srgbClr>
                </a:solidFill>
                <a:latin typeface="Calisto MT" panose="02040603050505030304" pitchFamily="18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30163"/>
            <a:ext cx="7086600" cy="83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474B78">
                    <a:lumMod val="10000"/>
                  </a:srgb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OMICS </a:t>
            </a:r>
            <a:r>
              <a:rPr lang="en-US" sz="2400" dirty="0" smtClean="0">
                <a:solidFill>
                  <a:srgbClr val="474B78">
                    <a:lumMod val="10000"/>
                  </a:srgb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International </a:t>
            </a:r>
            <a:r>
              <a:rPr lang="en-US" sz="2400" b="1" dirty="0">
                <a:solidFill>
                  <a:srgbClr val="474B78">
                    <a:lumMod val="10000"/>
                  </a:srgb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Open Access Membership</a:t>
            </a:r>
            <a:br>
              <a:rPr lang="en-US" sz="2400" b="1" dirty="0">
                <a:solidFill>
                  <a:srgbClr val="474B78">
                    <a:lumMod val="10000"/>
                  </a:srgbClr>
                </a:solidFill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en-US" sz="2400" dirty="0">
              <a:solidFill>
                <a:srgbClr val="474B78">
                  <a:lumMod val="10000"/>
                </a:srgbClr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610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392" y="0"/>
            <a:ext cx="9383567" cy="6858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986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827992"/>
          </a:xfrm>
        </p:spPr>
        <p:txBody>
          <a:bodyPr>
            <a:noAutofit/>
          </a:bodyPr>
          <a:lstStyle/>
          <a:p>
            <a:pPr algn="just"/>
            <a:r>
              <a:rPr lang="en-IN" sz="2200" b="1" dirty="0" err="1">
                <a:latin typeface="Calibri" pitchFamily="34" charset="0"/>
                <a:cs typeface="Calibri" pitchFamily="34" charset="0"/>
              </a:rPr>
              <a:t>Dr.</a:t>
            </a:r>
            <a:r>
              <a:rPr lang="en-IN" sz="2200" b="1" dirty="0">
                <a:latin typeface="Calibri" pitchFamily="34" charset="0"/>
                <a:cs typeface="Calibri" pitchFamily="34" charset="0"/>
              </a:rPr>
              <a:t> Yao-Chun </a:t>
            </a:r>
            <a:r>
              <a:rPr lang="en-IN" sz="2200" b="1" dirty="0" err="1">
                <a:latin typeface="Calibri" pitchFamily="34" charset="0"/>
                <a:cs typeface="Calibri" pitchFamily="34" charset="0"/>
              </a:rPr>
              <a:t>Shen</a:t>
            </a:r>
            <a:r>
              <a:rPr lang="en-IN" sz="2200" b="1" dirty="0">
                <a:latin typeface="Calibri" pitchFamily="34" charset="0"/>
                <a:cs typeface="Calibri" pitchFamily="34" charset="0"/>
              </a:rPr>
              <a:t> is a Senior Lecturer at Department of Electrical Engineering and Electronics, University of Liverpool since June 2007.  Before that he has worked on terahertz-related technology for many years, first as a Research Associate at the Cavendish Laboratory, University of Cambridge, and then as a Senior Scientist at </a:t>
            </a:r>
            <a:r>
              <a:rPr lang="en-IN" sz="2200" b="1" dirty="0" err="1">
                <a:latin typeface="Calibri" pitchFamily="34" charset="0"/>
                <a:cs typeface="Calibri" pitchFamily="34" charset="0"/>
              </a:rPr>
              <a:t>TeraView</a:t>
            </a:r>
            <a:r>
              <a:rPr lang="en-IN" sz="2200" b="1" dirty="0">
                <a:latin typeface="Calibri" pitchFamily="34" charset="0"/>
                <a:cs typeface="Calibri" pitchFamily="34" charset="0"/>
              </a:rPr>
              <a:t> Limited, Cambridge.  He has been awarded 6 patents, published 3 book chapters and over 100 peer-reviewed papers </a:t>
            </a:r>
            <a:r>
              <a:rPr lang="en-IN" sz="2200" b="1" dirty="0" smtClean="0">
                <a:latin typeface="Calibri" pitchFamily="34" charset="0"/>
                <a:cs typeface="Calibri" pitchFamily="34" charset="0"/>
              </a:rPr>
              <a:t>that are </a:t>
            </a:r>
            <a:r>
              <a:rPr lang="en-IN" sz="2200" b="1" dirty="0">
                <a:latin typeface="Calibri" pitchFamily="34" charset="0"/>
                <a:cs typeface="Calibri" pitchFamily="34" charset="0"/>
              </a:rPr>
              <a:t>highly cited with an h-index of </a:t>
            </a:r>
            <a:r>
              <a:rPr lang="en-IN" sz="2200" b="1" dirty="0" smtClean="0">
                <a:latin typeface="Calibri" pitchFamily="34" charset="0"/>
                <a:cs typeface="Calibri" pitchFamily="34" charset="0"/>
              </a:rPr>
              <a:t>27 (http</a:t>
            </a:r>
            <a:r>
              <a:rPr lang="en-IN" sz="2200" b="1" dirty="0">
                <a:latin typeface="Calibri" pitchFamily="34" charset="0"/>
                <a:cs typeface="Calibri" pitchFamily="34" charset="0"/>
              </a:rPr>
              <a:t>://scholar.google.co.uk/citations?user=2oPuJqQAAAAJ). His current research interests include spectroscopy and imaging technologies in general, and particularly the development of novel terahertz (THz) spectroscopic imaging and optical coherency tomography (OCT) techniques for non-contact and non-destructive evaluation and industry applications.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BIOGRAPHY</a:t>
            </a:r>
            <a:endParaRPr lang="en-IN" sz="4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635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400" b="1" dirty="0">
                <a:latin typeface="Calibri" pitchFamily="34" charset="0"/>
                <a:cs typeface="Calibri" pitchFamily="34" charset="0"/>
              </a:rPr>
              <a:t>Terahertz devices, systems and industrial applications</a:t>
            </a: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, Terahertz 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pulsed spectroscopy and imaging</a:t>
            </a: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, Optical 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Coherency Tomography, </a:t>
            </a: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Infrared spectroscopy 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and imaging</a:t>
            </a: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, Non-destructive 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non-invasive evaluation </a:t>
            </a:r>
            <a:r>
              <a:rPr lang="en-IN" sz="2400" b="1" dirty="0">
                <a:latin typeface="Calibri" pitchFamily="34" charset="0"/>
                <a:cs typeface="Calibri" pitchFamily="34" charset="0"/>
              </a:rPr>
              <a:t>and inline monitoring.</a:t>
            </a:r>
          </a:p>
        </p:txBody>
      </p:sp>
      <p:sp>
        <p:nvSpPr>
          <p:cNvPr id="4" name="Title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IN" sz="4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RESEARCH INTERESTS</a:t>
            </a:r>
            <a:endParaRPr lang="en-IN" sz="4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279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pPr algn="ctr"/>
            <a:r>
              <a:rPr lang="en-IN" sz="4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OPTICAL COHERENCE TOMOGRAPHY (OCT)</a:t>
            </a:r>
            <a:endParaRPr lang="en-IN" sz="4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808"/>
            <a:ext cx="8291264" cy="4306483"/>
          </a:xfrm>
        </p:spPr>
        <p:txBody>
          <a:bodyPr>
            <a:normAutofit/>
          </a:bodyPr>
          <a:lstStyle/>
          <a:p>
            <a:pPr algn="just"/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OCT use low-coherence interferometry to produce a two or three dimensional image of optical scattering from internal tissue microstructures.</a:t>
            </a:r>
          </a:p>
          <a:p>
            <a:pPr algn="just"/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Michelson interferometer is used to perform  low-coherence interferometry </a:t>
            </a:r>
          </a:p>
          <a:p>
            <a:pPr algn="just"/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OCT measures intensity of reflected infrared light. </a:t>
            </a:r>
          </a:p>
        </p:txBody>
      </p:sp>
    </p:spTree>
    <p:extLst>
      <p:ext uri="{BB962C8B-B14F-4D97-AF65-F5344CB8AC3E}">
        <p14:creationId xmlns:p14="http://schemas.microsoft.com/office/powerpoint/2010/main" val="2220303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INTRODUCTION OF OCT </a:t>
            </a:r>
            <a:endParaRPr lang="en-US" altLang="zh-TW" sz="4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b="1"/>
              <a:t>James G. Fujimoto, 1991</a:t>
            </a:r>
          </a:p>
          <a:p>
            <a:r>
              <a:rPr lang="en-US" altLang="zh-TW" b="1"/>
              <a:t>What is OCT:</a:t>
            </a:r>
          </a:p>
          <a:p>
            <a:pPr>
              <a:buFontTx/>
              <a:buNone/>
            </a:pPr>
            <a:r>
              <a:rPr lang="en-US" altLang="zh-TW" b="1"/>
              <a:t>    diagnostic medical imaging techonology </a:t>
            </a:r>
          </a:p>
          <a:p>
            <a:r>
              <a:rPr lang="en-US" altLang="zh-TW" b="1"/>
              <a:t>Why OCT: better diagnose and treat disease</a:t>
            </a:r>
          </a:p>
          <a:p>
            <a:r>
              <a:rPr lang="en-US" altLang="zh-TW" b="1"/>
              <a:t>Main application areas: </a:t>
            </a:r>
          </a:p>
          <a:p>
            <a:pPr>
              <a:buFontTx/>
              <a:buNone/>
            </a:pPr>
            <a:r>
              <a:rPr lang="en-US" altLang="zh-TW" b="1"/>
              <a:t>               heart disease and cancer</a:t>
            </a:r>
          </a:p>
          <a:p>
            <a:pPr>
              <a:buFontTx/>
              <a:buNone/>
            </a:pPr>
            <a:endParaRPr lang="en-US" altLang="zh-TW" b="1"/>
          </a:p>
        </p:txBody>
      </p:sp>
    </p:spTree>
    <p:extLst>
      <p:ext uri="{BB962C8B-B14F-4D97-AF65-F5344CB8AC3E}">
        <p14:creationId xmlns:p14="http://schemas.microsoft.com/office/powerpoint/2010/main" val="3613283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MICHELSON INTERFEROMETER</a:t>
            </a:r>
            <a:endParaRPr lang="en-US" altLang="zh-TW" sz="4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04" name="Picture 4" descr="C:\Documents and Settings\TingFang\My Documents\My Pictures\op-com\fig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92250"/>
            <a:ext cx="7086600" cy="407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43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FUNDAMENTAL OCT SCHEMATIC </a:t>
            </a:r>
            <a:endParaRPr lang="en-US" altLang="zh-TW" sz="4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762000" y="16002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1143000" y="1676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914400" y="1524000"/>
            <a:ext cx="739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1371600" y="1752600"/>
            <a:ext cx="9906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SLD</a:t>
            </a:r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 rot="10800000">
            <a:off x="1676400" y="3200400"/>
            <a:ext cx="457200" cy="609600"/>
          </a:xfrm>
          <a:prstGeom prst="flowChartDelay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3429000" y="2514600"/>
            <a:ext cx="914400" cy="928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50193" name="AutoShape 17"/>
          <p:cNvCxnSpPr>
            <a:cxnSpLocks noChangeShapeType="1"/>
            <a:stCxn id="50188" idx="3"/>
            <a:endCxn id="50190" idx="1"/>
          </p:cNvCxnSpPr>
          <p:nvPr/>
        </p:nvCxnSpPr>
        <p:spPr bwMode="auto">
          <a:xfrm>
            <a:off x="2362200" y="1985963"/>
            <a:ext cx="1066800" cy="993775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5715000" y="1981200"/>
            <a:ext cx="12192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0195" name="Oval 19"/>
          <p:cNvSpPr>
            <a:spLocks noChangeArrowheads="1"/>
          </p:cNvSpPr>
          <p:nvPr/>
        </p:nvSpPr>
        <p:spPr bwMode="auto">
          <a:xfrm>
            <a:off x="6324600" y="2209800"/>
            <a:ext cx="228600" cy="609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>
            <a:off x="6553200" y="23622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0197" name="Line 21"/>
          <p:cNvSpPr>
            <a:spLocks noChangeShapeType="1"/>
          </p:cNvSpPr>
          <p:nvPr/>
        </p:nvSpPr>
        <p:spPr bwMode="auto">
          <a:xfrm flipV="1">
            <a:off x="6477000" y="2514600"/>
            <a:ext cx="914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 flipH="1">
            <a:off x="6019800" y="2362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 flipH="1" flipV="1">
            <a:off x="6019800" y="2590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cxnSp>
        <p:nvCxnSpPr>
          <p:cNvPr id="50200" name="AutoShape 24"/>
          <p:cNvCxnSpPr>
            <a:cxnSpLocks noChangeShapeType="1"/>
            <a:stCxn id="50199" idx="1"/>
            <a:endCxn id="50190" idx="3"/>
          </p:cNvCxnSpPr>
          <p:nvPr/>
        </p:nvCxnSpPr>
        <p:spPr bwMode="auto">
          <a:xfrm rot="16200000" flipH="1" flipV="1">
            <a:off x="4987131" y="1947069"/>
            <a:ext cx="388938" cy="1676400"/>
          </a:xfrm>
          <a:prstGeom prst="curvedConnector4">
            <a:avLst>
              <a:gd name="adj1" fmla="val -5877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202" name="AutoShape 26"/>
          <p:cNvCxnSpPr>
            <a:cxnSpLocks noChangeShapeType="1"/>
            <a:stCxn id="50190" idx="1"/>
            <a:endCxn id="50189" idx="1"/>
          </p:cNvCxnSpPr>
          <p:nvPr/>
        </p:nvCxnSpPr>
        <p:spPr bwMode="auto">
          <a:xfrm rot="10800000" flipV="1">
            <a:off x="2132013" y="2979738"/>
            <a:ext cx="1296987" cy="523875"/>
          </a:xfrm>
          <a:prstGeom prst="curvedConnector3">
            <a:avLst>
              <a:gd name="adj1" fmla="val 4994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204" name="Oval 28"/>
          <p:cNvSpPr>
            <a:spLocks noChangeArrowheads="1"/>
          </p:cNvSpPr>
          <p:nvPr/>
        </p:nvSpPr>
        <p:spPr bwMode="auto">
          <a:xfrm>
            <a:off x="6248400" y="3810000"/>
            <a:ext cx="304800" cy="685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cxnSp>
        <p:nvCxnSpPr>
          <p:cNvPr id="50205" name="AutoShape 29"/>
          <p:cNvCxnSpPr>
            <a:cxnSpLocks noChangeShapeType="1"/>
            <a:endCxn id="50190" idx="3"/>
          </p:cNvCxnSpPr>
          <p:nvPr/>
        </p:nvCxnSpPr>
        <p:spPr bwMode="auto">
          <a:xfrm rot="10800000">
            <a:off x="4343400" y="2979738"/>
            <a:ext cx="1676400" cy="113506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7467600" y="2133600"/>
            <a:ext cx="228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0207" name="Line 31"/>
          <p:cNvSpPr>
            <a:spLocks noChangeShapeType="1"/>
          </p:cNvSpPr>
          <p:nvPr/>
        </p:nvSpPr>
        <p:spPr bwMode="auto">
          <a:xfrm>
            <a:off x="6553200" y="3962400"/>
            <a:ext cx="1219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0208" name="Line 32"/>
          <p:cNvSpPr>
            <a:spLocks noChangeShapeType="1"/>
          </p:cNvSpPr>
          <p:nvPr/>
        </p:nvSpPr>
        <p:spPr bwMode="auto">
          <a:xfrm flipV="1">
            <a:off x="6553200" y="4191000"/>
            <a:ext cx="1219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0209" name="Line 33"/>
          <p:cNvSpPr>
            <a:spLocks noChangeShapeType="1"/>
          </p:cNvSpPr>
          <p:nvPr/>
        </p:nvSpPr>
        <p:spPr bwMode="auto">
          <a:xfrm flipH="1">
            <a:off x="6019800" y="40386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0210" name="Line 34"/>
          <p:cNvSpPr>
            <a:spLocks noChangeShapeType="1"/>
          </p:cNvSpPr>
          <p:nvPr/>
        </p:nvSpPr>
        <p:spPr bwMode="auto">
          <a:xfrm>
            <a:off x="6019800" y="41148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0211" name="Rectangle 35"/>
          <p:cNvSpPr>
            <a:spLocks noChangeArrowheads="1"/>
          </p:cNvSpPr>
          <p:nvPr/>
        </p:nvSpPr>
        <p:spPr bwMode="auto">
          <a:xfrm>
            <a:off x="7772400" y="3733800"/>
            <a:ext cx="2286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50212" name="Text Box 36"/>
          <p:cNvSpPr txBox="1">
            <a:spLocks noChangeArrowheads="1"/>
          </p:cNvSpPr>
          <p:nvPr/>
        </p:nvSpPr>
        <p:spPr bwMode="auto">
          <a:xfrm>
            <a:off x="7010400" y="3048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Sample</a:t>
            </a:r>
          </a:p>
        </p:txBody>
      </p:sp>
      <p:sp>
        <p:nvSpPr>
          <p:cNvPr id="50213" name="Text Box 37"/>
          <p:cNvSpPr txBox="1">
            <a:spLocks noChangeArrowheads="1"/>
          </p:cNvSpPr>
          <p:nvPr/>
        </p:nvSpPr>
        <p:spPr bwMode="auto">
          <a:xfrm>
            <a:off x="6934200" y="4800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Reference</a:t>
            </a:r>
          </a:p>
        </p:txBody>
      </p:sp>
      <p:sp>
        <p:nvSpPr>
          <p:cNvPr id="50214" name="Line 38"/>
          <p:cNvSpPr>
            <a:spLocks noChangeShapeType="1"/>
          </p:cNvSpPr>
          <p:nvPr/>
        </p:nvSpPr>
        <p:spPr bwMode="auto">
          <a:xfrm>
            <a:off x="7467600" y="47244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IN"/>
          </a:p>
        </p:txBody>
      </p:sp>
      <p:sp>
        <p:nvSpPr>
          <p:cNvPr id="50217" name="Text Box 41"/>
          <p:cNvSpPr txBox="1">
            <a:spLocks noChangeArrowheads="1"/>
          </p:cNvSpPr>
          <p:nvPr/>
        </p:nvSpPr>
        <p:spPr bwMode="auto">
          <a:xfrm>
            <a:off x="1066800" y="4572000"/>
            <a:ext cx="1981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Demodulator</a:t>
            </a:r>
          </a:p>
        </p:txBody>
      </p:sp>
      <p:sp>
        <p:nvSpPr>
          <p:cNvPr id="50218" name="Text Box 42"/>
          <p:cNvSpPr txBox="1">
            <a:spLocks noChangeArrowheads="1"/>
          </p:cNvSpPr>
          <p:nvPr/>
        </p:nvSpPr>
        <p:spPr bwMode="auto">
          <a:xfrm>
            <a:off x="3581400" y="4572000"/>
            <a:ext cx="762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AD</a:t>
            </a:r>
          </a:p>
        </p:txBody>
      </p:sp>
      <p:sp>
        <p:nvSpPr>
          <p:cNvPr id="50219" name="Text Box 43"/>
          <p:cNvSpPr txBox="1">
            <a:spLocks noChangeArrowheads="1"/>
          </p:cNvSpPr>
          <p:nvPr/>
        </p:nvSpPr>
        <p:spPr bwMode="auto">
          <a:xfrm>
            <a:off x="5181600" y="5486400"/>
            <a:ext cx="20574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Computer</a:t>
            </a:r>
          </a:p>
        </p:txBody>
      </p:sp>
      <p:cxnSp>
        <p:nvCxnSpPr>
          <p:cNvPr id="50221" name="AutoShape 45"/>
          <p:cNvCxnSpPr>
            <a:cxnSpLocks noChangeShapeType="1"/>
            <a:stCxn id="50217" idx="1"/>
            <a:endCxn id="50189" idx="3"/>
          </p:cNvCxnSpPr>
          <p:nvPr/>
        </p:nvCxnSpPr>
        <p:spPr bwMode="auto">
          <a:xfrm rot="10800000" flipH="1">
            <a:off x="1066800" y="3503613"/>
            <a:ext cx="608013" cy="1301750"/>
          </a:xfrm>
          <a:prstGeom prst="bentConnector3">
            <a:avLst>
              <a:gd name="adj1" fmla="val -3759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222" name="AutoShape 46"/>
          <p:cNvCxnSpPr>
            <a:cxnSpLocks noChangeShapeType="1"/>
            <a:stCxn id="50217" idx="3"/>
            <a:endCxn id="50218" idx="1"/>
          </p:cNvCxnSpPr>
          <p:nvPr/>
        </p:nvCxnSpPr>
        <p:spPr bwMode="auto">
          <a:xfrm>
            <a:off x="3048000" y="4805363"/>
            <a:ext cx="533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223" name="AutoShape 47"/>
          <p:cNvCxnSpPr>
            <a:cxnSpLocks noChangeShapeType="1"/>
            <a:stCxn id="50218" idx="3"/>
            <a:endCxn id="50219" idx="1"/>
          </p:cNvCxnSpPr>
          <p:nvPr/>
        </p:nvCxnSpPr>
        <p:spPr bwMode="auto">
          <a:xfrm>
            <a:off x="4343400" y="4805363"/>
            <a:ext cx="838200" cy="914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0224" name="Text Box 48"/>
          <p:cNvSpPr txBox="1">
            <a:spLocks noChangeArrowheads="1"/>
          </p:cNvSpPr>
          <p:nvPr/>
        </p:nvSpPr>
        <p:spPr bwMode="auto">
          <a:xfrm>
            <a:off x="1447800" y="38100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/>
              <a:t>Detector</a:t>
            </a:r>
          </a:p>
        </p:txBody>
      </p:sp>
      <p:sp>
        <p:nvSpPr>
          <p:cNvPr id="50225" name="Oval 49"/>
          <p:cNvSpPr>
            <a:spLocks noChangeArrowheads="1"/>
          </p:cNvSpPr>
          <p:nvPr/>
        </p:nvSpPr>
        <p:spPr bwMode="auto">
          <a:xfrm>
            <a:off x="4411663" y="1647825"/>
            <a:ext cx="990600" cy="9906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/>
              <a:t>PZT</a:t>
            </a:r>
          </a:p>
        </p:txBody>
      </p:sp>
    </p:spTree>
    <p:extLst>
      <p:ext uri="{BB962C8B-B14F-4D97-AF65-F5344CB8AC3E}">
        <p14:creationId xmlns:p14="http://schemas.microsoft.com/office/powerpoint/2010/main" val="3771950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ADVANTAGE OF OCT</a:t>
            </a:r>
            <a:endParaRPr lang="en-US" altLang="zh-TW" sz="4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499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Broad dynamic range, </a:t>
            </a:r>
          </a:p>
          <a:p>
            <a:pPr algn="just">
              <a:lnSpc>
                <a:spcPct val="90000"/>
              </a:lnSpc>
            </a:pP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High resolution</a:t>
            </a:r>
          </a:p>
          <a:p>
            <a:pPr algn="just">
              <a:lnSpc>
                <a:spcPct val="90000"/>
              </a:lnSpc>
            </a:pP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Rapid data acquisition rate, </a:t>
            </a:r>
          </a:p>
          <a:p>
            <a:pPr algn="just">
              <a:lnSpc>
                <a:spcPct val="90000"/>
              </a:lnSpc>
            </a:pP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Small inexpensive catheter/endoscope design </a:t>
            </a:r>
          </a:p>
          <a:p>
            <a:pPr algn="just">
              <a:lnSpc>
                <a:spcPct val="90000"/>
              </a:lnSpc>
            </a:pP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Compact portable structure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    (fiber optically based, making possible the development of small catheters and endoscopes)</a:t>
            </a:r>
          </a:p>
          <a:p>
            <a:pPr algn="just">
              <a:lnSpc>
                <a:spcPct val="90000"/>
              </a:lnSpc>
            </a:pPr>
            <a:r>
              <a:rPr lang="en-US" altLang="zh-TW" sz="2400" b="1" dirty="0">
                <a:latin typeface="Calibri" pitchFamily="34" charset="0"/>
                <a:cs typeface="Calibri" pitchFamily="34" charset="0"/>
              </a:rPr>
              <a:t>The frame rate for OCT systems are four to eight frames per second.(assume an image size of 256 by 512 pixels.)</a:t>
            </a:r>
          </a:p>
          <a:p>
            <a:pPr algn="just">
              <a:lnSpc>
                <a:spcPct val="90000"/>
              </a:lnSpc>
            </a:pPr>
            <a:endParaRPr lang="en-US" altLang="zh-TW" sz="2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96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50838"/>
            <a:ext cx="8507288" cy="1143000"/>
          </a:xfrm>
        </p:spPr>
        <p:txBody>
          <a:bodyPr>
            <a:normAutofit fontScale="90000"/>
          </a:bodyPr>
          <a:lstStyle/>
          <a:p>
            <a:r>
              <a:rPr lang="en-US" altLang="zh-TW" sz="44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NOWADAYS AND FUTURE EQUIPMENT</a:t>
            </a:r>
            <a:endParaRPr lang="en-US" altLang="zh-TW" sz="4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0900" name="Picture 1028" descr="C:\Documents and Settings\TingFang\My Documents\My Pictures\op-com\system_si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600200"/>
            <a:ext cx="2124075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901" name="Picture 102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665288"/>
            <a:ext cx="3124200" cy="16875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0902" name="Picture 10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900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0906" name="Group 1034"/>
          <p:cNvGrpSpPr>
            <a:grpSpLocks/>
          </p:cNvGrpSpPr>
          <p:nvPr/>
        </p:nvGrpSpPr>
        <p:grpSpPr bwMode="auto">
          <a:xfrm>
            <a:off x="3946525" y="3246438"/>
            <a:ext cx="3562350" cy="0"/>
            <a:chOff x="0" y="0"/>
            <a:chExt cx="2244" cy="0"/>
          </a:xfrm>
        </p:grpSpPr>
        <p:sp>
          <p:nvSpPr>
            <p:cNvPr id="80903" name="Rectangle 1031"/>
            <p:cNvSpPr>
              <a:spLocks noChangeArrowheads="1"/>
            </p:cNvSpPr>
            <p:nvPr/>
          </p:nvSpPr>
          <p:spPr bwMode="auto">
            <a:xfrm>
              <a:off x="0" y="0"/>
              <a:ext cx="2244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IN"/>
            </a:p>
          </p:txBody>
        </p:sp>
        <p:sp>
          <p:nvSpPr>
            <p:cNvPr id="80904" name="Rectangle 1032"/>
            <p:cNvSpPr>
              <a:spLocks noChangeArrowheads="1"/>
            </p:cNvSpPr>
            <p:nvPr/>
          </p:nvSpPr>
          <p:spPr bwMode="auto">
            <a:xfrm>
              <a:off x="0" y="0"/>
              <a:ext cx="2244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IN"/>
            </a:p>
          </p:txBody>
        </p:sp>
      </p:grpSp>
      <p:sp>
        <p:nvSpPr>
          <p:cNvPr id="80907" name="Text Box 1035"/>
          <p:cNvSpPr txBox="1">
            <a:spLocks noChangeArrowheads="1"/>
          </p:cNvSpPr>
          <p:nvPr/>
        </p:nvSpPr>
        <p:spPr bwMode="auto">
          <a:xfrm>
            <a:off x="5791200" y="5791200"/>
            <a:ext cx="2209800" cy="95410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Not available for sale</a:t>
            </a:r>
            <a:br>
              <a:rPr lang="en-US" altLang="zh-TW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altLang="zh-TW" sz="16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Pending 510(k) </a:t>
            </a:r>
          </a:p>
          <a:p>
            <a:pPr>
              <a:spcBef>
                <a:spcPct val="50000"/>
              </a:spcBef>
            </a:pPr>
            <a:endParaRPr lang="en-US" altLang="zh-TW" sz="16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0914" name="Rectangle 1042"/>
          <p:cNvSpPr>
            <a:spLocks noChangeArrowheads="1"/>
          </p:cNvSpPr>
          <p:nvPr/>
        </p:nvSpPr>
        <p:spPr bwMode="auto">
          <a:xfrm>
            <a:off x="1463675" y="288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9160" tIns="720498" rIns="539580" bIns="720498">
            <a:spAutoFit/>
          </a:bodyPr>
          <a:lstStyle/>
          <a:p>
            <a:pPr>
              <a:tabLst>
                <a:tab pos="742950" algn="l"/>
                <a:tab pos="1143000" algn="l"/>
                <a:tab pos="3429000" algn="r"/>
              </a:tabLst>
            </a:pPr>
            <a:endParaRPr lang="en-US"/>
          </a:p>
        </p:txBody>
      </p:sp>
      <p:grpSp>
        <p:nvGrpSpPr>
          <p:cNvPr id="80908" name="Group 1036"/>
          <p:cNvGrpSpPr>
            <a:grpSpLocks/>
          </p:cNvGrpSpPr>
          <p:nvPr/>
        </p:nvGrpSpPr>
        <p:grpSpPr bwMode="auto">
          <a:xfrm>
            <a:off x="762000" y="5486400"/>
            <a:ext cx="4705350" cy="1062038"/>
            <a:chOff x="1311" y="253"/>
            <a:chExt cx="7410" cy="1672"/>
          </a:xfrm>
        </p:grpSpPr>
        <p:sp>
          <p:nvSpPr>
            <p:cNvPr id="80913" name="Text Box 1041"/>
            <p:cNvSpPr txBox="1">
              <a:spLocks noChangeArrowheads="1"/>
            </p:cNvSpPr>
            <p:nvPr/>
          </p:nvSpPr>
          <p:spPr bwMode="auto">
            <a:xfrm>
              <a:off x="1311" y="365"/>
              <a:ext cx="1800" cy="14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0E1"/>
                  </a:solidFill>
                </a14:hiddenFill>
              </a:ext>
            </a:extLst>
          </p:spPr>
          <p:txBody>
            <a:bodyPr/>
            <a:lstStyle/>
            <a:p>
              <a:r>
                <a:rPr lang="en-US" altLang="zh-TW" sz="1200" b="1">
                  <a:latin typeface="Calibri" pitchFamily="34" charset="0"/>
                  <a:cs typeface="Calibri" pitchFamily="34" charset="0"/>
                </a:rPr>
                <a:t>DISPLAY</a:t>
              </a:r>
              <a:endParaRPr lang="en-US" altLang="zh-TW" sz="1200" b="1"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  <a:p>
              <a:pPr eaLnBrk="0" hangingPunct="0"/>
              <a:r>
                <a:rPr lang="en-US" altLang="zh-TW" sz="1200" b="1">
                  <a:latin typeface="Calibri" pitchFamily="34" charset="0"/>
                  <a:cs typeface="Calibri" pitchFamily="34" charset="0"/>
                </a:rPr>
                <a:t>AND</a:t>
              </a:r>
              <a:endParaRPr lang="en-US" altLang="zh-TW" sz="1200" b="1"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  <a:p>
              <a:pPr eaLnBrk="0" hangingPunct="0"/>
              <a:r>
                <a:rPr lang="en-US" altLang="zh-TW" sz="1200" b="1">
                  <a:latin typeface="Calibri" pitchFamily="34" charset="0"/>
                  <a:cs typeface="Calibri" pitchFamily="34" charset="0"/>
                </a:rPr>
                <a:t>KEYBOARD</a:t>
              </a:r>
              <a:endParaRPr lang="en-US" altLang="zh-TW" sz="1200" b="1">
                <a:latin typeface="Calibri" pitchFamily="34" charset="0"/>
                <a:ea typeface="Arial Unicode MS" pitchFamily="34" charset="-128"/>
                <a:cs typeface="Calibri" pitchFamily="34" charset="0"/>
              </a:endParaRPr>
            </a:p>
            <a:p>
              <a:pPr eaLnBrk="0" hangingPunct="0"/>
              <a:endParaRPr lang="en-US" altLang="zh-TW" sz="12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912" name="Text Box 1040"/>
            <p:cNvSpPr txBox="1">
              <a:spLocks noChangeArrowheads="1"/>
            </p:cNvSpPr>
            <p:nvPr/>
          </p:nvSpPr>
          <p:spPr bwMode="auto">
            <a:xfrm>
              <a:off x="4221" y="364"/>
              <a:ext cx="1980" cy="144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0E1"/>
                  </a:solidFill>
                </a14:hiddenFill>
              </a:ext>
            </a:extLst>
          </p:spPr>
          <p:txBody>
            <a:bodyPr/>
            <a:lstStyle/>
            <a:p>
              <a:r>
                <a:rPr lang="en-US" altLang="zh-TW" sz="1200" b="1">
                  <a:latin typeface="Calibri" pitchFamily="34" charset="0"/>
                  <a:cs typeface="Calibri" pitchFamily="34" charset="0"/>
                </a:rPr>
                <a:t>INTEROMETER ELECTRONICS</a:t>
              </a:r>
            </a:p>
            <a:p>
              <a:pPr eaLnBrk="0" hangingPunct="0"/>
              <a:r>
                <a:rPr lang="en-US" altLang="zh-TW" sz="1200" b="1">
                  <a:latin typeface="Calibri" pitchFamily="34" charset="0"/>
                  <a:cs typeface="Calibri" pitchFamily="34" charset="0"/>
                </a:rPr>
                <a:t>AND</a:t>
              </a:r>
            </a:p>
            <a:p>
              <a:pPr eaLnBrk="0" hangingPunct="0"/>
              <a:r>
                <a:rPr lang="en-US" altLang="zh-TW" sz="1200" b="1">
                  <a:latin typeface="Calibri" pitchFamily="34" charset="0"/>
                  <a:cs typeface="Calibri" pitchFamily="34" charset="0"/>
                </a:rPr>
                <a:t>OPTICS</a:t>
              </a:r>
            </a:p>
            <a:p>
              <a:pPr eaLnBrk="0" hangingPunct="0"/>
              <a:r>
                <a:rPr lang="en-US" altLang="zh-TW" sz="1200" b="1">
                  <a:latin typeface="Calibri" pitchFamily="34" charset="0"/>
                  <a:cs typeface="Calibri" pitchFamily="34" charset="0"/>
                </a:rPr>
                <a:t>+COMPUTER</a:t>
              </a:r>
            </a:p>
          </p:txBody>
        </p:sp>
        <p:sp>
          <p:nvSpPr>
            <p:cNvPr id="80911" name="Line 1039"/>
            <p:cNvSpPr>
              <a:spLocks noChangeShapeType="1"/>
            </p:cNvSpPr>
            <p:nvPr/>
          </p:nvSpPr>
          <p:spPr bwMode="auto">
            <a:xfrm>
              <a:off x="3141" y="1084"/>
              <a:ext cx="10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IN" sz="12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910" name="Freeform 1038"/>
            <p:cNvSpPr>
              <a:spLocks/>
            </p:cNvSpPr>
            <p:nvPr/>
          </p:nvSpPr>
          <p:spPr bwMode="auto">
            <a:xfrm>
              <a:off x="6228" y="1015"/>
              <a:ext cx="2493" cy="910"/>
            </a:xfrm>
            <a:custGeom>
              <a:avLst/>
              <a:gdLst>
                <a:gd name="T0" fmla="*/ 0 w 2493"/>
                <a:gd name="T1" fmla="*/ 53 h 910"/>
                <a:gd name="T2" fmla="*/ 2316 w 2493"/>
                <a:gd name="T3" fmla="*/ 113 h 910"/>
                <a:gd name="T4" fmla="*/ 1053 w 2493"/>
                <a:gd name="T5" fmla="*/ 730 h 910"/>
                <a:gd name="T6" fmla="*/ 2493 w 2493"/>
                <a:gd name="T7" fmla="*/ 910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93" h="910">
                  <a:moveTo>
                    <a:pt x="0" y="53"/>
                  </a:moveTo>
                  <a:cubicBezTo>
                    <a:pt x="386" y="63"/>
                    <a:pt x="2140" y="0"/>
                    <a:pt x="2316" y="113"/>
                  </a:cubicBezTo>
                  <a:cubicBezTo>
                    <a:pt x="2492" y="226"/>
                    <a:pt x="1024" y="597"/>
                    <a:pt x="1053" y="730"/>
                  </a:cubicBezTo>
                  <a:cubicBezTo>
                    <a:pt x="1082" y="863"/>
                    <a:pt x="2253" y="880"/>
                    <a:pt x="2493" y="910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0E1"/>
                  </a:solidFill>
                </a14:hiddenFill>
              </a:ext>
            </a:extLst>
          </p:spPr>
          <p:txBody>
            <a:bodyPr/>
            <a:lstStyle/>
            <a:p>
              <a:endParaRPr lang="en-IN" sz="12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0909" name="Text Box 1037"/>
            <p:cNvSpPr txBox="1">
              <a:spLocks noChangeArrowheads="1"/>
            </p:cNvSpPr>
            <p:nvPr/>
          </p:nvSpPr>
          <p:spPr bwMode="auto">
            <a:xfrm>
              <a:off x="6444" y="253"/>
              <a:ext cx="1956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0E1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/>
            <a:lstStyle/>
            <a:p>
              <a:r>
                <a:rPr lang="en-US" altLang="zh-TW" sz="1200" b="1">
                  <a:latin typeface="Calibri" pitchFamily="34" charset="0"/>
                  <a:cs typeface="Calibri" pitchFamily="34" charset="0"/>
                </a:rPr>
                <a:t>FIBEROPTIC PROBE</a:t>
              </a:r>
            </a:p>
            <a:p>
              <a:pPr eaLnBrk="0" hangingPunct="0"/>
              <a:endParaRPr lang="en-US" altLang="zh-TW" sz="1200" b="1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0918" name="Text Box 1046"/>
          <p:cNvSpPr txBox="1">
            <a:spLocks noChangeArrowheads="1"/>
          </p:cNvSpPr>
          <p:nvPr/>
        </p:nvSpPr>
        <p:spPr bwMode="auto">
          <a:xfrm>
            <a:off x="2836912" y="3463840"/>
            <a:ext cx="27432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zh-TW" b="1" dirty="0">
                <a:latin typeface="Calibri" pitchFamily="34" charset="0"/>
                <a:cs typeface="Calibri" pitchFamily="34" charset="0"/>
              </a:rPr>
              <a:t>Low-coherence </a:t>
            </a:r>
            <a:r>
              <a:rPr lang="en-US" altLang="zh-TW" b="1" dirty="0" err="1">
                <a:latin typeface="Calibri" pitchFamily="34" charset="0"/>
                <a:cs typeface="Calibri" pitchFamily="34" charset="0"/>
              </a:rPr>
              <a:t>Superluminescent</a:t>
            </a:r>
            <a:r>
              <a:rPr lang="en-US" altLang="zh-TW" b="1" dirty="0">
                <a:latin typeface="Calibri" pitchFamily="34" charset="0"/>
                <a:cs typeface="Calibri" pitchFamily="34" charset="0"/>
              </a:rPr>
              <a:t> diode:800 –1300 nm center </a:t>
            </a:r>
            <a:r>
              <a:rPr lang="en-US" altLang="zh-TW" b="1" dirty="0" err="1">
                <a:latin typeface="Calibri" pitchFamily="34" charset="0"/>
                <a:cs typeface="Calibri" pitchFamily="34" charset="0"/>
              </a:rPr>
              <a:t>waveength</a:t>
            </a:r>
            <a:r>
              <a:rPr lang="en-US" altLang="zh-TW" b="1" dirty="0">
                <a:latin typeface="Calibri" pitchFamily="34" charset="0"/>
                <a:cs typeface="Calibri" pitchFamily="34" charset="0"/>
              </a:rPr>
              <a:t> and </a:t>
            </a:r>
            <a:r>
              <a:rPr lang="en-US" altLang="zh-TW" b="1" dirty="0" err="1">
                <a:latin typeface="Calibri" pitchFamily="34" charset="0"/>
                <a:cs typeface="Calibri" pitchFamily="34" charset="0"/>
              </a:rPr>
              <a:t>severl</a:t>
            </a:r>
            <a:r>
              <a:rPr lang="en-US" altLang="zh-TW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TW" b="1" dirty="0" err="1">
                <a:latin typeface="Calibri" pitchFamily="34" charset="0"/>
                <a:cs typeface="Calibri" pitchFamily="34" charset="0"/>
              </a:rPr>
              <a:t>milliwatts</a:t>
            </a:r>
            <a:r>
              <a:rPr lang="en-US" altLang="zh-TW" b="1" dirty="0">
                <a:latin typeface="Calibri" pitchFamily="34" charset="0"/>
                <a:cs typeface="Calibri" pitchFamily="34" charset="0"/>
              </a:rPr>
              <a:t> power.</a:t>
            </a:r>
          </a:p>
        </p:txBody>
      </p:sp>
    </p:spTree>
    <p:extLst>
      <p:ext uri="{BB962C8B-B14F-4D97-AF65-F5344CB8AC3E}">
        <p14:creationId xmlns:p14="http://schemas.microsoft.com/office/powerpoint/2010/main" val="28983886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906</Words>
  <Application>Microsoft Office PowerPoint</Application>
  <PresentationFormat>On-screen Show (4:3)</PresentationFormat>
  <Paragraphs>102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PowerPoint Presentation</vt:lpstr>
      <vt:lpstr>BIOGRAPHY</vt:lpstr>
      <vt:lpstr>RESEARCH INTERESTS</vt:lpstr>
      <vt:lpstr>OPTICAL COHERENCE TOMOGRAPHY (OCT)</vt:lpstr>
      <vt:lpstr>INTRODUCTION OF OCT </vt:lpstr>
      <vt:lpstr>MICHELSON INTERFEROMETER</vt:lpstr>
      <vt:lpstr>FUNDAMENTAL OCT SCHEMATIC </vt:lpstr>
      <vt:lpstr>ADVANTAGE OF OCT</vt:lpstr>
      <vt:lpstr>NOWADAYS AND FUTURE EQUIPMENT</vt:lpstr>
      <vt:lpstr>NEEDLE FOR OCT</vt:lpstr>
      <vt:lpstr>OCT APPLICATION </vt:lpstr>
      <vt:lpstr>LIMITATION </vt:lpstr>
      <vt:lpstr>FUTURE WORKS</vt:lpstr>
      <vt:lpstr>UNDERWAY WORK</vt:lpstr>
      <vt:lpstr>RECENT PUBLICATIONS</vt:lpstr>
      <vt:lpstr>SENSOR NETWORKS AND DATA COMMUNICATIONS RELATED JOURNALS</vt:lpstr>
      <vt:lpstr>SENSOR NETWORKS AND DATA COMMUNICATIONS RELATED CONFERENCES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 Gupta Gupta</dc:creator>
  <cp:lastModifiedBy>Rama Raju Kutcharlapati</cp:lastModifiedBy>
  <cp:revision>40</cp:revision>
  <dcterms:created xsi:type="dcterms:W3CDTF">2014-10-29T08:59:52Z</dcterms:created>
  <dcterms:modified xsi:type="dcterms:W3CDTF">2015-10-19T08:57:25Z</dcterms:modified>
</cp:coreProperties>
</file>