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6" r:id="rId2"/>
  </p:sldMasterIdLst>
  <p:notesMasterIdLst>
    <p:notesMasterId r:id="rId27"/>
  </p:notesMasterIdLst>
  <p:handoutMasterIdLst>
    <p:handoutMasterId r:id="rId28"/>
  </p:handoutMasterIdLst>
  <p:sldIdLst>
    <p:sldId id="483" r:id="rId3"/>
    <p:sldId id="467" r:id="rId4"/>
    <p:sldId id="468" r:id="rId5"/>
    <p:sldId id="426" r:id="rId6"/>
    <p:sldId id="473" r:id="rId7"/>
    <p:sldId id="435" r:id="rId8"/>
    <p:sldId id="400" r:id="rId9"/>
    <p:sldId id="402" r:id="rId10"/>
    <p:sldId id="307" r:id="rId11"/>
    <p:sldId id="342" r:id="rId12"/>
    <p:sldId id="404" r:id="rId13"/>
    <p:sldId id="406" r:id="rId14"/>
    <p:sldId id="424" r:id="rId15"/>
    <p:sldId id="355" r:id="rId16"/>
    <p:sldId id="474" r:id="rId17"/>
    <p:sldId id="463" r:id="rId18"/>
    <p:sldId id="464" r:id="rId19"/>
    <p:sldId id="465" r:id="rId20"/>
    <p:sldId id="466" r:id="rId21"/>
    <p:sldId id="469" r:id="rId22"/>
    <p:sldId id="470" r:id="rId23"/>
    <p:sldId id="484" r:id="rId24"/>
    <p:sldId id="485" r:id="rId25"/>
    <p:sldId id="486" r:id="rId26"/>
  </p:sldIdLst>
  <p:sldSz cx="9144000" cy="6858000" type="screen4x3"/>
  <p:notesSz cx="6735763" cy="9869488"/>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3300"/>
    <a:srgbClr val="FFFF00"/>
    <a:srgbClr val="0066CC"/>
    <a:srgbClr val="006600"/>
    <a:srgbClr val="00FF00"/>
    <a:srgbClr val="FFFF66"/>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70" autoAdjust="0"/>
    <p:restoredTop sz="68326" autoAdjust="0"/>
  </p:normalViewPr>
  <p:slideViewPr>
    <p:cSldViewPr>
      <p:cViewPr>
        <p:scale>
          <a:sx n="60" d="100"/>
          <a:sy n="60" d="100"/>
        </p:scale>
        <p:origin x="-1926" y="-384"/>
      </p:cViewPr>
      <p:guideLst>
        <p:guide orient="horz" pos="206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shigeyuki:Desktop:AHCC:Graph.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shigeyuki:Desktop:AHCC:Graph.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shigeyuki:Desktop:AHCC:Graph.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errBars>
            <c:errBarType val="plus"/>
            <c:errValType val="cust"/>
            <c:noEndCap val="0"/>
            <c:plus>
              <c:numRef>
                <c:f>Figure2b!$E$11:$E$14</c:f>
                <c:numCache>
                  <c:formatCode>General</c:formatCode>
                  <c:ptCount val="4"/>
                  <c:pt idx="0">
                    <c:v>1.27298675169756E-8</c:v>
                  </c:pt>
                  <c:pt idx="1">
                    <c:v>6.6661292340204881</c:v>
                  </c:pt>
                  <c:pt idx="2">
                    <c:v>0.91550913387996002</c:v>
                  </c:pt>
                  <c:pt idx="3">
                    <c:v>1.551475445938657</c:v>
                  </c:pt>
                </c:numCache>
              </c:numRef>
            </c:plus>
            <c:minus>
              <c:numLit>
                <c:formatCode>General</c:formatCode>
                <c:ptCount val="1"/>
                <c:pt idx="0">
                  <c:v>1</c:v>
                </c:pt>
              </c:numLit>
            </c:minus>
          </c:errBars>
          <c:cat>
            <c:strRef>
              <c:f>Figure2b!$C$11:$C$14</c:f>
              <c:strCache>
                <c:ptCount val="4"/>
                <c:pt idx="0">
                  <c:v>0</c:v>
                </c:pt>
                <c:pt idx="1">
                  <c:v>1</c:v>
                </c:pt>
                <c:pt idx="2">
                  <c:v>5</c:v>
                </c:pt>
                <c:pt idx="3">
                  <c:v>10</c:v>
                </c:pt>
              </c:strCache>
            </c:strRef>
          </c:cat>
          <c:val>
            <c:numRef>
              <c:f>Figure2b!$D$11:$D$14</c:f>
              <c:numCache>
                <c:formatCode>General</c:formatCode>
                <c:ptCount val="4"/>
                <c:pt idx="0">
                  <c:v>100.0000000105573</c:v>
                </c:pt>
                <c:pt idx="1">
                  <c:v>88.704401224566141</c:v>
                </c:pt>
                <c:pt idx="2">
                  <c:v>71.463648147712945</c:v>
                </c:pt>
                <c:pt idx="3">
                  <c:v>48.645480910652147</c:v>
                </c:pt>
              </c:numCache>
            </c:numRef>
          </c:val>
        </c:ser>
        <c:dLbls>
          <c:showLegendKey val="0"/>
          <c:showVal val="0"/>
          <c:showCatName val="0"/>
          <c:showSerName val="0"/>
          <c:showPercent val="0"/>
          <c:showBubbleSize val="0"/>
        </c:dLbls>
        <c:gapWidth val="150"/>
        <c:axId val="38005760"/>
        <c:axId val="34763840"/>
      </c:barChart>
      <c:catAx>
        <c:axId val="38005760"/>
        <c:scaling>
          <c:orientation val="minMax"/>
        </c:scaling>
        <c:delete val="0"/>
        <c:axPos val="b"/>
        <c:majorTickMark val="out"/>
        <c:minorTickMark val="none"/>
        <c:tickLblPos val="nextTo"/>
        <c:txPr>
          <a:bodyPr/>
          <a:lstStyle/>
          <a:p>
            <a:pPr>
              <a:defRPr lang="ja-JP">
                <a:latin typeface="Times New Roman"/>
                <a:cs typeface="Times New Roman"/>
              </a:defRPr>
            </a:pPr>
            <a:endParaRPr lang="en-US"/>
          </a:p>
        </c:txPr>
        <c:crossAx val="34763840"/>
        <c:crosses val="autoZero"/>
        <c:auto val="1"/>
        <c:lblAlgn val="ctr"/>
        <c:lblOffset val="100"/>
        <c:noMultiLvlLbl val="0"/>
      </c:catAx>
      <c:valAx>
        <c:axId val="34763840"/>
        <c:scaling>
          <c:orientation val="minMax"/>
        </c:scaling>
        <c:delete val="0"/>
        <c:axPos val="l"/>
        <c:majorGridlines>
          <c:spPr>
            <a:ln>
              <a:noFill/>
              <a:prstDash val="sysDot"/>
            </a:ln>
          </c:spPr>
        </c:majorGridlines>
        <c:numFmt formatCode="General" sourceLinked="1"/>
        <c:majorTickMark val="out"/>
        <c:minorTickMark val="none"/>
        <c:tickLblPos val="nextTo"/>
        <c:txPr>
          <a:bodyPr/>
          <a:lstStyle/>
          <a:p>
            <a:pPr>
              <a:defRPr lang="ja-JP"/>
            </a:pPr>
            <a:endParaRPr lang="en-US"/>
          </a:p>
        </c:txPr>
        <c:crossAx val="38005760"/>
        <c:crosses val="autoZero"/>
        <c:crossBetween val="between"/>
      </c:valAx>
    </c:plotArea>
    <c:plotVisOnly val="1"/>
    <c:dispBlanksAs val="gap"/>
    <c:showDLblsOverMax val="0"/>
  </c:chart>
  <c:txPr>
    <a:bodyPr/>
    <a:lstStyle/>
    <a:p>
      <a:pPr>
        <a:defRPr sz="1800">
          <a:latin typeface="Times New Roman"/>
          <a:cs typeface="Times New Roman"/>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Figure3!$A$8</c:f>
              <c:strCache>
                <c:ptCount val="1"/>
                <c:pt idx="0">
                  <c:v>AHCC</c:v>
                </c:pt>
              </c:strCache>
            </c:strRef>
          </c:tx>
          <c:spPr>
            <a:ln>
              <a:solidFill>
                <a:schemeClr val="tx1"/>
              </a:solidFill>
            </a:ln>
          </c:spPr>
          <c:marker>
            <c:symbol val="circle"/>
            <c:size val="8"/>
            <c:spPr>
              <a:solidFill>
                <a:schemeClr val="tx1"/>
              </a:solidFill>
              <a:ln>
                <a:solidFill>
                  <a:schemeClr val="tx1"/>
                </a:solidFill>
              </a:ln>
            </c:spPr>
          </c:marker>
          <c:errBars>
            <c:errDir val="y"/>
            <c:errBarType val="minus"/>
            <c:errValType val="cust"/>
            <c:noEndCap val="0"/>
            <c:plus>
              <c:numLit>
                <c:formatCode>General</c:formatCode>
                <c:ptCount val="1"/>
                <c:pt idx="0">
                  <c:v>1</c:v>
                </c:pt>
              </c:numLit>
            </c:plus>
            <c:minus>
              <c:numRef>
                <c:f>Figure3!$B$10:$G$10</c:f>
                <c:numCache>
                  <c:formatCode>General</c:formatCode>
                  <c:ptCount val="6"/>
                  <c:pt idx="0">
                    <c:v>8.9658411797766497</c:v>
                  </c:pt>
                  <c:pt idx="1">
                    <c:v>2.9275910556899341</c:v>
                  </c:pt>
                  <c:pt idx="2">
                    <c:v>3.3973906345639251</c:v>
                  </c:pt>
                  <c:pt idx="3">
                    <c:v>0.137219315315419</c:v>
                  </c:pt>
                  <c:pt idx="4">
                    <c:v>0.20295010429708099</c:v>
                  </c:pt>
                  <c:pt idx="5">
                    <c:v>0.16805865268842499</c:v>
                  </c:pt>
                </c:numCache>
              </c:numRef>
            </c:minus>
          </c:errBars>
          <c:cat>
            <c:numRef>
              <c:f>Figure3!$B$7:$G$7</c:f>
              <c:numCache>
                <c:formatCode>General</c:formatCode>
                <c:ptCount val="6"/>
                <c:pt idx="0">
                  <c:v>0</c:v>
                </c:pt>
                <c:pt idx="1">
                  <c:v>2</c:v>
                </c:pt>
                <c:pt idx="2">
                  <c:v>4</c:v>
                </c:pt>
                <c:pt idx="3">
                  <c:v>6</c:v>
                </c:pt>
                <c:pt idx="4">
                  <c:v>8</c:v>
                </c:pt>
                <c:pt idx="5">
                  <c:v>10</c:v>
                </c:pt>
              </c:numCache>
            </c:numRef>
          </c:cat>
          <c:val>
            <c:numRef>
              <c:f>Figure3!$B$8:$G$8</c:f>
              <c:numCache>
                <c:formatCode>General</c:formatCode>
                <c:ptCount val="6"/>
                <c:pt idx="0">
                  <c:v>100</c:v>
                </c:pt>
                <c:pt idx="1">
                  <c:v>77.525252525252512</c:v>
                </c:pt>
                <c:pt idx="2">
                  <c:v>6.2685680332739153</c:v>
                </c:pt>
                <c:pt idx="3">
                  <c:v>0</c:v>
                </c:pt>
                <c:pt idx="4">
                  <c:v>0</c:v>
                </c:pt>
                <c:pt idx="5">
                  <c:v>2.9708853238264998E-2</c:v>
                </c:pt>
              </c:numCache>
            </c:numRef>
          </c:val>
          <c:smooth val="0"/>
        </c:ser>
        <c:ser>
          <c:idx val="1"/>
          <c:order val="1"/>
          <c:tx>
            <c:strRef>
              <c:f>Figure3!$A$9</c:f>
              <c:strCache>
                <c:ptCount val="1"/>
                <c:pt idx="0">
                  <c:v>cyclodextrin</c:v>
                </c:pt>
              </c:strCache>
            </c:strRef>
          </c:tx>
          <c:spPr>
            <a:ln>
              <a:solidFill>
                <a:schemeClr val="tx1"/>
              </a:solidFill>
              <a:prstDash val="sysDash"/>
            </a:ln>
          </c:spPr>
          <c:marker>
            <c:symbol val="triangle"/>
            <c:size val="8"/>
            <c:spPr>
              <a:solidFill>
                <a:schemeClr val="bg1"/>
              </a:solidFill>
              <a:ln>
                <a:solidFill>
                  <a:schemeClr val="tx1"/>
                </a:solidFill>
              </a:ln>
            </c:spPr>
          </c:marker>
          <c:errBars>
            <c:errDir val="y"/>
            <c:errBarType val="plus"/>
            <c:errValType val="cust"/>
            <c:noEndCap val="0"/>
            <c:plus>
              <c:numRef>
                <c:f>Figure3!$B$11:$G$11</c:f>
                <c:numCache>
                  <c:formatCode>General</c:formatCode>
                  <c:ptCount val="6"/>
                  <c:pt idx="0">
                    <c:v>4.4840797680324336</c:v>
                  </c:pt>
                  <c:pt idx="1">
                    <c:v>8.3710317016703328</c:v>
                  </c:pt>
                  <c:pt idx="2">
                    <c:v>7.2947882174504803</c:v>
                  </c:pt>
                  <c:pt idx="3">
                    <c:v>7.3176082148477146</c:v>
                  </c:pt>
                  <c:pt idx="4">
                    <c:v>15.6836899694542</c:v>
                  </c:pt>
                  <c:pt idx="5">
                    <c:v>11.306958076252659</c:v>
                  </c:pt>
                </c:numCache>
              </c:numRef>
            </c:plus>
            <c:minus>
              <c:numLit>
                <c:formatCode>General</c:formatCode>
                <c:ptCount val="1"/>
                <c:pt idx="0">
                  <c:v>1</c:v>
                </c:pt>
              </c:numLit>
            </c:minus>
          </c:errBars>
          <c:cat>
            <c:numRef>
              <c:f>Figure3!$B$7:$G$7</c:f>
              <c:numCache>
                <c:formatCode>General</c:formatCode>
                <c:ptCount val="6"/>
                <c:pt idx="0">
                  <c:v>0</c:v>
                </c:pt>
                <c:pt idx="1">
                  <c:v>2</c:v>
                </c:pt>
                <c:pt idx="2">
                  <c:v>4</c:v>
                </c:pt>
                <c:pt idx="3">
                  <c:v>6</c:v>
                </c:pt>
                <c:pt idx="4">
                  <c:v>8</c:v>
                </c:pt>
                <c:pt idx="5">
                  <c:v>10</c:v>
                </c:pt>
              </c:numCache>
            </c:numRef>
          </c:cat>
          <c:val>
            <c:numRef>
              <c:f>Figure3!$B$9:$G$9</c:f>
              <c:numCache>
                <c:formatCode>General</c:formatCode>
                <c:ptCount val="6"/>
                <c:pt idx="0">
                  <c:v>100</c:v>
                </c:pt>
                <c:pt idx="1">
                  <c:v>97.881861575179002</c:v>
                </c:pt>
                <c:pt idx="2">
                  <c:v>95.554892601431817</c:v>
                </c:pt>
                <c:pt idx="3">
                  <c:v>85.381861575178974</c:v>
                </c:pt>
                <c:pt idx="4">
                  <c:v>90.155131264916449</c:v>
                </c:pt>
                <c:pt idx="5">
                  <c:v>87.470167064439138</c:v>
                </c:pt>
              </c:numCache>
            </c:numRef>
          </c:val>
          <c:smooth val="0"/>
        </c:ser>
        <c:dLbls>
          <c:showLegendKey val="0"/>
          <c:showVal val="0"/>
          <c:showCatName val="0"/>
          <c:showSerName val="0"/>
          <c:showPercent val="0"/>
          <c:showBubbleSize val="0"/>
        </c:dLbls>
        <c:marker val="1"/>
        <c:smooth val="0"/>
        <c:axId val="78477312"/>
        <c:axId val="84541440"/>
      </c:lineChart>
      <c:catAx>
        <c:axId val="78477312"/>
        <c:scaling>
          <c:orientation val="minMax"/>
        </c:scaling>
        <c:delete val="0"/>
        <c:axPos val="b"/>
        <c:numFmt formatCode="General" sourceLinked="1"/>
        <c:majorTickMark val="out"/>
        <c:minorTickMark val="none"/>
        <c:tickLblPos val="nextTo"/>
        <c:txPr>
          <a:bodyPr/>
          <a:lstStyle/>
          <a:p>
            <a:pPr>
              <a:defRPr lang="ja-JP" sz="1800">
                <a:latin typeface="Times New Roman"/>
                <a:cs typeface="Times New Roman"/>
              </a:defRPr>
            </a:pPr>
            <a:endParaRPr lang="en-US"/>
          </a:p>
        </c:txPr>
        <c:crossAx val="84541440"/>
        <c:crosses val="autoZero"/>
        <c:auto val="1"/>
        <c:lblAlgn val="ctr"/>
        <c:lblOffset val="100"/>
        <c:noMultiLvlLbl val="0"/>
      </c:catAx>
      <c:valAx>
        <c:axId val="84541440"/>
        <c:scaling>
          <c:orientation val="minMax"/>
          <c:min val="0"/>
        </c:scaling>
        <c:delete val="0"/>
        <c:axPos val="l"/>
        <c:majorGridlines>
          <c:spPr>
            <a:ln>
              <a:noFill/>
            </a:ln>
          </c:spPr>
        </c:majorGridlines>
        <c:numFmt formatCode="General" sourceLinked="1"/>
        <c:majorTickMark val="out"/>
        <c:minorTickMark val="none"/>
        <c:tickLblPos val="nextTo"/>
        <c:txPr>
          <a:bodyPr/>
          <a:lstStyle/>
          <a:p>
            <a:pPr>
              <a:defRPr lang="ja-JP" sz="1800">
                <a:latin typeface="Times New Roman"/>
                <a:cs typeface="Times New Roman"/>
              </a:defRPr>
            </a:pPr>
            <a:endParaRPr lang="en-US"/>
          </a:p>
        </c:txPr>
        <c:crossAx val="78477312"/>
        <c:crosses val="autoZero"/>
        <c:crossBetween val="between"/>
      </c:valAx>
    </c:plotArea>
    <c:legend>
      <c:legendPos val="r"/>
      <c:layout>
        <c:manualLayout>
          <c:xMode val="edge"/>
          <c:yMode val="edge"/>
          <c:x val="0.74294309105756495"/>
          <c:y val="0.42548536412363902"/>
          <c:w val="0.23532770161018299"/>
          <c:h val="0.13552275165548699"/>
        </c:manualLayout>
      </c:layout>
      <c:overlay val="1"/>
      <c:txPr>
        <a:bodyPr/>
        <a:lstStyle/>
        <a:p>
          <a:pPr>
            <a:defRPr lang="ja-JP" sz="1600">
              <a:latin typeface="Times New Roman"/>
              <a:cs typeface="Times New Roman"/>
            </a:defRPr>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errBars>
            <c:errBarType val="plus"/>
            <c:errValType val="cust"/>
            <c:noEndCap val="0"/>
            <c:plus>
              <c:numRef>
                <c:f>Figure4!$E$16:$E$19</c:f>
                <c:numCache>
                  <c:formatCode>General</c:formatCode>
                  <c:ptCount val="4"/>
                  <c:pt idx="0">
                    <c:v>4.5620402036960606</c:v>
                  </c:pt>
                  <c:pt idx="1">
                    <c:v>2.596328682432445</c:v>
                  </c:pt>
                  <c:pt idx="2">
                    <c:v>5.1989480724789887</c:v>
                  </c:pt>
                  <c:pt idx="3">
                    <c:v>3.229110859599984</c:v>
                  </c:pt>
                </c:numCache>
              </c:numRef>
            </c:plus>
            <c:minus>
              <c:numLit>
                <c:formatCode>General</c:formatCode>
                <c:ptCount val="1"/>
                <c:pt idx="0">
                  <c:v>1</c:v>
                </c:pt>
              </c:numLit>
            </c:minus>
          </c:errBars>
          <c:cat>
            <c:strRef>
              <c:f>Figure4!$C$16:$C$19</c:f>
              <c:strCache>
                <c:ptCount val="4"/>
                <c:pt idx="0">
                  <c:v>Control</c:v>
                </c:pt>
                <c:pt idx="1">
                  <c:v>AHCC(+) GEM(-)</c:v>
                </c:pt>
                <c:pt idx="2">
                  <c:v>AHCC(-) GEM(+)</c:v>
                </c:pt>
                <c:pt idx="3">
                  <c:v>AHCC(+) GEM(+)</c:v>
                </c:pt>
              </c:strCache>
            </c:strRef>
          </c:cat>
          <c:val>
            <c:numRef>
              <c:f>Figure4!$D$16:$D$19</c:f>
              <c:numCache>
                <c:formatCode>General</c:formatCode>
                <c:ptCount val="4"/>
                <c:pt idx="0">
                  <c:v>100</c:v>
                </c:pt>
                <c:pt idx="1">
                  <c:v>79.187085615451053</c:v>
                </c:pt>
                <c:pt idx="2">
                  <c:v>88.613433266070913</c:v>
                </c:pt>
                <c:pt idx="3">
                  <c:v>49.754972614586322</c:v>
                </c:pt>
              </c:numCache>
            </c:numRef>
          </c:val>
        </c:ser>
        <c:dLbls>
          <c:showLegendKey val="0"/>
          <c:showVal val="0"/>
          <c:showCatName val="0"/>
          <c:showSerName val="0"/>
          <c:showPercent val="0"/>
          <c:showBubbleSize val="0"/>
        </c:dLbls>
        <c:gapWidth val="150"/>
        <c:axId val="78865408"/>
        <c:axId val="84543744"/>
      </c:barChart>
      <c:catAx>
        <c:axId val="78865408"/>
        <c:scaling>
          <c:orientation val="minMax"/>
        </c:scaling>
        <c:delete val="0"/>
        <c:axPos val="b"/>
        <c:majorTickMark val="out"/>
        <c:minorTickMark val="none"/>
        <c:tickLblPos val="nextTo"/>
        <c:txPr>
          <a:bodyPr/>
          <a:lstStyle/>
          <a:p>
            <a:pPr>
              <a:defRPr lang="ja-JP" sz="1200" b="1">
                <a:latin typeface="Times New Roman"/>
                <a:cs typeface="Times New Roman"/>
              </a:defRPr>
            </a:pPr>
            <a:endParaRPr lang="en-US"/>
          </a:p>
        </c:txPr>
        <c:crossAx val="84543744"/>
        <c:crosses val="autoZero"/>
        <c:auto val="1"/>
        <c:lblAlgn val="ctr"/>
        <c:lblOffset val="100"/>
        <c:noMultiLvlLbl val="0"/>
      </c:catAx>
      <c:valAx>
        <c:axId val="84543744"/>
        <c:scaling>
          <c:orientation val="minMax"/>
        </c:scaling>
        <c:delete val="0"/>
        <c:axPos val="l"/>
        <c:majorGridlines>
          <c:spPr>
            <a:ln>
              <a:noFill/>
            </a:ln>
          </c:spPr>
        </c:majorGridlines>
        <c:numFmt formatCode="General" sourceLinked="1"/>
        <c:majorTickMark val="out"/>
        <c:minorTickMark val="none"/>
        <c:tickLblPos val="nextTo"/>
        <c:txPr>
          <a:bodyPr/>
          <a:lstStyle/>
          <a:p>
            <a:pPr>
              <a:defRPr lang="ja-JP" sz="1800">
                <a:latin typeface="Times New Roman"/>
                <a:cs typeface="Times New Roman"/>
              </a:defRPr>
            </a:pPr>
            <a:endParaRPr lang="en-US"/>
          </a:p>
        </c:txPr>
        <c:crossAx val="78865408"/>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9.emf"/><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p:cNvSpPr>
            <a:spLocks noGrp="1" noChangeArrowheads="1"/>
          </p:cNvSpPr>
          <p:nvPr>
            <p:ph type="hdr" sz="quarter"/>
          </p:nvPr>
        </p:nvSpPr>
        <p:spPr bwMode="auto">
          <a:xfrm>
            <a:off x="0" y="0"/>
            <a:ext cx="2917825" cy="493713"/>
          </a:xfrm>
          <a:prstGeom prst="rect">
            <a:avLst/>
          </a:prstGeom>
          <a:noFill/>
          <a:ln w="9525">
            <a:noFill/>
            <a:miter lim="800000"/>
            <a:headEnd/>
            <a:tailEnd/>
          </a:ln>
          <a:effectLst/>
        </p:spPr>
        <p:txBody>
          <a:bodyPr vert="horz" wrap="square" lIns="90974" tIns="45487" rIns="90974" bIns="45487" numCol="1" anchor="t" anchorCtr="0" compatLnSpc="1">
            <a:prstTxWarp prst="textNoShape">
              <a:avLst/>
            </a:prstTxWarp>
          </a:bodyPr>
          <a:lstStyle>
            <a:lvl1pPr eaLnBrk="1" hangingPunct="1">
              <a:defRPr kumimoji="1" sz="1200">
                <a:latin typeface="Times New Roman" pitchFamily="18" charset="0"/>
                <a:ea typeface="ＭＳ Ｐゴシック" charset="-128"/>
              </a:defRPr>
            </a:lvl1pPr>
          </a:lstStyle>
          <a:p>
            <a:pPr>
              <a:defRPr/>
            </a:pPr>
            <a:endParaRPr lang="en-US" altLang="ja-JP"/>
          </a:p>
        </p:txBody>
      </p:sp>
      <p:sp>
        <p:nvSpPr>
          <p:cNvPr id="300035" name="Rectangle 3"/>
          <p:cNvSpPr>
            <a:spLocks noGrp="1" noChangeArrowheads="1"/>
          </p:cNvSpPr>
          <p:nvPr>
            <p:ph type="dt" sz="quarter" idx="1"/>
          </p:nvPr>
        </p:nvSpPr>
        <p:spPr bwMode="auto">
          <a:xfrm>
            <a:off x="3816350" y="0"/>
            <a:ext cx="2917825" cy="493713"/>
          </a:xfrm>
          <a:prstGeom prst="rect">
            <a:avLst/>
          </a:prstGeom>
          <a:noFill/>
          <a:ln w="9525">
            <a:noFill/>
            <a:miter lim="800000"/>
            <a:headEnd/>
            <a:tailEnd/>
          </a:ln>
          <a:effectLst/>
        </p:spPr>
        <p:txBody>
          <a:bodyPr vert="horz" wrap="square" lIns="90974" tIns="45487" rIns="90974" bIns="45487" numCol="1" anchor="t" anchorCtr="0" compatLnSpc="1">
            <a:prstTxWarp prst="textNoShape">
              <a:avLst/>
            </a:prstTxWarp>
          </a:bodyPr>
          <a:lstStyle>
            <a:lvl1pPr algn="r" eaLnBrk="1" hangingPunct="1">
              <a:defRPr kumimoji="1" sz="1200">
                <a:latin typeface="Times New Roman" pitchFamily="18" charset="0"/>
                <a:ea typeface="ＭＳ Ｐゴシック" charset="-128"/>
              </a:defRPr>
            </a:lvl1pPr>
          </a:lstStyle>
          <a:p>
            <a:pPr>
              <a:defRPr/>
            </a:pPr>
            <a:endParaRPr lang="en-US" altLang="ja-JP"/>
          </a:p>
        </p:txBody>
      </p:sp>
      <p:sp>
        <p:nvSpPr>
          <p:cNvPr id="300036" name="Rectangle 4"/>
          <p:cNvSpPr>
            <a:spLocks noGrp="1" noChangeArrowheads="1"/>
          </p:cNvSpPr>
          <p:nvPr>
            <p:ph type="ftr" sz="quarter" idx="2"/>
          </p:nvPr>
        </p:nvSpPr>
        <p:spPr bwMode="auto">
          <a:xfrm>
            <a:off x="0" y="9374188"/>
            <a:ext cx="2917825" cy="493712"/>
          </a:xfrm>
          <a:prstGeom prst="rect">
            <a:avLst/>
          </a:prstGeom>
          <a:noFill/>
          <a:ln w="9525">
            <a:noFill/>
            <a:miter lim="800000"/>
            <a:headEnd/>
            <a:tailEnd/>
          </a:ln>
          <a:effectLst/>
        </p:spPr>
        <p:txBody>
          <a:bodyPr vert="horz" wrap="square" lIns="90974" tIns="45487" rIns="90974" bIns="45487" numCol="1" anchor="b" anchorCtr="0" compatLnSpc="1">
            <a:prstTxWarp prst="textNoShape">
              <a:avLst/>
            </a:prstTxWarp>
          </a:bodyPr>
          <a:lstStyle>
            <a:lvl1pPr eaLnBrk="1" hangingPunct="1">
              <a:defRPr kumimoji="1" sz="1200">
                <a:latin typeface="Times New Roman" pitchFamily="18" charset="0"/>
                <a:ea typeface="ＭＳ Ｐゴシック" charset="-128"/>
              </a:defRPr>
            </a:lvl1pPr>
          </a:lstStyle>
          <a:p>
            <a:pPr>
              <a:defRPr/>
            </a:pPr>
            <a:endParaRPr lang="en-US" altLang="ja-JP"/>
          </a:p>
        </p:txBody>
      </p:sp>
      <p:sp>
        <p:nvSpPr>
          <p:cNvPr id="300037" name="Rectangle 5"/>
          <p:cNvSpPr>
            <a:spLocks noGrp="1" noChangeArrowheads="1"/>
          </p:cNvSpPr>
          <p:nvPr>
            <p:ph type="sldNum" sz="quarter" idx="3"/>
          </p:nvPr>
        </p:nvSpPr>
        <p:spPr bwMode="auto">
          <a:xfrm>
            <a:off x="3816350" y="9374188"/>
            <a:ext cx="2917825" cy="493712"/>
          </a:xfrm>
          <a:prstGeom prst="rect">
            <a:avLst/>
          </a:prstGeom>
          <a:noFill/>
          <a:ln w="9525">
            <a:noFill/>
            <a:miter lim="800000"/>
            <a:headEnd/>
            <a:tailEnd/>
          </a:ln>
          <a:effectLst/>
        </p:spPr>
        <p:txBody>
          <a:bodyPr vert="horz" wrap="square" lIns="90974" tIns="45487" rIns="90974" bIns="45487" numCol="1" anchor="b" anchorCtr="0" compatLnSpc="1">
            <a:prstTxWarp prst="textNoShape">
              <a:avLst/>
            </a:prstTxWarp>
          </a:bodyPr>
          <a:lstStyle>
            <a:lvl1pPr algn="r" eaLnBrk="1" hangingPunct="1">
              <a:defRPr kumimoji="1" sz="1200">
                <a:latin typeface="Times New Roman" pitchFamily="18" charset="0"/>
                <a:ea typeface="ＭＳ Ｐゴシック" charset="-128"/>
              </a:defRPr>
            </a:lvl1pPr>
          </a:lstStyle>
          <a:p>
            <a:pPr>
              <a:defRPr/>
            </a:pPr>
            <a:fld id="{292B1F58-278C-4C4C-A224-9796D124FC3F}" type="slidenum">
              <a:rPr lang="ja-JP" altLang="en-US"/>
              <a:pPr>
                <a:defRPr/>
              </a:pPr>
              <a:t>‹#›</a:t>
            </a:fld>
            <a:endParaRPr lang="en-US" altLang="ja-JP"/>
          </a:p>
        </p:txBody>
      </p:sp>
    </p:spTree>
    <p:extLst>
      <p:ext uri="{BB962C8B-B14F-4D97-AF65-F5344CB8AC3E}">
        <p14:creationId xmlns:p14="http://schemas.microsoft.com/office/powerpoint/2010/main" val="3646909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7825" cy="493713"/>
          </a:xfrm>
          <a:prstGeom prst="rect">
            <a:avLst/>
          </a:prstGeom>
          <a:noFill/>
          <a:ln w="9525">
            <a:noFill/>
            <a:miter lim="800000"/>
            <a:headEnd/>
            <a:tailEnd/>
          </a:ln>
          <a:effectLst/>
        </p:spPr>
        <p:txBody>
          <a:bodyPr vert="horz" wrap="square" lIns="90974" tIns="45487" rIns="90974" bIns="45487" numCol="1" anchor="t" anchorCtr="0" compatLnSpc="1">
            <a:prstTxWarp prst="textNoShape">
              <a:avLst/>
            </a:prstTxWarp>
          </a:bodyPr>
          <a:lstStyle>
            <a:lvl1pPr eaLnBrk="1" hangingPunct="1">
              <a:defRPr kumimoji="1" sz="1200">
                <a:latin typeface="Times New Roman" pitchFamily="18" charset="0"/>
                <a:ea typeface="ＭＳ Ｐゴシック" charset="-128"/>
              </a:defRPr>
            </a:lvl1pPr>
          </a:lstStyle>
          <a:p>
            <a:pPr>
              <a:defRPr/>
            </a:pPr>
            <a:endParaRPr lang="en-US" altLang="ja-JP"/>
          </a:p>
        </p:txBody>
      </p:sp>
      <p:sp>
        <p:nvSpPr>
          <p:cNvPr id="6147" name="Rectangle 3"/>
          <p:cNvSpPr>
            <a:spLocks noGrp="1" noChangeArrowheads="1"/>
          </p:cNvSpPr>
          <p:nvPr>
            <p:ph type="dt" idx="1"/>
          </p:nvPr>
        </p:nvSpPr>
        <p:spPr bwMode="auto">
          <a:xfrm>
            <a:off x="3817938" y="0"/>
            <a:ext cx="2917825" cy="493713"/>
          </a:xfrm>
          <a:prstGeom prst="rect">
            <a:avLst/>
          </a:prstGeom>
          <a:noFill/>
          <a:ln w="9525">
            <a:noFill/>
            <a:miter lim="800000"/>
            <a:headEnd/>
            <a:tailEnd/>
          </a:ln>
          <a:effectLst/>
        </p:spPr>
        <p:txBody>
          <a:bodyPr vert="horz" wrap="square" lIns="90974" tIns="45487" rIns="90974" bIns="45487" numCol="1" anchor="t" anchorCtr="0" compatLnSpc="1">
            <a:prstTxWarp prst="textNoShape">
              <a:avLst/>
            </a:prstTxWarp>
          </a:bodyPr>
          <a:lstStyle>
            <a:lvl1pPr algn="r" eaLnBrk="1" hangingPunct="1">
              <a:defRPr kumimoji="1" sz="1200">
                <a:latin typeface="Times New Roman" pitchFamily="18" charset="0"/>
                <a:ea typeface="ＭＳ Ｐゴシック" charset="-128"/>
              </a:defRPr>
            </a:lvl1pPr>
          </a:lstStyle>
          <a:p>
            <a:pPr>
              <a:defRPr/>
            </a:pPr>
            <a:endParaRPr lang="en-US" altLang="ja-JP"/>
          </a:p>
        </p:txBody>
      </p:sp>
      <p:sp>
        <p:nvSpPr>
          <p:cNvPr id="29700"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896938" y="4687888"/>
            <a:ext cx="4941887" cy="4441825"/>
          </a:xfrm>
          <a:prstGeom prst="rect">
            <a:avLst/>
          </a:prstGeom>
          <a:noFill/>
          <a:ln w="9525">
            <a:noFill/>
            <a:miter lim="800000"/>
            <a:headEnd/>
            <a:tailEnd/>
          </a:ln>
          <a:effectLst/>
        </p:spPr>
        <p:txBody>
          <a:bodyPr vert="horz" wrap="square" lIns="90974" tIns="45487" rIns="90974" bIns="45487"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6150" name="Rectangle 6"/>
          <p:cNvSpPr>
            <a:spLocks noGrp="1" noChangeArrowheads="1"/>
          </p:cNvSpPr>
          <p:nvPr>
            <p:ph type="ftr" sz="quarter" idx="4"/>
          </p:nvPr>
        </p:nvSpPr>
        <p:spPr bwMode="auto">
          <a:xfrm>
            <a:off x="0" y="9375775"/>
            <a:ext cx="2917825" cy="493713"/>
          </a:xfrm>
          <a:prstGeom prst="rect">
            <a:avLst/>
          </a:prstGeom>
          <a:noFill/>
          <a:ln w="9525">
            <a:noFill/>
            <a:miter lim="800000"/>
            <a:headEnd/>
            <a:tailEnd/>
          </a:ln>
          <a:effectLst/>
        </p:spPr>
        <p:txBody>
          <a:bodyPr vert="horz" wrap="square" lIns="90974" tIns="45487" rIns="90974" bIns="45487" numCol="1" anchor="b" anchorCtr="0" compatLnSpc="1">
            <a:prstTxWarp prst="textNoShape">
              <a:avLst/>
            </a:prstTxWarp>
          </a:bodyPr>
          <a:lstStyle>
            <a:lvl1pPr eaLnBrk="1" hangingPunct="1">
              <a:defRPr kumimoji="1" sz="1200">
                <a:latin typeface="Times New Roman" pitchFamily="18" charset="0"/>
                <a:ea typeface="ＭＳ Ｐゴシック" charset="-128"/>
              </a:defRPr>
            </a:lvl1pPr>
          </a:lstStyle>
          <a:p>
            <a:pPr>
              <a:defRPr/>
            </a:pPr>
            <a:endParaRPr lang="en-US" altLang="ja-JP"/>
          </a:p>
        </p:txBody>
      </p:sp>
      <p:sp>
        <p:nvSpPr>
          <p:cNvPr id="6151" name="Rectangle 7"/>
          <p:cNvSpPr>
            <a:spLocks noGrp="1" noChangeArrowheads="1"/>
          </p:cNvSpPr>
          <p:nvPr>
            <p:ph type="sldNum" sz="quarter" idx="5"/>
          </p:nvPr>
        </p:nvSpPr>
        <p:spPr bwMode="auto">
          <a:xfrm>
            <a:off x="3817938" y="9375775"/>
            <a:ext cx="2917825" cy="493713"/>
          </a:xfrm>
          <a:prstGeom prst="rect">
            <a:avLst/>
          </a:prstGeom>
          <a:noFill/>
          <a:ln w="9525">
            <a:noFill/>
            <a:miter lim="800000"/>
            <a:headEnd/>
            <a:tailEnd/>
          </a:ln>
          <a:effectLst/>
        </p:spPr>
        <p:txBody>
          <a:bodyPr vert="horz" wrap="square" lIns="90974" tIns="45487" rIns="90974" bIns="45487" numCol="1" anchor="b" anchorCtr="0" compatLnSpc="1">
            <a:prstTxWarp prst="textNoShape">
              <a:avLst/>
            </a:prstTxWarp>
          </a:bodyPr>
          <a:lstStyle>
            <a:lvl1pPr algn="r" eaLnBrk="1" hangingPunct="1">
              <a:defRPr kumimoji="1" sz="1200">
                <a:latin typeface="Times New Roman" pitchFamily="18" charset="0"/>
                <a:ea typeface="ＭＳ Ｐゴシック" charset="-128"/>
              </a:defRPr>
            </a:lvl1pPr>
          </a:lstStyle>
          <a:p>
            <a:pPr>
              <a:defRPr/>
            </a:pPr>
            <a:fld id="{3ED1B17B-BC9C-4F93-B593-ED960C6E58A8}" type="slidenum">
              <a:rPr lang="ja-JP" altLang="en-US"/>
              <a:pPr>
                <a:defRPr/>
              </a:pPr>
              <a:t>‹#›</a:t>
            </a:fld>
            <a:endParaRPr lang="en-US" altLang="ja-JP"/>
          </a:p>
        </p:txBody>
      </p:sp>
    </p:spTree>
    <p:extLst>
      <p:ext uri="{BB962C8B-B14F-4D97-AF65-F5344CB8AC3E}">
        <p14:creationId xmlns:p14="http://schemas.microsoft.com/office/powerpoint/2010/main" val="2898496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S PMincho"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S PMincho"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S PMincho"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S PMincho"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S PMincho"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ln/>
        </p:spPr>
      </p:sp>
      <p:sp>
        <p:nvSpPr>
          <p:cNvPr id="307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531B8973-91B6-4847-BD82-5F7F268D35B8}" type="slidenum">
              <a:rPr lang="ja-JP" altLang="en-US" smtClean="0">
                <a:latin typeface="Times New Roman" pitchFamily="18" charset="0"/>
              </a:rPr>
              <a:pPr/>
              <a:t>4</a:t>
            </a:fld>
            <a:endParaRPr lang="en-US" altLang="ja-JP"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49181D70-D983-4936-9EF8-A6FA7DFE9BB9}" type="slidenum">
              <a:rPr lang="ja-JP" altLang="en-US" smtClean="0">
                <a:latin typeface="Times New Roman" pitchFamily="18" charset="0"/>
              </a:rPr>
              <a:pPr/>
              <a:t>14</a:t>
            </a:fld>
            <a:endParaRPr lang="en-US" altLang="ja-JP" smtClean="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t>Gemcitabine</a:t>
            </a:r>
            <a:r>
              <a:rPr lang="ja-JP" altLang="en-US" smtClean="0"/>
              <a:t>投与症例における生存率と</a:t>
            </a:r>
            <a:r>
              <a:rPr lang="en-US" altLang="ja-JP" smtClean="0"/>
              <a:t>HSP27</a:t>
            </a:r>
            <a:r>
              <a:rPr lang="ja-JP" altLang="en-US" smtClean="0"/>
              <a:t>発現を検討した結果、</a:t>
            </a:r>
            <a:r>
              <a:rPr lang="en-US" altLang="ja-JP" smtClean="0"/>
              <a:t>HSP27</a:t>
            </a:r>
            <a:r>
              <a:rPr lang="ja-JP" altLang="en-US" smtClean="0"/>
              <a:t>発現が高かった</a:t>
            </a:r>
            <a:r>
              <a:rPr lang="en-US" altLang="ja-JP" smtClean="0"/>
              <a:t>P</a:t>
            </a:r>
            <a:r>
              <a:rPr lang="ja-JP" altLang="en-US" smtClean="0"/>
              <a:t>群で有意に生存期間が短いことがわかりました。</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a:ln/>
        </p:spPr>
      </p:sp>
      <p:sp>
        <p:nvSpPr>
          <p:cNvPr id="3174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3174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E1E975C9-2A19-439B-8314-7EE3EA1F76BB}" type="slidenum">
              <a:rPr lang="ja-JP" altLang="en-US" smtClean="0">
                <a:latin typeface="Times New Roman" pitchFamily="18" charset="0"/>
              </a:rPr>
              <a:pPr/>
              <a:t>6</a:t>
            </a:fld>
            <a:endParaRPr lang="en-US" altLang="ja-JP"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412100F2-BCB9-4ED1-B7BC-499D0CA3589A}" type="slidenum">
              <a:rPr lang="ja-JP" altLang="en-US" smtClean="0">
                <a:latin typeface="Times New Roman" pitchFamily="18" charset="0"/>
              </a:rPr>
              <a:pPr/>
              <a:t>7</a:t>
            </a:fld>
            <a:endParaRPr lang="en-US" altLang="ja-JP" smtClean="0">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t>6</a:t>
            </a:r>
            <a:r>
              <a:rPr lang="ja-JP" altLang="en-US" smtClean="0"/>
              <a:t>種類の細胞株よりそれぞれ蛋白を抽出し、</a:t>
            </a:r>
            <a:r>
              <a:rPr lang="en-US" altLang="ja-JP" smtClean="0"/>
              <a:t>2</a:t>
            </a:r>
            <a:r>
              <a:rPr lang="ja-JP" altLang="en-US" smtClean="0"/>
              <a:t>次元電気泳動を行いました。感受性株の代表として</a:t>
            </a:r>
            <a:r>
              <a:rPr lang="en-US" altLang="ja-JP" smtClean="0"/>
              <a:t>MiaPaCa2</a:t>
            </a:r>
            <a:r>
              <a:rPr lang="ja-JP" altLang="en-US" smtClean="0"/>
              <a:t>を耐性株の代表として</a:t>
            </a:r>
            <a:r>
              <a:rPr lang="en-US" altLang="ja-JP" smtClean="0"/>
              <a:t>PK59</a:t>
            </a:r>
            <a:r>
              <a:rPr lang="ja-JP" altLang="en-US" smtClean="0"/>
              <a:t>の二次元電気泳動をお示しします。すべての細胞株で</a:t>
            </a:r>
            <a:r>
              <a:rPr lang="en-US" altLang="ja-JP" smtClean="0"/>
              <a:t>3</a:t>
            </a:r>
            <a:r>
              <a:rPr lang="ja-JP" altLang="en-US" smtClean="0"/>
              <a:t>回ずつ二次元電気泳動を行い、感受性株群と耐性株群においてすべての細胞で、</a:t>
            </a:r>
            <a:r>
              <a:rPr lang="en-US" altLang="ja-JP" smtClean="0"/>
              <a:t>2</a:t>
            </a:r>
            <a:r>
              <a:rPr lang="ja-JP" altLang="en-US" smtClean="0"/>
              <a:t>倍以上の発現差が得られたスポットを切り出し、質量分析計を用いてタンパク質を同定しました。同定した蛋白をこちらに示しています。この中で、一番発現差が高かった</a:t>
            </a:r>
            <a:r>
              <a:rPr lang="en-US" altLang="ja-JP" smtClean="0"/>
              <a:t>Hsp27</a:t>
            </a:r>
            <a:r>
              <a:rPr lang="ja-JP" altLang="en-US" smtClean="0"/>
              <a:t>について今回は検討していきました。</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39AF6745-D4E1-4C05-9D4B-569C9C57A780}" type="slidenum">
              <a:rPr lang="ja-JP" altLang="en-US" smtClean="0">
                <a:latin typeface="Times New Roman" pitchFamily="18" charset="0"/>
              </a:rPr>
              <a:pPr/>
              <a:t>8</a:t>
            </a:fld>
            <a:endParaRPr lang="en-US" altLang="ja-JP" smtClean="0">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t>二次元元気泳動において耐性株で増加する</a:t>
            </a:r>
            <a:r>
              <a:rPr lang="en-US" altLang="ja-JP" smtClean="0"/>
              <a:t>3</a:t>
            </a:r>
            <a:r>
              <a:rPr lang="ja-JP" altLang="en-US" smtClean="0"/>
              <a:t>つのスポットが</a:t>
            </a:r>
            <a:r>
              <a:rPr lang="en-US" altLang="ja-JP" smtClean="0"/>
              <a:t>Hsp27</a:t>
            </a:r>
            <a:r>
              <a:rPr lang="ja-JP" altLang="en-US" smtClean="0"/>
              <a:t>であることがわかりました。</a:t>
            </a:r>
            <a:r>
              <a:rPr lang="en-US" altLang="ja-JP" smtClean="0"/>
              <a:t>MiaPaca-2</a:t>
            </a:r>
            <a:r>
              <a:rPr lang="ja-JP" altLang="en-US" smtClean="0"/>
              <a:t>のスポットを基準として、それぞれの細胞で得られたスポットの濃さと面積を</a:t>
            </a:r>
            <a:r>
              <a:rPr lang="en-US" altLang="ja-JP" smtClean="0"/>
              <a:t>ratio</a:t>
            </a:r>
            <a:r>
              <a:rPr lang="ja-JP" altLang="en-US" smtClean="0"/>
              <a:t>でグラフに示したものですが。</a:t>
            </a:r>
            <a:r>
              <a:rPr lang="en-US" altLang="ja-JP" smtClean="0"/>
              <a:t>3</a:t>
            </a:r>
            <a:r>
              <a:rPr lang="ja-JP" altLang="en-US" smtClean="0"/>
              <a:t>つとも耐性株である</a:t>
            </a:r>
            <a:r>
              <a:rPr lang="en-US" altLang="ja-JP" smtClean="0"/>
              <a:t>PK45P,PK59</a:t>
            </a:r>
            <a:r>
              <a:rPr lang="ja-JP" altLang="en-US" smtClean="0"/>
              <a:t>で発現が更新していました。感受性株と耐性株に</a:t>
            </a:r>
            <a:r>
              <a:rPr lang="en-US" altLang="ja-JP" smtClean="0"/>
              <a:t>2</a:t>
            </a:r>
            <a:r>
              <a:rPr lang="ja-JP" altLang="en-US" smtClean="0"/>
              <a:t>群に分類したところ有意に耐性株群において発現が亢進していることがわかりました</a:t>
            </a:r>
          </a:p>
          <a:p>
            <a:pPr eaLnBrk="1" hangingPunct="1"/>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5978D377-FA55-45E4-AE3A-020BA29E82EA}" type="slidenum">
              <a:rPr lang="ja-JP" altLang="en-US" smtClean="0">
                <a:latin typeface="Times New Roman" pitchFamily="18" charset="0"/>
              </a:rPr>
              <a:pPr/>
              <a:t>9</a:t>
            </a:fld>
            <a:endParaRPr lang="en-US" altLang="ja-JP" smtClean="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t>Western blot</a:t>
            </a:r>
            <a:r>
              <a:rPr lang="ja-JP" altLang="en-US" smtClean="0"/>
              <a:t>で</a:t>
            </a:r>
            <a:r>
              <a:rPr lang="en-US" altLang="ja-JP" smtClean="0"/>
              <a:t>HSP 27</a:t>
            </a:r>
            <a:r>
              <a:rPr lang="ja-JP" altLang="en-US" smtClean="0"/>
              <a:t>の発現が耐性株で増加していることをかくにんしました</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EFE1C4FB-6626-48A8-8BEE-283C714D7D64}" type="slidenum">
              <a:rPr lang="ja-JP" altLang="en-US" smtClean="0">
                <a:latin typeface="Times New Roman" pitchFamily="18" charset="0"/>
              </a:rPr>
              <a:pPr/>
              <a:t>10</a:t>
            </a:fld>
            <a:endParaRPr lang="en-US" altLang="ja-JP" smtClean="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t>そこで、次に</a:t>
            </a:r>
            <a:r>
              <a:rPr lang="en-US" altLang="ja-JP" smtClean="0"/>
              <a:t>gemcitabine</a:t>
            </a:r>
            <a:r>
              <a:rPr lang="ja-JP" altLang="en-US" smtClean="0"/>
              <a:t>投与により獲得する耐性について検討しました。</a:t>
            </a:r>
          </a:p>
          <a:p>
            <a:pPr eaLnBrk="1" hangingPunct="1"/>
            <a:r>
              <a:rPr lang="en-US" altLang="ja-JP" smtClean="0"/>
              <a:t>Gemcitabine </a:t>
            </a:r>
            <a:r>
              <a:rPr lang="ja-JP" altLang="en-US" smtClean="0"/>
              <a:t>にたいする感受性の高い</a:t>
            </a:r>
            <a:r>
              <a:rPr lang="en-US" altLang="ja-JP" smtClean="0"/>
              <a:t>KLM1</a:t>
            </a:r>
            <a:r>
              <a:rPr lang="ja-JP" altLang="en-US" smtClean="0"/>
              <a:t>より樹立した、</a:t>
            </a:r>
            <a:r>
              <a:rPr lang="en-US" altLang="ja-JP" smtClean="0"/>
              <a:t>Gemcitabine resistant KLM1 </a:t>
            </a:r>
            <a:r>
              <a:rPr lang="ja-JP" altLang="en-US" smtClean="0"/>
              <a:t>（</a:t>
            </a:r>
            <a:r>
              <a:rPr lang="en-US" altLang="ja-JP" smtClean="0"/>
              <a:t>KLM1-R</a:t>
            </a:r>
            <a:r>
              <a:rPr lang="ja-JP" altLang="en-US" smtClean="0"/>
              <a:t>）を九州大学より分けていただきました。当科にて</a:t>
            </a:r>
            <a:r>
              <a:rPr lang="en-US" altLang="ja-JP" smtClean="0"/>
              <a:t>gemcitabine</a:t>
            </a:r>
            <a:r>
              <a:rPr lang="ja-JP" altLang="en-US" smtClean="0"/>
              <a:t>感受性を</a:t>
            </a:r>
            <a:r>
              <a:rPr lang="en-US" altLang="ja-JP" smtClean="0"/>
              <a:t>MTTassay</a:t>
            </a:r>
            <a:r>
              <a:rPr lang="ja-JP" altLang="en-US" smtClean="0"/>
              <a:t>にて評価したところ、</a:t>
            </a:r>
            <a:r>
              <a:rPr lang="en-US" altLang="ja-JP" smtClean="0"/>
              <a:t>KLM1-R</a:t>
            </a:r>
            <a:r>
              <a:rPr lang="ja-JP" altLang="en-US" smtClean="0"/>
              <a:t>において</a:t>
            </a:r>
            <a:r>
              <a:rPr lang="en-US" altLang="ja-JP" smtClean="0"/>
              <a:t>gemcitabine</a:t>
            </a:r>
            <a:r>
              <a:rPr lang="ja-JP" altLang="en-US" smtClean="0"/>
              <a:t>耐性となっていることがわかりました</a:t>
            </a:r>
          </a:p>
          <a:p>
            <a:pPr eaLnBrk="1" hangingPunct="1"/>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5AE93C67-A966-4CEF-9657-9E596A4849BC}" type="slidenum">
              <a:rPr lang="ja-JP" altLang="en-US" smtClean="0">
                <a:latin typeface="Times New Roman" pitchFamily="18" charset="0"/>
              </a:rPr>
              <a:pPr/>
              <a:t>11</a:t>
            </a:fld>
            <a:endParaRPr lang="en-US" altLang="ja-JP" smtClean="0">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t>KLM1</a:t>
            </a:r>
            <a:r>
              <a:rPr lang="ja-JP" altLang="en-US" smtClean="0"/>
              <a:t>と</a:t>
            </a:r>
            <a:r>
              <a:rPr lang="en-US" altLang="ja-JP" smtClean="0"/>
              <a:t>KLM1-R</a:t>
            </a:r>
            <a:r>
              <a:rPr lang="ja-JP" altLang="en-US" smtClean="0"/>
              <a:t>について</a:t>
            </a:r>
            <a:r>
              <a:rPr lang="en-US" altLang="ja-JP" smtClean="0"/>
              <a:t>Hsp27</a:t>
            </a:r>
            <a:r>
              <a:rPr lang="ja-JP" altLang="en-US" smtClean="0"/>
              <a:t>の特異抗体を用いて</a:t>
            </a:r>
            <a:r>
              <a:rPr lang="en-US" altLang="ja-JP" smtClean="0"/>
              <a:t>Westernblot</a:t>
            </a:r>
            <a:r>
              <a:rPr lang="ja-JP" altLang="en-US" smtClean="0"/>
              <a:t>を施行したところ、耐性株における</a:t>
            </a:r>
            <a:r>
              <a:rPr lang="en-US" altLang="ja-JP" smtClean="0"/>
              <a:t>HSP27</a:t>
            </a:r>
            <a:r>
              <a:rPr lang="ja-JP" altLang="en-US" smtClean="0"/>
              <a:t>の発現増加を認めました。</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BC1E7FB6-92B0-4986-B464-2F75397084FF}" type="slidenum">
              <a:rPr lang="ja-JP" altLang="en-US" smtClean="0">
                <a:latin typeface="Times New Roman" pitchFamily="18" charset="0"/>
              </a:rPr>
              <a:pPr/>
              <a:t>12</a:t>
            </a:fld>
            <a:endParaRPr lang="en-US" altLang="ja-JP" smtClean="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t>siRNA</a:t>
            </a:r>
            <a:r>
              <a:rPr lang="ja-JP" altLang="en-US" smtClean="0"/>
              <a:t>を用いて</a:t>
            </a:r>
            <a:r>
              <a:rPr lang="en-US" altLang="ja-JP" smtClean="0"/>
              <a:t>HSP27</a:t>
            </a:r>
            <a:r>
              <a:rPr lang="ja-JP" altLang="en-US" smtClean="0"/>
              <a:t>の発現を落とした</a:t>
            </a:r>
            <a:r>
              <a:rPr lang="en-US" altLang="ja-JP" smtClean="0"/>
              <a:t>gemcitabine</a:t>
            </a:r>
            <a:r>
              <a:rPr lang="ja-JP" altLang="en-US" smtClean="0"/>
              <a:t>耐性株</a:t>
            </a:r>
            <a:r>
              <a:rPr lang="en-US" altLang="ja-JP" smtClean="0"/>
              <a:t>KLM1-R</a:t>
            </a:r>
            <a:r>
              <a:rPr lang="ja-JP" altLang="en-US" smtClean="0"/>
              <a:t>とコントロール</a:t>
            </a:r>
            <a:r>
              <a:rPr lang="en-US" altLang="ja-JP" smtClean="0"/>
              <a:t>siRNA</a:t>
            </a:r>
            <a:r>
              <a:rPr lang="ja-JP" altLang="en-US" smtClean="0"/>
              <a:t>で同様に処理した</a:t>
            </a:r>
            <a:r>
              <a:rPr lang="en-US" altLang="ja-JP" smtClean="0"/>
              <a:t>KLM1-R</a:t>
            </a:r>
            <a:r>
              <a:rPr lang="ja-JP" altLang="en-US" smtClean="0"/>
              <a:t>、それから未処理の</a:t>
            </a:r>
            <a:r>
              <a:rPr lang="en-US" altLang="ja-JP" smtClean="0"/>
              <a:t>KLM1-R</a:t>
            </a:r>
            <a:r>
              <a:rPr lang="ja-JP" altLang="en-US" smtClean="0"/>
              <a:t>、</a:t>
            </a:r>
            <a:r>
              <a:rPr lang="en-US" altLang="ja-JP" smtClean="0"/>
              <a:t>KLM1</a:t>
            </a:r>
            <a:r>
              <a:rPr lang="ja-JP" altLang="en-US" smtClean="0"/>
              <a:t>の</a:t>
            </a:r>
            <a:r>
              <a:rPr lang="en-US" altLang="ja-JP" smtClean="0"/>
              <a:t>4</a:t>
            </a:r>
            <a:r>
              <a:rPr lang="ja-JP" altLang="en-US" smtClean="0"/>
              <a:t>種類の細胞の</a:t>
            </a:r>
            <a:r>
              <a:rPr lang="en-US" altLang="ja-JP" smtClean="0"/>
              <a:t>gemcitabine</a:t>
            </a:r>
            <a:r>
              <a:rPr lang="ja-JP" altLang="en-US" smtClean="0"/>
              <a:t>感受性を</a:t>
            </a:r>
            <a:r>
              <a:rPr lang="en-US" altLang="ja-JP" smtClean="0"/>
              <a:t>MTT</a:t>
            </a:r>
            <a:r>
              <a:rPr lang="ja-JP" altLang="en-US" smtClean="0"/>
              <a:t>で評価しました。</a:t>
            </a:r>
          </a:p>
          <a:p>
            <a:pPr eaLnBrk="1" hangingPunct="1"/>
            <a:r>
              <a:rPr lang="en-US" altLang="ja-JP" smtClean="0"/>
              <a:t>HSP27</a:t>
            </a:r>
            <a:r>
              <a:rPr lang="ja-JP" altLang="en-US" smtClean="0"/>
              <a:t>発現を落とすことにより、</a:t>
            </a:r>
            <a:r>
              <a:rPr lang="en-US" altLang="ja-JP" smtClean="0"/>
              <a:t>gemcitabine</a:t>
            </a:r>
            <a:r>
              <a:rPr lang="ja-JP" altLang="en-US" smtClean="0"/>
              <a:t>耐性が改善していることがわかります。</a:t>
            </a:r>
          </a:p>
          <a:p>
            <a:pPr eaLnBrk="1" hangingPunct="1"/>
            <a:r>
              <a:rPr lang="ja-JP" altLang="en-US" smtClean="0"/>
              <a:t>クリック</a:t>
            </a:r>
          </a:p>
          <a:p>
            <a:pPr eaLnBrk="1" hangingPunct="1"/>
            <a:r>
              <a:rPr lang="en-US" altLang="ja-JP" smtClean="0"/>
              <a:t>KLM1-R</a:t>
            </a:r>
            <a:r>
              <a:rPr lang="ja-JP" altLang="en-US" smtClean="0"/>
              <a:t>と</a:t>
            </a:r>
            <a:r>
              <a:rPr lang="en-US" altLang="ja-JP" smtClean="0"/>
              <a:t>HSP27</a:t>
            </a:r>
            <a:r>
              <a:rPr lang="ja-JP" altLang="en-US" smtClean="0"/>
              <a:t>ノックダウン</a:t>
            </a:r>
            <a:r>
              <a:rPr lang="en-US" altLang="ja-JP" smtClean="0"/>
              <a:t>KLM1-R</a:t>
            </a:r>
            <a:r>
              <a:rPr lang="ja-JP" altLang="en-US" smtClean="0"/>
              <a:t>のみの</a:t>
            </a:r>
            <a:r>
              <a:rPr lang="en-US" altLang="ja-JP" smtClean="0"/>
              <a:t>MTT</a:t>
            </a:r>
            <a:r>
              <a:rPr lang="ja-JP" altLang="en-US" smtClean="0"/>
              <a:t>です。</a:t>
            </a:r>
            <a:r>
              <a:rPr lang="en-US" altLang="ja-JP" smtClean="0"/>
              <a:t>HSP27</a:t>
            </a:r>
            <a:r>
              <a:rPr lang="ja-JP" altLang="en-US" smtClean="0"/>
              <a:t>発現抑制により各濃度で有意に感受性が更新しました。</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389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D4C5EDE9-9CF6-4AEF-A8C7-CE4D2AA02DC4}" type="slidenum">
              <a:rPr lang="ja-JP" altLang="en-US" smtClean="0">
                <a:latin typeface="Times New Roman" pitchFamily="18" charset="0"/>
              </a:rPr>
              <a:pPr/>
              <a:t>13</a:t>
            </a:fld>
            <a:endParaRPr lang="en-US" altLang="ja-JP"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3F2235C-092E-40B0-BF32-2EEC103E2284}" type="slidenum">
              <a:rPr lang="ja-JP" altLang="en-US"/>
              <a:pPr>
                <a:defRPr/>
              </a:pPr>
              <a:t>‹#›</a:t>
            </a:fld>
            <a:endParaRPr lang="en-US" altLang="ja-JP"/>
          </a:p>
        </p:txBody>
      </p:sp>
    </p:spTree>
    <p:extLst>
      <p:ext uri="{BB962C8B-B14F-4D97-AF65-F5344CB8AC3E}">
        <p14:creationId xmlns:p14="http://schemas.microsoft.com/office/powerpoint/2010/main" val="164626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5171DA6-19FF-4F3C-85E0-CD40746CC5BF}" type="slidenum">
              <a:rPr lang="ja-JP" altLang="en-US"/>
              <a:pPr>
                <a:defRPr/>
              </a:pPr>
              <a:t>‹#›</a:t>
            </a:fld>
            <a:endParaRPr lang="en-US" altLang="ja-JP"/>
          </a:p>
        </p:txBody>
      </p:sp>
    </p:spTree>
    <p:extLst>
      <p:ext uri="{BB962C8B-B14F-4D97-AF65-F5344CB8AC3E}">
        <p14:creationId xmlns:p14="http://schemas.microsoft.com/office/powerpoint/2010/main" val="3191966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0818587-9177-4A4E-AB46-70DE988B151E}" type="slidenum">
              <a:rPr lang="ja-JP" altLang="en-US"/>
              <a:pPr>
                <a:defRPr/>
              </a:pPr>
              <a:t>‹#›</a:t>
            </a:fld>
            <a:endParaRPr lang="en-US" altLang="ja-JP"/>
          </a:p>
        </p:txBody>
      </p:sp>
    </p:spTree>
    <p:extLst>
      <p:ext uri="{BB962C8B-B14F-4D97-AF65-F5344CB8AC3E}">
        <p14:creationId xmlns:p14="http://schemas.microsoft.com/office/powerpoint/2010/main" val="2325617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descr="back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0"/>
            <a:ext cx="4667250" cy="594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YAMAGUCHI UNIVERSITY2"/>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6516688" y="6694488"/>
            <a:ext cx="2627312"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back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9750"/>
            <a:ext cx="4667250" cy="594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8867" name="Rectangle 3"/>
          <p:cNvSpPr>
            <a:spLocks noGrp="1" noChangeArrowheads="1"/>
          </p:cNvSpPr>
          <p:nvPr>
            <p:ph type="subTitle" idx="1"/>
          </p:nvPr>
        </p:nvSpPr>
        <p:spPr>
          <a:xfrm>
            <a:off x="1547813" y="3357563"/>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548868" name="Rectangle 4"/>
          <p:cNvSpPr>
            <a:spLocks noGrp="1" noChangeArrowheads="1"/>
          </p:cNvSpPr>
          <p:nvPr>
            <p:ph type="ctrTitle"/>
          </p:nvPr>
        </p:nvSpPr>
        <p:spPr>
          <a:xfrm>
            <a:off x="1547813" y="1557338"/>
            <a:ext cx="7200900" cy="1470025"/>
          </a:xfrm>
        </p:spPr>
        <p:txBody>
          <a:bodyPr/>
          <a:lstStyle>
            <a:lvl1pPr>
              <a:defRPr/>
            </a:lvl1pPr>
          </a:lstStyle>
          <a:p>
            <a:r>
              <a:rPr lang="ja-JP" altLang="en-US"/>
              <a:t>マスタ タイトルの書式設定</a:t>
            </a:r>
          </a:p>
        </p:txBody>
      </p:sp>
    </p:spTree>
    <p:extLst>
      <p:ext uri="{BB962C8B-B14F-4D97-AF65-F5344CB8AC3E}">
        <p14:creationId xmlns:p14="http://schemas.microsoft.com/office/powerpoint/2010/main" val="3197624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81292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2117205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900113" y="1557338"/>
            <a:ext cx="3811587" cy="4421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864100" y="1557338"/>
            <a:ext cx="3811588" cy="4421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181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73334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013417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528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22859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DB03D01-A2C3-459F-ABF6-CD770E6685DD}" type="slidenum">
              <a:rPr lang="ja-JP" altLang="en-US"/>
              <a:pPr>
                <a:defRPr/>
              </a:pPr>
              <a:t>‹#›</a:t>
            </a:fld>
            <a:endParaRPr lang="en-US" altLang="ja-JP"/>
          </a:p>
        </p:txBody>
      </p:sp>
    </p:spTree>
    <p:extLst>
      <p:ext uri="{BB962C8B-B14F-4D97-AF65-F5344CB8AC3E}">
        <p14:creationId xmlns:p14="http://schemas.microsoft.com/office/powerpoint/2010/main" val="3681887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101573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93861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07163" y="0"/>
            <a:ext cx="2168525" cy="5978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0" y="0"/>
            <a:ext cx="6354763" cy="5978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82978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991475" cy="792163"/>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900113" y="1557338"/>
            <a:ext cx="7775575" cy="4421187"/>
          </a:xfrm>
        </p:spPr>
        <p:txBody>
          <a:bodyPr/>
          <a:lstStyle/>
          <a:p>
            <a:pPr lvl="0"/>
            <a:endParaRPr lang="ja-JP" altLang="en-US" noProof="0" smtClean="0"/>
          </a:p>
        </p:txBody>
      </p:sp>
    </p:spTree>
    <p:extLst>
      <p:ext uri="{BB962C8B-B14F-4D97-AF65-F5344CB8AC3E}">
        <p14:creationId xmlns:p14="http://schemas.microsoft.com/office/powerpoint/2010/main" val="3594726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0" y="0"/>
            <a:ext cx="8675688" cy="5978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65175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991475" cy="792163"/>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900113" y="1557338"/>
            <a:ext cx="3811587" cy="4421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864100" y="1557338"/>
            <a:ext cx="3811588" cy="21336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864100" y="3843338"/>
            <a:ext cx="3811588" cy="2135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53616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Tx" preserve="1">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991475" cy="792163"/>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900113" y="1557338"/>
            <a:ext cx="3811587" cy="21336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900113" y="3843338"/>
            <a:ext cx="3811587" cy="2135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half" idx="3"/>
          </p:nvPr>
        </p:nvSpPr>
        <p:spPr>
          <a:xfrm>
            <a:off x="4864100" y="1557338"/>
            <a:ext cx="3811588" cy="4421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37185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991475" cy="79216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900113" y="1557338"/>
            <a:ext cx="3811587" cy="4421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864100" y="1557338"/>
            <a:ext cx="3811588" cy="21336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864100" y="3843338"/>
            <a:ext cx="3811588" cy="2135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16576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48A80C8-1BB8-4967-951B-91FD622C7B68}" type="slidenum">
              <a:rPr lang="ja-JP" altLang="en-US"/>
              <a:pPr>
                <a:defRPr/>
              </a:pPr>
              <a:t>‹#›</a:t>
            </a:fld>
            <a:endParaRPr lang="en-US" altLang="ja-JP"/>
          </a:p>
        </p:txBody>
      </p:sp>
    </p:spTree>
    <p:extLst>
      <p:ext uri="{BB962C8B-B14F-4D97-AF65-F5344CB8AC3E}">
        <p14:creationId xmlns:p14="http://schemas.microsoft.com/office/powerpoint/2010/main" val="2236708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43A4D90-11AA-4376-B71E-D167744686F3}" type="slidenum">
              <a:rPr lang="ja-JP" altLang="en-US"/>
              <a:pPr>
                <a:defRPr/>
              </a:pPr>
              <a:t>‹#›</a:t>
            </a:fld>
            <a:endParaRPr lang="en-US" altLang="ja-JP"/>
          </a:p>
        </p:txBody>
      </p:sp>
    </p:spTree>
    <p:extLst>
      <p:ext uri="{BB962C8B-B14F-4D97-AF65-F5344CB8AC3E}">
        <p14:creationId xmlns:p14="http://schemas.microsoft.com/office/powerpoint/2010/main" val="3390639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FB115F4A-4891-482A-98EC-9F889F11A663}" type="slidenum">
              <a:rPr lang="ja-JP" altLang="en-US"/>
              <a:pPr>
                <a:defRPr/>
              </a:pPr>
              <a:t>‹#›</a:t>
            </a:fld>
            <a:endParaRPr lang="en-US" altLang="ja-JP"/>
          </a:p>
        </p:txBody>
      </p:sp>
    </p:spTree>
    <p:extLst>
      <p:ext uri="{BB962C8B-B14F-4D97-AF65-F5344CB8AC3E}">
        <p14:creationId xmlns:p14="http://schemas.microsoft.com/office/powerpoint/2010/main" val="320978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B8E8C348-68FC-4CE1-9021-030313CE8A7A}" type="slidenum">
              <a:rPr lang="ja-JP" altLang="en-US"/>
              <a:pPr>
                <a:defRPr/>
              </a:pPr>
              <a:t>‹#›</a:t>
            </a:fld>
            <a:endParaRPr lang="en-US" altLang="ja-JP"/>
          </a:p>
        </p:txBody>
      </p:sp>
    </p:spTree>
    <p:extLst>
      <p:ext uri="{BB962C8B-B14F-4D97-AF65-F5344CB8AC3E}">
        <p14:creationId xmlns:p14="http://schemas.microsoft.com/office/powerpoint/2010/main" val="133626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6E206981-C330-478C-AD63-90228E820E1A}" type="slidenum">
              <a:rPr lang="ja-JP" altLang="en-US"/>
              <a:pPr>
                <a:defRPr/>
              </a:pPr>
              <a:t>‹#›</a:t>
            </a:fld>
            <a:endParaRPr lang="en-US" altLang="ja-JP"/>
          </a:p>
        </p:txBody>
      </p:sp>
    </p:spTree>
    <p:extLst>
      <p:ext uri="{BB962C8B-B14F-4D97-AF65-F5344CB8AC3E}">
        <p14:creationId xmlns:p14="http://schemas.microsoft.com/office/powerpoint/2010/main" val="102913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4BFDB5D-13EF-4DFD-989F-7353E5B7F718}" type="slidenum">
              <a:rPr lang="ja-JP" altLang="en-US"/>
              <a:pPr>
                <a:defRPr/>
              </a:pPr>
              <a:t>‹#›</a:t>
            </a:fld>
            <a:endParaRPr lang="en-US" altLang="ja-JP"/>
          </a:p>
        </p:txBody>
      </p:sp>
    </p:spTree>
    <p:extLst>
      <p:ext uri="{BB962C8B-B14F-4D97-AF65-F5344CB8AC3E}">
        <p14:creationId xmlns:p14="http://schemas.microsoft.com/office/powerpoint/2010/main" val="409648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E345A16-71A1-41C0-B8A2-866D5CF2282C}" type="slidenum">
              <a:rPr lang="ja-JP" altLang="en-US"/>
              <a:pPr>
                <a:defRPr/>
              </a:pPr>
              <a:t>‹#›</a:t>
            </a:fld>
            <a:endParaRPr lang="en-US" altLang="ja-JP"/>
          </a:p>
        </p:txBody>
      </p:sp>
    </p:spTree>
    <p:extLst>
      <p:ext uri="{BB962C8B-B14F-4D97-AF65-F5344CB8AC3E}">
        <p14:creationId xmlns:p14="http://schemas.microsoft.com/office/powerpoint/2010/main" val="2471653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038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Times New Roman" pitchFamily="18" charset="0"/>
                <a:ea typeface="ＭＳ Ｐゴシック" charset="-128"/>
              </a:defRPr>
            </a:lvl1pPr>
          </a:lstStyle>
          <a:p>
            <a:pPr>
              <a:defRPr/>
            </a:pPr>
            <a:endParaRPr lang="en-US" altLang="ja-JP"/>
          </a:p>
        </p:txBody>
      </p:sp>
      <p:sp>
        <p:nvSpPr>
          <p:cNvPr id="5038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Times New Roman" pitchFamily="18" charset="0"/>
                <a:ea typeface="ＭＳ Ｐゴシック" charset="-128"/>
              </a:defRPr>
            </a:lvl1pPr>
          </a:lstStyle>
          <a:p>
            <a:pPr>
              <a:defRPr/>
            </a:pPr>
            <a:endParaRPr lang="en-US" altLang="ja-JP"/>
          </a:p>
        </p:txBody>
      </p:sp>
      <p:sp>
        <p:nvSpPr>
          <p:cNvPr id="5038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Times New Roman" pitchFamily="18" charset="0"/>
                <a:ea typeface="ＭＳ Ｐゴシック" charset="-128"/>
              </a:defRPr>
            </a:lvl1pPr>
          </a:lstStyle>
          <a:p>
            <a:pPr>
              <a:defRPr/>
            </a:pPr>
            <a:fld id="{DEB03F5A-7BD7-4C67-A5A3-17A19F2BD87F}"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ack_logo"/>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539750"/>
            <a:ext cx="4667250" cy="594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1"/>
          </p:nvPr>
        </p:nvSpPr>
        <p:spPr bwMode="auto">
          <a:xfrm>
            <a:off x="900113" y="1557338"/>
            <a:ext cx="7775575"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47844" name="Rectangle 4"/>
          <p:cNvSpPr>
            <a:spLocks noGrp="1" noChangeArrowheads="1"/>
          </p:cNvSpPr>
          <p:nvPr>
            <p:ph type="title"/>
          </p:nvPr>
        </p:nvSpPr>
        <p:spPr bwMode="auto">
          <a:xfrm>
            <a:off x="0" y="0"/>
            <a:ext cx="7991475" cy="7921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サブタイトル記述部分</a:t>
            </a:r>
          </a:p>
        </p:txBody>
      </p:sp>
      <p:pic>
        <p:nvPicPr>
          <p:cNvPr id="2053" name="Picture 8" descr="YAMAGUCHI UNIVERSITY2"/>
          <p:cNvPicPr>
            <a:picLocks noChangeAspect="1" noChangeArrowheads="1"/>
          </p:cNvPicPr>
          <p:nvPr/>
        </p:nvPicPr>
        <p:blipFill>
          <a:blip r:embed="rId19">
            <a:lum bright="20000" contrast="-20000"/>
            <a:extLst>
              <a:ext uri="{28A0092B-C50C-407E-A947-70E740481C1C}">
                <a14:useLocalDpi xmlns:a14="http://schemas.microsoft.com/office/drawing/2010/main" val="0"/>
              </a:ext>
            </a:extLst>
          </a:blip>
          <a:srcRect/>
          <a:stretch>
            <a:fillRect/>
          </a:stretch>
        </p:blipFill>
        <p:spPr bwMode="auto">
          <a:xfrm>
            <a:off x="7164388" y="6748463"/>
            <a:ext cx="1800225"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43"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 id="2147484238" r:id="rId12"/>
    <p:sldLayoutId id="2147484239" r:id="rId13"/>
    <p:sldLayoutId id="2147484240" r:id="rId14"/>
    <p:sldLayoutId id="2147484241" r:id="rId15"/>
    <p:sldLayoutId id="2147484242" r:id="rId16"/>
  </p:sldLayoutIdLst>
  <p:txStyles>
    <p:titleStyle>
      <a:lvl1pPr algn="l" rtl="0" eaLnBrk="0" fontAlgn="base" hangingPunct="0">
        <a:spcBef>
          <a:spcPct val="0"/>
        </a:spcBef>
        <a:spcAft>
          <a:spcPct val="0"/>
        </a:spcAft>
        <a:defRPr kumimoji="1" sz="3600">
          <a:solidFill>
            <a:srgbClr val="000099"/>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3600">
          <a:solidFill>
            <a:srgbClr val="000099"/>
          </a:solidFill>
          <a:effectLst>
            <a:outerShdw blurRad="38100" dist="38100" dir="2700000" algn="tl">
              <a:srgbClr val="C0C0C0"/>
            </a:outerShdw>
          </a:effectLst>
          <a:latin typeface="Arial" charset="0"/>
          <a:ea typeface="ＭＳ Ｐゴシック" pitchFamily="50" charset="-128"/>
        </a:defRPr>
      </a:lvl2pPr>
      <a:lvl3pPr algn="l" rtl="0" eaLnBrk="0" fontAlgn="base" hangingPunct="0">
        <a:spcBef>
          <a:spcPct val="0"/>
        </a:spcBef>
        <a:spcAft>
          <a:spcPct val="0"/>
        </a:spcAft>
        <a:defRPr kumimoji="1" sz="3600">
          <a:solidFill>
            <a:srgbClr val="000099"/>
          </a:solidFill>
          <a:effectLst>
            <a:outerShdw blurRad="38100" dist="38100" dir="2700000" algn="tl">
              <a:srgbClr val="C0C0C0"/>
            </a:outerShdw>
          </a:effectLst>
          <a:latin typeface="Arial" charset="0"/>
          <a:ea typeface="ＭＳ Ｐゴシック" pitchFamily="50" charset="-128"/>
        </a:defRPr>
      </a:lvl3pPr>
      <a:lvl4pPr algn="l" rtl="0" eaLnBrk="0" fontAlgn="base" hangingPunct="0">
        <a:spcBef>
          <a:spcPct val="0"/>
        </a:spcBef>
        <a:spcAft>
          <a:spcPct val="0"/>
        </a:spcAft>
        <a:defRPr kumimoji="1" sz="3600">
          <a:solidFill>
            <a:srgbClr val="000099"/>
          </a:solidFill>
          <a:effectLst>
            <a:outerShdw blurRad="38100" dist="38100" dir="2700000" algn="tl">
              <a:srgbClr val="C0C0C0"/>
            </a:outerShdw>
          </a:effectLst>
          <a:latin typeface="Arial" charset="0"/>
          <a:ea typeface="ＭＳ Ｐゴシック" pitchFamily="50" charset="-128"/>
        </a:defRPr>
      </a:lvl4pPr>
      <a:lvl5pPr algn="l" rtl="0" eaLnBrk="0" fontAlgn="base" hangingPunct="0">
        <a:spcBef>
          <a:spcPct val="0"/>
        </a:spcBef>
        <a:spcAft>
          <a:spcPct val="0"/>
        </a:spcAft>
        <a:defRPr kumimoji="1" sz="3600">
          <a:solidFill>
            <a:srgbClr val="000099"/>
          </a:solidFill>
          <a:effectLst>
            <a:outerShdw blurRad="38100" dist="38100" dir="2700000" algn="tl">
              <a:srgbClr val="C0C0C0"/>
            </a:outerShdw>
          </a:effectLst>
          <a:latin typeface="Arial" charset="0"/>
          <a:ea typeface="ＭＳ Ｐゴシック" pitchFamily="50" charset="-128"/>
        </a:defRPr>
      </a:lvl5pPr>
      <a:lvl6pPr marL="457200" algn="l" rtl="0" fontAlgn="base">
        <a:spcBef>
          <a:spcPct val="0"/>
        </a:spcBef>
        <a:spcAft>
          <a:spcPct val="0"/>
        </a:spcAft>
        <a:defRPr kumimoji="1" sz="3600">
          <a:solidFill>
            <a:srgbClr val="000099"/>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3600">
          <a:solidFill>
            <a:srgbClr val="000099"/>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3600">
          <a:solidFill>
            <a:srgbClr val="000099"/>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3600">
          <a:solidFill>
            <a:srgbClr val="000099"/>
          </a:solidFill>
          <a:effectLst>
            <a:outerShdw blurRad="38100" dist="38100" dir="2700000" algn="tl">
              <a:srgbClr val="C0C0C0"/>
            </a:outerShdw>
          </a:effectLst>
          <a:latin typeface="Arial" charset="0"/>
          <a:ea typeface="ＭＳ Ｐゴシック" pitchFamily="50" charset="-128"/>
        </a:defRPr>
      </a:lvl9pPr>
    </p:titleStyle>
    <p:bodyStyle>
      <a:lvl1pPr marL="263525" indent="-263525" algn="l" rtl="0" eaLnBrk="0" fontAlgn="base" hangingPunct="0">
        <a:spcBef>
          <a:spcPct val="20000"/>
        </a:spcBef>
        <a:spcAft>
          <a:spcPct val="0"/>
        </a:spcAft>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defRPr kumimoji="1" sz="2800">
          <a:solidFill>
            <a:schemeClr val="tx1"/>
          </a:solidFill>
          <a:latin typeface="+mn-lt"/>
          <a:ea typeface="+mn-ea"/>
        </a:defRPr>
      </a:lvl2pPr>
      <a:lvl3pPr marL="1143000" indent="-228600" algn="l" rtl="0" eaLnBrk="0" fontAlgn="base" hangingPunct="0">
        <a:spcBef>
          <a:spcPct val="20000"/>
        </a:spcBef>
        <a:spcAft>
          <a:spcPct val="0"/>
        </a:spcAft>
        <a:defRPr kumimoji="1" sz="2400">
          <a:solidFill>
            <a:schemeClr val="tx1"/>
          </a:solidFill>
          <a:latin typeface="+mn-lt"/>
          <a:ea typeface="+mn-ea"/>
        </a:defRPr>
      </a:lvl3pPr>
      <a:lvl4pPr marL="1600200" indent="-228600" algn="l" rtl="0" eaLnBrk="0" fontAlgn="base" hangingPunct="0">
        <a:spcBef>
          <a:spcPct val="20000"/>
        </a:spcBef>
        <a:spcAft>
          <a:spcPct val="0"/>
        </a:spcAft>
        <a:defRPr kumimoji="1" sz="2000">
          <a:solidFill>
            <a:schemeClr val="tx1"/>
          </a:solidFill>
          <a:latin typeface="+mn-lt"/>
          <a:ea typeface="+mn-ea"/>
        </a:defRPr>
      </a:lvl4pPr>
      <a:lvl5pPr marL="2057400" indent="-228600" algn="l" rtl="0" eaLnBrk="0" fontAlgn="base" hangingPunct="0">
        <a:spcBef>
          <a:spcPct val="20000"/>
        </a:spcBef>
        <a:spcAft>
          <a:spcPct val="0"/>
        </a:spcAft>
        <a:defRPr kumimoji="1" sz="20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roteomics-bioinformatics-open-access.php"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18.emf"/><Relationship Id="rId5" Type="http://schemas.openxmlformats.org/officeDocument/2006/relationships/oleObject" Target="../embeddings/oleObject12.bin"/><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1.png"/><Relationship Id="rId2" Type="http://schemas.openxmlformats.org/officeDocument/2006/relationships/slideLayout" Target="../slideLayouts/slideLayout25.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20.png"/><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8.xml"/><Relationship Id="rId7" Type="http://schemas.openxmlformats.org/officeDocument/2006/relationships/image" Target="../media/image23.png"/><Relationship Id="rId2" Type="http://schemas.openxmlformats.org/officeDocument/2006/relationships/slideLayout" Target="../slideLayouts/slideLayout25.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image" Target="../media/image22.emf"/><Relationship Id="rId4" Type="http://schemas.openxmlformats.org/officeDocument/2006/relationships/oleObject" Target="../embeddings/oleObject15.bin"/><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mlDrawing" Target="../drawings/vmlDrawing7.vml"/><Relationship Id="rId5" Type="http://schemas.openxmlformats.org/officeDocument/2006/relationships/image" Target="../media/image25.emf"/><Relationship Id="rId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0.png"/><Relationship Id="rId7" Type="http://schemas.openxmlformats.org/officeDocument/2006/relationships/image" Target="file:///\\localhost\Users\shigeyuki\Desktop\HSC70.jpg" TargetMode="External"/><Relationship Id="rId2"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32.jpeg"/><Relationship Id="rId5" Type="http://schemas.openxmlformats.org/officeDocument/2006/relationships/image" Target="file:///\\localhost\Users\shigeyuki\Desktop\HSP70.jpg" TargetMode="External"/><Relationship Id="rId10" Type="http://schemas.openxmlformats.org/officeDocument/2006/relationships/image" Target="../media/image34.png"/><Relationship Id="rId4" Type="http://schemas.openxmlformats.org/officeDocument/2006/relationships/image" Target="../media/image31.jpeg"/><Relationship Id="rId9" Type="http://schemas.openxmlformats.org/officeDocument/2006/relationships/image" Target="file:///\\localhost\Users\shigeyuki\Desktop\GRP78.jpg" TargetMode="Externa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esciencecentral.org/journals/transcriptomics.php" TargetMode="External"/><Relationship Id="rId2" Type="http://schemas.openxmlformats.org/officeDocument/2006/relationships/image" Target="../media/image37.jpe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omicsonline.org/data-mining-in-genomics-proteomics.php" TargetMode="External"/><Relationship Id="rId4" Type="http://schemas.openxmlformats.org/officeDocument/2006/relationships/hyperlink" Target="http://omicsonline.org/pharmacogenomics-pharmacoproteomics.php"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conferenceseries.com/biochemistry-meetings" TargetMode="External"/><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omicsonline.org/membership.php" TargetMode="External"/><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image" Target="../media/image10.png"/><Relationship Id="rId12" Type="http://schemas.openxmlformats.org/officeDocument/2006/relationships/oleObject" Target="../embeddings/oleObject7.bin"/><Relationship Id="rId17" Type="http://schemas.openxmlformats.org/officeDocument/2006/relationships/image" Target="../media/image15.png"/><Relationship Id="rId2" Type="http://schemas.openxmlformats.org/officeDocument/2006/relationships/slideLayout" Target="../slideLayouts/slideLayout13.xml"/><Relationship Id="rId16"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2.png"/><Relationship Id="rId5" Type="http://schemas.openxmlformats.org/officeDocument/2006/relationships/image" Target="../media/image9.emf"/><Relationship Id="rId15" Type="http://schemas.openxmlformats.org/officeDocument/2006/relationships/image" Target="../media/image14.png"/><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1.png"/><Relationship Id="rId1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16.png"/><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welcomes </a:t>
            </a:r>
            <a:r>
              <a:rPr lang="en-IN" sz="2000" dirty="0">
                <a:solidFill>
                  <a:schemeClr val="bg2">
                    <a:lumMod val="10000"/>
                  </a:schemeClr>
                </a:solidFill>
                <a:latin typeface="Centaur" panose="02030504050205020304" pitchFamily="18" charset="0"/>
              </a:rPr>
              <a:t>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follows </a:t>
            </a:r>
            <a:r>
              <a:rPr lang="en-IN" sz="2000" dirty="0">
                <a:solidFill>
                  <a:schemeClr val="bg2">
                    <a:lumMod val="10000"/>
                  </a:schemeClr>
                </a:solidFill>
                <a:latin typeface="Centaur" panose="02030504050205020304" pitchFamily="18" charset="0"/>
              </a:rPr>
              <a:t>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142875" y="5918200"/>
            <a:ext cx="8716963" cy="7635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200"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sz="2200"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7"/>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916238" y="981075"/>
            <a:ext cx="5995987" cy="1046163"/>
          </a:xfrm>
          <a:noFill/>
        </p:spPr>
      </p:pic>
      <p:sp>
        <p:nvSpPr>
          <p:cNvPr id="374802" name="Rectangle 18"/>
          <p:cNvSpPr>
            <a:spLocks noGrp="1" noChangeArrowheads="1"/>
          </p:cNvSpPr>
          <p:nvPr>
            <p:ph type="title"/>
          </p:nvPr>
        </p:nvSpPr>
        <p:spPr>
          <a:xfrm>
            <a:off x="-7938" y="44450"/>
            <a:ext cx="9218613" cy="576263"/>
          </a:xfrm>
        </p:spPr>
        <p:txBody>
          <a:bodyPr/>
          <a:lstStyle/>
          <a:p>
            <a:pPr eaLnBrk="1" hangingPunct="1">
              <a:defRPr/>
            </a:pPr>
            <a:r>
              <a:rPr lang="en-US" altLang="ja-JP" sz="3000" b="1" smtClean="0">
                <a:solidFill>
                  <a:srgbClr val="000066"/>
                </a:solidFill>
                <a:latin typeface="Times New Roman" pitchFamily="18" charset="0"/>
              </a:rPr>
              <a:t>Materials 2 : Acquired resistant cell line to gemcitabine</a:t>
            </a:r>
            <a:endParaRPr lang="ja-JP" altLang="en-US" sz="3000" b="1" smtClean="0">
              <a:solidFill>
                <a:srgbClr val="000066"/>
              </a:solidFill>
              <a:latin typeface="Times New Roman" pitchFamily="18" charset="0"/>
            </a:endParaRPr>
          </a:p>
        </p:txBody>
      </p:sp>
      <p:sp>
        <p:nvSpPr>
          <p:cNvPr id="14340" name="Text Box 7"/>
          <p:cNvSpPr txBox="1">
            <a:spLocks noChangeArrowheads="1"/>
          </p:cNvSpPr>
          <p:nvPr/>
        </p:nvSpPr>
        <p:spPr bwMode="auto">
          <a:xfrm>
            <a:off x="1804988" y="2876550"/>
            <a:ext cx="2274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600" b="1">
                <a:solidFill>
                  <a:srgbClr val="FF6600"/>
                </a:solidFill>
                <a:latin typeface="Times New Roman" pitchFamily="18" charset="0"/>
              </a:rPr>
              <a:t>GEM 10</a:t>
            </a:r>
            <a:r>
              <a:rPr kumimoji="1" lang="en-US" altLang="ja-JP" sz="1600" b="1">
                <a:solidFill>
                  <a:srgbClr val="FF6600"/>
                </a:solidFill>
                <a:latin typeface="Symbol" pitchFamily="18" charset="2"/>
              </a:rPr>
              <a:t>m</a:t>
            </a:r>
            <a:r>
              <a:rPr kumimoji="1" lang="en-US" altLang="ja-JP" sz="1600" b="1">
                <a:solidFill>
                  <a:srgbClr val="FF6600"/>
                </a:solidFill>
                <a:latin typeface="Times New Roman" pitchFamily="18" charset="0"/>
              </a:rPr>
              <a:t>g/ml</a:t>
            </a:r>
          </a:p>
        </p:txBody>
      </p:sp>
      <p:grpSp>
        <p:nvGrpSpPr>
          <p:cNvPr id="14341" name="Group 31"/>
          <p:cNvGrpSpPr>
            <a:grpSpLocks/>
          </p:cNvGrpSpPr>
          <p:nvPr/>
        </p:nvGrpSpPr>
        <p:grpSpPr bwMode="auto">
          <a:xfrm>
            <a:off x="155575" y="2420938"/>
            <a:ext cx="4284663" cy="3967162"/>
            <a:chOff x="98" y="1525"/>
            <a:chExt cx="2699" cy="2499"/>
          </a:xfrm>
        </p:grpSpPr>
        <p:sp>
          <p:nvSpPr>
            <p:cNvPr id="14348" name="Text Box 13"/>
            <p:cNvSpPr txBox="1">
              <a:spLocks noChangeArrowheads="1"/>
            </p:cNvSpPr>
            <p:nvPr/>
          </p:nvSpPr>
          <p:spPr bwMode="auto">
            <a:xfrm>
              <a:off x="1266" y="2669"/>
              <a:ext cx="153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a:solidFill>
                    <a:srgbClr val="FF3399"/>
                  </a:solidFill>
                  <a:latin typeface="Times New Roman" pitchFamily="18" charset="0"/>
                </a:rPr>
                <a:t>GEM free medium</a:t>
              </a:r>
            </a:p>
          </p:txBody>
        </p:sp>
        <p:grpSp>
          <p:nvGrpSpPr>
            <p:cNvPr id="14349" name="Group 30"/>
            <p:cNvGrpSpPr>
              <a:grpSpLocks/>
            </p:cNvGrpSpPr>
            <p:nvPr/>
          </p:nvGrpSpPr>
          <p:grpSpPr bwMode="auto">
            <a:xfrm>
              <a:off x="98" y="1525"/>
              <a:ext cx="2202" cy="2499"/>
              <a:chOff x="98" y="1525"/>
              <a:chExt cx="2202" cy="2499"/>
            </a:xfrm>
          </p:grpSpPr>
          <p:sp>
            <p:nvSpPr>
              <p:cNvPr id="14350" name="AutoShape 5"/>
              <p:cNvSpPr>
                <a:spLocks noChangeArrowheads="1"/>
              </p:cNvSpPr>
              <p:nvPr/>
            </p:nvSpPr>
            <p:spPr bwMode="auto">
              <a:xfrm>
                <a:off x="256" y="1751"/>
                <a:ext cx="880" cy="247"/>
              </a:xfrm>
              <a:prstGeom prst="can">
                <a:avLst>
                  <a:gd name="adj" fmla="val 3596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4351" name="Oval 6"/>
              <p:cNvSpPr>
                <a:spLocks noChangeArrowheads="1"/>
              </p:cNvSpPr>
              <p:nvPr/>
            </p:nvSpPr>
            <p:spPr bwMode="auto">
              <a:xfrm>
                <a:off x="256" y="1893"/>
                <a:ext cx="880" cy="106"/>
              </a:xfrm>
              <a:prstGeom prst="ellipse">
                <a:avLst/>
              </a:prstGeom>
              <a:solidFill>
                <a:srgbClr val="FF6600"/>
              </a:solidFill>
              <a:ln w="9525">
                <a:solidFill>
                  <a:schemeClr val="tx1"/>
                </a:solidFill>
                <a:round/>
                <a:headEnd/>
                <a:tailEnd/>
              </a:ln>
            </p:spPr>
            <p:txBody>
              <a:bodyPr wrap="none" anchor="ctr"/>
              <a:lstStyle/>
              <a:p>
                <a:endParaRPr lang="ja-JP" altLang="en-US"/>
              </a:p>
            </p:txBody>
          </p:sp>
          <p:sp>
            <p:nvSpPr>
              <p:cNvPr id="14352" name="AutoShape 8"/>
              <p:cNvSpPr>
                <a:spLocks noChangeArrowheads="1"/>
              </p:cNvSpPr>
              <p:nvPr/>
            </p:nvSpPr>
            <p:spPr bwMode="auto">
              <a:xfrm>
                <a:off x="574" y="2140"/>
                <a:ext cx="228" cy="423"/>
              </a:xfrm>
              <a:prstGeom prst="downArrow">
                <a:avLst>
                  <a:gd name="adj1" fmla="val 50000"/>
                  <a:gd name="adj2" fmla="val 46382"/>
                </a:avLst>
              </a:prstGeom>
              <a:solidFill>
                <a:schemeClr val="accent1"/>
              </a:solidFill>
              <a:ln w="9525">
                <a:solidFill>
                  <a:schemeClr val="tx1"/>
                </a:solidFill>
                <a:miter lim="800000"/>
                <a:headEnd/>
                <a:tailEnd/>
              </a:ln>
            </p:spPr>
            <p:txBody>
              <a:bodyPr vert="eaVert" wrap="none" anchor="ctr"/>
              <a:lstStyle/>
              <a:p>
                <a:endParaRPr lang="ja-JP" altLang="en-US"/>
              </a:p>
            </p:txBody>
          </p:sp>
          <p:sp>
            <p:nvSpPr>
              <p:cNvPr id="14353" name="Text Box 9"/>
              <p:cNvSpPr txBox="1">
                <a:spLocks noChangeArrowheads="1"/>
              </p:cNvSpPr>
              <p:nvPr/>
            </p:nvSpPr>
            <p:spPr bwMode="auto">
              <a:xfrm>
                <a:off x="801" y="2182"/>
                <a:ext cx="122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b="1">
                    <a:latin typeface="Times New Roman" pitchFamily="18" charset="0"/>
                  </a:rPr>
                  <a:t>1 w incubation</a:t>
                </a:r>
              </a:p>
            </p:txBody>
          </p:sp>
          <p:sp>
            <p:nvSpPr>
              <p:cNvPr id="14354" name="AutoShape 11"/>
              <p:cNvSpPr>
                <a:spLocks noChangeArrowheads="1"/>
              </p:cNvSpPr>
              <p:nvPr/>
            </p:nvSpPr>
            <p:spPr bwMode="auto">
              <a:xfrm>
                <a:off x="256" y="2669"/>
                <a:ext cx="880" cy="247"/>
              </a:xfrm>
              <a:prstGeom prst="can">
                <a:avLst>
                  <a:gd name="adj" fmla="val 3596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4355" name="Oval 12"/>
              <p:cNvSpPr>
                <a:spLocks noChangeArrowheads="1"/>
              </p:cNvSpPr>
              <p:nvPr/>
            </p:nvSpPr>
            <p:spPr bwMode="auto">
              <a:xfrm>
                <a:off x="256" y="2811"/>
                <a:ext cx="880" cy="106"/>
              </a:xfrm>
              <a:prstGeom prst="ellipse">
                <a:avLst/>
              </a:prstGeom>
              <a:solidFill>
                <a:srgbClr val="FF6699"/>
              </a:solidFill>
              <a:ln w="9525">
                <a:solidFill>
                  <a:schemeClr val="tx1"/>
                </a:solidFill>
                <a:round/>
                <a:headEnd/>
                <a:tailEnd/>
              </a:ln>
            </p:spPr>
            <p:txBody>
              <a:bodyPr wrap="none" anchor="ctr"/>
              <a:lstStyle/>
              <a:p>
                <a:endParaRPr lang="ja-JP" altLang="en-US"/>
              </a:p>
            </p:txBody>
          </p:sp>
          <p:sp>
            <p:nvSpPr>
              <p:cNvPr id="14356" name="AutoShape 14"/>
              <p:cNvSpPr>
                <a:spLocks noChangeArrowheads="1"/>
              </p:cNvSpPr>
              <p:nvPr/>
            </p:nvSpPr>
            <p:spPr bwMode="auto">
              <a:xfrm>
                <a:off x="574" y="3058"/>
                <a:ext cx="229" cy="460"/>
              </a:xfrm>
              <a:prstGeom prst="downArrow">
                <a:avLst>
                  <a:gd name="adj1" fmla="val 50000"/>
                  <a:gd name="adj2" fmla="val 50218"/>
                </a:avLst>
              </a:prstGeom>
              <a:solidFill>
                <a:schemeClr val="accent1"/>
              </a:solidFill>
              <a:ln w="9525">
                <a:solidFill>
                  <a:schemeClr val="tx1"/>
                </a:solidFill>
                <a:miter lim="800000"/>
                <a:headEnd/>
                <a:tailEnd/>
              </a:ln>
            </p:spPr>
            <p:txBody>
              <a:bodyPr vert="eaVert" wrap="none" anchor="ctr"/>
              <a:lstStyle/>
              <a:p>
                <a:endParaRPr lang="ja-JP" altLang="en-US"/>
              </a:p>
            </p:txBody>
          </p:sp>
          <p:sp>
            <p:nvSpPr>
              <p:cNvPr id="14357" name="Text Box 15"/>
              <p:cNvSpPr txBox="1">
                <a:spLocks noChangeArrowheads="1"/>
              </p:cNvSpPr>
              <p:nvPr/>
            </p:nvSpPr>
            <p:spPr bwMode="auto">
              <a:xfrm>
                <a:off x="801" y="3158"/>
                <a:ext cx="1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b="1">
                    <a:latin typeface="Times New Roman" pitchFamily="18" charset="0"/>
                  </a:rPr>
                  <a:t> 2 w incubion</a:t>
                </a:r>
              </a:p>
            </p:txBody>
          </p:sp>
          <p:sp>
            <p:nvSpPr>
              <p:cNvPr id="14358" name="Text Box 16"/>
              <p:cNvSpPr txBox="1">
                <a:spLocks noChangeArrowheads="1"/>
              </p:cNvSpPr>
              <p:nvPr/>
            </p:nvSpPr>
            <p:spPr bwMode="auto">
              <a:xfrm>
                <a:off x="211" y="3475"/>
                <a:ext cx="130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2000" b="1">
                    <a:solidFill>
                      <a:schemeClr val="accent2"/>
                    </a:solidFill>
                    <a:latin typeface="Times New Roman" pitchFamily="18" charset="0"/>
                  </a:rPr>
                  <a:t>Repeat </a:t>
                </a:r>
                <a:r>
                  <a:rPr kumimoji="1" lang="en-US" altLang="ja-JP" b="1">
                    <a:solidFill>
                      <a:schemeClr val="accent2"/>
                    </a:solidFill>
                    <a:latin typeface="Times New Roman" pitchFamily="18" charset="0"/>
                  </a:rPr>
                  <a:t>4 times</a:t>
                </a:r>
                <a:r>
                  <a:rPr kumimoji="1" lang="en-US" altLang="ja-JP">
                    <a:latin typeface="Times New Roman" pitchFamily="18" charset="0"/>
                  </a:rPr>
                  <a:t> </a:t>
                </a:r>
                <a:endParaRPr kumimoji="1" lang="ja-JP" altLang="en-US">
                  <a:latin typeface="Times New Roman" pitchFamily="18" charset="0"/>
                </a:endParaRPr>
              </a:p>
            </p:txBody>
          </p:sp>
          <p:sp>
            <p:nvSpPr>
              <p:cNvPr id="14359" name="Text Box 19"/>
              <p:cNvSpPr txBox="1">
                <a:spLocks noChangeArrowheads="1"/>
              </p:cNvSpPr>
              <p:nvPr/>
            </p:nvSpPr>
            <p:spPr bwMode="auto">
              <a:xfrm>
                <a:off x="98" y="1525"/>
                <a:ext cx="1383" cy="21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en-US" altLang="ja-JP" sz="1600" b="1">
                    <a:solidFill>
                      <a:schemeClr val="accent2"/>
                    </a:solidFill>
                    <a:latin typeface="Times New Roman" pitchFamily="18" charset="0"/>
                  </a:rPr>
                  <a:t>KLM1</a:t>
                </a:r>
                <a:r>
                  <a:rPr lang="ja-JP" altLang="en-US" sz="1600" b="1">
                    <a:solidFill>
                      <a:schemeClr val="accent2"/>
                    </a:solidFill>
                    <a:latin typeface="Times New Roman" pitchFamily="18" charset="0"/>
                  </a:rPr>
                  <a:t>（</a:t>
                </a:r>
                <a:r>
                  <a:rPr lang="en-US" altLang="ja-JP" sz="1600" b="1">
                    <a:solidFill>
                      <a:schemeClr val="accent2"/>
                    </a:solidFill>
                    <a:latin typeface="Times New Roman" pitchFamily="18" charset="0"/>
                  </a:rPr>
                  <a:t>Sensitive line</a:t>
                </a:r>
                <a:r>
                  <a:rPr lang="ja-JP" altLang="en-US" sz="1600" b="1">
                    <a:solidFill>
                      <a:schemeClr val="accent2"/>
                    </a:solidFill>
                    <a:latin typeface="Times New Roman" pitchFamily="18" charset="0"/>
                  </a:rPr>
                  <a:t>）</a:t>
                </a:r>
              </a:p>
            </p:txBody>
          </p:sp>
          <p:sp>
            <p:nvSpPr>
              <p:cNvPr id="14360" name="Text Box 20"/>
              <p:cNvSpPr txBox="1">
                <a:spLocks noChangeArrowheads="1"/>
              </p:cNvSpPr>
              <p:nvPr/>
            </p:nvSpPr>
            <p:spPr bwMode="auto">
              <a:xfrm>
                <a:off x="120" y="3793"/>
                <a:ext cx="1679" cy="231"/>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en-US" altLang="ja-JP" b="1">
                    <a:solidFill>
                      <a:srgbClr val="FF0000"/>
                    </a:solidFill>
                    <a:latin typeface="Times New Roman" pitchFamily="18" charset="0"/>
                  </a:rPr>
                  <a:t>KLM1-R</a:t>
                </a:r>
                <a:r>
                  <a:rPr lang="ja-JP" altLang="en-US" b="1">
                    <a:solidFill>
                      <a:srgbClr val="FF0000"/>
                    </a:solidFill>
                    <a:latin typeface="Times New Roman" pitchFamily="18" charset="0"/>
                  </a:rPr>
                  <a:t>（</a:t>
                </a:r>
                <a:r>
                  <a:rPr lang="en-US" altLang="ja-JP" b="1">
                    <a:solidFill>
                      <a:srgbClr val="FF0000"/>
                    </a:solidFill>
                    <a:latin typeface="Times New Roman" pitchFamily="18" charset="0"/>
                  </a:rPr>
                  <a:t>Resistant line</a:t>
                </a:r>
                <a:r>
                  <a:rPr lang="ja-JP" altLang="en-US" b="1">
                    <a:solidFill>
                      <a:srgbClr val="FF0000"/>
                    </a:solidFill>
                    <a:latin typeface="Times New Roman" pitchFamily="18" charset="0"/>
                  </a:rPr>
                  <a:t>）</a:t>
                </a:r>
              </a:p>
            </p:txBody>
          </p:sp>
        </p:grpSp>
      </p:grpSp>
      <p:grpSp>
        <p:nvGrpSpPr>
          <p:cNvPr id="14342" name="Group 29"/>
          <p:cNvGrpSpPr>
            <a:grpSpLocks/>
          </p:cNvGrpSpPr>
          <p:nvPr/>
        </p:nvGrpSpPr>
        <p:grpSpPr bwMode="auto">
          <a:xfrm>
            <a:off x="4079875" y="2636838"/>
            <a:ext cx="4945063" cy="3014662"/>
            <a:chOff x="2570" y="1661"/>
            <a:chExt cx="3115" cy="1899"/>
          </a:xfrm>
        </p:grpSpPr>
        <p:graphicFrame>
          <p:nvGraphicFramePr>
            <p:cNvPr id="14345" name="Object 23"/>
            <p:cNvGraphicFramePr>
              <a:graphicFrameLocks noChangeAspect="1"/>
            </p:cNvGraphicFramePr>
            <p:nvPr/>
          </p:nvGraphicFramePr>
          <p:xfrm>
            <a:off x="2804" y="1840"/>
            <a:ext cx="2575" cy="1720"/>
          </p:xfrm>
          <a:graphic>
            <a:graphicData uri="http://schemas.openxmlformats.org/presentationml/2006/ole">
              <mc:AlternateContent xmlns:mc="http://schemas.openxmlformats.org/markup-compatibility/2006">
                <mc:Choice xmlns:v="urn:schemas-microsoft-com:vml" Requires="v">
                  <p:oleObj spid="_x0000_s14364" name="グラフ" r:id="rId5" imgW="4962449" imgH="3314700" progId="Excel.Chart.8">
                    <p:embed/>
                  </p:oleObj>
                </mc:Choice>
                <mc:Fallback>
                  <p:oleObj name="グラフ" r:id="rId5" imgW="4962449" imgH="3314700" progId="Excel.Chart.8">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4" y="1840"/>
                          <a:ext cx="2575" cy="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6" name="Text Box 24"/>
            <p:cNvSpPr txBox="1">
              <a:spLocks noChangeArrowheads="1"/>
            </p:cNvSpPr>
            <p:nvPr/>
          </p:nvSpPr>
          <p:spPr bwMode="auto">
            <a:xfrm>
              <a:off x="2570" y="1661"/>
              <a:ext cx="278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en-US" altLang="ja-JP" sz="1000" b="1">
                  <a:latin typeface="Times New Roman" pitchFamily="18" charset="0"/>
                </a:rPr>
                <a:t>(%)</a:t>
              </a:r>
              <a:r>
                <a:rPr lang="ja-JP" altLang="en-US" sz="1600" b="1">
                  <a:latin typeface="Times New Roman" pitchFamily="18" charset="0"/>
                </a:rPr>
                <a:t>　</a:t>
              </a:r>
              <a:r>
                <a:rPr lang="en-US" altLang="ja-JP" sz="1600" b="1">
                  <a:latin typeface="Times New Roman" pitchFamily="18" charset="0"/>
                </a:rPr>
                <a:t>MTT assay of </a:t>
              </a:r>
              <a:r>
                <a:rPr lang="en-US" altLang="ja-JP" sz="1600" b="1">
                  <a:solidFill>
                    <a:srgbClr val="0000CC"/>
                  </a:solidFill>
                  <a:latin typeface="Times New Roman" pitchFamily="18" charset="0"/>
                </a:rPr>
                <a:t>KLM1</a:t>
              </a:r>
              <a:r>
                <a:rPr lang="en-US" altLang="ja-JP" sz="1600" b="1">
                  <a:latin typeface="Times New Roman" pitchFamily="18" charset="0"/>
                </a:rPr>
                <a:t> and </a:t>
              </a:r>
              <a:r>
                <a:rPr lang="en-US" altLang="ja-JP" sz="1600" b="1">
                  <a:solidFill>
                    <a:srgbClr val="FF0000"/>
                  </a:solidFill>
                  <a:latin typeface="Times New Roman" pitchFamily="18" charset="0"/>
                </a:rPr>
                <a:t>KLM1-R</a:t>
              </a:r>
            </a:p>
          </p:txBody>
        </p:sp>
        <p:sp>
          <p:nvSpPr>
            <p:cNvPr id="14347" name="Rectangle 26"/>
            <p:cNvSpPr>
              <a:spLocks noChangeArrowheads="1"/>
            </p:cNvSpPr>
            <p:nvPr/>
          </p:nvSpPr>
          <p:spPr bwMode="auto">
            <a:xfrm>
              <a:off x="4649" y="2976"/>
              <a:ext cx="10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b="1">
                  <a:solidFill>
                    <a:srgbClr val="0000CC"/>
                  </a:solidFill>
                  <a:latin typeface="Times New Roman" pitchFamily="18" charset="0"/>
                </a:rPr>
                <a:t>KLM1(sensitive)</a:t>
              </a:r>
              <a:endParaRPr lang="ja-JP" altLang="en-US" sz="1600" b="1">
                <a:solidFill>
                  <a:srgbClr val="0000CC"/>
                </a:solidFill>
                <a:latin typeface="Times New Roman" pitchFamily="18" charset="0"/>
              </a:endParaRPr>
            </a:p>
          </p:txBody>
        </p:sp>
      </p:grpSp>
      <p:sp>
        <p:nvSpPr>
          <p:cNvPr id="14343" name="Text Box 28"/>
          <p:cNvSpPr txBox="1">
            <a:spLocks noChangeArrowheads="1"/>
          </p:cNvSpPr>
          <p:nvPr/>
        </p:nvSpPr>
        <p:spPr bwMode="auto">
          <a:xfrm>
            <a:off x="7380288" y="4221163"/>
            <a:ext cx="244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en-US" altLang="ja-JP" sz="1600" b="1">
                <a:solidFill>
                  <a:srgbClr val="FF0000"/>
                </a:solidFill>
                <a:latin typeface="Times New Roman" pitchFamily="18" charset="0"/>
                <a:ea typeface="MS UI Gothic" pitchFamily="34" charset="-128"/>
              </a:rPr>
              <a:t>KLM1-R(resistant)</a:t>
            </a:r>
            <a:endParaRPr lang="ja-JP" altLang="en-US" sz="1600" b="1">
              <a:solidFill>
                <a:srgbClr val="FF0000"/>
              </a:solidFill>
              <a:latin typeface="Times New Roman" pitchFamily="18" charset="0"/>
              <a:ea typeface="MS UI Gothic" pitchFamily="34" charset="-128"/>
            </a:endParaRPr>
          </a:p>
        </p:txBody>
      </p:sp>
      <p:sp>
        <p:nvSpPr>
          <p:cNvPr id="14344" name="正方形/長方形 23"/>
          <p:cNvSpPr>
            <a:spLocks noChangeArrowheads="1"/>
          </p:cNvSpPr>
          <p:nvPr/>
        </p:nvSpPr>
        <p:spPr bwMode="auto">
          <a:xfrm>
            <a:off x="4872038" y="6021388"/>
            <a:ext cx="4308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ja-JP"/>
              <a:t>Int J Cancer. 2004 Nov 1;112(2):184-9.</a:t>
            </a:r>
          </a:p>
          <a:p>
            <a:r>
              <a:rPr lang="it-IT" altLang="ja-JP"/>
              <a:t>Int J Oncol. 2007 Dec;31(6):1345-50          </a:t>
            </a:r>
            <a:endParaRPr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0" y="0"/>
            <a:ext cx="9144000" cy="765175"/>
          </a:xfrm>
        </p:spPr>
        <p:txBody>
          <a:bodyPr/>
          <a:lstStyle/>
          <a:p>
            <a:pPr eaLnBrk="1" hangingPunct="1">
              <a:defRPr/>
            </a:pPr>
            <a:r>
              <a:rPr lang="en-US" altLang="ja-JP" b="1" smtClean="0">
                <a:solidFill>
                  <a:srgbClr val="000066"/>
                </a:solidFill>
                <a:latin typeface="Times New Roman" pitchFamily="18" charset="0"/>
              </a:rPr>
              <a:t>Expression of HSP 27 in </a:t>
            </a:r>
            <a:r>
              <a:rPr lang="en-US" altLang="ja-JP" b="1" smtClean="0">
                <a:solidFill>
                  <a:srgbClr val="0000CC"/>
                </a:solidFill>
                <a:latin typeface="Times New Roman" pitchFamily="18" charset="0"/>
              </a:rPr>
              <a:t>KLM1</a:t>
            </a:r>
            <a:r>
              <a:rPr lang="en-US" altLang="ja-JP" b="1" smtClean="0">
                <a:solidFill>
                  <a:srgbClr val="000066"/>
                </a:solidFill>
                <a:latin typeface="Times New Roman" pitchFamily="18" charset="0"/>
              </a:rPr>
              <a:t> and </a:t>
            </a:r>
            <a:r>
              <a:rPr lang="en-US" altLang="ja-JP" b="1" smtClean="0">
                <a:solidFill>
                  <a:srgbClr val="FF0000"/>
                </a:solidFill>
                <a:latin typeface="Times New Roman" pitchFamily="18" charset="0"/>
              </a:rPr>
              <a:t>KLM1-R</a:t>
            </a:r>
          </a:p>
        </p:txBody>
      </p:sp>
      <p:grpSp>
        <p:nvGrpSpPr>
          <p:cNvPr id="15363" name="Group 15"/>
          <p:cNvGrpSpPr>
            <a:grpSpLocks/>
          </p:cNvGrpSpPr>
          <p:nvPr/>
        </p:nvGrpSpPr>
        <p:grpSpPr bwMode="auto">
          <a:xfrm>
            <a:off x="1984375" y="1916113"/>
            <a:ext cx="5540375" cy="2103437"/>
            <a:chOff x="1250" y="1207"/>
            <a:chExt cx="3490" cy="1325"/>
          </a:xfrm>
        </p:grpSpPr>
        <p:graphicFrame>
          <p:nvGraphicFramePr>
            <p:cNvPr id="15367" name="Object 4"/>
            <p:cNvGraphicFramePr>
              <a:graphicFrameLocks noChangeAspect="1"/>
            </p:cNvGraphicFramePr>
            <p:nvPr/>
          </p:nvGraphicFramePr>
          <p:xfrm>
            <a:off x="1250" y="2160"/>
            <a:ext cx="2908" cy="372"/>
          </p:xfrm>
          <a:graphic>
            <a:graphicData uri="http://schemas.openxmlformats.org/presentationml/2006/ole">
              <mc:AlternateContent xmlns:mc="http://schemas.openxmlformats.org/markup-compatibility/2006">
                <mc:Choice xmlns:v="urn:schemas-microsoft-com:vml" Requires="v">
                  <p:oleObj spid="_x0000_s15376" name="Image" r:id="rId4" imgW="1399035" imgH="264975" progId="Photoshop.Image.8">
                    <p:embed/>
                  </p:oleObj>
                </mc:Choice>
                <mc:Fallback>
                  <p:oleObj name="Image" r:id="rId4" imgW="1399035" imgH="264975" progId="Photoshop.Image.8">
                    <p:embed/>
                    <p:pic>
                      <p:nvPicPr>
                        <p:cNvPr id="0" name="Object 4"/>
                        <p:cNvPicPr>
                          <a:picLocks noChangeAspect="1" noChangeArrowheads="1"/>
                        </p:cNvPicPr>
                        <p:nvPr/>
                      </p:nvPicPr>
                      <p:blipFill>
                        <a:blip r:embed="rId5">
                          <a:lum bright="18000" contrast="12000"/>
                          <a:extLst>
                            <a:ext uri="{28A0092B-C50C-407E-A947-70E740481C1C}">
                              <a14:useLocalDpi xmlns:a14="http://schemas.microsoft.com/office/drawing/2010/main" val="0"/>
                            </a:ext>
                          </a:extLst>
                        </a:blip>
                        <a:srcRect/>
                        <a:stretch>
                          <a:fillRect/>
                        </a:stretch>
                      </p:blipFill>
                      <p:spPr bwMode="auto">
                        <a:xfrm>
                          <a:off x="1250" y="2160"/>
                          <a:ext cx="2908"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8" name="Object 5"/>
            <p:cNvGraphicFramePr>
              <a:graphicFrameLocks noChangeAspect="1"/>
            </p:cNvGraphicFramePr>
            <p:nvPr/>
          </p:nvGraphicFramePr>
          <p:xfrm>
            <a:off x="1250" y="1691"/>
            <a:ext cx="2908" cy="352"/>
          </p:xfrm>
          <a:graphic>
            <a:graphicData uri="http://schemas.openxmlformats.org/presentationml/2006/ole">
              <mc:AlternateContent xmlns:mc="http://schemas.openxmlformats.org/markup-compatibility/2006">
                <mc:Choice xmlns:v="urn:schemas-microsoft-com:vml" Requires="v">
                  <p:oleObj spid="_x0000_s15377" name="Image" r:id="rId6" imgW="1051562" imgH="210259" progId="Photoshop.Image.8">
                    <p:embed/>
                  </p:oleObj>
                </mc:Choice>
                <mc:Fallback>
                  <p:oleObj name="Image" r:id="rId6" imgW="1051562" imgH="210259" progId="Photoshop.Image.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0" y="1691"/>
                          <a:ext cx="2908"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9" name="Text Box 6"/>
            <p:cNvSpPr txBox="1">
              <a:spLocks noChangeArrowheads="1"/>
            </p:cNvSpPr>
            <p:nvPr/>
          </p:nvSpPr>
          <p:spPr bwMode="auto">
            <a:xfrm>
              <a:off x="1554" y="1207"/>
              <a:ext cx="318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2800" b="1">
                  <a:solidFill>
                    <a:schemeClr val="accent2"/>
                  </a:solidFill>
                  <a:latin typeface="Times New Roman" pitchFamily="18" charset="0"/>
                  <a:ea typeface="MS UI Gothic" pitchFamily="34" charset="-128"/>
                </a:rPr>
                <a:t>KLM1</a:t>
              </a:r>
              <a:r>
                <a:rPr kumimoji="1" lang="en-US" altLang="ja-JP" sz="2800" b="1">
                  <a:latin typeface="Times New Roman" pitchFamily="18" charset="0"/>
                  <a:ea typeface="MS UI Gothic" pitchFamily="34" charset="-128"/>
                </a:rPr>
                <a:t>             </a:t>
              </a:r>
              <a:r>
                <a:rPr kumimoji="1" lang="en-US" altLang="ja-JP" sz="2800" b="1">
                  <a:solidFill>
                    <a:srgbClr val="FF0000"/>
                  </a:solidFill>
                  <a:latin typeface="Times New Roman" pitchFamily="18" charset="0"/>
                  <a:ea typeface="MS UI Gothic" pitchFamily="34" charset="-128"/>
                </a:rPr>
                <a:t>KLM1-R</a:t>
              </a:r>
            </a:p>
          </p:txBody>
        </p:sp>
      </p:grpSp>
      <p:sp>
        <p:nvSpPr>
          <p:cNvPr id="15364" name="Text Box 7"/>
          <p:cNvSpPr txBox="1">
            <a:spLocks noChangeArrowheads="1"/>
          </p:cNvSpPr>
          <p:nvPr/>
        </p:nvSpPr>
        <p:spPr bwMode="auto">
          <a:xfrm>
            <a:off x="6773863" y="2708275"/>
            <a:ext cx="2406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2800" b="1">
                <a:latin typeface="Times New Roman" pitchFamily="18" charset="0"/>
              </a:rPr>
              <a:t>HSP27</a:t>
            </a:r>
          </a:p>
        </p:txBody>
      </p:sp>
      <p:sp>
        <p:nvSpPr>
          <p:cNvPr id="15365" name="Text Box 8"/>
          <p:cNvSpPr txBox="1">
            <a:spLocks noChangeArrowheads="1"/>
          </p:cNvSpPr>
          <p:nvPr/>
        </p:nvSpPr>
        <p:spPr bwMode="auto">
          <a:xfrm>
            <a:off x="6773863" y="3500438"/>
            <a:ext cx="2406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2800" b="1">
                <a:latin typeface="Times New Roman" pitchFamily="18" charset="0"/>
              </a:rPr>
              <a:t>actin</a:t>
            </a:r>
          </a:p>
        </p:txBody>
      </p:sp>
      <p:sp>
        <p:nvSpPr>
          <p:cNvPr id="15366" name="正方形/長方形 9"/>
          <p:cNvSpPr>
            <a:spLocks noChangeArrowheads="1"/>
          </p:cNvSpPr>
          <p:nvPr/>
        </p:nvSpPr>
        <p:spPr bwMode="auto">
          <a:xfrm>
            <a:off x="34925" y="6372225"/>
            <a:ext cx="391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ltLang="ja-JP"/>
              <a:t>Int J Oncol. 2007 Dec;31(6):1345-50</a:t>
            </a:r>
            <a:endParaRPr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12" name="Rectangle 8"/>
          <p:cNvSpPr>
            <a:spLocks noGrp="1" noChangeArrowheads="1"/>
          </p:cNvSpPr>
          <p:nvPr>
            <p:ph type="title"/>
          </p:nvPr>
        </p:nvSpPr>
        <p:spPr>
          <a:xfrm>
            <a:off x="-107950" y="115888"/>
            <a:ext cx="9396413" cy="792162"/>
          </a:xfrm>
        </p:spPr>
        <p:txBody>
          <a:bodyPr/>
          <a:lstStyle/>
          <a:p>
            <a:pPr algn="ctr" eaLnBrk="1" hangingPunct="1">
              <a:defRPr/>
            </a:pPr>
            <a:r>
              <a:rPr lang="en-US" altLang="ja-JP" sz="4000" b="1" smtClean="0">
                <a:latin typeface="Times New Roman" pitchFamily="18" charset="0"/>
              </a:rPr>
              <a:t>Decreasing resistance to GEM in HSP27- knocked down KLM1-R cells</a:t>
            </a:r>
            <a:endParaRPr lang="ja-JP" altLang="en-US" sz="4000" b="1" smtClean="0">
              <a:latin typeface="Times New Roman" pitchFamily="18" charset="0"/>
            </a:endParaRPr>
          </a:p>
        </p:txBody>
      </p:sp>
      <p:sp>
        <p:nvSpPr>
          <p:cNvPr id="16387" name="Text Box 9"/>
          <p:cNvSpPr txBox="1">
            <a:spLocks noChangeArrowheads="1"/>
          </p:cNvSpPr>
          <p:nvPr/>
        </p:nvSpPr>
        <p:spPr bwMode="auto">
          <a:xfrm>
            <a:off x="6911975" y="3390900"/>
            <a:ext cx="21971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400" b="1">
                <a:solidFill>
                  <a:srgbClr val="000099"/>
                </a:solidFill>
                <a:latin typeface="Times New Roman" pitchFamily="18" charset="0"/>
                <a:ea typeface="MS UI Gothic" pitchFamily="34" charset="-128"/>
              </a:rPr>
              <a:t>◆KLM1</a:t>
            </a:r>
            <a:r>
              <a:rPr kumimoji="1" lang="ja-JP" altLang="en-US" sz="1400" b="1">
                <a:solidFill>
                  <a:srgbClr val="0000FF"/>
                </a:solidFill>
                <a:latin typeface="Times New Roman" pitchFamily="18" charset="0"/>
                <a:ea typeface="MS UI Gothic" pitchFamily="34" charset="-128"/>
              </a:rPr>
              <a:t>　　　　　　　　　　　　　             　</a:t>
            </a:r>
          </a:p>
          <a:p>
            <a:pPr eaLnBrk="1" hangingPunct="1">
              <a:spcBef>
                <a:spcPct val="50000"/>
              </a:spcBef>
            </a:pPr>
            <a:r>
              <a:rPr kumimoji="1" lang="en-US" altLang="ja-JP" sz="1400" b="1">
                <a:solidFill>
                  <a:srgbClr val="FF0000"/>
                </a:solidFill>
                <a:latin typeface="Times New Roman" pitchFamily="18" charset="0"/>
                <a:ea typeface="MS UI Gothic" pitchFamily="34" charset="-128"/>
              </a:rPr>
              <a:t>■KLM1-R</a:t>
            </a:r>
            <a:endParaRPr kumimoji="1" lang="ja-JP" altLang="en-US" sz="1400" b="1">
              <a:solidFill>
                <a:srgbClr val="FF0000"/>
              </a:solidFill>
              <a:latin typeface="Times New Roman" pitchFamily="18" charset="0"/>
              <a:ea typeface="MS UI Gothic" pitchFamily="34" charset="-128"/>
            </a:endParaRPr>
          </a:p>
          <a:p>
            <a:pPr eaLnBrk="1" hangingPunct="1">
              <a:spcBef>
                <a:spcPct val="50000"/>
              </a:spcBef>
            </a:pPr>
            <a:r>
              <a:rPr kumimoji="1" lang="en-US" altLang="ja-JP" sz="1400" b="1">
                <a:solidFill>
                  <a:srgbClr val="009900"/>
                </a:solidFill>
                <a:latin typeface="Times New Roman" pitchFamily="18" charset="0"/>
                <a:ea typeface="MS UI Gothic" pitchFamily="34" charset="-128"/>
              </a:rPr>
              <a:t>▲control siRNA LM1-R</a:t>
            </a:r>
            <a:r>
              <a:rPr kumimoji="1" lang="ja-JP" altLang="en-US" sz="1400" b="1">
                <a:solidFill>
                  <a:srgbClr val="009900"/>
                </a:solidFill>
                <a:latin typeface="Times New Roman" pitchFamily="18" charset="0"/>
                <a:ea typeface="MS UI Gothic" pitchFamily="34" charset="-128"/>
              </a:rPr>
              <a:t>　　</a:t>
            </a:r>
          </a:p>
          <a:p>
            <a:pPr eaLnBrk="1" hangingPunct="1">
              <a:spcBef>
                <a:spcPct val="50000"/>
              </a:spcBef>
            </a:pPr>
            <a:r>
              <a:rPr kumimoji="1" lang="en-US" altLang="ja-JP" sz="1400" b="1">
                <a:solidFill>
                  <a:srgbClr val="990099"/>
                </a:solidFill>
                <a:latin typeface="Times New Roman" pitchFamily="18" charset="0"/>
                <a:ea typeface="MS UI Gothic" pitchFamily="34" charset="-128"/>
              </a:rPr>
              <a:t>× HSP27siRNA KLM1-R</a:t>
            </a:r>
            <a:endParaRPr kumimoji="1" lang="en-US" altLang="ja-JP" sz="1400" b="1">
              <a:solidFill>
                <a:srgbClr val="009900"/>
              </a:solidFill>
              <a:latin typeface="Times New Roman" pitchFamily="18" charset="0"/>
              <a:ea typeface="MS UI Gothic" pitchFamily="34" charset="-128"/>
            </a:endParaRPr>
          </a:p>
        </p:txBody>
      </p:sp>
      <p:grpSp>
        <p:nvGrpSpPr>
          <p:cNvPr id="16388" name="Group 17"/>
          <p:cNvGrpSpPr>
            <a:grpSpLocks/>
          </p:cNvGrpSpPr>
          <p:nvPr/>
        </p:nvGrpSpPr>
        <p:grpSpPr bwMode="auto">
          <a:xfrm>
            <a:off x="34925" y="1198563"/>
            <a:ext cx="8532813" cy="5759450"/>
            <a:chOff x="22" y="755"/>
            <a:chExt cx="5375" cy="3628"/>
          </a:xfrm>
        </p:grpSpPr>
        <p:graphicFrame>
          <p:nvGraphicFramePr>
            <p:cNvPr id="16391" name="Object 7"/>
            <p:cNvGraphicFramePr>
              <a:graphicFrameLocks noChangeAspect="1"/>
            </p:cNvGraphicFramePr>
            <p:nvPr/>
          </p:nvGraphicFramePr>
          <p:xfrm>
            <a:off x="22" y="1688"/>
            <a:ext cx="5375" cy="2695"/>
          </p:xfrm>
          <a:graphic>
            <a:graphicData uri="http://schemas.openxmlformats.org/presentationml/2006/ole">
              <mc:AlternateContent xmlns:mc="http://schemas.openxmlformats.org/markup-compatibility/2006">
                <mc:Choice xmlns:v="urn:schemas-microsoft-com:vml" Requires="v">
                  <p:oleObj spid="_x0000_s16407" name="グラフ" r:id="rId4" imgW="4819650" imgH="2609850" progId="Excel.Chart.8">
                    <p:embed/>
                  </p:oleObj>
                </mc:Choice>
                <mc:Fallback>
                  <p:oleObj name="グラフ" r:id="rId4" imgW="4819650" imgH="2609850" progId="Excel.Char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 y="1688"/>
                          <a:ext cx="5375" cy="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6392" name="Group 11"/>
            <p:cNvGrpSpPr>
              <a:grpSpLocks/>
            </p:cNvGrpSpPr>
            <p:nvPr/>
          </p:nvGrpSpPr>
          <p:grpSpPr bwMode="auto">
            <a:xfrm>
              <a:off x="884" y="755"/>
              <a:ext cx="4445" cy="997"/>
              <a:chOff x="839" y="2750"/>
              <a:chExt cx="4717" cy="1076"/>
            </a:xfrm>
          </p:grpSpPr>
          <p:graphicFrame>
            <p:nvGraphicFramePr>
              <p:cNvPr id="16393" name="Object 12"/>
              <p:cNvGraphicFramePr>
                <a:graphicFrameLocks noChangeAspect="1"/>
              </p:cNvGraphicFramePr>
              <p:nvPr/>
            </p:nvGraphicFramePr>
            <p:xfrm>
              <a:off x="930" y="3051"/>
              <a:ext cx="3583" cy="415"/>
            </p:xfrm>
            <a:graphic>
              <a:graphicData uri="http://schemas.openxmlformats.org/presentationml/2006/ole">
                <mc:AlternateContent xmlns:mc="http://schemas.openxmlformats.org/markup-compatibility/2006">
                  <mc:Choice xmlns:v="urn:schemas-microsoft-com:vml" Requires="v">
                    <p:oleObj spid="_x0000_s16408" name="Image" r:id="rId6" imgW="1424862" imgH="164882" progId="Photoshop.Image.7">
                      <p:embed/>
                    </p:oleObj>
                  </mc:Choice>
                  <mc:Fallback>
                    <p:oleObj name="Image" r:id="rId6" imgW="1424862" imgH="164882" progId="Photoshop.Image.7">
                      <p:embed/>
                      <p:pic>
                        <p:nvPicPr>
                          <p:cNvPr id="0" name="Object 12"/>
                          <p:cNvPicPr>
                            <a:picLocks noChangeAspect="1" noChangeArrowheads="1"/>
                          </p:cNvPicPr>
                          <p:nvPr/>
                        </p:nvPicPr>
                        <p:blipFill>
                          <a:blip r:embed="rId7">
                            <a:lum bright="6000" contrast="12000"/>
                            <a:extLst>
                              <a:ext uri="{28A0092B-C50C-407E-A947-70E740481C1C}">
                                <a14:useLocalDpi xmlns:a14="http://schemas.microsoft.com/office/drawing/2010/main" val="0"/>
                              </a:ext>
                            </a:extLst>
                          </a:blip>
                          <a:srcRect/>
                          <a:stretch>
                            <a:fillRect/>
                          </a:stretch>
                        </p:blipFill>
                        <p:spPr bwMode="auto">
                          <a:xfrm>
                            <a:off x="930" y="3051"/>
                            <a:ext cx="3583"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4" name="Object 13"/>
              <p:cNvGraphicFramePr>
                <a:graphicFrameLocks noChangeAspect="1"/>
              </p:cNvGraphicFramePr>
              <p:nvPr/>
            </p:nvGraphicFramePr>
            <p:xfrm>
              <a:off x="930" y="3475"/>
              <a:ext cx="3629" cy="351"/>
            </p:xfrm>
            <a:graphic>
              <a:graphicData uri="http://schemas.openxmlformats.org/presentationml/2006/ole">
                <mc:AlternateContent xmlns:mc="http://schemas.openxmlformats.org/markup-compatibility/2006">
                  <mc:Choice xmlns:v="urn:schemas-microsoft-com:vml" Requires="v">
                    <p:oleObj spid="_x0000_s16409" name="Image" r:id="rId8" imgW="1379868" imgH="133920" progId="Photoshop.Image.7">
                      <p:embed/>
                    </p:oleObj>
                  </mc:Choice>
                  <mc:Fallback>
                    <p:oleObj name="Image" r:id="rId8" imgW="1379868" imgH="133920" progId="Photoshop.Image.7">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0" y="3475"/>
                            <a:ext cx="3629" cy="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5" name="Text Box 14"/>
              <p:cNvSpPr txBox="1">
                <a:spLocks noChangeArrowheads="1"/>
              </p:cNvSpPr>
              <p:nvPr/>
            </p:nvSpPr>
            <p:spPr bwMode="auto">
              <a:xfrm>
                <a:off x="839" y="2750"/>
                <a:ext cx="3765"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ja-JP" altLang="en-US" sz="1400" b="1">
                    <a:latin typeface="Times New Roman" pitchFamily="18" charset="0"/>
                  </a:rPr>
                  <a:t>　　　　</a:t>
                </a:r>
                <a:r>
                  <a:rPr lang="en-US" altLang="ja-JP" sz="1400" b="1">
                    <a:solidFill>
                      <a:srgbClr val="0000CC"/>
                    </a:solidFill>
                    <a:latin typeface="Times New Roman" pitchFamily="18" charset="0"/>
                  </a:rPr>
                  <a:t>KLM1</a:t>
                </a:r>
                <a:r>
                  <a:rPr lang="ja-JP" altLang="en-US" sz="1400" b="1">
                    <a:latin typeface="Times New Roman" pitchFamily="18" charset="0"/>
                  </a:rPr>
                  <a:t>　　　　　　 </a:t>
                </a:r>
                <a:r>
                  <a:rPr lang="en-US" altLang="ja-JP" sz="1400" b="1">
                    <a:solidFill>
                      <a:srgbClr val="FF0000"/>
                    </a:solidFill>
                    <a:latin typeface="Times New Roman" pitchFamily="18" charset="0"/>
                  </a:rPr>
                  <a:t>KLM1-R </a:t>
                </a:r>
                <a:r>
                  <a:rPr lang="en-US" altLang="ja-JP" sz="1400" b="1">
                    <a:latin typeface="Times New Roman" pitchFamily="18" charset="0"/>
                  </a:rPr>
                  <a:t>        </a:t>
                </a:r>
                <a:r>
                  <a:rPr lang="ja-JP" altLang="en-US" sz="1400" b="1">
                    <a:latin typeface="Times New Roman" pitchFamily="18" charset="0"/>
                  </a:rPr>
                  <a:t>　</a:t>
                </a:r>
                <a:r>
                  <a:rPr lang="en-US" altLang="ja-JP" sz="1400" b="1">
                    <a:solidFill>
                      <a:srgbClr val="990099"/>
                    </a:solidFill>
                    <a:latin typeface="Times New Roman" pitchFamily="18" charset="0"/>
                  </a:rPr>
                  <a:t>HSP27siRNA</a:t>
                </a:r>
                <a:r>
                  <a:rPr lang="en-US" altLang="ja-JP" sz="1400" b="1">
                    <a:latin typeface="Times New Roman" pitchFamily="18" charset="0"/>
                  </a:rPr>
                  <a:t>    </a:t>
                </a:r>
                <a:r>
                  <a:rPr lang="ja-JP" altLang="en-US" sz="1400" b="1">
                    <a:latin typeface="Times New Roman" pitchFamily="18" charset="0"/>
                  </a:rPr>
                  <a:t>　</a:t>
                </a:r>
                <a:r>
                  <a:rPr lang="en-US" altLang="ja-JP" sz="1400" b="1">
                    <a:solidFill>
                      <a:srgbClr val="00CC00"/>
                    </a:solidFill>
                    <a:latin typeface="Times New Roman" pitchFamily="18" charset="0"/>
                  </a:rPr>
                  <a:t>control siRNA</a:t>
                </a:r>
              </a:p>
            </p:txBody>
          </p:sp>
          <p:sp>
            <p:nvSpPr>
              <p:cNvPr id="16396" name="Text Box 15"/>
              <p:cNvSpPr txBox="1">
                <a:spLocks noChangeArrowheads="1"/>
              </p:cNvSpPr>
              <p:nvPr/>
            </p:nvSpPr>
            <p:spPr bwMode="auto">
              <a:xfrm>
                <a:off x="4649" y="3202"/>
                <a:ext cx="9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en-US" altLang="ja-JP" b="1">
                    <a:latin typeface="Times New Roman" pitchFamily="18" charset="0"/>
                  </a:rPr>
                  <a:t>HSP27</a:t>
                </a:r>
              </a:p>
            </p:txBody>
          </p:sp>
          <p:sp>
            <p:nvSpPr>
              <p:cNvPr id="16397" name="Text Box 16"/>
              <p:cNvSpPr txBox="1">
                <a:spLocks noChangeArrowheads="1"/>
              </p:cNvSpPr>
              <p:nvPr/>
            </p:nvSpPr>
            <p:spPr bwMode="auto">
              <a:xfrm>
                <a:off x="4649" y="3521"/>
                <a:ext cx="81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en-US" altLang="ja-JP" b="1">
                    <a:latin typeface="Times New Roman" pitchFamily="18" charset="0"/>
                  </a:rPr>
                  <a:t>actin</a:t>
                </a:r>
              </a:p>
            </p:txBody>
          </p:sp>
        </p:grpSp>
      </p:grpSp>
      <p:sp>
        <p:nvSpPr>
          <p:cNvPr id="16389" name="テキスト ボックス 11"/>
          <p:cNvSpPr txBox="1">
            <a:spLocks noChangeArrowheads="1"/>
          </p:cNvSpPr>
          <p:nvPr/>
        </p:nvSpPr>
        <p:spPr bwMode="auto">
          <a:xfrm rot="5400000">
            <a:off x="-227012" y="4416425"/>
            <a:ext cx="100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kumimoji="1" lang="en-US" altLang="ja-JP" sz="1400" b="1">
                <a:latin typeface="Times New Roman" pitchFamily="18" charset="0"/>
                <a:cs typeface="Times New Roman" pitchFamily="18" charset="0"/>
              </a:rPr>
              <a:t>% Growth</a:t>
            </a:r>
            <a:endParaRPr kumimoji="1" lang="ja-JP" altLang="en-US" sz="1400" b="1">
              <a:latin typeface="Times New Roman" pitchFamily="18" charset="0"/>
              <a:cs typeface="Times New Roman" pitchFamily="18" charset="0"/>
            </a:endParaRPr>
          </a:p>
        </p:txBody>
      </p:sp>
      <p:sp>
        <p:nvSpPr>
          <p:cNvPr id="16390" name="正方形/長方形 12"/>
          <p:cNvSpPr>
            <a:spLocks noChangeArrowheads="1"/>
          </p:cNvSpPr>
          <p:nvPr/>
        </p:nvSpPr>
        <p:spPr bwMode="auto">
          <a:xfrm>
            <a:off x="6719888" y="6372225"/>
            <a:ext cx="2244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ltLang="ja-JP" sz="1000"/>
              <a:t>Int J Oncol. 2007 Dec;31(6):1345-50</a:t>
            </a:r>
            <a:endParaRPr lang="ja-JP" altLang="en-US" sz="10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グループ化 1"/>
          <p:cNvGrpSpPr>
            <a:grpSpLocks/>
          </p:cNvGrpSpPr>
          <p:nvPr/>
        </p:nvGrpSpPr>
        <p:grpSpPr bwMode="auto">
          <a:xfrm>
            <a:off x="0" y="0"/>
            <a:ext cx="9072563" cy="6742113"/>
            <a:chOff x="0" y="0"/>
            <a:chExt cx="9072563" cy="6741368"/>
          </a:xfrm>
        </p:grpSpPr>
        <p:grpSp>
          <p:nvGrpSpPr>
            <p:cNvPr id="17411" name="グループ化 1"/>
            <p:cNvGrpSpPr>
              <a:grpSpLocks/>
            </p:cNvGrpSpPr>
            <p:nvPr/>
          </p:nvGrpSpPr>
          <p:grpSpPr bwMode="auto">
            <a:xfrm>
              <a:off x="0" y="0"/>
              <a:ext cx="9072563" cy="6157913"/>
              <a:chOff x="0" y="0"/>
              <a:chExt cx="9072563" cy="6157913"/>
            </a:xfrm>
          </p:grpSpPr>
          <p:graphicFrame>
            <p:nvGraphicFramePr>
              <p:cNvPr id="17413" name="Object 2"/>
              <p:cNvGraphicFramePr>
                <a:graphicFrameLocks noChangeAspect="1"/>
              </p:cNvGraphicFramePr>
              <p:nvPr/>
            </p:nvGraphicFramePr>
            <p:xfrm>
              <a:off x="1428750" y="1128713"/>
              <a:ext cx="5715000" cy="5029200"/>
            </p:xfrm>
            <a:graphic>
              <a:graphicData uri="http://schemas.openxmlformats.org/presentationml/2006/ole">
                <mc:AlternateContent xmlns:mc="http://schemas.openxmlformats.org/markup-compatibility/2006">
                  <mc:Choice xmlns:v="urn:schemas-microsoft-com:vml" Requires="v">
                    <p:oleObj spid="_x0000_s17424" name="グラフ" r:id="rId4" imgW="2809951" imgH="2991002" progId="Excel.Chart.8">
                      <p:embed/>
                    </p:oleObj>
                  </mc:Choice>
                  <mc:Fallback>
                    <p:oleObj name="グラフ" r:id="rId4" imgW="2809951" imgH="2991002"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0" y="1128713"/>
                            <a:ext cx="5715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5" name="正方形/長方形 2"/>
              <p:cNvSpPr>
                <a:spLocks noChangeArrowheads="1"/>
              </p:cNvSpPr>
              <p:nvPr/>
            </p:nvSpPr>
            <p:spPr bwMode="auto">
              <a:xfrm>
                <a:off x="0" y="0"/>
                <a:ext cx="9072563" cy="1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altLang="ja-JP" sz="3400" b="1">
                    <a:solidFill>
                      <a:srgbClr val="000066"/>
                    </a:solidFill>
                    <a:effectLst>
                      <a:outerShdw blurRad="38100" dist="38100" dir="2700000" algn="tl">
                        <a:srgbClr val="C0C0C0"/>
                      </a:outerShdw>
                    </a:effectLst>
                    <a:latin typeface="Times New Roman" pitchFamily="18" charset="0"/>
                    <a:ea typeface="ＭＳ Ｐゴシック" charset="-128"/>
                  </a:rPr>
                  <a:t>The immunopositive rate of HSP27 in </a:t>
                </a:r>
              </a:p>
              <a:p>
                <a:pPr algn="ctr">
                  <a:defRPr/>
                </a:pPr>
                <a:r>
                  <a:rPr lang="en-US" altLang="ja-JP" sz="3400" b="1">
                    <a:solidFill>
                      <a:srgbClr val="000066"/>
                    </a:solidFill>
                    <a:effectLst>
                      <a:outerShdw blurRad="38100" dist="38100" dir="2700000" algn="tl">
                        <a:srgbClr val="C0C0C0"/>
                      </a:outerShdw>
                    </a:effectLst>
                    <a:latin typeface="Times New Roman" pitchFamily="18" charset="0"/>
                    <a:ea typeface="ＭＳ Ｐゴシック" charset="-128"/>
                  </a:rPr>
                  <a:t>progressive disease(PD) and stable disease(SD)</a:t>
                </a:r>
                <a:endParaRPr lang="ja-JP" altLang="en-US" sz="3400">
                  <a:effectLst>
                    <a:outerShdw blurRad="38100" dist="38100" dir="2700000" algn="tl">
                      <a:srgbClr val="C0C0C0"/>
                    </a:outerShdw>
                  </a:effectLst>
                  <a:ea typeface="ＭＳ Ｐゴシック" charset="-128"/>
                </a:endParaRPr>
              </a:p>
            </p:txBody>
          </p:sp>
          <p:sp>
            <p:nvSpPr>
              <p:cNvPr id="17415" name="テキスト ボックス 3"/>
              <p:cNvSpPr txBox="1">
                <a:spLocks noChangeArrowheads="1"/>
              </p:cNvSpPr>
              <p:nvPr/>
            </p:nvSpPr>
            <p:spPr bwMode="auto">
              <a:xfrm>
                <a:off x="1870075" y="12144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kumimoji="1" lang="en-US" altLang="ja-JP" b="1">
                    <a:latin typeface="Times New Roman" pitchFamily="18" charset="0"/>
                    <a:cs typeface="Times New Roman" pitchFamily="18" charset="0"/>
                  </a:rPr>
                  <a:t>%</a:t>
                </a:r>
                <a:endParaRPr kumimoji="1" lang="ja-JP" altLang="en-US" b="1">
                  <a:latin typeface="Times New Roman" pitchFamily="18" charset="0"/>
                  <a:cs typeface="Times New Roman" pitchFamily="18" charset="0"/>
                </a:endParaRPr>
              </a:p>
            </p:txBody>
          </p:sp>
          <p:sp>
            <p:nvSpPr>
              <p:cNvPr id="17416" name="テキスト ボックス 4"/>
              <p:cNvSpPr txBox="1">
                <a:spLocks noChangeArrowheads="1"/>
              </p:cNvSpPr>
              <p:nvPr/>
            </p:nvSpPr>
            <p:spPr bwMode="auto">
              <a:xfrm rot="-5400000">
                <a:off x="1009650" y="3295650"/>
                <a:ext cx="2071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kumimoji="1" lang="en-US" altLang="ja-JP" sz="1600" b="1">
                    <a:latin typeface="Times New Roman" pitchFamily="18" charset="0"/>
                    <a:cs typeface="Times New Roman" pitchFamily="18" charset="0"/>
                  </a:rPr>
                  <a:t>Immunopositive rate</a:t>
                </a:r>
                <a:endParaRPr kumimoji="1" lang="ja-JP" altLang="en-US" sz="1600" b="1">
                  <a:latin typeface="Times New Roman" pitchFamily="18" charset="0"/>
                  <a:cs typeface="Times New Roman" pitchFamily="18" charset="0"/>
                </a:endParaRPr>
              </a:p>
            </p:txBody>
          </p:sp>
          <p:sp>
            <p:nvSpPr>
              <p:cNvPr id="17417" name="テキスト ボックス 7"/>
              <p:cNvSpPr txBox="1">
                <a:spLocks noChangeArrowheads="1"/>
              </p:cNvSpPr>
              <p:nvPr/>
            </p:nvSpPr>
            <p:spPr bwMode="auto">
              <a:xfrm>
                <a:off x="4214813" y="1344613"/>
                <a:ext cx="1079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kumimoji="1" lang="en-US" altLang="ja-JP" b="1">
                    <a:latin typeface="Times New Roman" pitchFamily="18" charset="0"/>
                    <a:cs typeface="Times New Roman" pitchFamily="18" charset="0"/>
                  </a:rPr>
                  <a:t>p=0.0066</a:t>
                </a:r>
                <a:endParaRPr kumimoji="1" lang="ja-JP" altLang="en-US" b="1">
                  <a:latin typeface="Times New Roman" pitchFamily="18" charset="0"/>
                  <a:cs typeface="Times New Roman" pitchFamily="18" charset="0"/>
                </a:endParaRPr>
              </a:p>
            </p:txBody>
          </p:sp>
          <p:cxnSp>
            <p:nvCxnSpPr>
              <p:cNvPr id="17418" name="直線コネクタ 9"/>
              <p:cNvCxnSpPr>
                <a:cxnSpLocks noChangeShapeType="1"/>
              </p:cNvCxnSpPr>
              <p:nvPr/>
            </p:nvCxnSpPr>
            <p:spPr bwMode="auto">
              <a:xfrm rot="5400000" flipH="1" flipV="1">
                <a:off x="3499644" y="1499394"/>
                <a:ext cx="28575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19" name="直線コネクタ 13"/>
              <p:cNvCxnSpPr>
                <a:cxnSpLocks noChangeShapeType="1"/>
              </p:cNvCxnSpPr>
              <p:nvPr/>
            </p:nvCxnSpPr>
            <p:spPr bwMode="auto">
              <a:xfrm rot="5400000" flipH="1" flipV="1">
                <a:off x="4321969" y="2821782"/>
                <a:ext cx="2930525"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20" name="直線コネクタ 15"/>
              <p:cNvCxnSpPr>
                <a:cxnSpLocks noChangeShapeType="1"/>
              </p:cNvCxnSpPr>
              <p:nvPr/>
            </p:nvCxnSpPr>
            <p:spPr bwMode="auto">
              <a:xfrm>
                <a:off x="3643313" y="1357313"/>
                <a:ext cx="2143125"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7412" name="正方形/長方形 11"/>
            <p:cNvSpPr>
              <a:spLocks noChangeArrowheads="1"/>
            </p:cNvSpPr>
            <p:nvPr/>
          </p:nvSpPr>
          <p:spPr bwMode="auto">
            <a:xfrm>
              <a:off x="35496" y="6372036"/>
              <a:ext cx="39164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ltLang="ja-JP"/>
                <a:t>Int J Oncol. 2007 Dec;31(6):1345-50</a:t>
              </a:r>
              <a:endParaRPr lang="ja-JP" alt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336550" y="404813"/>
            <a:ext cx="8807450" cy="609600"/>
          </a:xfrm>
        </p:spPr>
        <p:txBody>
          <a:bodyPr/>
          <a:lstStyle/>
          <a:p>
            <a:pPr eaLnBrk="1" hangingPunct="1">
              <a:defRPr/>
            </a:pPr>
            <a:r>
              <a:rPr lang="en-US" altLang="ja-JP" sz="3000" b="1" smtClean="0">
                <a:solidFill>
                  <a:srgbClr val="000066"/>
                </a:solidFill>
                <a:latin typeface="Times New Roman" pitchFamily="18" charset="0"/>
              </a:rPr>
              <a:t>Survival Curves of Pancreatic Cancer Patients (HSP27-positive and HSP27-negative) treated with GEM</a:t>
            </a:r>
            <a:r>
              <a:rPr lang="ja-JP" altLang="en-US" sz="3000" b="1" smtClean="0">
                <a:solidFill>
                  <a:srgbClr val="000066"/>
                </a:solidFill>
                <a:latin typeface="Times New Roman" pitchFamily="18" charset="0"/>
              </a:rPr>
              <a:t>（</a:t>
            </a:r>
            <a:r>
              <a:rPr lang="en-US" altLang="ja-JP" sz="3000" b="1" smtClean="0">
                <a:solidFill>
                  <a:srgbClr val="000066"/>
                </a:solidFill>
                <a:latin typeface="Times New Roman" pitchFamily="18" charset="0"/>
              </a:rPr>
              <a:t>Kaplan-Meier</a:t>
            </a:r>
            <a:r>
              <a:rPr lang="ja-JP" altLang="en-US" sz="3000" b="1" smtClean="0">
                <a:solidFill>
                  <a:srgbClr val="000066"/>
                </a:solidFill>
                <a:latin typeface="Times New Roman" pitchFamily="18" charset="0"/>
              </a:rPr>
              <a:t>）</a:t>
            </a:r>
            <a:endParaRPr lang="en-US" altLang="ja-JP" sz="3000" b="1" smtClean="0">
              <a:solidFill>
                <a:srgbClr val="000066"/>
              </a:solidFill>
              <a:latin typeface="Times New Roman" pitchFamily="18" charset="0"/>
            </a:endParaRPr>
          </a:p>
        </p:txBody>
      </p:sp>
      <p:sp>
        <p:nvSpPr>
          <p:cNvPr id="18435" name="Text Box 3"/>
          <p:cNvSpPr txBox="1">
            <a:spLocks noChangeArrowheads="1"/>
          </p:cNvSpPr>
          <p:nvPr/>
        </p:nvSpPr>
        <p:spPr bwMode="auto">
          <a:xfrm>
            <a:off x="7164388" y="1957388"/>
            <a:ext cx="18716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65000"/>
              </a:lnSpc>
              <a:spcBef>
                <a:spcPct val="50000"/>
              </a:spcBef>
            </a:pPr>
            <a:r>
              <a:rPr kumimoji="1" lang="en-US" altLang="ja-JP" sz="2400" b="1">
                <a:latin typeface="Times New Roman" pitchFamily="18" charset="0"/>
              </a:rPr>
              <a:t>Logranc test</a:t>
            </a:r>
          </a:p>
          <a:p>
            <a:pPr eaLnBrk="1" hangingPunct="1">
              <a:lnSpc>
                <a:spcPct val="65000"/>
              </a:lnSpc>
              <a:spcBef>
                <a:spcPct val="50000"/>
              </a:spcBef>
            </a:pPr>
            <a:r>
              <a:rPr kumimoji="1" lang="en-US" altLang="ja-JP" sz="2400" b="1">
                <a:latin typeface="Times New Roman" pitchFamily="18" charset="0"/>
              </a:rPr>
              <a:t>P=0.0106</a:t>
            </a:r>
          </a:p>
        </p:txBody>
      </p:sp>
      <p:grpSp>
        <p:nvGrpSpPr>
          <p:cNvPr id="18436" name="Group 139"/>
          <p:cNvGrpSpPr>
            <a:grpSpLocks/>
          </p:cNvGrpSpPr>
          <p:nvPr/>
        </p:nvGrpSpPr>
        <p:grpSpPr bwMode="auto">
          <a:xfrm>
            <a:off x="1692275" y="1762125"/>
            <a:ext cx="5314950" cy="3683000"/>
            <a:chOff x="204" y="1020"/>
            <a:chExt cx="3348" cy="2320"/>
          </a:xfrm>
        </p:grpSpPr>
        <p:sp>
          <p:nvSpPr>
            <p:cNvPr id="18438" name="Line 14"/>
            <p:cNvSpPr>
              <a:spLocks noChangeShapeType="1"/>
            </p:cNvSpPr>
            <p:nvPr/>
          </p:nvSpPr>
          <p:spPr bwMode="auto">
            <a:xfrm flipV="1">
              <a:off x="637" y="1060"/>
              <a:ext cx="1" cy="191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9" name="Line 15"/>
            <p:cNvSpPr>
              <a:spLocks noChangeShapeType="1"/>
            </p:cNvSpPr>
            <p:nvPr/>
          </p:nvSpPr>
          <p:spPr bwMode="auto">
            <a:xfrm flipH="1">
              <a:off x="597" y="2877"/>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 name="Line 16"/>
            <p:cNvSpPr>
              <a:spLocks noChangeShapeType="1"/>
            </p:cNvSpPr>
            <p:nvPr/>
          </p:nvSpPr>
          <p:spPr bwMode="auto">
            <a:xfrm>
              <a:off x="3512" y="2877"/>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 name="Line 17"/>
            <p:cNvSpPr>
              <a:spLocks noChangeShapeType="1"/>
            </p:cNvSpPr>
            <p:nvPr/>
          </p:nvSpPr>
          <p:spPr bwMode="auto">
            <a:xfrm flipH="1">
              <a:off x="617" y="2707"/>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 name="Line 18"/>
            <p:cNvSpPr>
              <a:spLocks noChangeShapeType="1"/>
            </p:cNvSpPr>
            <p:nvPr/>
          </p:nvSpPr>
          <p:spPr bwMode="auto">
            <a:xfrm>
              <a:off x="3512" y="2707"/>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 name="Rectangle 19"/>
            <p:cNvSpPr>
              <a:spLocks noChangeArrowheads="1"/>
            </p:cNvSpPr>
            <p:nvPr/>
          </p:nvSpPr>
          <p:spPr bwMode="auto">
            <a:xfrm>
              <a:off x="487" y="2827"/>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500" b="1">
                  <a:solidFill>
                    <a:srgbClr val="000000"/>
                  </a:solidFill>
                  <a:latin typeface="Times New Roman" pitchFamily="18" charset="0"/>
                  <a:ea typeface="MS Gothic" pitchFamily="49" charset="-128"/>
                </a:rPr>
                <a:t>0</a:t>
              </a:r>
              <a:endParaRPr lang="en-US" altLang="ja-JP" b="1">
                <a:latin typeface="Times New Roman" pitchFamily="18" charset="0"/>
              </a:endParaRPr>
            </a:p>
          </p:txBody>
        </p:sp>
        <p:sp>
          <p:nvSpPr>
            <p:cNvPr id="18444" name="Line 20"/>
            <p:cNvSpPr>
              <a:spLocks noChangeShapeType="1"/>
            </p:cNvSpPr>
            <p:nvPr/>
          </p:nvSpPr>
          <p:spPr bwMode="auto">
            <a:xfrm flipH="1">
              <a:off x="597" y="2537"/>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 name="Line 21"/>
            <p:cNvSpPr>
              <a:spLocks noChangeShapeType="1"/>
            </p:cNvSpPr>
            <p:nvPr/>
          </p:nvSpPr>
          <p:spPr bwMode="auto">
            <a:xfrm>
              <a:off x="3512" y="2537"/>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22"/>
            <p:cNvSpPr>
              <a:spLocks noChangeShapeType="1"/>
            </p:cNvSpPr>
            <p:nvPr/>
          </p:nvSpPr>
          <p:spPr bwMode="auto">
            <a:xfrm flipH="1">
              <a:off x="617" y="2368"/>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 name="Line 23"/>
            <p:cNvSpPr>
              <a:spLocks noChangeShapeType="1"/>
            </p:cNvSpPr>
            <p:nvPr/>
          </p:nvSpPr>
          <p:spPr bwMode="auto">
            <a:xfrm>
              <a:off x="3512" y="2368"/>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 name="Rectangle 24"/>
            <p:cNvSpPr>
              <a:spLocks noChangeArrowheads="1"/>
            </p:cNvSpPr>
            <p:nvPr/>
          </p:nvSpPr>
          <p:spPr bwMode="auto">
            <a:xfrm>
              <a:off x="428" y="2487"/>
              <a:ext cx="9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500" b="1">
                  <a:solidFill>
                    <a:srgbClr val="000000"/>
                  </a:solidFill>
                  <a:latin typeface="Times New Roman" pitchFamily="18" charset="0"/>
                  <a:ea typeface="MS Gothic" pitchFamily="49" charset="-128"/>
                </a:rPr>
                <a:t>.2</a:t>
              </a:r>
              <a:endParaRPr lang="en-US" altLang="ja-JP" b="1">
                <a:latin typeface="Times New Roman" pitchFamily="18" charset="0"/>
              </a:endParaRPr>
            </a:p>
          </p:txBody>
        </p:sp>
        <p:sp>
          <p:nvSpPr>
            <p:cNvPr id="18449" name="Line 25"/>
            <p:cNvSpPr>
              <a:spLocks noChangeShapeType="1"/>
            </p:cNvSpPr>
            <p:nvPr/>
          </p:nvSpPr>
          <p:spPr bwMode="auto">
            <a:xfrm flipH="1">
              <a:off x="597" y="2188"/>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 name="Line 26"/>
            <p:cNvSpPr>
              <a:spLocks noChangeShapeType="1"/>
            </p:cNvSpPr>
            <p:nvPr/>
          </p:nvSpPr>
          <p:spPr bwMode="auto">
            <a:xfrm>
              <a:off x="3512" y="2188"/>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1" name="Line 27"/>
            <p:cNvSpPr>
              <a:spLocks noChangeShapeType="1"/>
            </p:cNvSpPr>
            <p:nvPr/>
          </p:nvSpPr>
          <p:spPr bwMode="auto">
            <a:xfrm flipH="1">
              <a:off x="617" y="2018"/>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2" name="Line 28"/>
            <p:cNvSpPr>
              <a:spLocks noChangeShapeType="1"/>
            </p:cNvSpPr>
            <p:nvPr/>
          </p:nvSpPr>
          <p:spPr bwMode="auto">
            <a:xfrm>
              <a:off x="3512" y="2018"/>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3" name="Rectangle 29"/>
            <p:cNvSpPr>
              <a:spLocks noChangeArrowheads="1"/>
            </p:cNvSpPr>
            <p:nvPr/>
          </p:nvSpPr>
          <p:spPr bwMode="auto">
            <a:xfrm>
              <a:off x="428" y="2138"/>
              <a:ext cx="9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500" b="1">
                  <a:solidFill>
                    <a:srgbClr val="000000"/>
                  </a:solidFill>
                  <a:latin typeface="Times New Roman" pitchFamily="18" charset="0"/>
                  <a:ea typeface="MS Gothic" pitchFamily="49" charset="-128"/>
                </a:rPr>
                <a:t>.4</a:t>
              </a:r>
              <a:endParaRPr lang="en-US" altLang="ja-JP" b="1">
                <a:latin typeface="Times New Roman" pitchFamily="18" charset="0"/>
              </a:endParaRPr>
            </a:p>
          </p:txBody>
        </p:sp>
        <p:sp>
          <p:nvSpPr>
            <p:cNvPr id="18454" name="Line 30"/>
            <p:cNvSpPr>
              <a:spLocks noChangeShapeType="1"/>
            </p:cNvSpPr>
            <p:nvPr/>
          </p:nvSpPr>
          <p:spPr bwMode="auto">
            <a:xfrm flipH="1">
              <a:off x="597" y="1849"/>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5" name="Line 32"/>
            <p:cNvSpPr>
              <a:spLocks noChangeShapeType="1"/>
            </p:cNvSpPr>
            <p:nvPr/>
          </p:nvSpPr>
          <p:spPr bwMode="auto">
            <a:xfrm flipH="1">
              <a:off x="617" y="1679"/>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6" name="Rectangle 34"/>
            <p:cNvSpPr>
              <a:spLocks noChangeArrowheads="1"/>
            </p:cNvSpPr>
            <p:nvPr/>
          </p:nvSpPr>
          <p:spPr bwMode="auto">
            <a:xfrm>
              <a:off x="428" y="1799"/>
              <a:ext cx="9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500" b="1">
                  <a:solidFill>
                    <a:srgbClr val="000000"/>
                  </a:solidFill>
                  <a:latin typeface="Times New Roman" pitchFamily="18" charset="0"/>
                  <a:ea typeface="MS Gothic" pitchFamily="49" charset="-128"/>
                </a:rPr>
                <a:t>.6</a:t>
              </a:r>
              <a:endParaRPr lang="en-US" altLang="ja-JP" b="1">
                <a:latin typeface="Times New Roman" pitchFamily="18" charset="0"/>
              </a:endParaRPr>
            </a:p>
          </p:txBody>
        </p:sp>
        <p:sp>
          <p:nvSpPr>
            <p:cNvPr id="18457" name="Line 35"/>
            <p:cNvSpPr>
              <a:spLocks noChangeShapeType="1"/>
            </p:cNvSpPr>
            <p:nvPr/>
          </p:nvSpPr>
          <p:spPr bwMode="auto">
            <a:xfrm flipH="1">
              <a:off x="597" y="1499"/>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8" name="Line 37"/>
            <p:cNvSpPr>
              <a:spLocks noChangeShapeType="1"/>
            </p:cNvSpPr>
            <p:nvPr/>
          </p:nvSpPr>
          <p:spPr bwMode="auto">
            <a:xfrm flipH="1">
              <a:off x="617" y="1329"/>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38"/>
            <p:cNvSpPr>
              <a:spLocks noChangeShapeType="1"/>
            </p:cNvSpPr>
            <p:nvPr/>
          </p:nvSpPr>
          <p:spPr bwMode="auto">
            <a:xfrm>
              <a:off x="3512" y="1329"/>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0" name="Rectangle 39"/>
            <p:cNvSpPr>
              <a:spLocks noChangeArrowheads="1"/>
            </p:cNvSpPr>
            <p:nvPr/>
          </p:nvSpPr>
          <p:spPr bwMode="auto">
            <a:xfrm>
              <a:off x="428" y="1449"/>
              <a:ext cx="9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500" b="1">
                  <a:solidFill>
                    <a:srgbClr val="000000"/>
                  </a:solidFill>
                  <a:latin typeface="Times New Roman" pitchFamily="18" charset="0"/>
                  <a:ea typeface="MS Gothic" pitchFamily="49" charset="-128"/>
                </a:rPr>
                <a:t>.8</a:t>
              </a:r>
              <a:endParaRPr lang="en-US" altLang="ja-JP" b="1">
                <a:latin typeface="Times New Roman" pitchFamily="18" charset="0"/>
              </a:endParaRPr>
            </a:p>
          </p:txBody>
        </p:sp>
        <p:sp>
          <p:nvSpPr>
            <p:cNvPr id="18461" name="Line 40"/>
            <p:cNvSpPr>
              <a:spLocks noChangeShapeType="1"/>
            </p:cNvSpPr>
            <p:nvPr/>
          </p:nvSpPr>
          <p:spPr bwMode="auto">
            <a:xfrm flipH="1">
              <a:off x="597" y="1160"/>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2" name="Line 41"/>
            <p:cNvSpPr>
              <a:spLocks noChangeShapeType="1"/>
            </p:cNvSpPr>
            <p:nvPr/>
          </p:nvSpPr>
          <p:spPr bwMode="auto">
            <a:xfrm>
              <a:off x="3512" y="1160"/>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3" name="Rectangle 42"/>
            <p:cNvSpPr>
              <a:spLocks noChangeArrowheads="1"/>
            </p:cNvSpPr>
            <p:nvPr/>
          </p:nvSpPr>
          <p:spPr bwMode="auto">
            <a:xfrm>
              <a:off x="487" y="1110"/>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500" b="1">
                  <a:solidFill>
                    <a:srgbClr val="000000"/>
                  </a:solidFill>
                  <a:latin typeface="Times New Roman" pitchFamily="18" charset="0"/>
                  <a:ea typeface="MS Gothic" pitchFamily="49" charset="-128"/>
                </a:rPr>
                <a:t>1</a:t>
              </a:r>
              <a:endParaRPr lang="en-US" altLang="ja-JP" b="1">
                <a:latin typeface="Times New Roman" pitchFamily="18" charset="0"/>
              </a:endParaRPr>
            </a:p>
          </p:txBody>
        </p:sp>
        <p:sp>
          <p:nvSpPr>
            <p:cNvPr id="18464" name="Line 44"/>
            <p:cNvSpPr>
              <a:spLocks noChangeShapeType="1"/>
            </p:cNvSpPr>
            <p:nvPr/>
          </p:nvSpPr>
          <p:spPr bwMode="auto">
            <a:xfrm>
              <a:off x="637" y="2977"/>
              <a:ext cx="287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5" name="Line 45"/>
            <p:cNvSpPr>
              <a:spLocks noChangeShapeType="1"/>
            </p:cNvSpPr>
            <p:nvPr/>
          </p:nvSpPr>
          <p:spPr bwMode="auto">
            <a:xfrm>
              <a:off x="737" y="2977"/>
              <a:ext cx="1" cy="4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6" name="Line 46"/>
            <p:cNvSpPr>
              <a:spLocks noChangeShapeType="1"/>
            </p:cNvSpPr>
            <p:nvPr/>
          </p:nvSpPr>
          <p:spPr bwMode="auto">
            <a:xfrm flipV="1">
              <a:off x="737" y="1020"/>
              <a:ext cx="1" cy="4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7" name="Line 47"/>
            <p:cNvSpPr>
              <a:spLocks noChangeShapeType="1"/>
            </p:cNvSpPr>
            <p:nvPr/>
          </p:nvSpPr>
          <p:spPr bwMode="auto">
            <a:xfrm>
              <a:off x="847" y="2977"/>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8" name="Line 48"/>
            <p:cNvSpPr>
              <a:spLocks noChangeShapeType="1"/>
            </p:cNvSpPr>
            <p:nvPr/>
          </p:nvSpPr>
          <p:spPr bwMode="auto">
            <a:xfrm flipV="1">
              <a:off x="847" y="1040"/>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9" name="Line 49"/>
            <p:cNvSpPr>
              <a:spLocks noChangeShapeType="1"/>
            </p:cNvSpPr>
            <p:nvPr/>
          </p:nvSpPr>
          <p:spPr bwMode="auto">
            <a:xfrm>
              <a:off x="967" y="2977"/>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0" name="Line 50"/>
            <p:cNvSpPr>
              <a:spLocks noChangeShapeType="1"/>
            </p:cNvSpPr>
            <p:nvPr/>
          </p:nvSpPr>
          <p:spPr bwMode="auto">
            <a:xfrm flipV="1">
              <a:off x="967" y="1040"/>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1" name="Line 51"/>
            <p:cNvSpPr>
              <a:spLocks noChangeShapeType="1"/>
            </p:cNvSpPr>
            <p:nvPr/>
          </p:nvSpPr>
          <p:spPr bwMode="auto">
            <a:xfrm>
              <a:off x="1076" y="2977"/>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2" name="Line 52"/>
            <p:cNvSpPr>
              <a:spLocks noChangeShapeType="1"/>
            </p:cNvSpPr>
            <p:nvPr/>
          </p:nvSpPr>
          <p:spPr bwMode="auto">
            <a:xfrm flipV="1">
              <a:off x="1076" y="1040"/>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3" name="Rectangle 53"/>
            <p:cNvSpPr>
              <a:spLocks noChangeArrowheads="1"/>
            </p:cNvSpPr>
            <p:nvPr/>
          </p:nvSpPr>
          <p:spPr bwMode="auto">
            <a:xfrm>
              <a:off x="707" y="3066"/>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500" b="1">
                  <a:solidFill>
                    <a:srgbClr val="000000"/>
                  </a:solidFill>
                  <a:latin typeface="Times New Roman" pitchFamily="18" charset="0"/>
                  <a:ea typeface="MS Gothic" pitchFamily="49" charset="-128"/>
                </a:rPr>
                <a:t>0</a:t>
              </a:r>
              <a:endParaRPr lang="en-US" altLang="ja-JP" b="1">
                <a:latin typeface="Times New Roman" pitchFamily="18" charset="0"/>
              </a:endParaRPr>
            </a:p>
          </p:txBody>
        </p:sp>
        <p:sp>
          <p:nvSpPr>
            <p:cNvPr id="18474" name="Line 54"/>
            <p:cNvSpPr>
              <a:spLocks noChangeShapeType="1"/>
            </p:cNvSpPr>
            <p:nvPr/>
          </p:nvSpPr>
          <p:spPr bwMode="auto">
            <a:xfrm>
              <a:off x="1186" y="2977"/>
              <a:ext cx="1" cy="4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5" name="Line 55"/>
            <p:cNvSpPr>
              <a:spLocks noChangeShapeType="1"/>
            </p:cNvSpPr>
            <p:nvPr/>
          </p:nvSpPr>
          <p:spPr bwMode="auto">
            <a:xfrm flipV="1">
              <a:off x="1186" y="1020"/>
              <a:ext cx="1" cy="4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6" name="Line 56"/>
            <p:cNvSpPr>
              <a:spLocks noChangeShapeType="1"/>
            </p:cNvSpPr>
            <p:nvPr/>
          </p:nvSpPr>
          <p:spPr bwMode="auto">
            <a:xfrm>
              <a:off x="1296" y="2977"/>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7" name="Line 57"/>
            <p:cNvSpPr>
              <a:spLocks noChangeShapeType="1"/>
            </p:cNvSpPr>
            <p:nvPr/>
          </p:nvSpPr>
          <p:spPr bwMode="auto">
            <a:xfrm flipV="1">
              <a:off x="1296" y="1040"/>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8" name="Line 58"/>
            <p:cNvSpPr>
              <a:spLocks noChangeShapeType="1"/>
            </p:cNvSpPr>
            <p:nvPr/>
          </p:nvSpPr>
          <p:spPr bwMode="auto">
            <a:xfrm>
              <a:off x="1416" y="2977"/>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9" name="Line 59"/>
            <p:cNvSpPr>
              <a:spLocks noChangeShapeType="1"/>
            </p:cNvSpPr>
            <p:nvPr/>
          </p:nvSpPr>
          <p:spPr bwMode="auto">
            <a:xfrm flipV="1">
              <a:off x="1416" y="1040"/>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0" name="Line 60"/>
            <p:cNvSpPr>
              <a:spLocks noChangeShapeType="1"/>
            </p:cNvSpPr>
            <p:nvPr/>
          </p:nvSpPr>
          <p:spPr bwMode="auto">
            <a:xfrm>
              <a:off x="1526" y="2977"/>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1" name="Line 61"/>
            <p:cNvSpPr>
              <a:spLocks noChangeShapeType="1"/>
            </p:cNvSpPr>
            <p:nvPr/>
          </p:nvSpPr>
          <p:spPr bwMode="auto">
            <a:xfrm flipV="1">
              <a:off x="1526" y="1040"/>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2" name="Rectangle 62"/>
            <p:cNvSpPr>
              <a:spLocks noChangeArrowheads="1"/>
            </p:cNvSpPr>
            <p:nvPr/>
          </p:nvSpPr>
          <p:spPr bwMode="auto">
            <a:xfrm>
              <a:off x="1096" y="3066"/>
              <a:ext cx="18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500" b="1">
                  <a:solidFill>
                    <a:srgbClr val="000000"/>
                  </a:solidFill>
                  <a:latin typeface="Times New Roman" pitchFamily="18" charset="0"/>
                  <a:ea typeface="MS Gothic" pitchFamily="49" charset="-128"/>
                </a:rPr>
                <a:t>200</a:t>
              </a:r>
              <a:endParaRPr lang="en-US" altLang="ja-JP" b="1">
                <a:latin typeface="Times New Roman" pitchFamily="18" charset="0"/>
              </a:endParaRPr>
            </a:p>
          </p:txBody>
        </p:sp>
        <p:sp>
          <p:nvSpPr>
            <p:cNvPr id="18483" name="Line 63"/>
            <p:cNvSpPr>
              <a:spLocks noChangeShapeType="1"/>
            </p:cNvSpPr>
            <p:nvPr/>
          </p:nvSpPr>
          <p:spPr bwMode="auto">
            <a:xfrm>
              <a:off x="1626" y="2977"/>
              <a:ext cx="1" cy="4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4" name="Line 64"/>
            <p:cNvSpPr>
              <a:spLocks noChangeShapeType="1"/>
            </p:cNvSpPr>
            <p:nvPr/>
          </p:nvSpPr>
          <p:spPr bwMode="auto">
            <a:xfrm flipV="1">
              <a:off x="1626" y="1020"/>
              <a:ext cx="1" cy="4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5" name="Line 65"/>
            <p:cNvSpPr>
              <a:spLocks noChangeShapeType="1"/>
            </p:cNvSpPr>
            <p:nvPr/>
          </p:nvSpPr>
          <p:spPr bwMode="auto">
            <a:xfrm>
              <a:off x="1735" y="2977"/>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6" name="Line 66"/>
            <p:cNvSpPr>
              <a:spLocks noChangeShapeType="1"/>
            </p:cNvSpPr>
            <p:nvPr/>
          </p:nvSpPr>
          <p:spPr bwMode="auto">
            <a:xfrm flipV="1">
              <a:off x="1735" y="1040"/>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7" name="Line 67"/>
            <p:cNvSpPr>
              <a:spLocks noChangeShapeType="1"/>
            </p:cNvSpPr>
            <p:nvPr/>
          </p:nvSpPr>
          <p:spPr bwMode="auto">
            <a:xfrm>
              <a:off x="1855" y="2977"/>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8" name="Line 68"/>
            <p:cNvSpPr>
              <a:spLocks noChangeShapeType="1"/>
            </p:cNvSpPr>
            <p:nvPr/>
          </p:nvSpPr>
          <p:spPr bwMode="auto">
            <a:xfrm flipV="1">
              <a:off x="1855" y="1040"/>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9" name="Line 69"/>
            <p:cNvSpPr>
              <a:spLocks noChangeShapeType="1"/>
            </p:cNvSpPr>
            <p:nvPr/>
          </p:nvSpPr>
          <p:spPr bwMode="auto">
            <a:xfrm>
              <a:off x="1965" y="2977"/>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0" name="Line 70"/>
            <p:cNvSpPr>
              <a:spLocks noChangeShapeType="1"/>
            </p:cNvSpPr>
            <p:nvPr/>
          </p:nvSpPr>
          <p:spPr bwMode="auto">
            <a:xfrm flipV="1">
              <a:off x="1965" y="1040"/>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1" name="Rectangle 71"/>
            <p:cNvSpPr>
              <a:spLocks noChangeArrowheads="1"/>
            </p:cNvSpPr>
            <p:nvPr/>
          </p:nvSpPr>
          <p:spPr bwMode="auto">
            <a:xfrm>
              <a:off x="1536" y="3066"/>
              <a:ext cx="18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500" b="1">
                  <a:solidFill>
                    <a:srgbClr val="000000"/>
                  </a:solidFill>
                  <a:latin typeface="Times New Roman" pitchFamily="18" charset="0"/>
                  <a:ea typeface="MS Gothic" pitchFamily="49" charset="-128"/>
                </a:rPr>
                <a:t>400</a:t>
              </a:r>
              <a:endParaRPr lang="en-US" altLang="ja-JP" b="1">
                <a:latin typeface="Times New Roman" pitchFamily="18" charset="0"/>
              </a:endParaRPr>
            </a:p>
          </p:txBody>
        </p:sp>
        <p:sp>
          <p:nvSpPr>
            <p:cNvPr id="18492" name="Line 72"/>
            <p:cNvSpPr>
              <a:spLocks noChangeShapeType="1"/>
            </p:cNvSpPr>
            <p:nvPr/>
          </p:nvSpPr>
          <p:spPr bwMode="auto">
            <a:xfrm>
              <a:off x="2075" y="2977"/>
              <a:ext cx="1" cy="4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3" name="Line 73"/>
            <p:cNvSpPr>
              <a:spLocks noChangeShapeType="1"/>
            </p:cNvSpPr>
            <p:nvPr/>
          </p:nvSpPr>
          <p:spPr bwMode="auto">
            <a:xfrm flipV="1">
              <a:off x="2075" y="1020"/>
              <a:ext cx="1" cy="4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4" name="Line 74"/>
            <p:cNvSpPr>
              <a:spLocks noChangeShapeType="1"/>
            </p:cNvSpPr>
            <p:nvPr/>
          </p:nvSpPr>
          <p:spPr bwMode="auto">
            <a:xfrm>
              <a:off x="2185" y="2977"/>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5" name="Line 75"/>
            <p:cNvSpPr>
              <a:spLocks noChangeShapeType="1"/>
            </p:cNvSpPr>
            <p:nvPr/>
          </p:nvSpPr>
          <p:spPr bwMode="auto">
            <a:xfrm flipV="1">
              <a:off x="2185" y="1040"/>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6" name="Line 76"/>
            <p:cNvSpPr>
              <a:spLocks noChangeShapeType="1"/>
            </p:cNvSpPr>
            <p:nvPr/>
          </p:nvSpPr>
          <p:spPr bwMode="auto">
            <a:xfrm>
              <a:off x="2304" y="2977"/>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7" name="Line 77"/>
            <p:cNvSpPr>
              <a:spLocks noChangeShapeType="1"/>
            </p:cNvSpPr>
            <p:nvPr/>
          </p:nvSpPr>
          <p:spPr bwMode="auto">
            <a:xfrm flipV="1">
              <a:off x="2304" y="1040"/>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8" name="Line 78"/>
            <p:cNvSpPr>
              <a:spLocks noChangeShapeType="1"/>
            </p:cNvSpPr>
            <p:nvPr/>
          </p:nvSpPr>
          <p:spPr bwMode="auto">
            <a:xfrm>
              <a:off x="2414" y="2977"/>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9" name="Line 79"/>
            <p:cNvSpPr>
              <a:spLocks noChangeShapeType="1"/>
            </p:cNvSpPr>
            <p:nvPr/>
          </p:nvSpPr>
          <p:spPr bwMode="auto">
            <a:xfrm flipV="1">
              <a:off x="2414" y="1040"/>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0" name="Rectangle 80"/>
            <p:cNvSpPr>
              <a:spLocks noChangeArrowheads="1"/>
            </p:cNvSpPr>
            <p:nvPr/>
          </p:nvSpPr>
          <p:spPr bwMode="auto">
            <a:xfrm>
              <a:off x="1985" y="3066"/>
              <a:ext cx="18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500" b="1">
                  <a:solidFill>
                    <a:srgbClr val="000000"/>
                  </a:solidFill>
                  <a:latin typeface="Times New Roman" pitchFamily="18" charset="0"/>
                  <a:ea typeface="MS Gothic" pitchFamily="49" charset="-128"/>
                </a:rPr>
                <a:t>600</a:t>
              </a:r>
              <a:endParaRPr lang="en-US" altLang="ja-JP" b="1">
                <a:latin typeface="Times New Roman" pitchFamily="18" charset="0"/>
              </a:endParaRPr>
            </a:p>
          </p:txBody>
        </p:sp>
        <p:sp>
          <p:nvSpPr>
            <p:cNvPr id="18501" name="Line 81"/>
            <p:cNvSpPr>
              <a:spLocks noChangeShapeType="1"/>
            </p:cNvSpPr>
            <p:nvPr/>
          </p:nvSpPr>
          <p:spPr bwMode="auto">
            <a:xfrm>
              <a:off x="2524" y="2977"/>
              <a:ext cx="1" cy="4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2" name="Line 82"/>
            <p:cNvSpPr>
              <a:spLocks noChangeShapeType="1"/>
            </p:cNvSpPr>
            <p:nvPr/>
          </p:nvSpPr>
          <p:spPr bwMode="auto">
            <a:xfrm flipV="1">
              <a:off x="2524" y="1020"/>
              <a:ext cx="1" cy="4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3" name="Line 83"/>
            <p:cNvSpPr>
              <a:spLocks noChangeShapeType="1"/>
            </p:cNvSpPr>
            <p:nvPr/>
          </p:nvSpPr>
          <p:spPr bwMode="auto">
            <a:xfrm>
              <a:off x="2634" y="2977"/>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4" name="Line 84"/>
            <p:cNvSpPr>
              <a:spLocks noChangeShapeType="1"/>
            </p:cNvSpPr>
            <p:nvPr/>
          </p:nvSpPr>
          <p:spPr bwMode="auto">
            <a:xfrm flipV="1">
              <a:off x="2634" y="1040"/>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5" name="Line 85"/>
            <p:cNvSpPr>
              <a:spLocks noChangeShapeType="1"/>
            </p:cNvSpPr>
            <p:nvPr/>
          </p:nvSpPr>
          <p:spPr bwMode="auto">
            <a:xfrm>
              <a:off x="2754" y="2977"/>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6" name="Line 86"/>
            <p:cNvSpPr>
              <a:spLocks noChangeShapeType="1"/>
            </p:cNvSpPr>
            <p:nvPr/>
          </p:nvSpPr>
          <p:spPr bwMode="auto">
            <a:xfrm flipV="1">
              <a:off x="2754" y="1040"/>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7" name="Line 87"/>
            <p:cNvSpPr>
              <a:spLocks noChangeShapeType="1"/>
            </p:cNvSpPr>
            <p:nvPr/>
          </p:nvSpPr>
          <p:spPr bwMode="auto">
            <a:xfrm>
              <a:off x="2863" y="2977"/>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8" name="Line 88"/>
            <p:cNvSpPr>
              <a:spLocks noChangeShapeType="1"/>
            </p:cNvSpPr>
            <p:nvPr/>
          </p:nvSpPr>
          <p:spPr bwMode="auto">
            <a:xfrm flipV="1">
              <a:off x="2863" y="1040"/>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9" name="Rectangle 89"/>
            <p:cNvSpPr>
              <a:spLocks noChangeArrowheads="1"/>
            </p:cNvSpPr>
            <p:nvPr/>
          </p:nvSpPr>
          <p:spPr bwMode="auto">
            <a:xfrm>
              <a:off x="2434" y="3066"/>
              <a:ext cx="18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500" b="1">
                  <a:solidFill>
                    <a:srgbClr val="000000"/>
                  </a:solidFill>
                  <a:latin typeface="Times New Roman" pitchFamily="18" charset="0"/>
                  <a:ea typeface="MS Gothic" pitchFamily="49" charset="-128"/>
                </a:rPr>
                <a:t>800</a:t>
              </a:r>
              <a:endParaRPr lang="en-US" altLang="ja-JP" b="1">
                <a:latin typeface="Times New Roman" pitchFamily="18" charset="0"/>
              </a:endParaRPr>
            </a:p>
          </p:txBody>
        </p:sp>
        <p:sp>
          <p:nvSpPr>
            <p:cNvPr id="18510" name="Line 90"/>
            <p:cNvSpPr>
              <a:spLocks noChangeShapeType="1"/>
            </p:cNvSpPr>
            <p:nvPr/>
          </p:nvSpPr>
          <p:spPr bwMode="auto">
            <a:xfrm>
              <a:off x="2963" y="2977"/>
              <a:ext cx="1" cy="4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1" name="Line 91"/>
            <p:cNvSpPr>
              <a:spLocks noChangeShapeType="1"/>
            </p:cNvSpPr>
            <p:nvPr/>
          </p:nvSpPr>
          <p:spPr bwMode="auto">
            <a:xfrm flipV="1">
              <a:off x="2963" y="1020"/>
              <a:ext cx="1" cy="4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2" name="Line 92"/>
            <p:cNvSpPr>
              <a:spLocks noChangeShapeType="1"/>
            </p:cNvSpPr>
            <p:nvPr/>
          </p:nvSpPr>
          <p:spPr bwMode="auto">
            <a:xfrm>
              <a:off x="3073" y="2977"/>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3" name="Line 93"/>
            <p:cNvSpPr>
              <a:spLocks noChangeShapeType="1"/>
            </p:cNvSpPr>
            <p:nvPr/>
          </p:nvSpPr>
          <p:spPr bwMode="auto">
            <a:xfrm flipV="1">
              <a:off x="3073" y="1040"/>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 name="Line 94"/>
            <p:cNvSpPr>
              <a:spLocks noChangeShapeType="1"/>
            </p:cNvSpPr>
            <p:nvPr/>
          </p:nvSpPr>
          <p:spPr bwMode="auto">
            <a:xfrm>
              <a:off x="3193" y="2977"/>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 name="Line 95"/>
            <p:cNvSpPr>
              <a:spLocks noChangeShapeType="1"/>
            </p:cNvSpPr>
            <p:nvPr/>
          </p:nvSpPr>
          <p:spPr bwMode="auto">
            <a:xfrm flipV="1">
              <a:off x="3193" y="1040"/>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6" name="Line 96"/>
            <p:cNvSpPr>
              <a:spLocks noChangeShapeType="1"/>
            </p:cNvSpPr>
            <p:nvPr/>
          </p:nvSpPr>
          <p:spPr bwMode="auto">
            <a:xfrm>
              <a:off x="3303" y="2977"/>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7" name="Line 97"/>
            <p:cNvSpPr>
              <a:spLocks noChangeShapeType="1"/>
            </p:cNvSpPr>
            <p:nvPr/>
          </p:nvSpPr>
          <p:spPr bwMode="auto">
            <a:xfrm flipV="1">
              <a:off x="3303" y="1040"/>
              <a:ext cx="1" cy="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8" name="Rectangle 98"/>
            <p:cNvSpPr>
              <a:spLocks noChangeArrowheads="1"/>
            </p:cNvSpPr>
            <p:nvPr/>
          </p:nvSpPr>
          <p:spPr bwMode="auto">
            <a:xfrm>
              <a:off x="2843" y="3066"/>
              <a:ext cx="2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500" b="1">
                  <a:solidFill>
                    <a:srgbClr val="000000"/>
                  </a:solidFill>
                  <a:latin typeface="Times New Roman" pitchFamily="18" charset="0"/>
                  <a:ea typeface="MS Gothic" pitchFamily="49" charset="-128"/>
                </a:rPr>
                <a:t>1000</a:t>
              </a:r>
              <a:endParaRPr lang="en-US" altLang="ja-JP" b="1">
                <a:latin typeface="Times New Roman" pitchFamily="18" charset="0"/>
              </a:endParaRPr>
            </a:p>
          </p:txBody>
        </p:sp>
        <p:sp>
          <p:nvSpPr>
            <p:cNvPr id="18519" name="Line 99"/>
            <p:cNvSpPr>
              <a:spLocks noChangeShapeType="1"/>
            </p:cNvSpPr>
            <p:nvPr/>
          </p:nvSpPr>
          <p:spPr bwMode="auto">
            <a:xfrm>
              <a:off x="3413" y="2977"/>
              <a:ext cx="1" cy="4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0" name="Line 100"/>
            <p:cNvSpPr>
              <a:spLocks noChangeShapeType="1"/>
            </p:cNvSpPr>
            <p:nvPr/>
          </p:nvSpPr>
          <p:spPr bwMode="auto">
            <a:xfrm flipV="1">
              <a:off x="3413" y="1020"/>
              <a:ext cx="1" cy="4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1" name="Rectangle 101"/>
            <p:cNvSpPr>
              <a:spLocks noChangeArrowheads="1"/>
            </p:cNvSpPr>
            <p:nvPr/>
          </p:nvSpPr>
          <p:spPr bwMode="auto">
            <a:xfrm>
              <a:off x="3293" y="3066"/>
              <a:ext cx="2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500" b="1">
                  <a:solidFill>
                    <a:srgbClr val="000000"/>
                  </a:solidFill>
                  <a:latin typeface="Times New Roman" pitchFamily="18" charset="0"/>
                  <a:ea typeface="MS Gothic" pitchFamily="49" charset="-128"/>
                </a:rPr>
                <a:t>1200</a:t>
              </a:r>
              <a:endParaRPr lang="en-US" altLang="ja-JP" b="1">
                <a:latin typeface="Times New Roman" pitchFamily="18" charset="0"/>
              </a:endParaRPr>
            </a:p>
          </p:txBody>
        </p:sp>
        <p:sp>
          <p:nvSpPr>
            <p:cNvPr id="18522" name="Rectangle 102"/>
            <p:cNvSpPr>
              <a:spLocks noChangeArrowheads="1"/>
            </p:cNvSpPr>
            <p:nvPr/>
          </p:nvSpPr>
          <p:spPr bwMode="auto">
            <a:xfrm>
              <a:off x="3152" y="3196"/>
              <a:ext cx="40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500" b="1">
                  <a:solidFill>
                    <a:srgbClr val="000000"/>
                  </a:solidFill>
                  <a:latin typeface="Times New Roman" pitchFamily="18" charset="0"/>
                  <a:ea typeface="MS Gothic" pitchFamily="49" charset="-128"/>
                </a:rPr>
                <a:t>(Hours)</a:t>
              </a:r>
              <a:endParaRPr lang="en-US" altLang="ja-JP" b="1">
                <a:latin typeface="Times New Roman" pitchFamily="18" charset="0"/>
              </a:endParaRPr>
            </a:p>
          </p:txBody>
        </p:sp>
        <p:grpSp>
          <p:nvGrpSpPr>
            <p:cNvPr id="18523" name="Group 137"/>
            <p:cNvGrpSpPr>
              <a:grpSpLocks/>
            </p:cNvGrpSpPr>
            <p:nvPr/>
          </p:nvGrpSpPr>
          <p:grpSpPr bwMode="auto">
            <a:xfrm>
              <a:off x="1565" y="2378"/>
              <a:ext cx="841" cy="372"/>
              <a:chOff x="3651" y="2078"/>
              <a:chExt cx="841" cy="372"/>
            </a:xfrm>
          </p:grpSpPr>
          <p:sp>
            <p:nvSpPr>
              <p:cNvPr id="18548" name="Rectangle 108"/>
              <p:cNvSpPr>
                <a:spLocks noChangeArrowheads="1"/>
              </p:cNvSpPr>
              <p:nvPr/>
            </p:nvSpPr>
            <p:spPr bwMode="auto">
              <a:xfrm>
                <a:off x="3651" y="2142"/>
                <a:ext cx="84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600" b="1">
                    <a:solidFill>
                      <a:srgbClr val="FF66CC"/>
                    </a:solidFill>
                    <a:latin typeface="Times New Roman" pitchFamily="18" charset="0"/>
                  </a:rPr>
                  <a:t>HSP27-positive</a:t>
                </a:r>
              </a:p>
              <a:p>
                <a:r>
                  <a:rPr lang="en-US" altLang="ja-JP" sz="1600" b="1">
                    <a:solidFill>
                      <a:srgbClr val="FF66CC"/>
                    </a:solidFill>
                    <a:latin typeface="Times New Roman" pitchFamily="18" charset="0"/>
                  </a:rPr>
                  <a:t>group (30%&lt;)</a:t>
                </a:r>
                <a:endParaRPr lang="ja-JP" altLang="en-US" sz="1600" b="1">
                  <a:solidFill>
                    <a:srgbClr val="FF66CC"/>
                  </a:solidFill>
                  <a:latin typeface="Times New Roman" pitchFamily="18" charset="0"/>
                </a:endParaRPr>
              </a:p>
            </p:txBody>
          </p:sp>
          <p:sp>
            <p:nvSpPr>
              <p:cNvPr id="18549" name="Line 109"/>
              <p:cNvSpPr>
                <a:spLocks noChangeShapeType="1"/>
              </p:cNvSpPr>
              <p:nvPr/>
            </p:nvSpPr>
            <p:spPr bwMode="auto">
              <a:xfrm>
                <a:off x="3652" y="2078"/>
                <a:ext cx="200" cy="1"/>
              </a:xfrm>
              <a:prstGeom prst="line">
                <a:avLst/>
              </a:prstGeom>
              <a:noFill/>
              <a:ln w="1587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524" name="Line 31"/>
            <p:cNvSpPr>
              <a:spLocks noChangeShapeType="1"/>
            </p:cNvSpPr>
            <p:nvPr/>
          </p:nvSpPr>
          <p:spPr bwMode="auto">
            <a:xfrm>
              <a:off x="3512" y="1849"/>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5" name="Line 33"/>
            <p:cNvSpPr>
              <a:spLocks noChangeShapeType="1"/>
            </p:cNvSpPr>
            <p:nvPr/>
          </p:nvSpPr>
          <p:spPr bwMode="auto">
            <a:xfrm>
              <a:off x="3512" y="1679"/>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6" name="Line 36"/>
            <p:cNvSpPr>
              <a:spLocks noChangeShapeType="1"/>
            </p:cNvSpPr>
            <p:nvPr/>
          </p:nvSpPr>
          <p:spPr bwMode="auto">
            <a:xfrm>
              <a:off x="3512" y="1499"/>
              <a:ext cx="4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527" name="Group 136"/>
            <p:cNvGrpSpPr>
              <a:grpSpLocks/>
            </p:cNvGrpSpPr>
            <p:nvPr/>
          </p:nvGrpSpPr>
          <p:grpSpPr bwMode="auto">
            <a:xfrm>
              <a:off x="1973" y="1525"/>
              <a:ext cx="876" cy="352"/>
              <a:chOff x="3647" y="1599"/>
              <a:chExt cx="876" cy="352"/>
            </a:xfrm>
          </p:grpSpPr>
          <p:sp>
            <p:nvSpPr>
              <p:cNvPr id="18546" name="Rectangle 114"/>
              <p:cNvSpPr>
                <a:spLocks noChangeArrowheads="1"/>
              </p:cNvSpPr>
              <p:nvPr/>
            </p:nvSpPr>
            <p:spPr bwMode="auto">
              <a:xfrm>
                <a:off x="3647" y="1643"/>
                <a:ext cx="87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600" b="1">
                    <a:solidFill>
                      <a:srgbClr val="0000CC"/>
                    </a:solidFill>
                    <a:latin typeface="Times New Roman" pitchFamily="18" charset="0"/>
                    <a:ea typeface="MS Gothic" pitchFamily="49" charset="-128"/>
                  </a:rPr>
                  <a:t>HSP27-negative</a:t>
                </a:r>
              </a:p>
              <a:p>
                <a:r>
                  <a:rPr lang="en-US" altLang="ja-JP" sz="1600" b="1">
                    <a:solidFill>
                      <a:srgbClr val="0000CC"/>
                    </a:solidFill>
                    <a:latin typeface="Times New Roman" pitchFamily="18" charset="0"/>
                    <a:ea typeface="MS Gothic" pitchFamily="49" charset="-128"/>
                  </a:rPr>
                  <a:t>group (&lt;30%)</a:t>
                </a:r>
                <a:endParaRPr lang="ja-JP" altLang="en-US" sz="1600" b="1">
                  <a:solidFill>
                    <a:srgbClr val="0000CC"/>
                  </a:solidFill>
                  <a:latin typeface="Times New Roman" pitchFamily="18" charset="0"/>
                </a:endParaRPr>
              </a:p>
            </p:txBody>
          </p:sp>
          <p:sp>
            <p:nvSpPr>
              <p:cNvPr id="18547" name="Line 115"/>
              <p:cNvSpPr>
                <a:spLocks noChangeShapeType="1"/>
              </p:cNvSpPr>
              <p:nvPr/>
            </p:nvSpPr>
            <p:spPr bwMode="auto">
              <a:xfrm>
                <a:off x="3652" y="1599"/>
                <a:ext cx="200"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528" name="Line 116"/>
            <p:cNvSpPr>
              <a:spLocks noChangeShapeType="1"/>
            </p:cNvSpPr>
            <p:nvPr/>
          </p:nvSpPr>
          <p:spPr bwMode="auto">
            <a:xfrm>
              <a:off x="647" y="1060"/>
              <a:ext cx="286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9" name="Line 117"/>
            <p:cNvSpPr>
              <a:spLocks noChangeShapeType="1"/>
            </p:cNvSpPr>
            <p:nvPr/>
          </p:nvSpPr>
          <p:spPr bwMode="auto">
            <a:xfrm flipV="1">
              <a:off x="3512" y="1060"/>
              <a:ext cx="1" cy="191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0" name="Line 118"/>
            <p:cNvSpPr>
              <a:spLocks noChangeShapeType="1"/>
            </p:cNvSpPr>
            <p:nvPr/>
          </p:nvSpPr>
          <p:spPr bwMode="auto">
            <a:xfrm>
              <a:off x="637" y="2977"/>
              <a:ext cx="287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1" name="Line 119"/>
            <p:cNvSpPr>
              <a:spLocks noChangeShapeType="1"/>
            </p:cNvSpPr>
            <p:nvPr/>
          </p:nvSpPr>
          <p:spPr bwMode="auto">
            <a:xfrm flipV="1">
              <a:off x="637" y="1060"/>
              <a:ext cx="1" cy="191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2" name="Freeform 120"/>
            <p:cNvSpPr>
              <a:spLocks/>
            </p:cNvSpPr>
            <p:nvPr/>
          </p:nvSpPr>
          <p:spPr bwMode="auto">
            <a:xfrm>
              <a:off x="737" y="1160"/>
              <a:ext cx="2436" cy="858"/>
            </a:xfrm>
            <a:custGeom>
              <a:avLst/>
              <a:gdLst>
                <a:gd name="T0" fmla="*/ 0 w 244"/>
                <a:gd name="T1" fmla="*/ 0 h 86"/>
                <a:gd name="T2" fmla="*/ 2147483647 w 244"/>
                <a:gd name="T3" fmla="*/ 0 h 86"/>
                <a:gd name="T4" fmla="*/ 2147483647 w 244"/>
                <a:gd name="T5" fmla="*/ 2147483647 h 86"/>
                <a:gd name="T6" fmla="*/ 2147483647 w 244"/>
                <a:gd name="T7" fmla="*/ 2147483647 h 86"/>
                <a:gd name="T8" fmla="*/ 0 60000 65536"/>
                <a:gd name="T9" fmla="*/ 0 60000 65536"/>
                <a:gd name="T10" fmla="*/ 0 60000 65536"/>
                <a:gd name="T11" fmla="*/ 0 60000 65536"/>
                <a:gd name="T12" fmla="*/ 0 w 244"/>
                <a:gd name="T13" fmla="*/ 0 h 86"/>
                <a:gd name="T14" fmla="*/ 244 w 244"/>
                <a:gd name="T15" fmla="*/ 86 h 86"/>
              </a:gdLst>
              <a:ahLst/>
              <a:cxnLst>
                <a:cxn ang="T8">
                  <a:pos x="T0" y="T1"/>
                </a:cxn>
                <a:cxn ang="T9">
                  <a:pos x="T2" y="T3"/>
                </a:cxn>
                <a:cxn ang="T10">
                  <a:pos x="T4" y="T5"/>
                </a:cxn>
                <a:cxn ang="T11">
                  <a:pos x="T6" y="T7"/>
                </a:cxn>
              </a:cxnLst>
              <a:rect l="T12" t="T13" r="T14" b="T15"/>
              <a:pathLst>
                <a:path w="244" h="86">
                  <a:moveTo>
                    <a:pt x="0" y="0"/>
                  </a:moveTo>
                  <a:lnTo>
                    <a:pt x="112" y="0"/>
                  </a:lnTo>
                  <a:lnTo>
                    <a:pt x="112" y="86"/>
                  </a:lnTo>
                  <a:lnTo>
                    <a:pt x="244" y="86"/>
                  </a:ln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33" name="Oval 121"/>
            <p:cNvSpPr>
              <a:spLocks noChangeArrowheads="1"/>
            </p:cNvSpPr>
            <p:nvPr/>
          </p:nvSpPr>
          <p:spPr bwMode="auto">
            <a:xfrm>
              <a:off x="1820" y="1983"/>
              <a:ext cx="80" cy="80"/>
            </a:xfrm>
            <a:prstGeom prst="ellipse">
              <a:avLst/>
            </a:prstGeom>
            <a:solidFill>
              <a:srgbClr val="FF0000"/>
            </a:solidFill>
            <a:ln w="15875">
              <a:solidFill>
                <a:srgbClr val="FF0000"/>
              </a:solidFill>
              <a:round/>
              <a:headEnd/>
              <a:tailEnd/>
            </a:ln>
          </p:spPr>
          <p:txBody>
            <a:bodyPr/>
            <a:lstStyle/>
            <a:p>
              <a:endParaRPr lang="ja-JP" altLang="en-US"/>
            </a:p>
          </p:txBody>
        </p:sp>
        <p:sp>
          <p:nvSpPr>
            <p:cNvPr id="18534" name="Oval 122"/>
            <p:cNvSpPr>
              <a:spLocks noChangeArrowheads="1"/>
            </p:cNvSpPr>
            <p:nvPr/>
          </p:nvSpPr>
          <p:spPr bwMode="auto">
            <a:xfrm>
              <a:off x="1321" y="1125"/>
              <a:ext cx="80" cy="80"/>
            </a:xfrm>
            <a:prstGeom prst="ellipse">
              <a:avLst/>
            </a:prstGeom>
            <a:solidFill>
              <a:srgbClr val="00FF00"/>
            </a:solidFill>
            <a:ln w="15875">
              <a:solidFill>
                <a:srgbClr val="00FF00"/>
              </a:solidFill>
              <a:round/>
              <a:headEnd/>
              <a:tailEnd/>
            </a:ln>
          </p:spPr>
          <p:txBody>
            <a:bodyPr/>
            <a:lstStyle/>
            <a:p>
              <a:endParaRPr lang="ja-JP" altLang="en-US"/>
            </a:p>
          </p:txBody>
        </p:sp>
        <p:sp>
          <p:nvSpPr>
            <p:cNvPr id="18535" name="Oval 123"/>
            <p:cNvSpPr>
              <a:spLocks noChangeArrowheads="1"/>
            </p:cNvSpPr>
            <p:nvPr/>
          </p:nvSpPr>
          <p:spPr bwMode="auto">
            <a:xfrm>
              <a:off x="1351" y="1125"/>
              <a:ext cx="80" cy="80"/>
            </a:xfrm>
            <a:prstGeom prst="ellipse">
              <a:avLst/>
            </a:prstGeom>
            <a:solidFill>
              <a:srgbClr val="00FF00"/>
            </a:solidFill>
            <a:ln w="15875">
              <a:solidFill>
                <a:srgbClr val="00FF00"/>
              </a:solidFill>
              <a:round/>
              <a:headEnd/>
              <a:tailEnd/>
            </a:ln>
          </p:spPr>
          <p:txBody>
            <a:bodyPr/>
            <a:lstStyle/>
            <a:p>
              <a:endParaRPr lang="ja-JP" altLang="en-US"/>
            </a:p>
          </p:txBody>
        </p:sp>
        <p:sp>
          <p:nvSpPr>
            <p:cNvPr id="18536" name="Oval 124"/>
            <p:cNvSpPr>
              <a:spLocks noChangeArrowheads="1"/>
            </p:cNvSpPr>
            <p:nvPr/>
          </p:nvSpPr>
          <p:spPr bwMode="auto">
            <a:xfrm>
              <a:off x="1401" y="1125"/>
              <a:ext cx="80" cy="80"/>
            </a:xfrm>
            <a:prstGeom prst="ellipse">
              <a:avLst/>
            </a:prstGeom>
            <a:solidFill>
              <a:srgbClr val="00FF00"/>
            </a:solidFill>
            <a:ln w="15875">
              <a:solidFill>
                <a:srgbClr val="00FF00"/>
              </a:solidFill>
              <a:round/>
              <a:headEnd/>
              <a:tailEnd/>
            </a:ln>
          </p:spPr>
          <p:txBody>
            <a:bodyPr/>
            <a:lstStyle/>
            <a:p>
              <a:endParaRPr lang="ja-JP" altLang="en-US"/>
            </a:p>
          </p:txBody>
        </p:sp>
        <p:sp>
          <p:nvSpPr>
            <p:cNvPr id="18537" name="Oval 125"/>
            <p:cNvSpPr>
              <a:spLocks noChangeArrowheads="1"/>
            </p:cNvSpPr>
            <p:nvPr/>
          </p:nvSpPr>
          <p:spPr bwMode="auto">
            <a:xfrm>
              <a:off x="3138" y="1983"/>
              <a:ext cx="80" cy="80"/>
            </a:xfrm>
            <a:prstGeom prst="ellipse">
              <a:avLst/>
            </a:prstGeom>
            <a:solidFill>
              <a:srgbClr val="00FF00"/>
            </a:solidFill>
            <a:ln w="15875">
              <a:solidFill>
                <a:srgbClr val="00FF00"/>
              </a:solidFill>
              <a:round/>
              <a:headEnd/>
              <a:tailEnd/>
            </a:ln>
          </p:spPr>
          <p:txBody>
            <a:bodyPr/>
            <a:lstStyle/>
            <a:p>
              <a:endParaRPr lang="ja-JP" altLang="en-US"/>
            </a:p>
          </p:txBody>
        </p:sp>
        <p:sp>
          <p:nvSpPr>
            <p:cNvPr id="18538" name="Freeform 126"/>
            <p:cNvSpPr>
              <a:spLocks/>
            </p:cNvSpPr>
            <p:nvPr/>
          </p:nvSpPr>
          <p:spPr bwMode="auto">
            <a:xfrm>
              <a:off x="737" y="1160"/>
              <a:ext cx="719" cy="1717"/>
            </a:xfrm>
            <a:custGeom>
              <a:avLst/>
              <a:gdLst>
                <a:gd name="T0" fmla="*/ 0 w 72"/>
                <a:gd name="T1" fmla="*/ 0 h 172"/>
                <a:gd name="T2" fmla="*/ 2147483647 w 72"/>
                <a:gd name="T3" fmla="*/ 0 h 172"/>
                <a:gd name="T4" fmla="*/ 2147483647 w 72"/>
                <a:gd name="T5" fmla="*/ 2147483647 h 172"/>
                <a:gd name="T6" fmla="*/ 2147483647 w 72"/>
                <a:gd name="T7" fmla="*/ 2147483647 h 172"/>
                <a:gd name="T8" fmla="*/ 2147483647 w 72"/>
                <a:gd name="T9" fmla="*/ 2147483647 h 172"/>
                <a:gd name="T10" fmla="*/ 2147483647 w 72"/>
                <a:gd name="T11" fmla="*/ 2147483647 h 172"/>
                <a:gd name="T12" fmla="*/ 2147483647 w 72"/>
                <a:gd name="T13" fmla="*/ 2147483647 h 172"/>
                <a:gd name="T14" fmla="*/ 2147483647 w 72"/>
                <a:gd name="T15" fmla="*/ 2147483647 h 172"/>
                <a:gd name="T16" fmla="*/ 2147483647 w 72"/>
                <a:gd name="T17" fmla="*/ 2147483647 h 172"/>
                <a:gd name="T18" fmla="*/ 2147483647 w 72"/>
                <a:gd name="T19" fmla="*/ 2147483647 h 172"/>
                <a:gd name="T20" fmla="*/ 2147483647 w 72"/>
                <a:gd name="T21" fmla="*/ 2147483647 h 1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172"/>
                <a:gd name="T35" fmla="*/ 72 w 72"/>
                <a:gd name="T36" fmla="*/ 172 h 1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172">
                  <a:moveTo>
                    <a:pt x="0" y="0"/>
                  </a:moveTo>
                  <a:lnTo>
                    <a:pt x="5" y="0"/>
                  </a:lnTo>
                  <a:lnTo>
                    <a:pt x="5" y="29"/>
                  </a:lnTo>
                  <a:lnTo>
                    <a:pt x="31" y="29"/>
                  </a:lnTo>
                  <a:lnTo>
                    <a:pt x="31" y="57"/>
                  </a:lnTo>
                  <a:lnTo>
                    <a:pt x="41" y="57"/>
                  </a:lnTo>
                  <a:lnTo>
                    <a:pt x="41" y="86"/>
                  </a:lnTo>
                  <a:lnTo>
                    <a:pt x="59" y="86"/>
                  </a:lnTo>
                  <a:lnTo>
                    <a:pt x="59" y="115"/>
                  </a:lnTo>
                  <a:lnTo>
                    <a:pt x="72" y="115"/>
                  </a:lnTo>
                  <a:lnTo>
                    <a:pt x="72" y="172"/>
                  </a:lnTo>
                </a:path>
              </a:pathLst>
            </a:custGeom>
            <a:noFill/>
            <a:ln w="158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39" name="Oval 127"/>
            <p:cNvSpPr>
              <a:spLocks noChangeArrowheads="1"/>
            </p:cNvSpPr>
            <p:nvPr/>
          </p:nvSpPr>
          <p:spPr bwMode="auto">
            <a:xfrm>
              <a:off x="752" y="1414"/>
              <a:ext cx="80" cy="80"/>
            </a:xfrm>
            <a:prstGeom prst="ellipse">
              <a:avLst/>
            </a:prstGeom>
            <a:solidFill>
              <a:srgbClr val="FFFF00"/>
            </a:solidFill>
            <a:ln w="15875">
              <a:solidFill>
                <a:srgbClr val="FFFF00"/>
              </a:solidFill>
              <a:round/>
              <a:headEnd/>
              <a:tailEnd/>
            </a:ln>
          </p:spPr>
          <p:txBody>
            <a:bodyPr/>
            <a:lstStyle/>
            <a:p>
              <a:endParaRPr lang="ja-JP" altLang="en-US"/>
            </a:p>
          </p:txBody>
        </p:sp>
        <p:sp>
          <p:nvSpPr>
            <p:cNvPr id="18540" name="Oval 128"/>
            <p:cNvSpPr>
              <a:spLocks noChangeArrowheads="1"/>
            </p:cNvSpPr>
            <p:nvPr/>
          </p:nvSpPr>
          <p:spPr bwMode="auto">
            <a:xfrm>
              <a:off x="1012" y="1694"/>
              <a:ext cx="79" cy="80"/>
            </a:xfrm>
            <a:prstGeom prst="ellipse">
              <a:avLst/>
            </a:prstGeom>
            <a:solidFill>
              <a:srgbClr val="FFFF00"/>
            </a:solidFill>
            <a:ln w="15875">
              <a:solidFill>
                <a:srgbClr val="FFFF00"/>
              </a:solidFill>
              <a:round/>
              <a:headEnd/>
              <a:tailEnd/>
            </a:ln>
          </p:spPr>
          <p:txBody>
            <a:bodyPr/>
            <a:lstStyle/>
            <a:p>
              <a:endParaRPr lang="ja-JP" altLang="en-US"/>
            </a:p>
          </p:txBody>
        </p:sp>
        <p:sp>
          <p:nvSpPr>
            <p:cNvPr id="18541" name="Oval 129"/>
            <p:cNvSpPr>
              <a:spLocks noChangeArrowheads="1"/>
            </p:cNvSpPr>
            <p:nvPr/>
          </p:nvSpPr>
          <p:spPr bwMode="auto">
            <a:xfrm>
              <a:off x="1111" y="1983"/>
              <a:ext cx="80" cy="80"/>
            </a:xfrm>
            <a:prstGeom prst="ellipse">
              <a:avLst/>
            </a:prstGeom>
            <a:solidFill>
              <a:srgbClr val="FFFF00"/>
            </a:solidFill>
            <a:ln w="15875">
              <a:solidFill>
                <a:srgbClr val="FFFF00"/>
              </a:solidFill>
              <a:round/>
              <a:headEnd/>
              <a:tailEnd/>
            </a:ln>
          </p:spPr>
          <p:txBody>
            <a:bodyPr/>
            <a:lstStyle/>
            <a:p>
              <a:endParaRPr lang="ja-JP" altLang="en-US"/>
            </a:p>
          </p:txBody>
        </p:sp>
        <p:sp>
          <p:nvSpPr>
            <p:cNvPr id="18542" name="Oval 130"/>
            <p:cNvSpPr>
              <a:spLocks noChangeArrowheads="1"/>
            </p:cNvSpPr>
            <p:nvPr/>
          </p:nvSpPr>
          <p:spPr bwMode="auto">
            <a:xfrm>
              <a:off x="1291" y="2273"/>
              <a:ext cx="80" cy="80"/>
            </a:xfrm>
            <a:prstGeom prst="ellipse">
              <a:avLst/>
            </a:prstGeom>
            <a:solidFill>
              <a:srgbClr val="FFFF00"/>
            </a:solidFill>
            <a:ln w="15875">
              <a:solidFill>
                <a:srgbClr val="FFFF00"/>
              </a:solidFill>
              <a:round/>
              <a:headEnd/>
              <a:tailEnd/>
            </a:ln>
          </p:spPr>
          <p:txBody>
            <a:bodyPr/>
            <a:lstStyle/>
            <a:p>
              <a:endParaRPr lang="ja-JP" altLang="en-US"/>
            </a:p>
          </p:txBody>
        </p:sp>
        <p:sp>
          <p:nvSpPr>
            <p:cNvPr id="18543" name="Oval 131"/>
            <p:cNvSpPr>
              <a:spLocks noChangeArrowheads="1"/>
            </p:cNvSpPr>
            <p:nvPr/>
          </p:nvSpPr>
          <p:spPr bwMode="auto">
            <a:xfrm>
              <a:off x="1421" y="2842"/>
              <a:ext cx="80" cy="80"/>
            </a:xfrm>
            <a:prstGeom prst="ellipse">
              <a:avLst/>
            </a:prstGeom>
            <a:solidFill>
              <a:srgbClr val="FFFF00"/>
            </a:solidFill>
            <a:ln w="15875">
              <a:solidFill>
                <a:srgbClr val="FFFF00"/>
              </a:solidFill>
              <a:round/>
              <a:headEnd/>
              <a:tailEnd/>
            </a:ln>
          </p:spPr>
          <p:txBody>
            <a:bodyPr/>
            <a:lstStyle/>
            <a:p>
              <a:endParaRPr lang="ja-JP" altLang="en-US"/>
            </a:p>
          </p:txBody>
        </p:sp>
        <p:sp>
          <p:nvSpPr>
            <p:cNvPr id="18544" name="Oval 132"/>
            <p:cNvSpPr>
              <a:spLocks noChangeArrowheads="1"/>
            </p:cNvSpPr>
            <p:nvPr/>
          </p:nvSpPr>
          <p:spPr bwMode="auto">
            <a:xfrm>
              <a:off x="1401" y="2273"/>
              <a:ext cx="80" cy="80"/>
            </a:xfrm>
            <a:prstGeom prst="ellipse">
              <a:avLst/>
            </a:prstGeom>
            <a:solidFill>
              <a:srgbClr val="00FFFF"/>
            </a:solidFill>
            <a:ln w="15875">
              <a:solidFill>
                <a:srgbClr val="00FFFF"/>
              </a:solidFill>
              <a:round/>
              <a:headEnd/>
              <a:tailEnd/>
            </a:ln>
          </p:spPr>
          <p:txBody>
            <a:bodyPr/>
            <a:lstStyle/>
            <a:p>
              <a:endParaRPr lang="ja-JP" altLang="en-US"/>
            </a:p>
          </p:txBody>
        </p:sp>
        <p:sp>
          <p:nvSpPr>
            <p:cNvPr id="18545" name="Rectangle 138"/>
            <p:cNvSpPr>
              <a:spLocks noChangeArrowheads="1"/>
            </p:cNvSpPr>
            <p:nvPr/>
          </p:nvSpPr>
          <p:spPr bwMode="auto">
            <a:xfrm rot="-5400000">
              <a:off x="-59" y="1969"/>
              <a:ext cx="66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500" b="1">
                  <a:solidFill>
                    <a:srgbClr val="000000"/>
                  </a:solidFill>
                  <a:latin typeface="Times New Roman" pitchFamily="18" charset="0"/>
                  <a:ea typeface="MS Gothic" pitchFamily="49" charset="-128"/>
                </a:rPr>
                <a:t>Survival rate</a:t>
              </a:r>
              <a:endParaRPr lang="en-US" altLang="ja-JP" b="1">
                <a:latin typeface="Times New Roman" pitchFamily="18" charset="0"/>
              </a:endParaRPr>
            </a:p>
          </p:txBody>
        </p:sp>
      </p:grpSp>
      <p:sp>
        <p:nvSpPr>
          <p:cNvPr id="18437" name="正方形/長方形 117"/>
          <p:cNvSpPr>
            <a:spLocks noChangeArrowheads="1"/>
          </p:cNvSpPr>
          <p:nvPr/>
        </p:nvSpPr>
        <p:spPr bwMode="auto">
          <a:xfrm>
            <a:off x="34925" y="6372225"/>
            <a:ext cx="391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ltLang="ja-JP"/>
              <a:t>Int J Oncol. 2007 Dec;31(6):1345-50</a:t>
            </a:r>
            <a:endParaRPr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グループ化 7"/>
          <p:cNvGrpSpPr>
            <a:grpSpLocks/>
          </p:cNvGrpSpPr>
          <p:nvPr/>
        </p:nvGrpSpPr>
        <p:grpSpPr bwMode="auto">
          <a:xfrm>
            <a:off x="17463" y="33338"/>
            <a:ext cx="8802687" cy="5772150"/>
            <a:chOff x="17232" y="33374"/>
            <a:chExt cx="12196033" cy="6718677"/>
          </a:xfrm>
        </p:grpSpPr>
        <p:sp>
          <p:nvSpPr>
            <p:cNvPr id="2" name="タイトル 1"/>
            <p:cNvSpPr txBox="1">
              <a:spLocks/>
            </p:cNvSpPr>
            <p:nvPr/>
          </p:nvSpPr>
          <p:spPr>
            <a:xfrm>
              <a:off x="17232" y="33374"/>
              <a:ext cx="12196033" cy="816737"/>
            </a:xfrm>
            <a:prstGeom prst="rect">
              <a:avLst/>
            </a:prstGeom>
          </p:spPr>
          <p:txBody>
            <a:bodyPr>
              <a:normAutofit/>
            </a:bodyPr>
            <a:lstStyle>
              <a:lvl1pPr>
                <a:defRPr kumimoji="1" sz="3200">
                  <a:solidFill>
                    <a:schemeClr val="tx1"/>
                  </a:solidFill>
                  <a:latin typeface="MS UI Gothic" pitchFamily="50" charset="-128"/>
                  <a:ea typeface="MS UI Gothic" pitchFamily="50" charset="-128"/>
                </a:defRPr>
              </a:lvl1pPr>
              <a:lvl2pPr>
                <a:defRPr kumimoji="1" sz="2800">
                  <a:solidFill>
                    <a:schemeClr val="tx1"/>
                  </a:solidFill>
                  <a:latin typeface="MS UI Gothic" pitchFamily="50" charset="-128"/>
                  <a:ea typeface="MS UI Gothic" pitchFamily="50" charset="-128"/>
                </a:defRPr>
              </a:lvl2pPr>
              <a:lvl3pPr>
                <a:defRPr kumimoji="1" sz="2400">
                  <a:solidFill>
                    <a:schemeClr val="tx1"/>
                  </a:solidFill>
                  <a:latin typeface="MS UI Gothic" pitchFamily="50" charset="-128"/>
                  <a:ea typeface="MS UI Gothic" pitchFamily="50" charset="-128"/>
                </a:defRPr>
              </a:lvl3pPr>
              <a:lvl4pPr>
                <a:defRPr kumimoji="1" sz="2000">
                  <a:solidFill>
                    <a:schemeClr val="tx1"/>
                  </a:solidFill>
                  <a:latin typeface="MS UI Gothic" pitchFamily="50" charset="-128"/>
                  <a:ea typeface="MS UI Gothic" pitchFamily="50" charset="-128"/>
                </a:defRPr>
              </a:lvl4pPr>
              <a:lvl5pPr>
                <a:defRPr kumimoji="1" sz="2000">
                  <a:solidFill>
                    <a:schemeClr val="tx1"/>
                  </a:solidFill>
                  <a:latin typeface="MS UI Gothic" pitchFamily="50" charset="-128"/>
                  <a:ea typeface="MS UI Gothic" pitchFamily="50" charset="-128"/>
                </a:defRPr>
              </a:lvl5pPr>
              <a:lvl6pPr eaLnBrk="0" hangingPunct="0">
                <a:defRPr kumimoji="1" sz="2000">
                  <a:solidFill>
                    <a:schemeClr val="tx1"/>
                  </a:solidFill>
                  <a:latin typeface="MS UI Gothic" pitchFamily="50" charset="-128"/>
                  <a:ea typeface="MS UI Gothic" pitchFamily="50" charset="-128"/>
                </a:defRPr>
              </a:lvl6pPr>
              <a:lvl7pPr eaLnBrk="0" hangingPunct="0">
                <a:defRPr kumimoji="1" sz="2000">
                  <a:solidFill>
                    <a:schemeClr val="tx1"/>
                  </a:solidFill>
                  <a:latin typeface="MS UI Gothic" pitchFamily="50" charset="-128"/>
                  <a:ea typeface="MS UI Gothic" pitchFamily="50" charset="-128"/>
                </a:defRPr>
              </a:lvl7pPr>
              <a:lvl8pPr eaLnBrk="0" hangingPunct="0">
                <a:defRPr kumimoji="1" sz="2000">
                  <a:solidFill>
                    <a:schemeClr val="tx1"/>
                  </a:solidFill>
                  <a:latin typeface="MS UI Gothic" pitchFamily="50" charset="-128"/>
                  <a:ea typeface="MS UI Gothic" pitchFamily="50" charset="-128"/>
                </a:defRPr>
              </a:lvl8pPr>
              <a:lvl9pPr eaLnBrk="0" hangingPunct="0">
                <a:defRPr kumimoji="1" sz="2000">
                  <a:solidFill>
                    <a:schemeClr val="tx1"/>
                  </a:solidFill>
                  <a:latin typeface="MS UI Gothic" pitchFamily="50" charset="-128"/>
                  <a:ea typeface="MS UI Gothic" pitchFamily="50" charset="-128"/>
                </a:defRPr>
              </a:lvl9pPr>
            </a:lstStyle>
            <a:p>
              <a:pPr>
                <a:lnSpc>
                  <a:spcPct val="80000"/>
                </a:lnSpc>
                <a:defRPr/>
              </a:pPr>
              <a:r>
                <a:rPr lang="en-US" altLang="ja-JP" sz="3400" b="1" smtClean="0">
                  <a:solidFill>
                    <a:srgbClr val="8AC6CD"/>
                  </a:solidFill>
                  <a:effectLst>
                    <a:outerShdw blurRad="38100" dist="38100" dir="2700000" algn="tl">
                      <a:srgbClr val="C0C0C0"/>
                    </a:outerShdw>
                  </a:effectLst>
                  <a:latin typeface="Times New Roman" pitchFamily="18" charset="0"/>
                  <a:ea typeface="ＭＳ Ｐゴシック" charset="-128"/>
                  <a:cs typeface="Times New Roman" pitchFamily="18" charset="0"/>
                </a:rPr>
                <a:t>Active Hexose-Correlated Compound(AHCC)</a:t>
              </a:r>
              <a:endParaRPr lang="ja-JP" altLang="en-US" sz="3400" b="1" smtClean="0">
                <a:solidFill>
                  <a:srgbClr val="8AC6CD"/>
                </a:solidFill>
                <a:effectLst>
                  <a:outerShdw blurRad="38100" dist="38100" dir="2700000" algn="tl">
                    <a:srgbClr val="C0C0C0"/>
                  </a:outerShdw>
                </a:effectLst>
                <a:latin typeface="Times New Roman" pitchFamily="18" charset="0"/>
                <a:ea typeface="ＭＳ Ｐゴシック" charset="-128"/>
                <a:cs typeface="Times New Roman" pitchFamily="18" charset="0"/>
              </a:endParaRPr>
            </a:p>
          </p:txBody>
        </p:sp>
        <p:pic>
          <p:nvPicPr>
            <p:cNvPr id="19460" name="コンテンツ プレースホルダー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7333" y="1379228"/>
              <a:ext cx="7663501" cy="22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7250" y="3426500"/>
              <a:ext cx="97500" cy="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9650" y="3578900"/>
              <a:ext cx="97500" cy="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テキスト ボックス 5"/>
            <p:cNvSpPr txBox="1">
              <a:spLocks noChangeArrowheads="1"/>
            </p:cNvSpPr>
            <p:nvPr/>
          </p:nvSpPr>
          <p:spPr bwMode="auto">
            <a:xfrm>
              <a:off x="140837" y="4443727"/>
              <a:ext cx="1193774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ja-JP" sz="2400">
                  <a:latin typeface="Times New Roman" pitchFamily="18" charset="0"/>
                  <a:cs typeface="Times New Roman" pitchFamily="18" charset="0"/>
                </a:rPr>
                <a:t>Active hexose-correlated compound (AHCC), an extract of basidiomycete mushroom called Lentinula edodes, is composed of polysaccharides, amino acids, lipids and minerals. The predominant components of AHCC are oligosaccharides and their major portions are 5 kDa molecules named α1,4-glucans. AHCC is used as a health food to support the therapeutic effects and alleviate adverse effect of chemotherapy owing to immunomodulatory and antitumor effects of AHCC.</a:t>
              </a:r>
              <a:endParaRPr kumimoji="1" lang="ja-JP" altLang="en-US" sz="2400">
                <a:latin typeface="Times New Roman" pitchFamily="18" charset="0"/>
                <a:cs typeface="Times New Roman" pitchFamily="18" charset="0"/>
              </a:endParaRPr>
            </a:p>
          </p:txBody>
        </p:sp>
        <p:pic>
          <p:nvPicPr>
            <p:cNvPr id="19464" name="図 6"/>
            <p:cNvPicPr>
              <a:picLocks noChangeAspect="1"/>
            </p:cNvPicPr>
            <p:nvPr/>
          </p:nvPicPr>
          <p:blipFill>
            <a:blip r:embed="rId4">
              <a:extLst>
                <a:ext uri="{28A0092B-C50C-407E-A947-70E740481C1C}">
                  <a14:useLocalDpi xmlns:a14="http://schemas.microsoft.com/office/drawing/2010/main" val="0"/>
                </a:ext>
              </a:extLst>
            </a:blip>
            <a:srcRect l="4919" b="12726"/>
            <a:stretch>
              <a:fillRect/>
            </a:stretch>
          </p:blipFill>
          <p:spPr bwMode="auto">
            <a:xfrm>
              <a:off x="8051800" y="2102507"/>
              <a:ext cx="2970917" cy="218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グループ化 1"/>
          <p:cNvGrpSpPr>
            <a:grpSpLocks/>
          </p:cNvGrpSpPr>
          <p:nvPr/>
        </p:nvGrpSpPr>
        <p:grpSpPr bwMode="auto">
          <a:xfrm>
            <a:off x="-36513" y="-100013"/>
            <a:ext cx="9180513" cy="6842126"/>
            <a:chOff x="-36513" y="-100013"/>
            <a:chExt cx="9180513" cy="6841381"/>
          </a:xfrm>
        </p:grpSpPr>
        <p:grpSp>
          <p:nvGrpSpPr>
            <p:cNvPr id="20483" name="グループ化 31"/>
            <p:cNvGrpSpPr>
              <a:grpSpLocks/>
            </p:cNvGrpSpPr>
            <p:nvPr/>
          </p:nvGrpSpPr>
          <p:grpSpPr bwMode="auto">
            <a:xfrm>
              <a:off x="-36513" y="-100013"/>
              <a:ext cx="9180513" cy="5977484"/>
              <a:chOff x="-36512" y="-99392"/>
              <a:chExt cx="9180512" cy="5976664"/>
            </a:xfrm>
          </p:grpSpPr>
          <p:grpSp>
            <p:nvGrpSpPr>
              <p:cNvPr id="20485" name="グループ化 1"/>
              <p:cNvGrpSpPr>
                <a:grpSpLocks/>
              </p:cNvGrpSpPr>
              <p:nvPr/>
            </p:nvGrpSpPr>
            <p:grpSpPr bwMode="auto">
              <a:xfrm>
                <a:off x="229977" y="-12094"/>
                <a:ext cx="6934311" cy="5889366"/>
                <a:chOff x="119575" y="71442"/>
                <a:chExt cx="6934311" cy="5889366"/>
              </a:xfrm>
            </p:grpSpPr>
            <p:grpSp>
              <p:nvGrpSpPr>
                <p:cNvPr id="20487" name="図形グループ 35"/>
                <p:cNvGrpSpPr>
                  <a:grpSpLocks/>
                </p:cNvGrpSpPr>
                <p:nvPr/>
              </p:nvGrpSpPr>
              <p:grpSpPr bwMode="auto">
                <a:xfrm>
                  <a:off x="2104477" y="1439113"/>
                  <a:ext cx="4949409" cy="4521695"/>
                  <a:chOff x="2498363" y="1543339"/>
                  <a:chExt cx="4949409" cy="4521695"/>
                </a:xfrm>
              </p:grpSpPr>
              <p:sp>
                <p:nvSpPr>
                  <p:cNvPr id="20489" name="テキスト ボックス 4"/>
                  <p:cNvSpPr txBox="1">
                    <a:spLocks noChangeArrowheads="1"/>
                  </p:cNvSpPr>
                  <p:nvPr/>
                </p:nvSpPr>
                <p:spPr bwMode="auto">
                  <a:xfrm>
                    <a:off x="3931371" y="5664924"/>
                    <a:ext cx="3146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1143000" indent="-2286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kumimoji="1" lang="en-US" altLang="ja-JP" sz="2000">
                        <a:solidFill>
                          <a:srgbClr val="000000"/>
                        </a:solidFill>
                        <a:latin typeface="Times New Roman" pitchFamily="18" charset="0"/>
                        <a:cs typeface="Times New Roman" pitchFamily="18" charset="0"/>
                      </a:rPr>
                      <a:t>0</a:t>
                    </a:r>
                    <a:endParaRPr kumimoji="1" lang="ja-JP" altLang="en-US" sz="2000">
                      <a:solidFill>
                        <a:srgbClr val="000000"/>
                      </a:solidFill>
                      <a:latin typeface="Times New Roman" pitchFamily="18" charset="0"/>
                      <a:cs typeface="Times New Roman" pitchFamily="18" charset="0"/>
                    </a:endParaRPr>
                  </a:p>
                </p:txBody>
              </p:sp>
              <p:sp>
                <p:nvSpPr>
                  <p:cNvPr id="20490" name="テキスト ボックス 5"/>
                  <p:cNvSpPr txBox="1">
                    <a:spLocks noChangeArrowheads="1"/>
                  </p:cNvSpPr>
                  <p:nvPr/>
                </p:nvSpPr>
                <p:spPr bwMode="auto">
                  <a:xfrm>
                    <a:off x="4536226" y="5664924"/>
                    <a:ext cx="3146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1143000" indent="-2286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kumimoji="1" lang="en-US" altLang="ja-JP" sz="2000">
                        <a:solidFill>
                          <a:srgbClr val="000000"/>
                        </a:solidFill>
                        <a:latin typeface="Times New Roman" pitchFamily="18" charset="0"/>
                        <a:cs typeface="Times New Roman" pitchFamily="18" charset="0"/>
                      </a:rPr>
                      <a:t>1</a:t>
                    </a:r>
                    <a:endParaRPr kumimoji="1" lang="ja-JP" altLang="en-US" sz="2000">
                      <a:solidFill>
                        <a:srgbClr val="000000"/>
                      </a:solidFill>
                      <a:latin typeface="Times New Roman" pitchFamily="18" charset="0"/>
                      <a:cs typeface="Times New Roman" pitchFamily="18" charset="0"/>
                    </a:endParaRPr>
                  </a:p>
                </p:txBody>
              </p:sp>
              <p:sp>
                <p:nvSpPr>
                  <p:cNvPr id="20491" name="テキスト ボックス 6"/>
                  <p:cNvSpPr txBox="1">
                    <a:spLocks noChangeArrowheads="1"/>
                  </p:cNvSpPr>
                  <p:nvPr/>
                </p:nvSpPr>
                <p:spPr bwMode="auto">
                  <a:xfrm>
                    <a:off x="5745935" y="5664924"/>
                    <a:ext cx="4446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1143000" indent="-2286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kumimoji="1" lang="en-US" altLang="ja-JP" sz="2000">
                        <a:solidFill>
                          <a:srgbClr val="000000"/>
                        </a:solidFill>
                        <a:latin typeface="Times New Roman" pitchFamily="18" charset="0"/>
                        <a:cs typeface="Times New Roman" pitchFamily="18" charset="0"/>
                      </a:rPr>
                      <a:t>10</a:t>
                    </a:r>
                    <a:endParaRPr kumimoji="1" lang="ja-JP" altLang="en-US" sz="2000">
                      <a:solidFill>
                        <a:srgbClr val="000000"/>
                      </a:solidFill>
                      <a:latin typeface="Times New Roman" pitchFamily="18" charset="0"/>
                      <a:cs typeface="Times New Roman" pitchFamily="18" charset="0"/>
                    </a:endParaRPr>
                  </a:p>
                </p:txBody>
              </p:sp>
              <p:sp>
                <p:nvSpPr>
                  <p:cNvPr id="20492" name="テキスト ボックス 7"/>
                  <p:cNvSpPr txBox="1">
                    <a:spLocks noChangeArrowheads="1"/>
                  </p:cNvSpPr>
                  <p:nvPr/>
                </p:nvSpPr>
                <p:spPr bwMode="auto">
                  <a:xfrm>
                    <a:off x="5141081" y="5664924"/>
                    <a:ext cx="3146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1143000" indent="-2286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kumimoji="1" lang="en-US" altLang="ja-JP" sz="2000">
                        <a:solidFill>
                          <a:srgbClr val="000000"/>
                        </a:solidFill>
                        <a:latin typeface="Times New Roman" pitchFamily="18" charset="0"/>
                        <a:cs typeface="Times New Roman" pitchFamily="18" charset="0"/>
                      </a:rPr>
                      <a:t>5</a:t>
                    </a:r>
                    <a:endParaRPr kumimoji="1" lang="ja-JP" altLang="en-US" sz="2000">
                      <a:solidFill>
                        <a:srgbClr val="000000"/>
                      </a:solidFill>
                      <a:latin typeface="Times New Roman" pitchFamily="18" charset="0"/>
                      <a:cs typeface="Times New Roman" pitchFamily="18" charset="0"/>
                    </a:endParaRPr>
                  </a:p>
                </p:txBody>
              </p:sp>
              <p:sp>
                <p:nvSpPr>
                  <p:cNvPr id="20493" name="テキスト ボックス 8"/>
                  <p:cNvSpPr txBox="1">
                    <a:spLocks noChangeArrowheads="1"/>
                  </p:cNvSpPr>
                  <p:nvPr/>
                </p:nvSpPr>
                <p:spPr bwMode="auto">
                  <a:xfrm>
                    <a:off x="6560329" y="5664924"/>
                    <a:ext cx="8730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1143000" indent="-2286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kumimoji="1" lang="en-US" altLang="ja-JP" sz="2000">
                        <a:solidFill>
                          <a:srgbClr val="000000"/>
                        </a:solidFill>
                        <a:latin typeface="Times New Roman" pitchFamily="18" charset="0"/>
                        <a:cs typeface="Times New Roman" pitchFamily="18" charset="0"/>
                      </a:rPr>
                      <a:t>mg/ml</a:t>
                    </a:r>
                    <a:endParaRPr kumimoji="1" lang="ja-JP" altLang="en-US" sz="2000">
                      <a:solidFill>
                        <a:srgbClr val="000000"/>
                      </a:solidFill>
                      <a:latin typeface="Times New Roman" pitchFamily="18" charset="0"/>
                      <a:cs typeface="Times New Roman" pitchFamily="18" charset="0"/>
                    </a:endParaRPr>
                  </a:p>
                </p:txBody>
              </p:sp>
              <p:sp>
                <p:nvSpPr>
                  <p:cNvPr id="20494" name="テキスト ボックス 9"/>
                  <p:cNvSpPr txBox="1">
                    <a:spLocks noChangeArrowheads="1"/>
                  </p:cNvSpPr>
                  <p:nvPr/>
                </p:nvSpPr>
                <p:spPr bwMode="auto">
                  <a:xfrm>
                    <a:off x="2856168" y="5664924"/>
                    <a:ext cx="8972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1143000" indent="-2286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kumimoji="1" lang="en-US" altLang="ja-JP" sz="2000">
                        <a:solidFill>
                          <a:srgbClr val="000000"/>
                        </a:solidFill>
                        <a:latin typeface="Times New Roman" pitchFamily="18" charset="0"/>
                        <a:cs typeface="Times New Roman" pitchFamily="18" charset="0"/>
                      </a:rPr>
                      <a:t>AHCC</a:t>
                    </a:r>
                    <a:endParaRPr kumimoji="1" lang="ja-JP" altLang="en-US" sz="2000">
                      <a:solidFill>
                        <a:srgbClr val="000000"/>
                      </a:solidFill>
                      <a:latin typeface="Times New Roman" pitchFamily="18" charset="0"/>
                      <a:cs typeface="Times New Roman" pitchFamily="18" charset="0"/>
                    </a:endParaRPr>
                  </a:p>
                </p:txBody>
              </p:sp>
              <p:sp>
                <p:nvSpPr>
                  <p:cNvPr id="20495" name="テキスト ボックス 10"/>
                  <p:cNvSpPr txBox="1">
                    <a:spLocks noChangeArrowheads="1"/>
                  </p:cNvSpPr>
                  <p:nvPr/>
                </p:nvSpPr>
                <p:spPr bwMode="auto">
                  <a:xfrm>
                    <a:off x="2510586" y="1623311"/>
                    <a:ext cx="9156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1143000" indent="-2286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kumimoji="1" lang="en-US" altLang="ja-JP" sz="2000">
                        <a:solidFill>
                          <a:srgbClr val="000000"/>
                        </a:solidFill>
                        <a:latin typeface="Times New Roman" pitchFamily="18" charset="0"/>
                        <a:cs typeface="Times New Roman" pitchFamily="18" charset="0"/>
                      </a:rPr>
                      <a:t>HSP27</a:t>
                    </a:r>
                    <a:endParaRPr kumimoji="1" lang="ja-JP" altLang="en-US" sz="2000">
                      <a:solidFill>
                        <a:srgbClr val="000000"/>
                      </a:solidFill>
                      <a:latin typeface="Times New Roman" pitchFamily="18" charset="0"/>
                      <a:cs typeface="Times New Roman" pitchFamily="18" charset="0"/>
                    </a:endParaRPr>
                  </a:p>
                </p:txBody>
              </p:sp>
              <p:pic>
                <p:nvPicPr>
                  <p:cNvPr id="20496" name="図 11" descr="KLM1R AHCC2 HSP27 1-2sec.tif"/>
                  <p:cNvPicPr>
                    <a:picLocks/>
                  </p:cNvPicPr>
                  <p:nvPr/>
                </p:nvPicPr>
                <p:blipFill>
                  <a:blip r:embed="rId2">
                    <a:extLst>
                      <a:ext uri="{28A0092B-C50C-407E-A947-70E740481C1C}">
                        <a14:useLocalDpi xmlns:a14="http://schemas.microsoft.com/office/drawing/2010/main" val="0"/>
                      </a:ext>
                    </a:extLst>
                  </a:blip>
                  <a:srcRect l="34457" t="62257" r="35687" b="28889"/>
                  <a:stretch>
                    <a:fillRect/>
                  </a:stretch>
                </p:blipFill>
                <p:spPr bwMode="auto">
                  <a:xfrm>
                    <a:off x="3595229" y="1543339"/>
                    <a:ext cx="2878566" cy="56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テキスト ボックス 12"/>
                  <p:cNvSpPr txBox="1">
                    <a:spLocks noChangeArrowheads="1"/>
                  </p:cNvSpPr>
                  <p:nvPr/>
                </p:nvSpPr>
                <p:spPr bwMode="auto">
                  <a:xfrm>
                    <a:off x="6589845" y="1638700"/>
                    <a:ext cx="857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1143000" indent="-2286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kumimoji="1" lang="en-US" altLang="ja-JP">
                        <a:solidFill>
                          <a:srgbClr val="000000"/>
                        </a:solidFill>
                        <a:latin typeface="Times New Roman" pitchFamily="18" charset="0"/>
                        <a:cs typeface="Times New Roman" pitchFamily="18" charset="0"/>
                      </a:rPr>
                      <a:t>27 kDa</a:t>
                    </a:r>
                    <a:endParaRPr kumimoji="1" lang="ja-JP" altLang="en-US">
                      <a:solidFill>
                        <a:srgbClr val="000000"/>
                      </a:solidFill>
                      <a:latin typeface="Times New Roman" pitchFamily="18" charset="0"/>
                      <a:cs typeface="Times New Roman" pitchFamily="18" charset="0"/>
                    </a:endParaRPr>
                  </a:p>
                </p:txBody>
              </p:sp>
              <p:sp>
                <p:nvSpPr>
                  <p:cNvPr id="20498" name="テキスト ボックス 13"/>
                  <p:cNvSpPr txBox="1">
                    <a:spLocks noChangeArrowheads="1"/>
                  </p:cNvSpPr>
                  <p:nvPr/>
                </p:nvSpPr>
                <p:spPr bwMode="auto">
                  <a:xfrm>
                    <a:off x="2512577" y="2308701"/>
                    <a:ext cx="9116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1143000" indent="-2286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kumimoji="1" lang="en-US" altLang="ja-JP" sz="2000">
                        <a:solidFill>
                          <a:srgbClr val="000000"/>
                        </a:solidFill>
                        <a:latin typeface="Times New Roman" pitchFamily="18" charset="0"/>
                        <a:cs typeface="Times New Roman" pitchFamily="18" charset="0"/>
                      </a:rPr>
                      <a:t>HSP60</a:t>
                    </a:r>
                    <a:endParaRPr kumimoji="1" lang="ja-JP" altLang="en-US" sz="2000">
                      <a:solidFill>
                        <a:srgbClr val="000000"/>
                      </a:solidFill>
                      <a:latin typeface="Times New Roman" pitchFamily="18" charset="0"/>
                      <a:cs typeface="Times New Roman" pitchFamily="18" charset="0"/>
                    </a:endParaRPr>
                  </a:p>
                </p:txBody>
              </p:sp>
              <p:pic>
                <p:nvPicPr>
                  <p:cNvPr id="20499" name="図 14" descr="KLM1R AHCC HSP60 3sec.tif"/>
                  <p:cNvPicPr>
                    <a:picLocks/>
                  </p:cNvPicPr>
                  <p:nvPr/>
                </p:nvPicPr>
                <p:blipFill>
                  <a:blip r:embed="rId3">
                    <a:extLst>
                      <a:ext uri="{28A0092B-C50C-407E-A947-70E740481C1C}">
                        <a14:useLocalDpi xmlns:a14="http://schemas.microsoft.com/office/drawing/2010/main" val="0"/>
                      </a:ext>
                    </a:extLst>
                  </a:blip>
                  <a:srcRect l="30901" t="32344" r="40799" b="59186"/>
                  <a:stretch>
                    <a:fillRect/>
                  </a:stretch>
                </p:blipFill>
                <p:spPr bwMode="auto">
                  <a:xfrm>
                    <a:off x="3596662" y="2224824"/>
                    <a:ext cx="2877133" cy="567865"/>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00" name="テキスト ボックス 15"/>
                  <p:cNvSpPr txBox="1">
                    <a:spLocks noChangeArrowheads="1"/>
                  </p:cNvSpPr>
                  <p:nvPr/>
                </p:nvSpPr>
                <p:spPr bwMode="auto">
                  <a:xfrm>
                    <a:off x="6589845" y="2324090"/>
                    <a:ext cx="857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1143000" indent="-2286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kumimoji="1" lang="en-US" altLang="ja-JP">
                        <a:solidFill>
                          <a:srgbClr val="000000"/>
                        </a:solidFill>
                        <a:latin typeface="Times New Roman" pitchFamily="18" charset="0"/>
                        <a:cs typeface="Times New Roman" pitchFamily="18" charset="0"/>
                      </a:rPr>
                      <a:t>60 kDa</a:t>
                    </a:r>
                    <a:endParaRPr kumimoji="1" lang="ja-JP" altLang="en-US">
                      <a:solidFill>
                        <a:srgbClr val="000000"/>
                      </a:solidFill>
                      <a:latin typeface="Times New Roman" pitchFamily="18" charset="0"/>
                      <a:cs typeface="Times New Roman" pitchFamily="18" charset="0"/>
                    </a:endParaRPr>
                  </a:p>
                </p:txBody>
              </p:sp>
              <p:sp>
                <p:nvSpPr>
                  <p:cNvPr id="20501" name="テキスト ボックス 16"/>
                  <p:cNvSpPr txBox="1">
                    <a:spLocks noChangeArrowheads="1"/>
                  </p:cNvSpPr>
                  <p:nvPr/>
                </p:nvSpPr>
                <p:spPr bwMode="auto">
                  <a:xfrm>
                    <a:off x="2512577" y="3001901"/>
                    <a:ext cx="9116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1143000" indent="-2286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kumimoji="1" lang="en-US" altLang="ja-JP" sz="2000">
                        <a:solidFill>
                          <a:srgbClr val="000000"/>
                        </a:solidFill>
                        <a:latin typeface="Times New Roman" pitchFamily="18" charset="0"/>
                        <a:cs typeface="Times New Roman" pitchFamily="18" charset="0"/>
                      </a:rPr>
                      <a:t>HSP70</a:t>
                    </a:r>
                    <a:endParaRPr kumimoji="1" lang="ja-JP" altLang="en-US" sz="2000">
                      <a:solidFill>
                        <a:srgbClr val="000000"/>
                      </a:solidFill>
                      <a:latin typeface="Times New Roman" pitchFamily="18" charset="0"/>
                      <a:cs typeface="Times New Roman" pitchFamily="18" charset="0"/>
                    </a:endParaRPr>
                  </a:p>
                </p:txBody>
              </p:sp>
              <p:pic>
                <p:nvPicPr>
                  <p:cNvPr id="20502" name="HSP70.jpg" descr="/Users/shigeyuki/Desktop/HSP70.jpg"/>
                  <p:cNvPicPr>
                    <a:picLocks/>
                  </p:cNvPicPr>
                  <p:nvPr/>
                </p:nvPicPr>
                <p:blipFill>
                  <a:blip r:embed="rId4" r:link="rId5">
                    <a:extLst>
                      <a:ext uri="{28A0092B-C50C-407E-A947-70E740481C1C}">
                        <a14:useLocalDpi xmlns:a14="http://schemas.microsoft.com/office/drawing/2010/main" val="0"/>
                      </a:ext>
                    </a:extLst>
                  </a:blip>
                  <a:srcRect l="31575" t="32565" r="38878" b="58458"/>
                  <a:stretch>
                    <a:fillRect/>
                  </a:stretch>
                </p:blipFill>
                <p:spPr bwMode="auto">
                  <a:xfrm>
                    <a:off x="3596659" y="2914119"/>
                    <a:ext cx="2877136" cy="57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3" name="テキスト ボックス 18"/>
                  <p:cNvSpPr txBox="1">
                    <a:spLocks noChangeArrowheads="1"/>
                  </p:cNvSpPr>
                  <p:nvPr/>
                </p:nvSpPr>
                <p:spPr bwMode="auto">
                  <a:xfrm>
                    <a:off x="6589845" y="3017290"/>
                    <a:ext cx="857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1143000" indent="-2286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kumimoji="1" lang="en-US" altLang="ja-JP">
                        <a:solidFill>
                          <a:srgbClr val="000000"/>
                        </a:solidFill>
                        <a:latin typeface="Times New Roman" pitchFamily="18" charset="0"/>
                        <a:cs typeface="Times New Roman" pitchFamily="18" charset="0"/>
                      </a:rPr>
                      <a:t>70 kDa</a:t>
                    </a:r>
                    <a:endParaRPr kumimoji="1" lang="ja-JP" altLang="en-US">
                      <a:solidFill>
                        <a:srgbClr val="000000"/>
                      </a:solidFill>
                      <a:latin typeface="Times New Roman" pitchFamily="18" charset="0"/>
                      <a:cs typeface="Times New Roman" pitchFamily="18" charset="0"/>
                    </a:endParaRPr>
                  </a:p>
                </p:txBody>
              </p:sp>
              <p:sp>
                <p:nvSpPr>
                  <p:cNvPr id="20504" name="テキスト ボックス 19"/>
                  <p:cNvSpPr txBox="1">
                    <a:spLocks noChangeArrowheads="1"/>
                  </p:cNvSpPr>
                  <p:nvPr/>
                </p:nvSpPr>
                <p:spPr bwMode="auto">
                  <a:xfrm>
                    <a:off x="2498363" y="3692863"/>
                    <a:ext cx="9400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1143000" indent="-2286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kumimoji="1" lang="en-US" altLang="ja-JP" sz="2000">
                        <a:solidFill>
                          <a:srgbClr val="000000"/>
                        </a:solidFill>
                        <a:latin typeface="Times New Roman" pitchFamily="18" charset="0"/>
                        <a:cs typeface="Times New Roman" pitchFamily="18" charset="0"/>
                      </a:rPr>
                      <a:t>HSC70</a:t>
                    </a:r>
                    <a:endParaRPr kumimoji="1" lang="ja-JP" altLang="en-US" sz="2000">
                      <a:solidFill>
                        <a:srgbClr val="000000"/>
                      </a:solidFill>
                      <a:latin typeface="Times New Roman" pitchFamily="18" charset="0"/>
                      <a:cs typeface="Times New Roman" pitchFamily="18" charset="0"/>
                    </a:endParaRPr>
                  </a:p>
                </p:txBody>
              </p:sp>
              <p:pic>
                <p:nvPicPr>
                  <p:cNvPr id="20505" name="HSC70.jpg" descr="/Users/shigeyuki/Desktop/HSC70.jpg"/>
                  <p:cNvPicPr>
                    <a:picLocks/>
                  </p:cNvPicPr>
                  <p:nvPr/>
                </p:nvPicPr>
                <p:blipFill>
                  <a:blip r:embed="rId6" r:link="rId7">
                    <a:extLst>
                      <a:ext uri="{28A0092B-C50C-407E-A947-70E740481C1C}">
                        <a14:useLocalDpi xmlns:a14="http://schemas.microsoft.com/office/drawing/2010/main" val="0"/>
                      </a:ext>
                    </a:extLst>
                  </a:blip>
                  <a:srcRect l="30550" t="38271" r="41325" b="53609"/>
                  <a:stretch>
                    <a:fillRect/>
                  </a:stretch>
                </p:blipFill>
                <p:spPr bwMode="auto">
                  <a:xfrm>
                    <a:off x="3596661" y="3611224"/>
                    <a:ext cx="2877134" cy="56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6" name="テキスト ボックス 21"/>
                  <p:cNvSpPr txBox="1">
                    <a:spLocks noChangeArrowheads="1"/>
                  </p:cNvSpPr>
                  <p:nvPr/>
                </p:nvSpPr>
                <p:spPr bwMode="auto">
                  <a:xfrm>
                    <a:off x="6589845" y="3708252"/>
                    <a:ext cx="857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1143000" indent="-2286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kumimoji="1" lang="en-US" altLang="ja-JP">
                        <a:solidFill>
                          <a:srgbClr val="000000"/>
                        </a:solidFill>
                        <a:latin typeface="Times New Roman" pitchFamily="18" charset="0"/>
                        <a:cs typeface="Times New Roman" pitchFamily="18" charset="0"/>
                      </a:rPr>
                      <a:t>70 kDa</a:t>
                    </a:r>
                    <a:endParaRPr kumimoji="1" lang="ja-JP" altLang="en-US">
                      <a:solidFill>
                        <a:srgbClr val="000000"/>
                      </a:solidFill>
                      <a:latin typeface="Times New Roman" pitchFamily="18" charset="0"/>
                      <a:cs typeface="Times New Roman" pitchFamily="18" charset="0"/>
                    </a:endParaRPr>
                  </a:p>
                </p:txBody>
              </p:sp>
              <p:sp>
                <p:nvSpPr>
                  <p:cNvPr id="20507" name="テキスト ボックス 22"/>
                  <p:cNvSpPr txBox="1">
                    <a:spLocks noChangeArrowheads="1"/>
                  </p:cNvSpPr>
                  <p:nvPr/>
                </p:nvSpPr>
                <p:spPr bwMode="auto">
                  <a:xfrm>
                    <a:off x="2498363" y="4380228"/>
                    <a:ext cx="9400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1143000" indent="-2286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kumimoji="1" lang="en-US" altLang="ja-JP" sz="2000">
                        <a:solidFill>
                          <a:srgbClr val="000000"/>
                        </a:solidFill>
                        <a:latin typeface="Times New Roman" pitchFamily="18" charset="0"/>
                        <a:cs typeface="Times New Roman" pitchFamily="18" charset="0"/>
                      </a:rPr>
                      <a:t>GRP78</a:t>
                    </a:r>
                    <a:endParaRPr kumimoji="1" lang="ja-JP" altLang="en-US" sz="2000">
                      <a:solidFill>
                        <a:srgbClr val="000000"/>
                      </a:solidFill>
                      <a:latin typeface="Times New Roman" pitchFamily="18" charset="0"/>
                      <a:cs typeface="Times New Roman" pitchFamily="18" charset="0"/>
                    </a:endParaRPr>
                  </a:p>
                </p:txBody>
              </p:sp>
              <p:pic>
                <p:nvPicPr>
                  <p:cNvPr id="20508" name="GRP78.jpg" descr="/Users/shigeyuki/Desktop/GRP78.jpg"/>
                  <p:cNvPicPr>
                    <a:picLocks/>
                  </p:cNvPicPr>
                  <p:nvPr/>
                </p:nvPicPr>
                <p:blipFill>
                  <a:blip r:embed="rId8" r:link="rId9">
                    <a:extLst>
                      <a:ext uri="{28A0092B-C50C-407E-A947-70E740481C1C}">
                        <a14:useLocalDpi xmlns:a14="http://schemas.microsoft.com/office/drawing/2010/main" val="0"/>
                      </a:ext>
                    </a:extLst>
                  </a:blip>
                  <a:srcRect l="29956" t="32150" r="42622" b="60280"/>
                  <a:stretch>
                    <a:fillRect/>
                  </a:stretch>
                </p:blipFill>
                <p:spPr bwMode="auto">
                  <a:xfrm>
                    <a:off x="3595105" y="4296043"/>
                    <a:ext cx="2878690" cy="56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9" name="テキスト ボックス 24"/>
                  <p:cNvSpPr txBox="1">
                    <a:spLocks noChangeArrowheads="1"/>
                  </p:cNvSpPr>
                  <p:nvPr/>
                </p:nvSpPr>
                <p:spPr bwMode="auto">
                  <a:xfrm>
                    <a:off x="6589845" y="4395617"/>
                    <a:ext cx="857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1143000" indent="-2286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kumimoji="1" lang="en-US" altLang="ja-JP">
                        <a:solidFill>
                          <a:srgbClr val="000000"/>
                        </a:solidFill>
                        <a:latin typeface="Times New Roman" pitchFamily="18" charset="0"/>
                        <a:cs typeface="Times New Roman" pitchFamily="18" charset="0"/>
                      </a:rPr>
                      <a:t>78 kDa</a:t>
                    </a:r>
                    <a:endParaRPr kumimoji="1" lang="ja-JP" altLang="en-US">
                      <a:solidFill>
                        <a:srgbClr val="000000"/>
                      </a:solidFill>
                      <a:latin typeface="Times New Roman" pitchFamily="18" charset="0"/>
                      <a:cs typeface="Times New Roman" pitchFamily="18" charset="0"/>
                    </a:endParaRPr>
                  </a:p>
                </p:txBody>
              </p:sp>
              <p:sp>
                <p:nvSpPr>
                  <p:cNvPr id="20510" name="テキスト ボックス 26"/>
                  <p:cNvSpPr txBox="1">
                    <a:spLocks noChangeArrowheads="1"/>
                  </p:cNvSpPr>
                  <p:nvPr/>
                </p:nvSpPr>
                <p:spPr bwMode="auto">
                  <a:xfrm>
                    <a:off x="2591162" y="5069023"/>
                    <a:ext cx="7544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1143000" indent="-2286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kumimoji="1" lang="en-US" altLang="ja-JP" sz="2000">
                        <a:solidFill>
                          <a:srgbClr val="000000"/>
                        </a:solidFill>
                        <a:latin typeface="Times New Roman" pitchFamily="18" charset="0"/>
                        <a:cs typeface="Times New Roman" pitchFamily="18" charset="0"/>
                      </a:rPr>
                      <a:t>Actin</a:t>
                    </a:r>
                    <a:endParaRPr kumimoji="1" lang="ja-JP" altLang="en-US" sz="2000">
                      <a:solidFill>
                        <a:srgbClr val="000000"/>
                      </a:solidFill>
                      <a:latin typeface="Times New Roman" pitchFamily="18" charset="0"/>
                      <a:cs typeface="Times New Roman" pitchFamily="18" charset="0"/>
                    </a:endParaRPr>
                  </a:p>
                </p:txBody>
              </p:sp>
              <p:pic>
                <p:nvPicPr>
                  <p:cNvPr id="20511" name="図 27" descr="KLM1R AHCC2 Actin 1-2sec.tif"/>
                  <p:cNvPicPr>
                    <a:picLocks/>
                  </p:cNvPicPr>
                  <p:nvPr/>
                </p:nvPicPr>
                <p:blipFill>
                  <a:blip r:embed="rId10">
                    <a:extLst>
                      <a:ext uri="{28A0092B-C50C-407E-A947-70E740481C1C}">
                        <a14:useLocalDpi xmlns:a14="http://schemas.microsoft.com/office/drawing/2010/main" val="0"/>
                      </a:ext>
                    </a:extLst>
                  </a:blip>
                  <a:srcRect l="33543" t="49603" r="36444" b="40726"/>
                  <a:stretch>
                    <a:fillRect/>
                  </a:stretch>
                </p:blipFill>
                <p:spPr bwMode="auto">
                  <a:xfrm>
                    <a:off x="3593795" y="4985956"/>
                    <a:ext cx="2880000" cy="56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2" name="テキスト ボックス 28"/>
                  <p:cNvSpPr txBox="1">
                    <a:spLocks noChangeArrowheads="1"/>
                  </p:cNvSpPr>
                  <p:nvPr/>
                </p:nvSpPr>
                <p:spPr bwMode="auto">
                  <a:xfrm>
                    <a:off x="6589845" y="5084412"/>
                    <a:ext cx="857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1143000" indent="-2286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kumimoji="1" lang="en-US" altLang="ja-JP">
                        <a:solidFill>
                          <a:srgbClr val="000000"/>
                        </a:solidFill>
                        <a:latin typeface="Times New Roman" pitchFamily="18" charset="0"/>
                        <a:cs typeface="Times New Roman" pitchFamily="18" charset="0"/>
                      </a:rPr>
                      <a:t>43 kDa</a:t>
                    </a:r>
                    <a:endParaRPr kumimoji="1" lang="ja-JP" altLang="en-US">
                      <a:solidFill>
                        <a:srgbClr val="000000"/>
                      </a:solidFill>
                      <a:latin typeface="Times New Roman" pitchFamily="18" charset="0"/>
                      <a:cs typeface="Times New Roman" pitchFamily="18" charset="0"/>
                    </a:endParaRPr>
                  </a:p>
                </p:txBody>
              </p:sp>
            </p:grpSp>
            <p:sp>
              <p:nvSpPr>
                <p:cNvPr id="20488" name="タイトル 12"/>
                <p:cNvSpPr txBox="1">
                  <a:spLocks/>
                </p:cNvSpPr>
                <p:nvPr/>
              </p:nvSpPr>
              <p:spPr bwMode="auto">
                <a:xfrm>
                  <a:off x="119575" y="71442"/>
                  <a:ext cx="1591015" cy="60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1143000" indent="-2286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kumimoji="1" lang="ja-JP" altLang="en-US" sz="2800">
                    <a:solidFill>
                      <a:srgbClr val="000000"/>
                    </a:solidFill>
                    <a:latin typeface="Times New Roman" pitchFamily="18" charset="0"/>
                    <a:cs typeface="Times New Roman" pitchFamily="18" charset="0"/>
                  </a:endParaRPr>
                </a:p>
              </p:txBody>
            </p:sp>
          </p:grpSp>
          <p:sp>
            <p:nvSpPr>
              <p:cNvPr id="30" name="正方形/長方形 29"/>
              <p:cNvSpPr/>
              <p:nvPr/>
            </p:nvSpPr>
            <p:spPr>
              <a:xfrm>
                <a:off x="-36512" y="-99392"/>
                <a:ext cx="9180512" cy="1199856"/>
              </a:xfrm>
              <a:prstGeom prst="rect">
                <a:avLst/>
              </a:prstGeom>
            </p:spPr>
            <p:txBody>
              <a:bodyPr>
                <a:spAutoFit/>
              </a:bodyPr>
              <a:lstStyle/>
              <a:p>
                <a:pPr algn="ctr">
                  <a:defRPr/>
                </a:pPr>
                <a:r>
                  <a:rPr lang="en-US" altLang="ja-JP" sz="3600" b="1">
                    <a:solidFill>
                      <a:srgbClr val="000099"/>
                    </a:solidFill>
                    <a:effectLst>
                      <a:outerShdw blurRad="38100" dist="38100" dir="2700000" algn="tl">
                        <a:srgbClr val="C0C0C0"/>
                      </a:outerShdw>
                    </a:effectLst>
                    <a:latin typeface="Times New Roman" pitchFamily="18" charset="0"/>
                    <a:ea typeface="ＭＳ Ｐゴシック" charset="-128"/>
                    <a:cs typeface="Times New Roman" pitchFamily="18" charset="0"/>
                  </a:rPr>
                  <a:t>Expression levels of HSP</a:t>
                </a:r>
                <a:r>
                  <a:rPr lang="ja-JP" altLang="en-US" sz="3600" b="1">
                    <a:solidFill>
                      <a:srgbClr val="000099"/>
                    </a:solidFill>
                    <a:effectLst>
                      <a:outerShdw blurRad="38100" dist="38100" dir="2700000" algn="tl">
                        <a:srgbClr val="C0C0C0"/>
                      </a:outerShdw>
                    </a:effectLst>
                    <a:latin typeface="Times New Roman" pitchFamily="18" charset="0"/>
                    <a:ea typeface="ＭＳ Ｐゴシック" charset="-128"/>
                    <a:cs typeface="Times New Roman" pitchFamily="18" charset="0"/>
                  </a:rPr>
                  <a:t> </a:t>
                </a:r>
                <a:r>
                  <a:rPr lang="en-US" altLang="ja-JP" sz="3600" b="1">
                    <a:solidFill>
                      <a:srgbClr val="000099"/>
                    </a:solidFill>
                    <a:effectLst>
                      <a:outerShdw blurRad="38100" dist="38100" dir="2700000" algn="tl">
                        <a:srgbClr val="C0C0C0"/>
                      </a:outerShdw>
                    </a:effectLst>
                    <a:latin typeface="Times New Roman" pitchFamily="18" charset="0"/>
                    <a:ea typeface="ＭＳ Ｐゴシック" charset="-128"/>
                    <a:cs typeface="Times New Roman" pitchFamily="18" charset="0"/>
                  </a:rPr>
                  <a:t>family proteins in KLM1-R cells treated with AHCC. </a:t>
                </a:r>
                <a:endParaRPr lang="ja-JP" altLang="en-US" sz="3600">
                  <a:solidFill>
                    <a:srgbClr val="000099"/>
                  </a:solidFill>
                  <a:effectLst>
                    <a:outerShdw blurRad="38100" dist="38100" dir="2700000" algn="tl">
                      <a:srgbClr val="C0C0C0"/>
                    </a:outerShdw>
                  </a:effectLst>
                  <a:latin typeface="Times New Roman" pitchFamily="18" charset="0"/>
                  <a:ea typeface="ＭＳ Ｐゴシック" charset="-128"/>
                  <a:cs typeface="Times New Roman" pitchFamily="18" charset="0"/>
                </a:endParaRPr>
              </a:p>
            </p:txBody>
          </p:sp>
        </p:grpSp>
        <p:sp>
          <p:nvSpPr>
            <p:cNvPr id="20484" name="正方形/長方形 31"/>
            <p:cNvSpPr>
              <a:spLocks noChangeArrowheads="1"/>
            </p:cNvSpPr>
            <p:nvPr/>
          </p:nvSpPr>
          <p:spPr bwMode="auto">
            <a:xfrm>
              <a:off x="35496" y="6372036"/>
              <a:ext cx="40831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t>Anticancer Res. 2014 Jan;34(1):141-6</a:t>
              </a:r>
              <a:endParaRPr lang="ja-JP" alt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グループ化 1"/>
          <p:cNvGrpSpPr>
            <a:grpSpLocks/>
          </p:cNvGrpSpPr>
          <p:nvPr/>
        </p:nvGrpSpPr>
        <p:grpSpPr bwMode="auto">
          <a:xfrm>
            <a:off x="-36513" y="-133350"/>
            <a:ext cx="9180513" cy="6875463"/>
            <a:chOff x="-36513" y="-133350"/>
            <a:chExt cx="9180513" cy="6874718"/>
          </a:xfrm>
        </p:grpSpPr>
        <p:grpSp>
          <p:nvGrpSpPr>
            <p:cNvPr id="21507" name="グループ化 34"/>
            <p:cNvGrpSpPr>
              <a:grpSpLocks/>
            </p:cNvGrpSpPr>
            <p:nvPr/>
          </p:nvGrpSpPr>
          <p:grpSpPr bwMode="auto">
            <a:xfrm>
              <a:off x="-36513" y="-133350"/>
              <a:ext cx="9180513" cy="6010822"/>
              <a:chOff x="-36512" y="-133714"/>
              <a:chExt cx="9180512" cy="6010986"/>
            </a:xfrm>
          </p:grpSpPr>
          <p:grpSp>
            <p:nvGrpSpPr>
              <p:cNvPr id="21509" name="グループ化 1"/>
              <p:cNvGrpSpPr>
                <a:grpSpLocks/>
              </p:cNvGrpSpPr>
              <p:nvPr/>
            </p:nvGrpSpPr>
            <p:grpSpPr bwMode="auto">
              <a:xfrm>
                <a:off x="1093553" y="907128"/>
                <a:ext cx="6214751" cy="4970144"/>
                <a:chOff x="119575" y="71442"/>
                <a:chExt cx="7904608" cy="5949975"/>
              </a:xfrm>
            </p:grpSpPr>
            <p:grpSp>
              <p:nvGrpSpPr>
                <p:cNvPr id="21511" name="図形グループ 3"/>
                <p:cNvGrpSpPr>
                  <a:grpSpLocks/>
                </p:cNvGrpSpPr>
                <p:nvPr/>
              </p:nvGrpSpPr>
              <p:grpSpPr bwMode="auto">
                <a:xfrm>
                  <a:off x="1390319" y="647921"/>
                  <a:ext cx="6633864" cy="5373496"/>
                  <a:chOff x="1112995" y="1140788"/>
                  <a:chExt cx="6633864" cy="5373496"/>
                </a:xfrm>
              </p:grpSpPr>
              <p:graphicFrame>
                <p:nvGraphicFramePr>
                  <p:cNvPr id="5" name="グラフ 4"/>
                  <p:cNvGraphicFramePr>
                    <a:graphicFrameLocks/>
                  </p:cNvGraphicFramePr>
                  <p:nvPr/>
                </p:nvGraphicFramePr>
                <p:xfrm>
                  <a:off x="1397141" y="1774529"/>
                  <a:ext cx="6349718" cy="4542153"/>
                </p:xfrm>
                <a:graphic>
                  <a:graphicData uri="http://schemas.openxmlformats.org/drawingml/2006/chart">
                    <c:chart xmlns:c="http://schemas.openxmlformats.org/drawingml/2006/chart" xmlns:r="http://schemas.openxmlformats.org/officeDocument/2006/relationships" r:id="rId2"/>
                  </a:graphicData>
                </a:graphic>
              </p:graphicFrame>
              <p:sp>
                <p:nvSpPr>
                  <p:cNvPr id="21514" name="テキスト ボックス 5"/>
                  <p:cNvSpPr txBox="1">
                    <a:spLocks noChangeArrowheads="1"/>
                  </p:cNvSpPr>
                  <p:nvPr/>
                </p:nvSpPr>
                <p:spPr bwMode="auto">
                  <a:xfrm>
                    <a:off x="3889731" y="6108986"/>
                    <a:ext cx="1882291" cy="40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kumimoji="1" lang="en-US" altLang="ja-JP" sz="1600">
                        <a:latin typeface="Times New Roman" pitchFamily="18" charset="0"/>
                        <a:cs typeface="Times New Roman" pitchFamily="18" charset="0"/>
                      </a:rPr>
                      <a:t>AHCC (mg/ml)</a:t>
                    </a:r>
                    <a:endParaRPr kumimoji="1" lang="ja-JP" altLang="en-US" sz="1600">
                      <a:latin typeface="Times New Roman" pitchFamily="18" charset="0"/>
                      <a:cs typeface="Times New Roman" pitchFamily="18" charset="0"/>
                    </a:endParaRPr>
                  </a:p>
                </p:txBody>
              </p:sp>
              <p:sp>
                <p:nvSpPr>
                  <p:cNvPr id="21515" name="テキスト ボックス 6"/>
                  <p:cNvSpPr txBox="1">
                    <a:spLocks noChangeArrowheads="1"/>
                  </p:cNvSpPr>
                  <p:nvPr/>
                </p:nvSpPr>
                <p:spPr bwMode="auto">
                  <a:xfrm rot="-5400000">
                    <a:off x="387796" y="3709797"/>
                    <a:ext cx="1819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kumimoji="1" lang="en-US" altLang="ja-JP">
                        <a:latin typeface="Times New Roman" pitchFamily="18" charset="0"/>
                        <a:cs typeface="Times New Roman" pitchFamily="18" charset="0"/>
                      </a:rPr>
                      <a:t>HSP27/Actin (%)</a:t>
                    </a:r>
                    <a:endParaRPr kumimoji="1" lang="ja-JP" altLang="en-US">
                      <a:latin typeface="Times New Roman" pitchFamily="18" charset="0"/>
                      <a:cs typeface="Times New Roman" pitchFamily="18" charset="0"/>
                    </a:endParaRPr>
                  </a:p>
                </p:txBody>
              </p:sp>
              <p:grpSp>
                <p:nvGrpSpPr>
                  <p:cNvPr id="21516" name="図形グループ 10"/>
                  <p:cNvGrpSpPr>
                    <a:grpSpLocks/>
                  </p:cNvGrpSpPr>
                  <p:nvPr/>
                </p:nvGrpSpPr>
                <p:grpSpPr bwMode="auto">
                  <a:xfrm>
                    <a:off x="2729222" y="1791551"/>
                    <a:ext cx="2790148" cy="148554"/>
                    <a:chOff x="2729222" y="1772500"/>
                    <a:chExt cx="2790148" cy="148554"/>
                  </a:xfrm>
                </p:grpSpPr>
                <p:cxnSp>
                  <p:nvCxnSpPr>
                    <p:cNvPr id="30" name="直線コネクタ 29"/>
                    <p:cNvCxnSpPr/>
                    <p:nvPr/>
                  </p:nvCxnSpPr>
                  <p:spPr>
                    <a:xfrm>
                      <a:off x="2729947" y="1765824"/>
                      <a:ext cx="2802591" cy="0"/>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a:off x="2729947" y="1767725"/>
                      <a:ext cx="0" cy="153925"/>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2" name="直線コネクタ 31"/>
                    <p:cNvCxnSpPr/>
                    <p:nvPr/>
                  </p:nvCxnSpPr>
                  <p:spPr>
                    <a:xfrm>
                      <a:off x="5532538" y="1767725"/>
                      <a:ext cx="0" cy="153925"/>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21517" name="図形グループ 69"/>
                  <p:cNvGrpSpPr>
                    <a:grpSpLocks/>
                  </p:cNvGrpSpPr>
                  <p:nvPr/>
                </p:nvGrpSpPr>
                <p:grpSpPr bwMode="auto">
                  <a:xfrm>
                    <a:off x="2729221" y="1445653"/>
                    <a:ext cx="4108935" cy="148554"/>
                    <a:chOff x="2729222" y="1772500"/>
                    <a:chExt cx="2790148" cy="148554"/>
                  </a:xfrm>
                </p:grpSpPr>
                <p:cxnSp>
                  <p:nvCxnSpPr>
                    <p:cNvPr id="27" name="直線コネクタ 26"/>
                    <p:cNvCxnSpPr/>
                    <p:nvPr/>
                  </p:nvCxnSpPr>
                  <p:spPr>
                    <a:xfrm>
                      <a:off x="2729715" y="1771567"/>
                      <a:ext cx="2790183" cy="0"/>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a:off x="2729715" y="1773467"/>
                      <a:ext cx="0" cy="148225"/>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直線コネクタ 28"/>
                    <p:cNvCxnSpPr/>
                    <p:nvPr/>
                  </p:nvCxnSpPr>
                  <p:spPr>
                    <a:xfrm>
                      <a:off x="5519898" y="1773467"/>
                      <a:ext cx="0" cy="148225"/>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21518" name="図形グループ 73"/>
                  <p:cNvGrpSpPr>
                    <a:grpSpLocks/>
                  </p:cNvGrpSpPr>
                  <p:nvPr/>
                </p:nvGrpSpPr>
                <p:grpSpPr bwMode="auto">
                  <a:xfrm>
                    <a:off x="4104118" y="2137449"/>
                    <a:ext cx="2790148" cy="148554"/>
                    <a:chOff x="2729222" y="1772500"/>
                    <a:chExt cx="2790148" cy="148554"/>
                  </a:xfrm>
                </p:grpSpPr>
                <p:cxnSp>
                  <p:nvCxnSpPr>
                    <p:cNvPr id="24" name="直線コネクタ 23"/>
                    <p:cNvCxnSpPr/>
                    <p:nvPr/>
                  </p:nvCxnSpPr>
                  <p:spPr>
                    <a:xfrm>
                      <a:off x="2730097" y="1773385"/>
                      <a:ext cx="2802591" cy="0"/>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2730097" y="1775286"/>
                      <a:ext cx="0" cy="140624"/>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a:off x="5532688" y="1775286"/>
                      <a:ext cx="0" cy="140624"/>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21519" name="図形グループ 77"/>
                  <p:cNvGrpSpPr>
                    <a:grpSpLocks/>
                  </p:cNvGrpSpPr>
                  <p:nvPr/>
                </p:nvGrpSpPr>
                <p:grpSpPr bwMode="auto">
                  <a:xfrm>
                    <a:off x="5519369" y="2854396"/>
                    <a:ext cx="1374897" cy="173707"/>
                    <a:chOff x="2729222" y="1772500"/>
                    <a:chExt cx="2790148" cy="148554"/>
                  </a:xfrm>
                </p:grpSpPr>
                <p:cxnSp>
                  <p:nvCxnSpPr>
                    <p:cNvPr id="21" name="直線コネクタ 20"/>
                    <p:cNvCxnSpPr/>
                    <p:nvPr/>
                  </p:nvCxnSpPr>
                  <p:spPr>
                    <a:xfrm>
                      <a:off x="2755947" y="1772804"/>
                      <a:ext cx="2790450" cy="0"/>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2755947" y="1774429"/>
                      <a:ext cx="0" cy="146263"/>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5546397" y="1774429"/>
                      <a:ext cx="0" cy="146263"/>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21520" name="図形グループ 81"/>
                  <p:cNvGrpSpPr>
                    <a:grpSpLocks/>
                  </p:cNvGrpSpPr>
                  <p:nvPr/>
                </p:nvGrpSpPr>
                <p:grpSpPr bwMode="auto">
                  <a:xfrm>
                    <a:off x="4104118" y="2483347"/>
                    <a:ext cx="1374897" cy="173707"/>
                    <a:chOff x="2729222" y="1772500"/>
                    <a:chExt cx="2790148" cy="148554"/>
                  </a:xfrm>
                </p:grpSpPr>
                <p:cxnSp>
                  <p:nvCxnSpPr>
                    <p:cNvPr id="18" name="直線コネクタ 17"/>
                    <p:cNvCxnSpPr/>
                    <p:nvPr/>
                  </p:nvCxnSpPr>
                  <p:spPr>
                    <a:xfrm>
                      <a:off x="2730998" y="1773221"/>
                      <a:ext cx="2815038" cy="0"/>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2730998" y="1774846"/>
                      <a:ext cx="0" cy="146263"/>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5546036" y="1774846"/>
                      <a:ext cx="0" cy="146263"/>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1521" name="テキスト ボックス 12"/>
                  <p:cNvSpPr txBox="1">
                    <a:spLocks noChangeArrowheads="1"/>
                  </p:cNvSpPr>
                  <p:nvPr/>
                </p:nvSpPr>
                <p:spPr bwMode="auto">
                  <a:xfrm>
                    <a:off x="4633873" y="1140788"/>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ja-JP" sz="2000">
                        <a:latin typeface="Times New Roman" pitchFamily="18" charset="0"/>
                        <a:cs typeface="Times New Roman" pitchFamily="18" charset="0"/>
                      </a:rPr>
                      <a:t>*</a:t>
                    </a:r>
                    <a:endParaRPr kumimoji="1" lang="ja-JP" altLang="en-US" sz="2000">
                      <a:latin typeface="Times New Roman" pitchFamily="18" charset="0"/>
                      <a:cs typeface="Times New Roman" pitchFamily="18" charset="0"/>
                    </a:endParaRPr>
                  </a:p>
                </p:txBody>
              </p:sp>
              <p:sp>
                <p:nvSpPr>
                  <p:cNvPr id="21522" name="テキスト ボックス 13"/>
                  <p:cNvSpPr txBox="1">
                    <a:spLocks noChangeArrowheads="1"/>
                  </p:cNvSpPr>
                  <p:nvPr/>
                </p:nvSpPr>
                <p:spPr bwMode="auto">
                  <a:xfrm>
                    <a:off x="3974481" y="1506568"/>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ja-JP" sz="2000">
                        <a:latin typeface="Times New Roman" pitchFamily="18" charset="0"/>
                        <a:cs typeface="Times New Roman" pitchFamily="18" charset="0"/>
                      </a:rPr>
                      <a:t>*</a:t>
                    </a:r>
                    <a:endParaRPr kumimoji="1" lang="ja-JP" altLang="en-US" sz="2000">
                      <a:latin typeface="Times New Roman" pitchFamily="18" charset="0"/>
                      <a:cs typeface="Times New Roman" pitchFamily="18" charset="0"/>
                    </a:endParaRPr>
                  </a:p>
                </p:txBody>
              </p:sp>
              <p:sp>
                <p:nvSpPr>
                  <p:cNvPr id="21523" name="テキスト ボックス 14"/>
                  <p:cNvSpPr txBox="1">
                    <a:spLocks noChangeArrowheads="1"/>
                  </p:cNvSpPr>
                  <p:nvPr/>
                </p:nvSpPr>
                <p:spPr bwMode="auto">
                  <a:xfrm>
                    <a:off x="5349377" y="1843634"/>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ja-JP" sz="2000">
                        <a:latin typeface="Times New Roman" pitchFamily="18" charset="0"/>
                        <a:cs typeface="Times New Roman" pitchFamily="18" charset="0"/>
                      </a:rPr>
                      <a:t>*</a:t>
                    </a:r>
                    <a:endParaRPr kumimoji="1" lang="ja-JP" altLang="en-US" sz="2000">
                      <a:latin typeface="Times New Roman" pitchFamily="18" charset="0"/>
                      <a:cs typeface="Times New Roman" pitchFamily="18" charset="0"/>
                    </a:endParaRPr>
                  </a:p>
                </p:txBody>
              </p:sp>
              <p:sp>
                <p:nvSpPr>
                  <p:cNvPr id="21524" name="テキスト ボックス 15"/>
                  <p:cNvSpPr txBox="1">
                    <a:spLocks noChangeArrowheads="1"/>
                  </p:cNvSpPr>
                  <p:nvPr/>
                </p:nvSpPr>
                <p:spPr bwMode="auto">
                  <a:xfrm>
                    <a:off x="4641751" y="2187189"/>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ja-JP" sz="2000">
                        <a:latin typeface="Times New Roman" pitchFamily="18" charset="0"/>
                        <a:cs typeface="Times New Roman" pitchFamily="18" charset="0"/>
                      </a:rPr>
                      <a:t>*</a:t>
                    </a:r>
                    <a:endParaRPr kumimoji="1" lang="ja-JP" altLang="en-US" sz="2000">
                      <a:latin typeface="Times New Roman" pitchFamily="18" charset="0"/>
                      <a:cs typeface="Times New Roman" pitchFamily="18" charset="0"/>
                    </a:endParaRPr>
                  </a:p>
                </p:txBody>
              </p:sp>
              <p:sp>
                <p:nvSpPr>
                  <p:cNvPr id="21525" name="テキスト ボックス 16"/>
                  <p:cNvSpPr txBox="1">
                    <a:spLocks noChangeArrowheads="1"/>
                  </p:cNvSpPr>
                  <p:nvPr/>
                </p:nvSpPr>
                <p:spPr bwMode="auto">
                  <a:xfrm>
                    <a:off x="6057002" y="256529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ja-JP" sz="2000">
                        <a:latin typeface="Times New Roman" pitchFamily="18" charset="0"/>
                        <a:cs typeface="Times New Roman" pitchFamily="18" charset="0"/>
                      </a:rPr>
                      <a:t>*</a:t>
                    </a:r>
                    <a:endParaRPr kumimoji="1" lang="ja-JP" altLang="en-US" sz="2000">
                      <a:latin typeface="Times New Roman" pitchFamily="18" charset="0"/>
                      <a:cs typeface="Times New Roman" pitchFamily="18" charset="0"/>
                    </a:endParaRPr>
                  </a:p>
                </p:txBody>
              </p:sp>
            </p:grpSp>
            <p:sp>
              <p:nvSpPr>
                <p:cNvPr id="21512" name="タイトル 12"/>
                <p:cNvSpPr txBox="1">
                  <a:spLocks/>
                </p:cNvSpPr>
                <p:nvPr/>
              </p:nvSpPr>
              <p:spPr bwMode="auto">
                <a:xfrm>
                  <a:off x="119875" y="72009"/>
                  <a:ext cx="1591096" cy="60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1143000" indent="-2286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90000"/>
                    </a:lnSpc>
                  </a:pPr>
                  <a:endParaRPr kumimoji="1" lang="ja-JP" altLang="en-US" sz="2800">
                    <a:latin typeface="Times New Roman" pitchFamily="18" charset="0"/>
                    <a:cs typeface="Times New Roman" pitchFamily="18" charset="0"/>
                  </a:endParaRPr>
                </a:p>
              </p:txBody>
            </p:sp>
          </p:grpSp>
          <p:sp>
            <p:nvSpPr>
              <p:cNvPr id="33" name="正方形/長方形 32"/>
              <p:cNvSpPr/>
              <p:nvPr/>
            </p:nvSpPr>
            <p:spPr>
              <a:xfrm>
                <a:off x="-36512" y="-133714"/>
                <a:ext cx="9180512" cy="1323868"/>
              </a:xfrm>
              <a:prstGeom prst="rect">
                <a:avLst/>
              </a:prstGeom>
            </p:spPr>
            <p:txBody>
              <a:bodyPr>
                <a:spAutoFit/>
              </a:bodyPr>
              <a:lstStyle/>
              <a:p>
                <a:pPr algn="ctr">
                  <a:defRPr/>
                </a:pPr>
                <a:r>
                  <a:rPr lang="en-US" altLang="ja-JP" sz="4000" b="1">
                    <a:solidFill>
                      <a:srgbClr val="000099"/>
                    </a:solidFill>
                    <a:effectLst>
                      <a:outerShdw blurRad="38100" dist="38100" dir="2700000" algn="tl">
                        <a:srgbClr val="C0C0C0"/>
                      </a:outerShdw>
                    </a:effectLst>
                    <a:latin typeface="Times New Roman" pitchFamily="18" charset="0"/>
                    <a:ea typeface="ＭＳ Ｐゴシック" charset="-128"/>
                    <a:cs typeface="Times New Roman" pitchFamily="18" charset="0"/>
                  </a:rPr>
                  <a:t>The intensity of the HSP27/actin bands in KLM1-R cells treated with AHCC. </a:t>
                </a:r>
                <a:endParaRPr lang="ja-JP" altLang="en-US" sz="4000">
                  <a:solidFill>
                    <a:srgbClr val="000099"/>
                  </a:solidFill>
                  <a:effectLst>
                    <a:outerShdw blurRad="38100" dist="38100" dir="2700000" algn="tl">
                      <a:srgbClr val="C0C0C0"/>
                    </a:outerShdw>
                  </a:effectLst>
                  <a:latin typeface="Times New Roman" pitchFamily="18" charset="0"/>
                  <a:ea typeface="ＭＳ Ｐゴシック" charset="-128"/>
                  <a:cs typeface="Times New Roman" pitchFamily="18" charset="0"/>
                </a:endParaRPr>
              </a:p>
            </p:txBody>
          </p:sp>
        </p:grpSp>
        <p:sp>
          <p:nvSpPr>
            <p:cNvPr id="21508" name="正方形/長方形 35"/>
            <p:cNvSpPr>
              <a:spLocks noChangeArrowheads="1"/>
            </p:cNvSpPr>
            <p:nvPr/>
          </p:nvSpPr>
          <p:spPr bwMode="auto">
            <a:xfrm>
              <a:off x="35496" y="6372036"/>
              <a:ext cx="40831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t>Anticancer Res. 2014 Jan;34(1):141-6</a:t>
              </a:r>
              <a:endParaRPr lang="ja-JP" alt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グループ化 1"/>
          <p:cNvGrpSpPr>
            <a:grpSpLocks/>
          </p:cNvGrpSpPr>
          <p:nvPr/>
        </p:nvGrpSpPr>
        <p:grpSpPr bwMode="auto">
          <a:xfrm>
            <a:off x="34925" y="-100013"/>
            <a:ext cx="9332913" cy="6842126"/>
            <a:chOff x="35496" y="-100013"/>
            <a:chExt cx="9332342" cy="6841381"/>
          </a:xfrm>
        </p:grpSpPr>
        <p:grpSp>
          <p:nvGrpSpPr>
            <p:cNvPr id="22531" name="グループ化 20"/>
            <p:cNvGrpSpPr>
              <a:grpSpLocks/>
            </p:cNvGrpSpPr>
            <p:nvPr/>
          </p:nvGrpSpPr>
          <p:grpSpPr bwMode="auto">
            <a:xfrm>
              <a:off x="187325" y="-100013"/>
              <a:ext cx="9180513" cy="5905665"/>
              <a:chOff x="187314" y="-99392"/>
              <a:chExt cx="9179979" cy="5904656"/>
            </a:xfrm>
          </p:grpSpPr>
          <p:grpSp>
            <p:nvGrpSpPr>
              <p:cNvPr id="22533" name="グループ化 1"/>
              <p:cNvGrpSpPr>
                <a:grpSpLocks/>
              </p:cNvGrpSpPr>
              <p:nvPr/>
            </p:nvGrpSpPr>
            <p:grpSpPr bwMode="auto">
              <a:xfrm>
                <a:off x="239999" y="30212"/>
                <a:ext cx="7932401" cy="5775052"/>
                <a:chOff x="119575" y="71442"/>
                <a:chExt cx="7932401" cy="5775052"/>
              </a:xfrm>
            </p:grpSpPr>
            <p:sp>
              <p:nvSpPr>
                <p:cNvPr id="22535" name="タイトル 12"/>
                <p:cNvSpPr txBox="1">
                  <a:spLocks/>
                </p:cNvSpPr>
                <p:nvPr/>
              </p:nvSpPr>
              <p:spPr bwMode="auto">
                <a:xfrm>
                  <a:off x="119575" y="71442"/>
                  <a:ext cx="1591015" cy="60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charset="0"/>
                      <a:ea typeface="ＭＳ Ｐゴシック" pitchFamily="34" charset="-128"/>
                    </a:defRPr>
                  </a:lvl1pPr>
                  <a:lvl2pPr marL="742950" indent="-285750" defTabSz="457200">
                    <a:defRPr>
                      <a:solidFill>
                        <a:schemeClr val="tx1"/>
                      </a:solidFill>
                      <a:latin typeface="Arial" charset="0"/>
                      <a:ea typeface="ＭＳ Ｐゴシック" pitchFamily="34" charset="-128"/>
                    </a:defRPr>
                  </a:lvl2pPr>
                  <a:lvl3pPr marL="1143000" indent="-228600" defTabSz="457200">
                    <a:defRPr>
                      <a:solidFill>
                        <a:schemeClr val="tx1"/>
                      </a:solidFill>
                      <a:latin typeface="Arial" charset="0"/>
                      <a:ea typeface="ＭＳ Ｐゴシック" pitchFamily="34" charset="-128"/>
                    </a:defRPr>
                  </a:lvl3pPr>
                  <a:lvl4pPr marL="1600200" indent="-228600" defTabSz="457200">
                    <a:defRPr>
                      <a:solidFill>
                        <a:schemeClr val="tx1"/>
                      </a:solidFill>
                      <a:latin typeface="Arial" charset="0"/>
                      <a:ea typeface="ＭＳ Ｐゴシック" pitchFamily="34" charset="-128"/>
                    </a:defRPr>
                  </a:lvl4pPr>
                  <a:lvl5pPr marL="2057400" indent="-228600" defTabSz="4572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kumimoji="1" lang="ja-JP" altLang="en-US" sz="2800">
                    <a:latin typeface="Times New Roman" pitchFamily="18" charset="0"/>
                    <a:cs typeface="Times New Roman" pitchFamily="18" charset="0"/>
                  </a:endParaRPr>
                </a:p>
              </p:txBody>
            </p:sp>
            <p:grpSp>
              <p:nvGrpSpPr>
                <p:cNvPr id="22536" name="図形グループ 2"/>
                <p:cNvGrpSpPr>
                  <a:grpSpLocks/>
                </p:cNvGrpSpPr>
                <p:nvPr/>
              </p:nvGrpSpPr>
              <p:grpSpPr bwMode="auto">
                <a:xfrm>
                  <a:off x="1322348" y="785363"/>
                  <a:ext cx="6729628" cy="5061131"/>
                  <a:chOff x="1322348" y="744479"/>
                  <a:chExt cx="6729628" cy="5061131"/>
                </a:xfrm>
              </p:grpSpPr>
              <p:grpSp>
                <p:nvGrpSpPr>
                  <p:cNvPr id="22538" name="図形グループ 1"/>
                  <p:cNvGrpSpPr>
                    <a:grpSpLocks/>
                  </p:cNvGrpSpPr>
                  <p:nvPr/>
                </p:nvGrpSpPr>
                <p:grpSpPr bwMode="auto">
                  <a:xfrm>
                    <a:off x="1322348" y="826248"/>
                    <a:ext cx="6729628" cy="4979362"/>
                    <a:chOff x="1264502" y="1295843"/>
                    <a:chExt cx="6729628" cy="4979362"/>
                  </a:xfrm>
                </p:grpSpPr>
                <p:graphicFrame>
                  <p:nvGraphicFramePr>
                    <p:cNvPr id="16" name="グラフ 15"/>
                    <p:cNvGraphicFramePr>
                      <a:graphicFrameLocks/>
                    </p:cNvGraphicFramePr>
                    <p:nvPr/>
                  </p:nvGraphicFramePr>
                  <p:xfrm>
                    <a:off x="1546725" y="1295843"/>
                    <a:ext cx="6447405" cy="4786355"/>
                  </p:xfrm>
                  <a:graphic>
                    <a:graphicData uri="http://schemas.openxmlformats.org/drawingml/2006/chart">
                      <c:chart xmlns:c="http://schemas.openxmlformats.org/drawingml/2006/chart" xmlns:r="http://schemas.openxmlformats.org/officeDocument/2006/relationships" r:id="rId2"/>
                    </a:graphicData>
                  </a:graphic>
                </p:graphicFrame>
                <p:sp>
                  <p:nvSpPr>
                    <p:cNvPr id="22549" name="テキスト ボックス 16"/>
                    <p:cNvSpPr txBox="1">
                      <a:spLocks noChangeArrowheads="1"/>
                    </p:cNvSpPr>
                    <p:nvPr/>
                  </p:nvSpPr>
                  <p:spPr bwMode="auto">
                    <a:xfrm rot="-5400000">
                      <a:off x="369823" y="3286514"/>
                      <a:ext cx="2158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ja-JP">
                          <a:latin typeface="Times New Roman" pitchFamily="18" charset="0"/>
                          <a:cs typeface="Times New Roman" pitchFamily="18" charset="0"/>
                        </a:rPr>
                        <a:t>Proliferation rate</a:t>
                      </a:r>
                      <a:r>
                        <a:rPr kumimoji="1" lang="en-US" altLang="ja-JP">
                          <a:latin typeface="Times New Roman" pitchFamily="18" charset="0"/>
                          <a:cs typeface="Times New Roman" pitchFamily="18" charset="0"/>
                        </a:rPr>
                        <a:t> </a:t>
                      </a:r>
                      <a:r>
                        <a:rPr lang="en-US" altLang="ja-JP">
                          <a:latin typeface="Times New Roman" pitchFamily="18" charset="0"/>
                          <a:cs typeface="Times New Roman" pitchFamily="18" charset="0"/>
                        </a:rPr>
                        <a:t>(</a:t>
                      </a:r>
                      <a:r>
                        <a:rPr kumimoji="1" lang="en-US" altLang="ja-JP">
                          <a:latin typeface="Times New Roman" pitchFamily="18" charset="0"/>
                          <a:cs typeface="Times New Roman" pitchFamily="18" charset="0"/>
                        </a:rPr>
                        <a:t>%)</a:t>
                      </a:r>
                      <a:endParaRPr kumimoji="1" lang="ja-JP" altLang="en-US">
                        <a:latin typeface="Times New Roman" pitchFamily="18" charset="0"/>
                        <a:cs typeface="Times New Roman" pitchFamily="18" charset="0"/>
                      </a:endParaRPr>
                    </a:p>
                  </p:txBody>
                </p:sp>
                <p:sp>
                  <p:nvSpPr>
                    <p:cNvPr id="22550" name="テキスト ボックス 17"/>
                    <p:cNvSpPr txBox="1">
                      <a:spLocks noChangeArrowheads="1"/>
                    </p:cNvSpPr>
                    <p:nvPr/>
                  </p:nvSpPr>
                  <p:spPr bwMode="auto">
                    <a:xfrm>
                      <a:off x="4028754" y="5936651"/>
                      <a:ext cx="2077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ja-JP" sz="1600">
                          <a:latin typeface="Times New Roman" pitchFamily="18" charset="0"/>
                          <a:cs typeface="Times New Roman" pitchFamily="18" charset="0"/>
                        </a:rPr>
                        <a:t>Concentration</a:t>
                      </a:r>
                      <a:r>
                        <a:rPr kumimoji="1" lang="en-US" altLang="ja-JP" sz="1600">
                          <a:latin typeface="Times New Roman" pitchFamily="18" charset="0"/>
                          <a:cs typeface="Times New Roman" pitchFamily="18" charset="0"/>
                        </a:rPr>
                        <a:t> </a:t>
                      </a:r>
                      <a:r>
                        <a:rPr lang="en-US" altLang="ja-JP" sz="1600">
                          <a:latin typeface="Times New Roman" pitchFamily="18" charset="0"/>
                          <a:cs typeface="Times New Roman" pitchFamily="18" charset="0"/>
                        </a:rPr>
                        <a:t>(</a:t>
                      </a:r>
                      <a:r>
                        <a:rPr kumimoji="1" lang="en-US" altLang="ja-JP" sz="1600">
                          <a:latin typeface="Times New Roman" pitchFamily="18" charset="0"/>
                          <a:cs typeface="Times New Roman" pitchFamily="18" charset="0"/>
                        </a:rPr>
                        <a:t>mg/ml)</a:t>
                      </a:r>
                      <a:endParaRPr kumimoji="1" lang="ja-JP" altLang="en-US" sz="1600">
                        <a:latin typeface="Times New Roman" pitchFamily="18" charset="0"/>
                        <a:cs typeface="Times New Roman" pitchFamily="18" charset="0"/>
                      </a:endParaRPr>
                    </a:p>
                  </p:txBody>
                </p:sp>
              </p:grpSp>
              <p:grpSp>
                <p:nvGrpSpPr>
                  <p:cNvPr id="22539" name="図形グループ 34"/>
                  <p:cNvGrpSpPr>
                    <a:grpSpLocks/>
                  </p:cNvGrpSpPr>
                  <p:nvPr/>
                </p:nvGrpSpPr>
                <p:grpSpPr bwMode="auto">
                  <a:xfrm>
                    <a:off x="3606800" y="744479"/>
                    <a:ext cx="3810000" cy="508588"/>
                    <a:chOff x="3606800" y="761412"/>
                    <a:chExt cx="3810000" cy="508588"/>
                  </a:xfrm>
                </p:grpSpPr>
                <p:sp>
                  <p:nvSpPr>
                    <p:cNvPr id="22540" name="テキスト ボックス 7"/>
                    <p:cNvSpPr txBox="1">
                      <a:spLocks noChangeArrowheads="1"/>
                    </p:cNvSpPr>
                    <p:nvPr/>
                  </p:nvSpPr>
                  <p:spPr bwMode="auto">
                    <a:xfrm>
                      <a:off x="5361985" y="761412"/>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ja-JP" sz="2000">
                          <a:latin typeface="Times New Roman" pitchFamily="18" charset="0"/>
                          <a:cs typeface="Times New Roman" pitchFamily="18" charset="0"/>
                        </a:rPr>
                        <a:t>*</a:t>
                      </a:r>
                      <a:endParaRPr kumimoji="1" lang="ja-JP" altLang="en-US" sz="2000">
                        <a:latin typeface="Times New Roman" pitchFamily="18" charset="0"/>
                        <a:cs typeface="Times New Roman" pitchFamily="18" charset="0"/>
                      </a:endParaRPr>
                    </a:p>
                  </p:txBody>
                </p:sp>
                <p:grpSp>
                  <p:nvGrpSpPr>
                    <p:cNvPr id="22541" name="図形グループ 33"/>
                    <p:cNvGrpSpPr>
                      <a:grpSpLocks/>
                    </p:cNvGrpSpPr>
                    <p:nvPr/>
                  </p:nvGrpSpPr>
                  <p:grpSpPr bwMode="auto">
                    <a:xfrm>
                      <a:off x="3606800" y="1083733"/>
                      <a:ext cx="3810000" cy="186267"/>
                      <a:chOff x="3606800" y="1083733"/>
                      <a:chExt cx="3810000" cy="186267"/>
                    </a:xfrm>
                  </p:grpSpPr>
                  <p:cxnSp>
                    <p:nvCxnSpPr>
                      <p:cNvPr id="10" name="直線コネクタ 9"/>
                      <p:cNvCxnSpPr/>
                      <p:nvPr/>
                    </p:nvCxnSpPr>
                    <p:spPr>
                      <a:xfrm>
                        <a:off x="3607154" y="1084374"/>
                        <a:ext cx="3809545" cy="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3607154" y="1101832"/>
                        <a:ext cx="0" cy="168228"/>
                      </a:xfrm>
                      <a:prstGeom prst="line">
                        <a:avLst/>
                      </a:prstGeom>
                      <a:ln w="190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4572239" y="1101832"/>
                        <a:ext cx="0" cy="168228"/>
                      </a:xfrm>
                      <a:prstGeom prst="line">
                        <a:avLst/>
                      </a:prstGeom>
                      <a:ln w="190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5519864" y="1101832"/>
                        <a:ext cx="0" cy="168228"/>
                      </a:xfrm>
                      <a:prstGeom prst="line">
                        <a:avLst/>
                      </a:prstGeom>
                      <a:ln w="190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6461138" y="1101832"/>
                        <a:ext cx="0" cy="168228"/>
                      </a:xfrm>
                      <a:prstGeom prst="line">
                        <a:avLst/>
                      </a:prstGeom>
                      <a:ln w="190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7416699" y="1101832"/>
                        <a:ext cx="0" cy="168228"/>
                      </a:xfrm>
                      <a:prstGeom prst="line">
                        <a:avLst/>
                      </a:prstGeom>
                      <a:ln w="19050" cmpd="sng">
                        <a:solidFill>
                          <a:srgbClr val="000000"/>
                        </a:solidFill>
                      </a:ln>
                    </p:spPr>
                    <p:style>
                      <a:lnRef idx="2">
                        <a:schemeClr val="accent1"/>
                      </a:lnRef>
                      <a:fillRef idx="0">
                        <a:schemeClr val="accent1"/>
                      </a:fillRef>
                      <a:effectRef idx="1">
                        <a:schemeClr val="accent1"/>
                      </a:effectRef>
                      <a:fontRef idx="minor">
                        <a:schemeClr val="tx1"/>
                      </a:fontRef>
                    </p:style>
                  </p:cxnSp>
                </p:grpSp>
              </p:grpSp>
            </p:grpSp>
            <p:sp>
              <p:nvSpPr>
                <p:cNvPr id="22537" name="テキスト ボックス 4"/>
                <p:cNvSpPr txBox="1">
                  <a:spLocks noChangeArrowheads="1"/>
                </p:cNvSpPr>
                <p:nvPr/>
              </p:nvSpPr>
              <p:spPr bwMode="auto">
                <a:xfrm>
                  <a:off x="6764495" y="3200424"/>
                  <a:ext cx="125867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kumimoji="1" lang="en-US" altLang="ja-JP" sz="1600">
                      <a:latin typeface="Times New Roman" pitchFamily="18" charset="0"/>
                      <a:cs typeface="Times New Roman" pitchFamily="18" charset="0"/>
                    </a:rPr>
                    <a:t>Cyclodextrin</a:t>
                  </a:r>
                  <a:endParaRPr kumimoji="1" lang="ja-JP" altLang="en-US" sz="1600">
                    <a:latin typeface="Times New Roman" pitchFamily="18" charset="0"/>
                    <a:cs typeface="Times New Roman" pitchFamily="18" charset="0"/>
                  </a:endParaRPr>
                </a:p>
              </p:txBody>
            </p:sp>
          </p:grpSp>
          <p:sp>
            <p:nvSpPr>
              <p:cNvPr id="19" name="正方形/長方形 18"/>
              <p:cNvSpPr/>
              <p:nvPr/>
            </p:nvSpPr>
            <p:spPr>
              <a:xfrm>
                <a:off x="187876" y="-99392"/>
                <a:ext cx="9179417" cy="645932"/>
              </a:xfrm>
              <a:prstGeom prst="rect">
                <a:avLst/>
              </a:prstGeom>
            </p:spPr>
            <p:txBody>
              <a:bodyPr>
                <a:spAutoFit/>
              </a:bodyPr>
              <a:lstStyle/>
              <a:p>
                <a:pPr>
                  <a:defRPr/>
                </a:pPr>
                <a:r>
                  <a:rPr lang="en-US" altLang="ja-JP" sz="3600" b="1">
                    <a:solidFill>
                      <a:srgbClr val="000099"/>
                    </a:solidFill>
                    <a:effectLst>
                      <a:outerShdw blurRad="38100" dist="38100" dir="2700000" algn="tl">
                        <a:srgbClr val="C0C0C0"/>
                      </a:outerShdw>
                    </a:effectLst>
                    <a:latin typeface="Times New Roman" pitchFamily="18" charset="0"/>
                    <a:ea typeface="ＭＳ Ｐゴシック" charset="-128"/>
                    <a:cs typeface="Times New Roman" pitchFamily="18" charset="0"/>
                  </a:rPr>
                  <a:t>Cytotoxic effect of AHCC on KLM1-R cells. </a:t>
                </a:r>
                <a:endParaRPr lang="ja-JP" altLang="en-US" sz="3600">
                  <a:solidFill>
                    <a:srgbClr val="000099"/>
                  </a:solidFill>
                  <a:effectLst>
                    <a:outerShdw blurRad="38100" dist="38100" dir="2700000" algn="tl">
                      <a:srgbClr val="C0C0C0"/>
                    </a:outerShdw>
                  </a:effectLst>
                  <a:latin typeface="Times New Roman" pitchFamily="18" charset="0"/>
                  <a:ea typeface="ＭＳ Ｐゴシック" charset="-128"/>
                  <a:cs typeface="Times New Roman" pitchFamily="18" charset="0"/>
                </a:endParaRPr>
              </a:p>
            </p:txBody>
          </p:sp>
        </p:grpSp>
        <p:sp>
          <p:nvSpPr>
            <p:cNvPr id="22532" name="正方形/長方形 21"/>
            <p:cNvSpPr>
              <a:spLocks noChangeArrowheads="1"/>
            </p:cNvSpPr>
            <p:nvPr/>
          </p:nvSpPr>
          <p:spPr bwMode="auto">
            <a:xfrm>
              <a:off x="35496" y="6372036"/>
              <a:ext cx="40831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t>Anticancer Res. 2014 Jan;34(1):141-6</a:t>
              </a:r>
              <a:endParaRPr lang="ja-JP" alt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グループ化 3"/>
          <p:cNvGrpSpPr>
            <a:grpSpLocks/>
          </p:cNvGrpSpPr>
          <p:nvPr/>
        </p:nvGrpSpPr>
        <p:grpSpPr bwMode="auto">
          <a:xfrm>
            <a:off x="-123825" y="-138113"/>
            <a:ext cx="9251950" cy="6880226"/>
            <a:chOff x="-124019" y="-138113"/>
            <a:chExt cx="9251950" cy="6879481"/>
          </a:xfrm>
        </p:grpSpPr>
        <p:grpSp>
          <p:nvGrpSpPr>
            <p:cNvPr id="23555" name="グループ化 1"/>
            <p:cNvGrpSpPr>
              <a:grpSpLocks/>
            </p:cNvGrpSpPr>
            <p:nvPr/>
          </p:nvGrpSpPr>
          <p:grpSpPr bwMode="auto">
            <a:xfrm>
              <a:off x="-124019" y="-138113"/>
              <a:ext cx="9251950" cy="6193540"/>
              <a:chOff x="-802788" y="-842057"/>
              <a:chExt cx="9717760" cy="7007516"/>
            </a:xfrm>
          </p:grpSpPr>
          <p:sp>
            <p:nvSpPr>
              <p:cNvPr id="3" name="タイトル 12"/>
              <p:cNvSpPr txBox="1">
                <a:spLocks/>
              </p:cNvSpPr>
              <p:nvPr/>
            </p:nvSpPr>
            <p:spPr>
              <a:xfrm>
                <a:off x="-802788" y="-842057"/>
                <a:ext cx="9717760" cy="1255363"/>
              </a:xfrm>
              <a:prstGeom prst="rect">
                <a:avLst/>
              </a:prstGeom>
            </p:spPr>
            <p:txBody>
              <a:bodyPr anchor="ctr"/>
              <a:lstStyle>
                <a:lvl1pPr defTabSz="457200">
                  <a:defRPr>
                    <a:solidFill>
                      <a:schemeClr val="tx1"/>
                    </a:solidFill>
                    <a:latin typeface="Arial" charset="0"/>
                    <a:ea typeface="ＭＳ Ｐゴシック" charset="-128"/>
                  </a:defRPr>
                </a:lvl1pPr>
                <a:lvl2pPr marL="742950" indent="-285750" defTabSz="457200">
                  <a:defRPr>
                    <a:solidFill>
                      <a:schemeClr val="tx1"/>
                    </a:solidFill>
                    <a:latin typeface="Arial" charset="0"/>
                    <a:ea typeface="ＭＳ Ｐゴシック" charset="-128"/>
                  </a:defRPr>
                </a:lvl2pPr>
                <a:lvl3pPr marL="1143000" indent="-228600" defTabSz="457200">
                  <a:defRPr>
                    <a:solidFill>
                      <a:schemeClr val="tx1"/>
                    </a:solidFill>
                    <a:latin typeface="Arial" charset="0"/>
                    <a:ea typeface="ＭＳ Ｐゴシック" charset="-128"/>
                  </a:defRPr>
                </a:lvl3pPr>
                <a:lvl4pPr marL="1600200" indent="-228600" defTabSz="457200">
                  <a:defRPr>
                    <a:solidFill>
                      <a:schemeClr val="tx1"/>
                    </a:solidFill>
                    <a:latin typeface="Arial" charset="0"/>
                    <a:ea typeface="ＭＳ Ｐゴシック" charset="-128"/>
                  </a:defRPr>
                </a:lvl4pPr>
                <a:lvl5pPr marL="2057400" indent="-228600" defTabSz="4572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defRPr/>
                </a:pPr>
                <a:r>
                  <a:rPr kumimoji="1" lang="en-US" altLang="ja-JP" sz="3200" b="1" smtClean="0">
                    <a:solidFill>
                      <a:srgbClr val="000099"/>
                    </a:solidFill>
                    <a:effectLst>
                      <a:outerShdw blurRad="38100" dist="38100" dir="2700000" algn="tl">
                        <a:srgbClr val="C0C0C0"/>
                      </a:outerShdw>
                    </a:effectLst>
                    <a:latin typeface="Times New Roman" pitchFamily="18" charset="0"/>
                    <a:cs typeface="Times New Roman" pitchFamily="18" charset="0"/>
                  </a:rPr>
                  <a:t>The cytotoxic effect of the combinatorial treatment of AHCC and GEM on KLM1-R cells.</a:t>
                </a:r>
                <a:endParaRPr kumimoji="1" lang="ja-JP" altLang="en-US" sz="3200" b="1" smtClean="0">
                  <a:solidFill>
                    <a:srgbClr val="000099"/>
                  </a:solidFill>
                  <a:effectLst>
                    <a:outerShdw blurRad="38100" dist="38100" dir="2700000" algn="tl">
                      <a:srgbClr val="C0C0C0"/>
                    </a:outerShdw>
                  </a:effectLst>
                  <a:latin typeface="Times New Roman" pitchFamily="18" charset="0"/>
                  <a:cs typeface="Times New Roman" pitchFamily="18" charset="0"/>
                </a:endParaRPr>
              </a:p>
            </p:txBody>
          </p:sp>
          <p:grpSp>
            <p:nvGrpSpPr>
              <p:cNvPr id="23558" name="図形グループ 2"/>
              <p:cNvGrpSpPr>
                <a:grpSpLocks/>
              </p:cNvGrpSpPr>
              <p:nvPr/>
            </p:nvGrpSpPr>
            <p:grpSpPr bwMode="auto">
              <a:xfrm>
                <a:off x="705053" y="658676"/>
                <a:ext cx="6542952" cy="5506783"/>
                <a:chOff x="705053" y="658676"/>
                <a:chExt cx="6542952" cy="5506783"/>
              </a:xfrm>
            </p:grpSpPr>
            <p:graphicFrame>
              <p:nvGraphicFramePr>
                <p:cNvPr id="5" name="グラフ 4"/>
                <p:cNvGraphicFramePr>
                  <a:graphicFrameLocks/>
                </p:cNvGraphicFramePr>
                <p:nvPr/>
              </p:nvGraphicFramePr>
              <p:xfrm>
                <a:off x="876005" y="1233459"/>
                <a:ext cx="6372000" cy="4932000"/>
              </p:xfrm>
              <a:graphic>
                <a:graphicData uri="http://schemas.openxmlformats.org/drawingml/2006/chart">
                  <c:chart xmlns:c="http://schemas.openxmlformats.org/drawingml/2006/chart" xmlns:r="http://schemas.openxmlformats.org/officeDocument/2006/relationships" r:id="rId2"/>
                </a:graphicData>
              </a:graphic>
            </p:graphicFrame>
            <p:grpSp>
              <p:nvGrpSpPr>
                <p:cNvPr id="23560" name="図形グループ 41"/>
                <p:cNvGrpSpPr>
                  <a:grpSpLocks/>
                </p:cNvGrpSpPr>
                <p:nvPr/>
              </p:nvGrpSpPr>
              <p:grpSpPr bwMode="auto">
                <a:xfrm>
                  <a:off x="2161574" y="1591444"/>
                  <a:ext cx="1332456" cy="173707"/>
                  <a:chOff x="2729222" y="1772500"/>
                  <a:chExt cx="2790148" cy="148554"/>
                </a:xfrm>
              </p:grpSpPr>
              <p:cxnSp>
                <p:nvCxnSpPr>
                  <p:cNvPr id="29" name="直線コネクタ 28"/>
                  <p:cNvCxnSpPr/>
                  <p:nvPr/>
                </p:nvCxnSpPr>
                <p:spPr>
                  <a:xfrm>
                    <a:off x="2729897" y="1767892"/>
                    <a:ext cx="2789768" cy="0"/>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0" name="直線コネクタ 29"/>
                  <p:cNvCxnSpPr/>
                  <p:nvPr/>
                </p:nvCxnSpPr>
                <p:spPr>
                  <a:xfrm>
                    <a:off x="2729897" y="1769427"/>
                    <a:ext cx="0" cy="147445"/>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a:off x="5519665" y="1769427"/>
                    <a:ext cx="0" cy="147445"/>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3561" name="テキスト ボックス 6"/>
                <p:cNvSpPr txBox="1">
                  <a:spLocks noChangeArrowheads="1"/>
                </p:cNvSpPr>
                <p:nvPr/>
              </p:nvSpPr>
              <p:spPr bwMode="auto">
                <a:xfrm>
                  <a:off x="2677987" y="1285405"/>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ja-JP" sz="2000">
                      <a:latin typeface="Times New Roman" pitchFamily="18" charset="0"/>
                      <a:cs typeface="Times New Roman" pitchFamily="18" charset="0"/>
                    </a:rPr>
                    <a:t>*</a:t>
                  </a:r>
                  <a:endParaRPr kumimoji="1" lang="ja-JP" altLang="en-US" sz="2000">
                    <a:latin typeface="Times New Roman" pitchFamily="18" charset="0"/>
                    <a:cs typeface="Times New Roman" pitchFamily="18" charset="0"/>
                  </a:endParaRPr>
                </a:p>
              </p:txBody>
            </p:sp>
            <p:grpSp>
              <p:nvGrpSpPr>
                <p:cNvPr id="23562" name="図形グループ 46"/>
                <p:cNvGrpSpPr>
                  <a:grpSpLocks/>
                </p:cNvGrpSpPr>
                <p:nvPr/>
              </p:nvGrpSpPr>
              <p:grpSpPr bwMode="auto">
                <a:xfrm>
                  <a:off x="5024608" y="1998711"/>
                  <a:ext cx="1369936" cy="173707"/>
                  <a:chOff x="2729222" y="1772500"/>
                  <a:chExt cx="2790148" cy="148554"/>
                </a:xfrm>
              </p:grpSpPr>
              <p:cxnSp>
                <p:nvCxnSpPr>
                  <p:cNvPr id="26" name="直線コネクタ 25"/>
                  <p:cNvCxnSpPr/>
                  <p:nvPr/>
                </p:nvCxnSpPr>
                <p:spPr>
                  <a:xfrm>
                    <a:off x="2729750" y="1768243"/>
                    <a:ext cx="2788152" cy="0"/>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a:off x="2729750" y="1769779"/>
                    <a:ext cx="0" cy="156661"/>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a:off x="5517902" y="1769779"/>
                    <a:ext cx="0" cy="156661"/>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3563" name="テキスト ボックス 8"/>
                <p:cNvSpPr txBox="1">
                  <a:spLocks noChangeArrowheads="1"/>
                </p:cNvSpPr>
                <p:nvPr/>
              </p:nvSpPr>
              <p:spPr bwMode="auto">
                <a:xfrm>
                  <a:off x="5559761" y="1692672"/>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ja-JP" sz="2000">
                      <a:latin typeface="Times New Roman" pitchFamily="18" charset="0"/>
                      <a:cs typeface="Times New Roman" pitchFamily="18" charset="0"/>
                    </a:rPr>
                    <a:t>*</a:t>
                  </a:r>
                  <a:endParaRPr kumimoji="1" lang="ja-JP" altLang="en-US" sz="2000">
                    <a:latin typeface="Times New Roman" pitchFamily="18" charset="0"/>
                    <a:cs typeface="Times New Roman" pitchFamily="18" charset="0"/>
                  </a:endParaRPr>
                </a:p>
              </p:txBody>
            </p:sp>
            <p:grpSp>
              <p:nvGrpSpPr>
                <p:cNvPr id="23564" name="図形グループ 51"/>
                <p:cNvGrpSpPr>
                  <a:grpSpLocks/>
                </p:cNvGrpSpPr>
                <p:nvPr/>
              </p:nvGrpSpPr>
              <p:grpSpPr bwMode="auto">
                <a:xfrm>
                  <a:off x="2161573" y="1237146"/>
                  <a:ext cx="2863035" cy="148554"/>
                  <a:chOff x="2729222" y="1772500"/>
                  <a:chExt cx="2790148" cy="148554"/>
                </a:xfrm>
              </p:grpSpPr>
              <p:cxnSp>
                <p:nvCxnSpPr>
                  <p:cNvPr id="23" name="直線コネクタ 22"/>
                  <p:cNvCxnSpPr/>
                  <p:nvPr/>
                </p:nvCxnSpPr>
                <p:spPr>
                  <a:xfrm>
                    <a:off x="2729537" y="1767608"/>
                    <a:ext cx="2790086" cy="0"/>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2729537" y="1769405"/>
                    <a:ext cx="0" cy="158042"/>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5519623" y="1769405"/>
                    <a:ext cx="0" cy="158042"/>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3565" name="テキスト ボックス 10"/>
                <p:cNvSpPr txBox="1">
                  <a:spLocks noChangeArrowheads="1"/>
                </p:cNvSpPr>
                <p:nvPr/>
              </p:nvSpPr>
              <p:spPr bwMode="auto">
                <a:xfrm>
                  <a:off x="3443275" y="952163"/>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ja-JP" sz="2000">
                      <a:latin typeface="Times New Roman" pitchFamily="18" charset="0"/>
                      <a:cs typeface="Times New Roman" pitchFamily="18" charset="0"/>
                    </a:rPr>
                    <a:t>*</a:t>
                  </a:r>
                  <a:endParaRPr kumimoji="1" lang="ja-JP" altLang="en-US" sz="2000">
                    <a:latin typeface="Times New Roman" pitchFamily="18" charset="0"/>
                    <a:cs typeface="Times New Roman" pitchFamily="18" charset="0"/>
                  </a:endParaRPr>
                </a:p>
              </p:txBody>
            </p:sp>
            <p:grpSp>
              <p:nvGrpSpPr>
                <p:cNvPr id="23566" name="図形グループ 56"/>
                <p:cNvGrpSpPr>
                  <a:grpSpLocks/>
                </p:cNvGrpSpPr>
                <p:nvPr/>
              </p:nvGrpSpPr>
              <p:grpSpPr bwMode="auto">
                <a:xfrm>
                  <a:off x="2161574" y="960592"/>
                  <a:ext cx="4232970" cy="148554"/>
                  <a:chOff x="2729222" y="1772500"/>
                  <a:chExt cx="2790148" cy="148554"/>
                </a:xfrm>
              </p:grpSpPr>
              <p:cxnSp>
                <p:nvCxnSpPr>
                  <p:cNvPr id="20" name="直線コネクタ 19"/>
                  <p:cNvCxnSpPr/>
                  <p:nvPr/>
                </p:nvCxnSpPr>
                <p:spPr>
                  <a:xfrm>
                    <a:off x="2729435" y="1767588"/>
                    <a:ext cx="2789461" cy="0"/>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2729435" y="1769384"/>
                    <a:ext cx="0" cy="158042"/>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5518896" y="1769384"/>
                    <a:ext cx="0" cy="158042"/>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3567" name="テキスト ボックス 12"/>
                <p:cNvSpPr txBox="1">
                  <a:spLocks noChangeArrowheads="1"/>
                </p:cNvSpPr>
                <p:nvPr/>
              </p:nvSpPr>
              <p:spPr bwMode="auto">
                <a:xfrm>
                  <a:off x="4046060" y="658676"/>
                  <a:ext cx="4639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ja-JP" sz="2000">
                      <a:latin typeface="Times New Roman" pitchFamily="18" charset="0"/>
                      <a:cs typeface="Times New Roman" pitchFamily="18" charset="0"/>
                    </a:rPr>
                    <a:t>*</a:t>
                  </a:r>
                  <a:endParaRPr kumimoji="1" lang="ja-JP" altLang="en-US" sz="2000">
                    <a:latin typeface="Times New Roman" pitchFamily="18" charset="0"/>
                    <a:cs typeface="Times New Roman" pitchFamily="18" charset="0"/>
                  </a:endParaRPr>
                </a:p>
              </p:txBody>
            </p:sp>
            <p:grpSp>
              <p:nvGrpSpPr>
                <p:cNvPr id="23568" name="図形グループ 61"/>
                <p:cNvGrpSpPr>
                  <a:grpSpLocks/>
                </p:cNvGrpSpPr>
                <p:nvPr/>
              </p:nvGrpSpPr>
              <p:grpSpPr bwMode="auto">
                <a:xfrm>
                  <a:off x="3619597" y="1603091"/>
                  <a:ext cx="2774947" cy="162060"/>
                  <a:chOff x="2729222" y="1772500"/>
                  <a:chExt cx="2790148" cy="148554"/>
                </a:xfrm>
              </p:grpSpPr>
              <p:cxnSp>
                <p:nvCxnSpPr>
                  <p:cNvPr id="17" name="直線コネクタ 16"/>
                  <p:cNvCxnSpPr/>
                  <p:nvPr/>
                </p:nvCxnSpPr>
                <p:spPr>
                  <a:xfrm>
                    <a:off x="2728849" y="1778284"/>
                    <a:ext cx="2789796" cy="0"/>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2728849" y="1779931"/>
                    <a:ext cx="0" cy="136640"/>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5518646" y="1779931"/>
                    <a:ext cx="0" cy="136640"/>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3569" name="テキスト ボックス 14"/>
                <p:cNvSpPr txBox="1">
                  <a:spLocks noChangeArrowheads="1"/>
                </p:cNvSpPr>
                <p:nvPr/>
              </p:nvSpPr>
              <p:spPr bwMode="auto">
                <a:xfrm>
                  <a:off x="4857255" y="1301176"/>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ja-JP" sz="2000">
                      <a:latin typeface="Times New Roman" pitchFamily="18" charset="0"/>
                      <a:cs typeface="Times New Roman" pitchFamily="18" charset="0"/>
                    </a:rPr>
                    <a:t>*</a:t>
                  </a:r>
                  <a:endParaRPr kumimoji="1" lang="ja-JP" altLang="en-US" sz="2000">
                    <a:latin typeface="Times New Roman" pitchFamily="18" charset="0"/>
                    <a:cs typeface="Times New Roman" pitchFamily="18" charset="0"/>
                  </a:endParaRPr>
                </a:p>
              </p:txBody>
            </p:sp>
            <p:sp>
              <p:nvSpPr>
                <p:cNvPr id="23570" name="テキスト ボックス 15"/>
                <p:cNvSpPr txBox="1">
                  <a:spLocks noChangeArrowheads="1"/>
                </p:cNvSpPr>
                <p:nvPr/>
              </p:nvSpPr>
              <p:spPr bwMode="auto">
                <a:xfrm rot="-5400000">
                  <a:off x="-73333" y="3021326"/>
                  <a:ext cx="18645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ja-JP" sz="1400" b="1">
                      <a:latin typeface="Times New Roman" pitchFamily="18" charset="0"/>
                      <a:cs typeface="Times New Roman" pitchFamily="18" charset="0"/>
                    </a:rPr>
                    <a:t>Proliferation rate</a:t>
                  </a:r>
                  <a:r>
                    <a:rPr kumimoji="1" lang="en-US" altLang="ja-JP" sz="1400" b="1">
                      <a:latin typeface="Times New Roman" pitchFamily="18" charset="0"/>
                      <a:cs typeface="Times New Roman" pitchFamily="18" charset="0"/>
                    </a:rPr>
                    <a:t> </a:t>
                  </a:r>
                  <a:r>
                    <a:rPr lang="en-US" altLang="ja-JP" sz="1400" b="1">
                      <a:latin typeface="Times New Roman" pitchFamily="18" charset="0"/>
                      <a:cs typeface="Times New Roman" pitchFamily="18" charset="0"/>
                    </a:rPr>
                    <a:t>(</a:t>
                  </a:r>
                  <a:r>
                    <a:rPr kumimoji="1" lang="en-US" altLang="ja-JP" sz="1400" b="1">
                      <a:latin typeface="Times New Roman" pitchFamily="18" charset="0"/>
                      <a:cs typeface="Times New Roman" pitchFamily="18" charset="0"/>
                    </a:rPr>
                    <a:t>%)</a:t>
                  </a:r>
                  <a:endParaRPr kumimoji="1" lang="ja-JP" altLang="en-US" sz="1400" b="1">
                    <a:latin typeface="Times New Roman" pitchFamily="18" charset="0"/>
                    <a:cs typeface="Times New Roman" pitchFamily="18" charset="0"/>
                  </a:endParaRPr>
                </a:p>
              </p:txBody>
            </p:sp>
          </p:grpSp>
        </p:grpSp>
        <p:sp>
          <p:nvSpPr>
            <p:cNvPr id="23556" name="正方形/長方形 1"/>
            <p:cNvSpPr>
              <a:spLocks noChangeArrowheads="1"/>
            </p:cNvSpPr>
            <p:nvPr/>
          </p:nvSpPr>
          <p:spPr bwMode="auto">
            <a:xfrm>
              <a:off x="35496" y="6372036"/>
              <a:ext cx="40831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t>Anticancer Res. 2014 Jan;34(1):141-6</a:t>
              </a:r>
              <a:endParaRPr lang="ja-JP"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正方形/長方形 1"/>
          <p:cNvSpPr>
            <a:spLocks noChangeArrowheads="1"/>
          </p:cNvSpPr>
          <p:nvPr/>
        </p:nvSpPr>
        <p:spPr bwMode="auto">
          <a:xfrm>
            <a:off x="34925" y="882650"/>
            <a:ext cx="9109075"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ts val="5275"/>
              </a:lnSpc>
            </a:pPr>
            <a:r>
              <a:rPr lang="en-US" altLang="ja-JP" sz="4400">
                <a:solidFill>
                  <a:srgbClr val="000000"/>
                </a:solidFill>
                <a:latin typeface="Times New Roman" pitchFamily="18" charset="0"/>
                <a:ea typeface="MS Mincho" pitchFamily="49" charset="-128"/>
              </a:rPr>
              <a:t>Yasuhiro Kuramitsu</a:t>
            </a:r>
            <a:r>
              <a:rPr lang="en-US" altLang="zh-CN" sz="4400">
                <a:solidFill>
                  <a:srgbClr val="000000"/>
                </a:solidFill>
                <a:latin typeface="Times New Roman" pitchFamily="18" charset="0"/>
              </a:rPr>
              <a:t>,</a:t>
            </a:r>
            <a:r>
              <a:rPr lang="en-US" altLang="ja-JP" sz="4400">
                <a:solidFill>
                  <a:srgbClr val="000000"/>
                </a:solidFill>
                <a:latin typeface="Times New Roman" pitchFamily="18" charset="0"/>
                <a:ea typeface="MS Mincho" pitchFamily="49" charset="-128"/>
              </a:rPr>
              <a:t> M.D., Ph.D</a:t>
            </a:r>
          </a:p>
          <a:p>
            <a:pPr eaLnBrk="1" hangingPunct="1">
              <a:lnSpc>
                <a:spcPts val="5275"/>
              </a:lnSpc>
            </a:pPr>
            <a:r>
              <a:rPr lang="en-US" altLang="zh-CN" sz="4400">
                <a:solidFill>
                  <a:srgbClr val="000000"/>
                </a:solidFill>
                <a:latin typeface="Times New Roman" pitchFamily="18" charset="0"/>
              </a:rPr>
              <a:t>Associate Professor</a:t>
            </a:r>
          </a:p>
          <a:p>
            <a:pPr eaLnBrk="1" hangingPunct="1">
              <a:lnSpc>
                <a:spcPts val="5275"/>
              </a:lnSpc>
            </a:pPr>
            <a:r>
              <a:rPr lang="en-US" altLang="zh-CN" sz="4400">
                <a:solidFill>
                  <a:srgbClr val="000000"/>
                </a:solidFill>
                <a:latin typeface="Times New Roman" pitchFamily="18" charset="0"/>
              </a:rPr>
              <a:t>Departments of Biochemistry and Functional Proteomics Yamaguchi University Graduate School of Medicine, Ube, Japan</a:t>
            </a:r>
          </a:p>
          <a:p>
            <a:pPr eaLnBrk="1" hangingPunct="1">
              <a:lnSpc>
                <a:spcPts val="5275"/>
              </a:lnSpc>
            </a:pPr>
            <a:r>
              <a:rPr lang="en-US" altLang="ja-JP" sz="4400">
                <a:latin typeface="Times New Roman" pitchFamily="18" charset="0"/>
              </a:rPr>
              <a:t>E-mail:</a:t>
            </a:r>
            <a:r>
              <a:rPr lang="ja-JP" altLang="en-US" sz="4400">
                <a:latin typeface="Times New Roman" pitchFamily="18" charset="0"/>
              </a:rPr>
              <a:t> </a:t>
            </a:r>
            <a:r>
              <a:rPr lang="en-US" altLang="zh-CN" sz="4400">
                <a:latin typeface="Times New Roman" pitchFamily="18" charset="0"/>
              </a:rPr>
              <a:t>climates</a:t>
            </a:r>
            <a:r>
              <a:rPr lang="en-US" altLang="ja-JP" sz="4400">
                <a:latin typeface="Times New Roman" pitchFamily="18" charset="0"/>
              </a:rPr>
              <a:t>@yamaguchi-u.ac.jp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グループ化 3"/>
          <p:cNvGrpSpPr>
            <a:grpSpLocks/>
          </p:cNvGrpSpPr>
          <p:nvPr/>
        </p:nvGrpSpPr>
        <p:grpSpPr bwMode="auto">
          <a:xfrm>
            <a:off x="158750" y="100013"/>
            <a:ext cx="8805863" cy="6650037"/>
            <a:chOff x="158750" y="100013"/>
            <a:chExt cx="8805863" cy="6650647"/>
          </a:xfrm>
        </p:grpSpPr>
        <p:grpSp>
          <p:nvGrpSpPr>
            <p:cNvPr id="24579" name="グループ化 3"/>
            <p:cNvGrpSpPr>
              <a:grpSpLocks/>
            </p:cNvGrpSpPr>
            <p:nvPr/>
          </p:nvGrpSpPr>
          <p:grpSpPr bwMode="auto">
            <a:xfrm>
              <a:off x="158750" y="100013"/>
              <a:ext cx="8805863" cy="6208712"/>
              <a:chOff x="158879" y="99301"/>
              <a:chExt cx="12181983" cy="7365083"/>
            </a:xfrm>
          </p:grpSpPr>
          <p:pic>
            <p:nvPicPr>
              <p:cNvPr id="24581" name="コンテンツ プレースホルダー 3"/>
              <p:cNvPicPr>
                <a:picLocks noChangeAspect="1"/>
              </p:cNvPicPr>
              <p:nvPr/>
            </p:nvPicPr>
            <p:blipFill>
              <a:blip r:embed="rId2">
                <a:extLst>
                  <a:ext uri="{28A0092B-C50C-407E-A947-70E740481C1C}">
                    <a14:useLocalDpi xmlns:a14="http://schemas.microsoft.com/office/drawing/2010/main" val="0"/>
                  </a:ext>
                </a:extLst>
              </a:blip>
              <a:srcRect l="32074" t="36208" r="24316" b="18982"/>
              <a:stretch>
                <a:fillRect/>
              </a:stretch>
            </p:blipFill>
            <p:spPr bwMode="auto">
              <a:xfrm>
                <a:off x="685830" y="1155898"/>
                <a:ext cx="10574078" cy="630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タイトル 1"/>
              <p:cNvSpPr txBox="1">
                <a:spLocks/>
              </p:cNvSpPr>
              <p:nvPr/>
            </p:nvSpPr>
            <p:spPr>
              <a:xfrm>
                <a:off x="158879" y="99301"/>
                <a:ext cx="12181983" cy="465185"/>
              </a:xfrm>
              <a:prstGeom prst="rect">
                <a:avLst/>
              </a:prstGeom>
            </p:spPr>
            <p:txBody>
              <a:bodyPr/>
              <a:lstStyle>
                <a:lvl1pPr>
                  <a:defRPr kumimoji="1" sz="3200">
                    <a:solidFill>
                      <a:schemeClr val="tx1"/>
                    </a:solidFill>
                    <a:latin typeface="MS UI Gothic" pitchFamily="50" charset="-128"/>
                    <a:ea typeface="MS UI Gothic" pitchFamily="50" charset="-128"/>
                  </a:defRPr>
                </a:lvl1pPr>
                <a:lvl2pPr>
                  <a:defRPr kumimoji="1" sz="2800">
                    <a:solidFill>
                      <a:schemeClr val="tx1"/>
                    </a:solidFill>
                    <a:latin typeface="MS UI Gothic" pitchFamily="50" charset="-128"/>
                    <a:ea typeface="MS UI Gothic" pitchFamily="50" charset="-128"/>
                  </a:defRPr>
                </a:lvl2pPr>
                <a:lvl3pPr>
                  <a:defRPr kumimoji="1" sz="2400">
                    <a:solidFill>
                      <a:schemeClr val="tx1"/>
                    </a:solidFill>
                    <a:latin typeface="MS UI Gothic" pitchFamily="50" charset="-128"/>
                    <a:ea typeface="MS UI Gothic" pitchFamily="50" charset="-128"/>
                  </a:defRPr>
                </a:lvl3pPr>
                <a:lvl4pPr>
                  <a:defRPr kumimoji="1" sz="2000">
                    <a:solidFill>
                      <a:schemeClr val="tx1"/>
                    </a:solidFill>
                    <a:latin typeface="MS UI Gothic" pitchFamily="50" charset="-128"/>
                    <a:ea typeface="MS UI Gothic" pitchFamily="50" charset="-128"/>
                  </a:defRPr>
                </a:lvl4pPr>
                <a:lvl5pPr>
                  <a:defRPr kumimoji="1" sz="2000">
                    <a:solidFill>
                      <a:schemeClr val="tx1"/>
                    </a:solidFill>
                    <a:latin typeface="MS UI Gothic" pitchFamily="50" charset="-128"/>
                    <a:ea typeface="MS UI Gothic" pitchFamily="50" charset="-128"/>
                  </a:defRPr>
                </a:lvl5pPr>
                <a:lvl6pPr eaLnBrk="0" hangingPunct="0">
                  <a:defRPr kumimoji="1" sz="2000">
                    <a:solidFill>
                      <a:schemeClr val="tx1"/>
                    </a:solidFill>
                    <a:latin typeface="MS UI Gothic" pitchFamily="50" charset="-128"/>
                    <a:ea typeface="MS UI Gothic" pitchFamily="50" charset="-128"/>
                  </a:defRPr>
                </a:lvl6pPr>
                <a:lvl7pPr eaLnBrk="0" hangingPunct="0">
                  <a:defRPr kumimoji="1" sz="2000">
                    <a:solidFill>
                      <a:schemeClr val="tx1"/>
                    </a:solidFill>
                    <a:latin typeface="MS UI Gothic" pitchFamily="50" charset="-128"/>
                    <a:ea typeface="MS UI Gothic" pitchFamily="50" charset="-128"/>
                  </a:defRPr>
                </a:lvl7pPr>
                <a:lvl8pPr eaLnBrk="0" hangingPunct="0">
                  <a:defRPr kumimoji="1" sz="2000">
                    <a:solidFill>
                      <a:schemeClr val="tx1"/>
                    </a:solidFill>
                    <a:latin typeface="MS UI Gothic" pitchFamily="50" charset="-128"/>
                    <a:ea typeface="MS UI Gothic" pitchFamily="50" charset="-128"/>
                  </a:defRPr>
                </a:lvl8pPr>
                <a:lvl9pPr eaLnBrk="0" hangingPunct="0">
                  <a:defRPr kumimoji="1" sz="2000">
                    <a:solidFill>
                      <a:schemeClr val="tx1"/>
                    </a:solidFill>
                    <a:latin typeface="MS UI Gothic" pitchFamily="50" charset="-128"/>
                    <a:ea typeface="MS UI Gothic" pitchFamily="50" charset="-128"/>
                  </a:defRPr>
                </a:lvl9pPr>
              </a:lstStyle>
              <a:p>
                <a:pPr>
                  <a:defRPr/>
                </a:pPr>
                <a:r>
                  <a:rPr lang="en-US" altLang="ja-JP" b="1" smtClean="0">
                    <a:solidFill>
                      <a:srgbClr val="2F5597"/>
                    </a:solidFill>
                    <a:effectLst>
                      <a:outerShdw blurRad="38100" dist="38100" dir="2700000" algn="tl">
                        <a:srgbClr val="C0C0C0"/>
                      </a:outerShdw>
                    </a:effectLst>
                    <a:latin typeface="Times New Roman" pitchFamily="18" charset="0"/>
                    <a:ea typeface="ＭＳ Ｐゴシック" charset="-128"/>
                    <a:cs typeface="Times New Roman" pitchFamily="18" charset="0"/>
                  </a:rPr>
                  <a:t>Expression levels of SOX2 in KLM1-R cells-1</a:t>
                </a:r>
                <a:endParaRPr lang="ja-JP" altLang="en-US" b="1" smtClean="0">
                  <a:solidFill>
                    <a:srgbClr val="000099"/>
                  </a:solidFill>
                  <a:effectLst>
                    <a:outerShdw blurRad="38100" dist="38100" dir="2700000" algn="tl">
                      <a:srgbClr val="C0C0C0"/>
                    </a:outerShdw>
                  </a:effectLst>
                  <a:latin typeface="Arial" charset="0"/>
                  <a:ea typeface="ＭＳ Ｐゴシック" charset="-128"/>
                  <a:cs typeface="Times New Roman" pitchFamily="18" charset="0"/>
                </a:endParaRPr>
              </a:p>
            </p:txBody>
          </p:sp>
        </p:grpSp>
        <p:sp>
          <p:nvSpPr>
            <p:cNvPr id="24580" name="正方形/長方形 1"/>
            <p:cNvSpPr>
              <a:spLocks noChangeArrowheads="1"/>
            </p:cNvSpPr>
            <p:nvPr/>
          </p:nvSpPr>
          <p:spPr bwMode="auto">
            <a:xfrm>
              <a:off x="179512" y="6381328"/>
              <a:ext cx="3416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t>Anticancer Res. 2014 (in press)</a:t>
              </a:r>
              <a:endParaRPr lang="ja-JP"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グループ化 3"/>
          <p:cNvGrpSpPr>
            <a:grpSpLocks/>
          </p:cNvGrpSpPr>
          <p:nvPr/>
        </p:nvGrpSpPr>
        <p:grpSpPr bwMode="auto">
          <a:xfrm>
            <a:off x="17463" y="100013"/>
            <a:ext cx="9525000" cy="6729412"/>
            <a:chOff x="17463" y="100013"/>
            <a:chExt cx="9525000" cy="6729412"/>
          </a:xfrm>
        </p:grpSpPr>
        <p:grpSp>
          <p:nvGrpSpPr>
            <p:cNvPr id="25603" name="グループ化 4"/>
            <p:cNvGrpSpPr>
              <a:grpSpLocks/>
            </p:cNvGrpSpPr>
            <p:nvPr/>
          </p:nvGrpSpPr>
          <p:grpSpPr bwMode="auto">
            <a:xfrm>
              <a:off x="17463" y="100013"/>
              <a:ext cx="9525000" cy="6729412"/>
              <a:chOff x="-35827" y="99301"/>
              <a:chExt cx="13071276" cy="6730111"/>
            </a:xfrm>
          </p:grpSpPr>
          <p:sp>
            <p:nvSpPr>
              <p:cNvPr id="2" name="タイトル 1"/>
              <p:cNvSpPr txBox="1">
                <a:spLocks/>
              </p:cNvSpPr>
              <p:nvPr/>
            </p:nvSpPr>
            <p:spPr>
              <a:xfrm>
                <a:off x="-35827" y="99301"/>
                <a:ext cx="13071276" cy="881154"/>
              </a:xfrm>
              <a:prstGeom prst="rect">
                <a:avLst/>
              </a:prstGeom>
            </p:spPr>
            <p:txBody>
              <a:bodyPr/>
              <a:lstStyle>
                <a:lvl1pPr>
                  <a:defRPr kumimoji="1" sz="3200">
                    <a:solidFill>
                      <a:schemeClr val="tx1"/>
                    </a:solidFill>
                    <a:latin typeface="MS UI Gothic" pitchFamily="50" charset="-128"/>
                    <a:ea typeface="MS UI Gothic" pitchFamily="50" charset="-128"/>
                  </a:defRPr>
                </a:lvl1pPr>
                <a:lvl2pPr>
                  <a:defRPr kumimoji="1" sz="2800">
                    <a:solidFill>
                      <a:schemeClr val="tx1"/>
                    </a:solidFill>
                    <a:latin typeface="MS UI Gothic" pitchFamily="50" charset="-128"/>
                    <a:ea typeface="MS UI Gothic" pitchFamily="50" charset="-128"/>
                  </a:defRPr>
                </a:lvl2pPr>
                <a:lvl3pPr>
                  <a:defRPr kumimoji="1" sz="2400">
                    <a:solidFill>
                      <a:schemeClr val="tx1"/>
                    </a:solidFill>
                    <a:latin typeface="MS UI Gothic" pitchFamily="50" charset="-128"/>
                    <a:ea typeface="MS UI Gothic" pitchFamily="50" charset="-128"/>
                  </a:defRPr>
                </a:lvl3pPr>
                <a:lvl4pPr>
                  <a:defRPr kumimoji="1" sz="2000">
                    <a:solidFill>
                      <a:schemeClr val="tx1"/>
                    </a:solidFill>
                    <a:latin typeface="MS UI Gothic" pitchFamily="50" charset="-128"/>
                    <a:ea typeface="MS UI Gothic" pitchFamily="50" charset="-128"/>
                  </a:defRPr>
                </a:lvl4pPr>
                <a:lvl5pPr>
                  <a:defRPr kumimoji="1" sz="2000">
                    <a:solidFill>
                      <a:schemeClr val="tx1"/>
                    </a:solidFill>
                    <a:latin typeface="MS UI Gothic" pitchFamily="50" charset="-128"/>
                    <a:ea typeface="MS UI Gothic" pitchFamily="50" charset="-128"/>
                  </a:defRPr>
                </a:lvl5pPr>
                <a:lvl6pPr eaLnBrk="0" hangingPunct="0">
                  <a:defRPr kumimoji="1" sz="2000">
                    <a:solidFill>
                      <a:schemeClr val="tx1"/>
                    </a:solidFill>
                    <a:latin typeface="MS UI Gothic" pitchFamily="50" charset="-128"/>
                    <a:ea typeface="MS UI Gothic" pitchFamily="50" charset="-128"/>
                  </a:defRPr>
                </a:lvl6pPr>
                <a:lvl7pPr eaLnBrk="0" hangingPunct="0">
                  <a:defRPr kumimoji="1" sz="2000">
                    <a:solidFill>
                      <a:schemeClr val="tx1"/>
                    </a:solidFill>
                    <a:latin typeface="MS UI Gothic" pitchFamily="50" charset="-128"/>
                    <a:ea typeface="MS UI Gothic" pitchFamily="50" charset="-128"/>
                  </a:defRPr>
                </a:lvl7pPr>
                <a:lvl8pPr eaLnBrk="0" hangingPunct="0">
                  <a:defRPr kumimoji="1" sz="2000">
                    <a:solidFill>
                      <a:schemeClr val="tx1"/>
                    </a:solidFill>
                    <a:latin typeface="MS UI Gothic" pitchFamily="50" charset="-128"/>
                    <a:ea typeface="MS UI Gothic" pitchFamily="50" charset="-128"/>
                  </a:defRPr>
                </a:lvl8pPr>
                <a:lvl9pPr eaLnBrk="0" hangingPunct="0">
                  <a:defRPr kumimoji="1" sz="2000">
                    <a:solidFill>
                      <a:schemeClr val="tx1"/>
                    </a:solidFill>
                    <a:latin typeface="MS UI Gothic" pitchFamily="50" charset="-128"/>
                    <a:ea typeface="MS UI Gothic" pitchFamily="50" charset="-128"/>
                  </a:defRPr>
                </a:lvl9pPr>
              </a:lstStyle>
              <a:p>
                <a:pPr>
                  <a:defRPr/>
                </a:pPr>
                <a:r>
                  <a:rPr lang="en-US" altLang="ja-JP" sz="3600" b="1" smtClean="0">
                    <a:solidFill>
                      <a:srgbClr val="2F5597"/>
                    </a:solidFill>
                    <a:effectLst>
                      <a:outerShdw blurRad="38100" dist="38100" dir="2700000" algn="tl">
                        <a:srgbClr val="C0C0C0"/>
                      </a:outerShdw>
                    </a:effectLst>
                    <a:latin typeface="Times New Roman" pitchFamily="18" charset="0"/>
                    <a:ea typeface="ＭＳ Ｐゴシック" charset="-128"/>
                    <a:cs typeface="Times New Roman" pitchFamily="18" charset="0"/>
                  </a:rPr>
                  <a:t>Expression levels of SOX2 in KLM1-R cells-2</a:t>
                </a:r>
                <a:endParaRPr lang="ja-JP" altLang="en-US" sz="3600" b="1" smtClean="0">
                  <a:solidFill>
                    <a:srgbClr val="000099"/>
                  </a:solidFill>
                  <a:effectLst>
                    <a:outerShdw blurRad="38100" dist="38100" dir="2700000" algn="tl">
                      <a:srgbClr val="C0C0C0"/>
                    </a:outerShdw>
                  </a:effectLst>
                  <a:latin typeface="Arial" charset="0"/>
                  <a:ea typeface="ＭＳ Ｐゴシック" charset="-128"/>
                  <a:cs typeface="Times New Roman" pitchFamily="18" charset="0"/>
                </a:endParaRPr>
              </a:p>
            </p:txBody>
          </p:sp>
          <p:pic>
            <p:nvPicPr>
              <p:cNvPr id="25606" name="コンテンツ プレースホルダー 3"/>
              <p:cNvPicPr>
                <a:picLocks noChangeAspect="1"/>
              </p:cNvPicPr>
              <p:nvPr/>
            </p:nvPicPr>
            <p:blipFill>
              <a:blip r:embed="rId2">
                <a:extLst>
                  <a:ext uri="{28A0092B-C50C-407E-A947-70E740481C1C}">
                    <a14:useLocalDpi xmlns:a14="http://schemas.microsoft.com/office/drawing/2010/main" val="0"/>
                  </a:ext>
                </a:extLst>
              </a:blip>
              <a:srcRect l="34349" t="29843" r="27235" b="26961"/>
              <a:stretch>
                <a:fillRect/>
              </a:stretch>
            </p:blipFill>
            <p:spPr bwMode="auto">
              <a:xfrm>
                <a:off x="1072647" y="749506"/>
                <a:ext cx="8911362" cy="563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テキスト ボックス 3"/>
              <p:cNvSpPr txBox="1">
                <a:spLocks noChangeArrowheads="1"/>
              </p:cNvSpPr>
              <p:nvPr/>
            </p:nvSpPr>
            <p:spPr bwMode="auto">
              <a:xfrm>
                <a:off x="6790267" y="6367747"/>
                <a:ext cx="51477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ja-JP" sz="2400">
                    <a:latin typeface="Times New Roman" pitchFamily="18" charset="0"/>
                    <a:cs typeface="Times New Roman" pitchFamily="18" charset="0"/>
                  </a:rPr>
                  <a:t>calculated by Student’s </a:t>
                </a:r>
                <a:r>
                  <a:rPr lang="en-US" altLang="ja-JP" sz="2400" i="1">
                    <a:latin typeface="Times New Roman" pitchFamily="18" charset="0"/>
                    <a:cs typeface="Times New Roman" pitchFamily="18" charset="0"/>
                  </a:rPr>
                  <a:t>t</a:t>
                </a:r>
                <a:r>
                  <a:rPr lang="en-US" altLang="ja-JP" sz="2400">
                    <a:latin typeface="Times New Roman" pitchFamily="18" charset="0"/>
                    <a:cs typeface="Times New Roman" pitchFamily="18" charset="0"/>
                  </a:rPr>
                  <a:t> test</a:t>
                </a:r>
                <a:endParaRPr kumimoji="1" lang="ja-JP" altLang="en-US" sz="2400">
                  <a:latin typeface="Times New Roman" pitchFamily="18" charset="0"/>
                  <a:cs typeface="Times New Roman" pitchFamily="18" charset="0"/>
                </a:endParaRPr>
              </a:p>
            </p:txBody>
          </p:sp>
        </p:grpSp>
        <p:sp>
          <p:nvSpPr>
            <p:cNvPr id="25604" name="正方形/長方形 2"/>
            <p:cNvSpPr>
              <a:spLocks noChangeArrowheads="1"/>
            </p:cNvSpPr>
            <p:nvPr/>
          </p:nvSpPr>
          <p:spPr bwMode="auto">
            <a:xfrm>
              <a:off x="107504" y="6372036"/>
              <a:ext cx="3480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t>Anticancer Res. 2014  (in press)</a:t>
              </a:r>
              <a:endParaRPr lang="ja-JP" alt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26627" name="Picture 2" descr="C:\Users\satyavarali-m\Desktop\images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26628" name="Rectangle 3"/>
          <p:cNvSpPr>
            <a:spLocks noChangeArrowheads="1"/>
          </p:cNvSpPr>
          <p:nvPr/>
        </p:nvSpPr>
        <p:spPr bwMode="auto">
          <a:xfrm>
            <a:off x="295275" y="1196975"/>
            <a:ext cx="8382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500" b="1">
                <a:latin typeface="Calibri" pitchFamily="34" charset="0"/>
                <a:cs typeface="Calibri" pitchFamily="34" charset="0"/>
              </a:rPr>
              <a:t>Journal of Proteomics &amp; Bioinformatics</a:t>
            </a:r>
            <a:br>
              <a:rPr lang="en-US" sz="3500" b="1">
                <a:latin typeface="Calibri" pitchFamily="34" charset="0"/>
                <a:cs typeface="Calibri" pitchFamily="34" charset="0"/>
              </a:rPr>
            </a:br>
            <a:r>
              <a:rPr lang="en-US" sz="3500" b="1">
                <a:latin typeface="Calibri" pitchFamily="34" charset="0"/>
                <a:cs typeface="Calibri" pitchFamily="34" charset="0"/>
              </a:rPr>
              <a:t>Related Journals</a:t>
            </a:r>
          </a:p>
        </p:txBody>
      </p:sp>
      <p:sp>
        <p:nvSpPr>
          <p:cNvPr id="26629" name="Rectangle 4"/>
          <p:cNvSpPr>
            <a:spLocks noChangeArrowheads="1"/>
          </p:cNvSpPr>
          <p:nvPr/>
        </p:nvSpPr>
        <p:spPr bwMode="auto">
          <a:xfrm>
            <a:off x="188913" y="2636838"/>
            <a:ext cx="89154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Wingdings" pitchFamily="2" charset="2"/>
              <a:buChar char="Ø"/>
            </a:pPr>
            <a:r>
              <a:rPr lang="en-US" sz="3000">
                <a:latin typeface="Calibri" pitchFamily="34" charset="0"/>
                <a:cs typeface="Calibri" pitchFamily="34" charset="0"/>
                <a:hlinkClick r:id="rId3"/>
              </a:rPr>
              <a:t>Transcriptomics: Open Access</a:t>
            </a:r>
            <a:endParaRPr lang="en-US" sz="3000">
              <a:latin typeface="Calibri" pitchFamily="34" charset="0"/>
              <a:cs typeface="Calibri" pitchFamily="34" charset="0"/>
            </a:endParaRPr>
          </a:p>
          <a:p>
            <a:pPr marL="342900" indent="-342900">
              <a:buFont typeface="Wingdings" pitchFamily="2" charset="2"/>
              <a:buChar char="Ø"/>
            </a:pPr>
            <a:r>
              <a:rPr lang="en-US" sz="3000">
                <a:latin typeface="Calibri" pitchFamily="34" charset="0"/>
                <a:cs typeface="Calibri" pitchFamily="34" charset="0"/>
                <a:hlinkClick r:id="rId4" tooltip="Journal of Pharmacogenomics &amp; Pharmacoproteomics "/>
              </a:rPr>
              <a:t>Journal of Pharmacogenomics &amp; Pharmacoproteomics </a:t>
            </a:r>
            <a:endParaRPr lang="en-US" sz="3000">
              <a:latin typeface="Calibri" pitchFamily="34" charset="0"/>
              <a:cs typeface="Calibri" pitchFamily="34" charset="0"/>
            </a:endParaRPr>
          </a:p>
          <a:p>
            <a:pPr marL="342900" indent="-342900">
              <a:buFont typeface="Wingdings" pitchFamily="2" charset="2"/>
              <a:buChar char="Ø"/>
            </a:pPr>
            <a:r>
              <a:rPr lang="en-US" sz="3000">
                <a:latin typeface="Calibri" pitchFamily="34" charset="0"/>
                <a:cs typeface="Calibri" pitchFamily="34" charset="0"/>
                <a:hlinkClick r:id="rId5"/>
              </a:rPr>
              <a:t>Journal of Data Mining in Genomics &amp; Proteomics</a:t>
            </a:r>
            <a:endParaRPr lang="en-US" sz="3000">
              <a:latin typeface="Calibri" pitchFamily="34" charset="0"/>
              <a:cs typeface="Calibri" pitchFamily="34" charset="0"/>
            </a:endParaRPr>
          </a:p>
        </p:txBody>
      </p:sp>
      <p:pic>
        <p:nvPicPr>
          <p:cNvPr id="26630" name="Picture 1" descr="C:\Users\satyavarali-m\Desktop\ag_abi_projectarea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652963"/>
            <a:ext cx="4525963"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smtClean="0">
              <a:ea typeface="ＭＳ Ｐゴシック" pitchFamily="34" charset="-128"/>
            </a:endParaRPr>
          </a:p>
        </p:txBody>
      </p:sp>
      <p:sp>
        <p:nvSpPr>
          <p:cNvPr id="31747" name="Content Placeholder 2"/>
          <p:cNvSpPr>
            <a:spLocks noGrp="1"/>
          </p:cNvSpPr>
          <p:nvPr>
            <p:ph idx="1"/>
          </p:nvPr>
        </p:nvSpPr>
        <p:spPr/>
        <p:txBody>
          <a:bodyPr/>
          <a:lstStyle/>
          <a:p>
            <a:endParaRPr lang="en-US" smtClean="0">
              <a:ea typeface="ＭＳ Ｐゴシック" pitchFamily="34" charset="-128"/>
            </a:endParaRPr>
          </a:p>
        </p:txBody>
      </p:sp>
      <p:pic>
        <p:nvPicPr>
          <p:cNvPr id="31748" name="Picture 2" descr="C:\Users\satyavarali-m\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068"/>
            <a:ext cx="9144000" cy="690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57200" y="1371600"/>
            <a:ext cx="8420100" cy="3323987"/>
          </a:xfrm>
          <a:prstGeom prst="rect">
            <a:avLst/>
          </a:prstGeom>
        </p:spPr>
        <p:txBody>
          <a:bodyPr>
            <a:spAutoFit/>
          </a:bodyPr>
          <a:lstStyle/>
          <a:p>
            <a:pPr>
              <a:defRPr/>
            </a:pPr>
            <a:r>
              <a:rPr lang="en-US" sz="3500" dirty="0" smtClean="0">
                <a:latin typeface="+mn-lt"/>
              </a:rPr>
              <a:t>For more details on </a:t>
            </a:r>
            <a:r>
              <a:rPr lang="en-US" sz="3500" dirty="0">
                <a:latin typeface="+mn-lt"/>
              </a:rPr>
              <a:t>Conferences Related</a:t>
            </a:r>
          </a:p>
          <a:p>
            <a:pPr>
              <a:defRPr/>
            </a:pPr>
            <a:r>
              <a:rPr lang="en-US" sz="3500" dirty="0" smtClean="0">
                <a:latin typeface="+mn-lt"/>
              </a:rPr>
              <a:t>Journal </a:t>
            </a:r>
            <a:r>
              <a:rPr lang="en-US" sz="3500" dirty="0">
                <a:latin typeface="+mn-lt"/>
              </a:rPr>
              <a:t>of Proteomics &amp; </a:t>
            </a:r>
            <a:r>
              <a:rPr lang="en-US" sz="3500" dirty="0" smtClean="0">
                <a:latin typeface="+mn-lt"/>
              </a:rPr>
              <a:t>Bioinformatics please visit: </a:t>
            </a:r>
          </a:p>
          <a:p>
            <a:pPr>
              <a:defRPr/>
            </a:pPr>
            <a:endParaRPr lang="en-US" sz="3500" dirty="0" smtClean="0">
              <a:latin typeface="+mn-lt"/>
            </a:endParaRPr>
          </a:p>
          <a:p>
            <a:pPr>
              <a:defRPr/>
            </a:pPr>
            <a:r>
              <a:rPr lang="en-US" sz="3500" b="1" dirty="0">
                <a:latin typeface="+mn-lt"/>
                <a:hlinkClick r:id="rId3"/>
              </a:rPr>
              <a:t>http://</a:t>
            </a:r>
            <a:r>
              <a:rPr lang="en-US" sz="3500" b="1" dirty="0" smtClean="0">
                <a:latin typeface="+mn-lt"/>
                <a:hlinkClick r:id="rId3"/>
              </a:rPr>
              <a:t>www.conferenceseries.com/biochemistry-meetings</a:t>
            </a:r>
            <a:endParaRPr lang="en-US" sz="3500" b="1" dirty="0">
              <a:latin typeface="+mn-lt"/>
            </a:endParaRPr>
          </a:p>
        </p:txBody>
      </p:sp>
    </p:spTree>
    <p:extLst>
      <p:ext uri="{BB962C8B-B14F-4D97-AF65-F5344CB8AC3E}">
        <p14:creationId xmlns:p14="http://schemas.microsoft.com/office/powerpoint/2010/main" val="825517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smtClean="0">
              <a:ea typeface="ＭＳ Ｐゴシック" pitchFamily="34" charset="-128"/>
            </a:endParaRPr>
          </a:p>
        </p:txBody>
      </p:sp>
      <p:pic>
        <p:nvPicPr>
          <p:cNvPr id="32771" name="Picture 2" descr="C:\Users\satyavarali-m\Desktop\images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0134"/>
            <a:ext cx="9144000" cy="6888134"/>
          </a:xfrm>
          <a:noFill/>
        </p:spPr>
      </p:pic>
      <p:sp>
        <p:nvSpPr>
          <p:cNvPr id="4" name="Rectangle 3"/>
          <p:cNvSpPr/>
          <p:nvPr/>
        </p:nvSpPr>
        <p:spPr>
          <a:xfrm>
            <a:off x="615950" y="1295400"/>
            <a:ext cx="8001000" cy="4278094"/>
          </a:xfrm>
          <a:prstGeom prst="rect">
            <a:avLst/>
          </a:prstGeom>
        </p:spPr>
        <p:txBody>
          <a:bodyPr>
            <a:spAutoFit/>
          </a:bodyPr>
          <a:lstStyle/>
          <a:p>
            <a:pPr algn="just">
              <a:defRPr/>
            </a:pPr>
            <a:r>
              <a:rPr lang="en-US" sz="3000" dirty="0" smtClean="0">
                <a:latin typeface="+mn-lt"/>
              </a:rPr>
              <a:t>Open </a:t>
            </a:r>
            <a:r>
              <a:rPr lang="en-US" sz="3000" dirty="0">
                <a:latin typeface="+mn-lt"/>
              </a:rPr>
              <a:t>Access Membership </a:t>
            </a:r>
            <a:r>
              <a:rPr lang="en-US" sz="3000" dirty="0" smtClean="0">
                <a:latin typeface="+mn-lt"/>
              </a:rPr>
              <a:t>with OMICS International enables academicians,</a:t>
            </a:r>
            <a:r>
              <a:rPr lang="en-US" sz="3000" dirty="0">
                <a:latin typeface="+mn-lt"/>
              </a:rPr>
              <a:t> research institutions, funders and corporations to actively encourage open access in scholarly communication and the dissemination of research published by their authors.</a:t>
            </a:r>
          </a:p>
          <a:p>
            <a:pPr algn="just">
              <a:defRPr/>
            </a:pPr>
            <a:r>
              <a:rPr lang="en-US" sz="3000" dirty="0">
                <a:latin typeface="+mn-lt"/>
              </a:rPr>
              <a:t>For more details and benefits, click on the link below:</a:t>
            </a:r>
          </a:p>
          <a:p>
            <a:pPr algn="just">
              <a:defRPr/>
            </a:pPr>
            <a:r>
              <a:rPr lang="en-US" sz="3200" dirty="0">
                <a:latin typeface="+mn-lt"/>
                <a:hlinkClick r:id="rId3"/>
              </a:rPr>
              <a:t>http://omicsonline.org/membership.php</a:t>
            </a:r>
            <a:endParaRPr lang="en-US" sz="3000" dirty="0">
              <a:latin typeface="+mn-lt"/>
            </a:endParaRPr>
          </a:p>
        </p:txBody>
      </p:sp>
    </p:spTree>
    <p:extLst>
      <p:ext uri="{BB962C8B-B14F-4D97-AF65-F5344CB8AC3E}">
        <p14:creationId xmlns:p14="http://schemas.microsoft.com/office/powerpoint/2010/main" val="100011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正方形/長方形 1"/>
          <p:cNvSpPr>
            <a:spLocks noChangeArrowheads="1"/>
          </p:cNvSpPr>
          <p:nvPr/>
        </p:nvSpPr>
        <p:spPr bwMode="auto">
          <a:xfrm>
            <a:off x="34925" y="117475"/>
            <a:ext cx="9109075"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2400">
                <a:latin typeface="Times New Roman" pitchFamily="18" charset="0"/>
                <a:cs typeface="Times New Roman" pitchFamily="18" charset="0"/>
              </a:rPr>
              <a:t>	</a:t>
            </a:r>
            <a:r>
              <a:rPr lang="en-US" altLang="ja-JP" sz="2200">
                <a:latin typeface="Times New Roman" pitchFamily="18" charset="0"/>
                <a:cs typeface="Times New Roman" pitchFamily="18" charset="0"/>
              </a:rPr>
              <a:t>Pancreatic cancer remains one of the diseases with poor prognosis, and the most patients have no chance to be operated when they are diagnosed as pancreatic cancer. Their 5-year survival rate is less than 5%. Gemcitabine is one of the most effective chemotherapeutic drugs for pancreatic cancer, but the therapeutic effect is insufficient because many types of pancreatic cancer are resistant. We have reported that </a:t>
            </a:r>
            <a:r>
              <a:rPr lang="en-US" altLang="ja-JP" sz="2200" b="1" i="1">
                <a:solidFill>
                  <a:srgbClr val="FF0000"/>
                </a:solidFill>
                <a:latin typeface="Times New Roman" pitchFamily="18" charset="0"/>
                <a:cs typeface="Times New Roman" pitchFamily="18" charset="0"/>
              </a:rPr>
              <a:t>HSP27 was one of the important factors related to gemcitabine-resistance</a:t>
            </a:r>
            <a:r>
              <a:rPr lang="en-US" altLang="ja-JP" sz="2200">
                <a:latin typeface="Times New Roman" pitchFamily="18" charset="0"/>
                <a:cs typeface="Times New Roman" pitchFamily="18" charset="0"/>
              </a:rPr>
              <a:t>. We treated gemcitabine-resistant pancreatic cancer cells with interferon-gamma or KNK-437, which were reported as HSP27-suppressors, and showed the suppressive effects of HSP27 and combinatorial effects on inhibition of proliferation against gemcitabine-resistant pancreatic cancer cells.</a:t>
            </a:r>
          </a:p>
          <a:p>
            <a:r>
              <a:rPr lang="en-US" altLang="ja-JP" sz="2200">
                <a:latin typeface="Times New Roman" pitchFamily="18" charset="0"/>
                <a:cs typeface="Times New Roman" pitchFamily="18" charset="0"/>
              </a:rPr>
              <a:t>	AHCC is an extract of basidiomycete mushroom and includes polysaccharide, and has been used as health food to enhance the therapeutic effects and reduce the adverse effects of chemotherapy. In the present study we </a:t>
            </a:r>
            <a:r>
              <a:rPr lang="en-US" altLang="ja-JP" sz="2200" b="1" i="1">
                <a:solidFill>
                  <a:srgbClr val="FF0000"/>
                </a:solidFill>
                <a:latin typeface="Times New Roman" pitchFamily="18" charset="0"/>
                <a:cs typeface="Times New Roman" pitchFamily="18" charset="0"/>
              </a:rPr>
              <a:t>investigated the effects of AHCC on the expression of HSP27, and the effects of combinatorial treatment of AHCC and gemcitabine on the gemcitabine-resistant pancreatic cancer cells</a:t>
            </a:r>
            <a:r>
              <a:rPr lang="en-US" altLang="ja-JP" sz="2200">
                <a:latin typeface="Times New Roman" pitchFamily="18" charset="0"/>
                <a:cs typeface="Times New Roman" pitchFamily="18" charset="0"/>
              </a:rPr>
              <a:t>, and </a:t>
            </a:r>
            <a:r>
              <a:rPr lang="en-US" altLang="ja-JP" sz="2200" b="1">
                <a:solidFill>
                  <a:srgbClr val="0070C0"/>
                </a:solidFill>
                <a:latin typeface="Times New Roman" pitchFamily="18" charset="0"/>
                <a:cs typeface="Times New Roman" pitchFamily="18" charset="0"/>
              </a:rPr>
              <a:t>AHCC down-regulated HSP27 and showed an anti-proliferative effect on gemcitabine-resistant cells.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4613" y="-71438"/>
            <a:ext cx="9542463" cy="908051"/>
          </a:xfrm>
          <a:prstGeom prst="rect">
            <a:avLst/>
          </a:prstGeom>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kumimoji="1" lang="en-US" altLang="ja-JP" sz="5400" b="1" smtClean="0">
                <a:solidFill>
                  <a:srgbClr val="000099"/>
                </a:solidFill>
                <a:effectLst>
                  <a:outerShdw blurRad="38100" dist="38100" dir="2700000" algn="tl">
                    <a:srgbClr val="C0C0C0"/>
                  </a:outerShdw>
                </a:effectLst>
                <a:latin typeface="Times New Roman" pitchFamily="18" charset="0"/>
                <a:ea typeface="ＭＳ ゴシック" pitchFamily="49" charset="-128"/>
                <a:cs typeface="Times New Roman" pitchFamily="18" charset="0"/>
              </a:rPr>
              <a:t>Prognosis of pancreatic cancer</a:t>
            </a:r>
            <a:endParaRPr kumimoji="1" lang="ja-JP" altLang="en-US" sz="5400" b="1" smtClean="0">
              <a:solidFill>
                <a:srgbClr val="000099"/>
              </a:solidFill>
              <a:effectLst>
                <a:outerShdw blurRad="38100" dist="38100" dir="2700000" algn="tl">
                  <a:srgbClr val="C0C0C0"/>
                </a:outerShdw>
              </a:effectLst>
              <a:latin typeface="Times New Roman" pitchFamily="18" charset="0"/>
              <a:ea typeface="ＭＳ ゴシック" pitchFamily="49" charset="-128"/>
              <a:cs typeface="Times New Roman" pitchFamily="18" charset="0"/>
            </a:endParaRPr>
          </a:p>
        </p:txBody>
      </p:sp>
      <p:graphicFrame>
        <p:nvGraphicFramePr>
          <p:cNvPr id="3" name="Group 60"/>
          <p:cNvGraphicFramePr>
            <a:graphicFrameLocks noGrp="1"/>
          </p:cNvGraphicFramePr>
          <p:nvPr/>
        </p:nvGraphicFramePr>
        <p:xfrm>
          <a:off x="539750" y="1700213"/>
          <a:ext cx="4248150" cy="4729176"/>
        </p:xfrm>
        <a:graphic>
          <a:graphicData uri="http://schemas.openxmlformats.org/drawingml/2006/table">
            <a:tbl>
              <a:tblPr/>
              <a:tblGrid>
                <a:gridCol w="1584325"/>
                <a:gridCol w="939800"/>
                <a:gridCol w="1724025"/>
              </a:tblGrid>
              <a:tr h="8229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1"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Stage</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1"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n</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5 year survival rate</a:t>
                      </a:r>
                      <a:endParaRPr kumimoji="1" lang="ja-JP" altLang="en-US" sz="24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endParaRP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14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StageⅠ</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128</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58.6%</a:t>
                      </a:r>
                      <a:endParaRPr kumimoji="1" lang="en-US" altLang="ja-JP" sz="2600" b="0" i="0" u="none" strike="noStrike" cap="none" normalizeH="0" baseline="0" smtClean="0">
                        <a:ln>
                          <a:noFill/>
                        </a:ln>
                        <a:solidFill>
                          <a:schemeClr val="tx1"/>
                        </a:solidFill>
                        <a:effectLst/>
                        <a:latin typeface="MS Gothic" pitchFamily="49" charset="-128"/>
                        <a:ea typeface="MS Gothic" pitchFamily="49" charset="-128"/>
                        <a:cs typeface="Times New Roman" pitchFamily="18" charset="0"/>
                      </a:endParaRP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61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StageⅡ</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192</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51.0%</a:t>
                      </a:r>
                      <a:endParaRPr kumimoji="1" lang="en-US" altLang="ja-JP" sz="2600" b="0" i="0" u="none" strike="noStrike" cap="none" normalizeH="0" baseline="0" smtClean="0">
                        <a:ln>
                          <a:noFill/>
                        </a:ln>
                        <a:solidFill>
                          <a:schemeClr val="tx1"/>
                        </a:solidFill>
                        <a:effectLst/>
                        <a:latin typeface="MS Gothic" pitchFamily="49" charset="-128"/>
                        <a:ea typeface="MS Gothic" pitchFamily="49" charset="-128"/>
                        <a:cs typeface="Times New Roman" pitchFamily="18" charset="0"/>
                      </a:endParaRP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29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StageⅢ</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1039</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25.9%</a:t>
                      </a:r>
                      <a:endParaRPr kumimoji="1" lang="en-US" altLang="ja-JP" sz="2600" b="0" i="0" u="none" strike="noStrike" cap="none" normalizeH="0" baseline="0" smtClean="0">
                        <a:ln>
                          <a:noFill/>
                        </a:ln>
                        <a:solidFill>
                          <a:schemeClr val="tx1"/>
                        </a:solidFill>
                        <a:effectLst/>
                        <a:latin typeface="MS Gothic" pitchFamily="49" charset="-128"/>
                        <a:ea typeface="MS Gothic" pitchFamily="49" charset="-128"/>
                        <a:cs typeface="Times New Roman" pitchFamily="18" charset="0"/>
                      </a:endParaRP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10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StageⅣa</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1809</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11.9%</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5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rgbClr val="FF0000"/>
                          </a:solidFill>
                          <a:effectLst/>
                          <a:latin typeface="Times New Roman" pitchFamily="18" charset="0"/>
                          <a:ea typeface="MS Gothic" pitchFamily="49" charset="-128"/>
                          <a:cs typeface="Times New Roman" pitchFamily="18" charset="0"/>
                        </a:rPr>
                        <a:t>StageⅣb</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rgbClr val="FF0000"/>
                          </a:solidFill>
                          <a:effectLst/>
                          <a:latin typeface="Times New Roman" pitchFamily="18" charset="0"/>
                          <a:ea typeface="MS Gothic" pitchFamily="49" charset="-128"/>
                          <a:cs typeface="Times New Roman" pitchFamily="18" charset="0"/>
                        </a:rPr>
                        <a:t>4661</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rgbClr val="FF0000"/>
                          </a:solidFill>
                          <a:effectLst/>
                          <a:latin typeface="Times New Roman" pitchFamily="18" charset="0"/>
                          <a:ea typeface="MS Gothic" pitchFamily="49" charset="-128"/>
                          <a:cs typeface="Times New Roman" pitchFamily="18" charset="0"/>
                        </a:rPr>
                        <a:t>2.8%</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 name="Group 33"/>
          <p:cNvGraphicFramePr>
            <a:graphicFrameLocks noGrp="1"/>
          </p:cNvGraphicFramePr>
          <p:nvPr/>
        </p:nvGraphicFramePr>
        <p:xfrm>
          <a:off x="5219700" y="1700213"/>
          <a:ext cx="3600450" cy="4679950"/>
        </p:xfrm>
        <a:graphic>
          <a:graphicData uri="http://schemas.openxmlformats.org/drawingml/2006/table">
            <a:tbl>
              <a:tblPr/>
              <a:tblGrid>
                <a:gridCol w="1606550"/>
                <a:gridCol w="1993900"/>
              </a:tblGrid>
              <a:tr h="936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ゴシック" pitchFamily="49" charset="-128"/>
                          <a:cs typeface="Times New Roman" pitchFamily="18" charset="0"/>
                        </a:rPr>
                        <a:t>Method of therapy</a:t>
                      </a:r>
                      <a:endParaRPr kumimoji="1" lang="ja-JP" altLang="en-US" sz="2400" b="0" i="0" u="none" strike="noStrike" cap="none" normalizeH="0" baseline="0" smtClean="0">
                        <a:ln>
                          <a:noFill/>
                        </a:ln>
                        <a:solidFill>
                          <a:schemeClr val="tx1"/>
                        </a:solidFill>
                        <a:effectLst/>
                        <a:latin typeface="Times New Roman" pitchFamily="18" charset="0"/>
                        <a:ea typeface="ＭＳ ゴシック" pitchFamily="49" charset="-128"/>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chemeClr val="tx1"/>
                          </a:solidFill>
                          <a:effectLst/>
                          <a:latin typeface="Times New Roman" pitchFamily="18" charset="0"/>
                          <a:ea typeface="ＭＳ ゴシック" pitchFamily="49" charset="-128"/>
                          <a:cs typeface="Times New Roman" pitchFamily="18" charset="0"/>
                        </a:rPr>
                        <a:t>5 year survival rate</a:t>
                      </a:r>
                      <a:endParaRPr kumimoji="1" lang="ja-JP" altLang="en-US" sz="2600" b="0" i="0" u="none" strike="noStrike" cap="none" normalizeH="0" baseline="0" smtClean="0">
                        <a:ln>
                          <a:noFill/>
                        </a:ln>
                        <a:solidFill>
                          <a:schemeClr val="tx1"/>
                        </a:solidFill>
                        <a:effectLst/>
                        <a:latin typeface="Times New Roman" pitchFamily="18" charset="0"/>
                        <a:ea typeface="ＭＳ ゴシック"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chemeClr val="tx1"/>
                          </a:solidFill>
                          <a:effectLst/>
                          <a:latin typeface="Times New Roman" pitchFamily="18" charset="0"/>
                          <a:ea typeface="ＭＳ ゴシック" pitchFamily="49" charset="-128"/>
                          <a:cs typeface="Times New Roman" pitchFamily="18" charset="0"/>
                        </a:rPr>
                        <a:t>Resection</a:t>
                      </a:r>
                      <a:endParaRPr kumimoji="1" lang="ja-JP" altLang="en-US" sz="2600" b="0" i="0" u="none" strike="noStrike" cap="none" normalizeH="0" baseline="0" smtClean="0">
                        <a:ln>
                          <a:noFill/>
                        </a:ln>
                        <a:solidFill>
                          <a:schemeClr val="tx1"/>
                        </a:solidFill>
                        <a:effectLst/>
                        <a:latin typeface="Times New Roman" pitchFamily="18" charset="0"/>
                        <a:ea typeface="ＭＳ ゴシック" pitchFamily="49" charset="-128"/>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chemeClr val="tx1"/>
                          </a:solidFill>
                          <a:effectLst/>
                          <a:latin typeface="Times New Roman" pitchFamily="18" charset="0"/>
                          <a:ea typeface="ＭＳ ゴシック" pitchFamily="49" charset="-128"/>
                          <a:cs typeface="Times New Roman" pitchFamily="18" charset="0"/>
                        </a:rPr>
                        <a:t>12.2%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3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rgbClr val="FF0000"/>
                          </a:solidFill>
                          <a:effectLst/>
                          <a:latin typeface="Times New Roman" pitchFamily="18" charset="0"/>
                          <a:ea typeface="ＭＳ ゴシック" pitchFamily="49" charset="-128"/>
                          <a:cs typeface="Times New Roman" pitchFamily="18" charset="0"/>
                        </a:rPr>
                        <a:t>Palliative operation</a:t>
                      </a:r>
                      <a:endParaRPr kumimoji="1" lang="ja-JP" altLang="en-US" sz="2600" b="0" i="0" u="none" strike="noStrike" cap="none" normalizeH="0" baseline="0" smtClean="0">
                        <a:ln>
                          <a:noFill/>
                        </a:ln>
                        <a:solidFill>
                          <a:srgbClr val="FF0000"/>
                        </a:solidFill>
                        <a:effectLst/>
                        <a:latin typeface="Times New Roman" pitchFamily="18" charset="0"/>
                        <a:ea typeface="ＭＳ ゴシック" pitchFamily="49" charset="-128"/>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rgbClr val="FF0000"/>
                          </a:solidFill>
                          <a:effectLst/>
                          <a:latin typeface="Times New Roman" pitchFamily="18" charset="0"/>
                          <a:ea typeface="ＭＳ ゴシック" pitchFamily="49" charset="-128"/>
                          <a:cs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200" b="0" i="0" u="none" strike="noStrike" cap="none" normalizeH="0" baseline="0" smtClean="0">
                          <a:ln>
                            <a:noFill/>
                          </a:ln>
                          <a:solidFill>
                            <a:srgbClr val="FF0000"/>
                          </a:solidFill>
                          <a:effectLst/>
                          <a:latin typeface="Times New Roman" pitchFamily="18" charset="0"/>
                          <a:ea typeface="ＭＳ ゴシック" pitchFamily="49" charset="-128"/>
                          <a:cs typeface="Times New Roman" pitchFamily="18" charset="0"/>
                        </a:rPr>
                        <a:t>Laparotomy</a:t>
                      </a:r>
                      <a:endParaRPr kumimoji="1" lang="ja-JP" altLang="en-US" sz="2200" b="0" i="0" u="none" strike="noStrike" cap="none" normalizeH="0" baseline="0" smtClean="0">
                        <a:ln>
                          <a:noFill/>
                        </a:ln>
                        <a:solidFill>
                          <a:srgbClr val="FF0000"/>
                        </a:solidFill>
                        <a:effectLst/>
                        <a:latin typeface="Times New Roman" pitchFamily="18" charset="0"/>
                        <a:ea typeface="ＭＳ ゴシック" pitchFamily="49" charset="-128"/>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rgbClr val="FF0000"/>
                          </a:solidFill>
                          <a:effectLst/>
                          <a:latin typeface="Times New Roman" pitchFamily="18" charset="0"/>
                          <a:ea typeface="ＭＳ ゴシック" pitchFamily="49" charset="-128"/>
                          <a:cs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rgbClr val="FF0000"/>
                          </a:solidFill>
                          <a:effectLst/>
                          <a:latin typeface="Times New Roman" pitchFamily="18" charset="0"/>
                          <a:ea typeface="ＭＳ ゴシック" pitchFamily="49" charset="-128"/>
                          <a:cs typeface="Times New Roman" pitchFamily="18" charset="0"/>
                        </a:rPr>
                        <a:t>Non- operation</a:t>
                      </a:r>
                      <a:endParaRPr kumimoji="1" lang="ja-JP" altLang="en-US" sz="2600" b="0" i="0" u="none" strike="noStrike" cap="none" normalizeH="0" baseline="0" smtClean="0">
                        <a:ln>
                          <a:noFill/>
                        </a:ln>
                        <a:solidFill>
                          <a:srgbClr val="FF0000"/>
                        </a:solidFill>
                        <a:effectLst/>
                        <a:latin typeface="Times New Roman" pitchFamily="18" charset="0"/>
                        <a:ea typeface="ＭＳ ゴシック" pitchFamily="49" charset="-128"/>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600" b="0" i="0" u="none" strike="noStrike" cap="none" normalizeH="0" baseline="0" smtClean="0">
                          <a:ln>
                            <a:noFill/>
                          </a:ln>
                          <a:solidFill>
                            <a:srgbClr val="FF0000"/>
                          </a:solidFill>
                          <a:effectLst/>
                          <a:latin typeface="Times New Roman" pitchFamily="18" charset="0"/>
                          <a:ea typeface="ＭＳ ゴシック" pitchFamily="49" charset="-128"/>
                          <a:cs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45" name="Rectangle 54"/>
          <p:cNvSpPr>
            <a:spLocks noChangeArrowheads="1"/>
          </p:cNvSpPr>
          <p:nvPr/>
        </p:nvSpPr>
        <p:spPr bwMode="auto">
          <a:xfrm>
            <a:off x="536575" y="1052513"/>
            <a:ext cx="4321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2400">
                <a:latin typeface="Times New Roman" pitchFamily="18" charset="0"/>
                <a:ea typeface="MS Gothic" pitchFamily="49" charset="-128"/>
                <a:cs typeface="Times New Roman" pitchFamily="18" charset="0"/>
              </a:rPr>
              <a:t>JPS-stage at the time of diagnosis</a:t>
            </a:r>
            <a:endParaRPr lang="ja-JP" altLang="en-US" sz="2400">
              <a:latin typeface="Times New Roman" pitchFamily="18" charset="0"/>
              <a:ea typeface="MS Gothic" pitchFamily="49" charset="-128"/>
              <a:cs typeface="Times New Roman" pitchFamily="18" charset="0"/>
            </a:endParaRPr>
          </a:p>
        </p:txBody>
      </p:sp>
      <p:sp>
        <p:nvSpPr>
          <p:cNvPr id="8246" name="Rectangle 54"/>
          <p:cNvSpPr>
            <a:spLocks noChangeArrowheads="1"/>
          </p:cNvSpPr>
          <p:nvPr/>
        </p:nvSpPr>
        <p:spPr bwMode="auto">
          <a:xfrm>
            <a:off x="5537200" y="1000125"/>
            <a:ext cx="3106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2400">
                <a:latin typeface="Times New Roman" pitchFamily="18" charset="0"/>
                <a:ea typeface="MS Gothic" pitchFamily="49" charset="-128"/>
                <a:cs typeface="Times New Roman" pitchFamily="18" charset="0"/>
              </a:rPr>
              <a:t>Therapy and prognosis</a:t>
            </a:r>
            <a:endParaRPr lang="ja-JP" altLang="en-US" sz="2400">
              <a:latin typeface="Times New Roman" pitchFamily="18" charset="0"/>
              <a:ea typeface="MS Gothic" pitchFamily="49" charset="-128"/>
              <a:cs typeface="Times New Roman" pitchFamily="18" charset="0"/>
            </a:endParaRPr>
          </a:p>
        </p:txBody>
      </p:sp>
      <p:sp>
        <p:nvSpPr>
          <p:cNvPr id="8247" name="正方形/長方形 6"/>
          <p:cNvSpPr>
            <a:spLocks noChangeArrowheads="1"/>
          </p:cNvSpPr>
          <p:nvPr/>
        </p:nvSpPr>
        <p:spPr bwMode="auto">
          <a:xfrm>
            <a:off x="34925" y="6443663"/>
            <a:ext cx="2916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b="1" i="1"/>
              <a:t>SUIZOU</a:t>
            </a:r>
            <a:r>
              <a:rPr lang="en-US" altLang="ja-JP"/>
              <a:t> 2003 (Japanese).</a:t>
            </a:r>
            <a:endParaRPr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グループ化 5"/>
          <p:cNvGrpSpPr>
            <a:grpSpLocks/>
          </p:cNvGrpSpPr>
          <p:nvPr/>
        </p:nvGrpSpPr>
        <p:grpSpPr bwMode="auto">
          <a:xfrm>
            <a:off x="-11113" y="0"/>
            <a:ext cx="9047163" cy="7173913"/>
            <a:chOff x="-10653" y="-22128"/>
            <a:chExt cx="12202653" cy="6927039"/>
          </a:xfrm>
        </p:grpSpPr>
        <p:pic>
          <p:nvPicPr>
            <p:cNvPr id="921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59402" y="1178201"/>
              <a:ext cx="6587068" cy="46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テキスト ボックス 2"/>
            <p:cNvSpPr txBox="1">
              <a:spLocks noChangeArrowheads="1"/>
            </p:cNvSpPr>
            <p:nvPr/>
          </p:nvSpPr>
          <p:spPr bwMode="auto">
            <a:xfrm>
              <a:off x="-10653" y="5934670"/>
              <a:ext cx="12202653" cy="97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kumimoji="1" lang="en-US" altLang="ja-JP">
                  <a:latin typeface="Times New Roman" pitchFamily="18" charset="0"/>
                  <a:cs typeface="Times New Roman" pitchFamily="18" charset="0"/>
                </a:rPr>
                <a:t>Figure from </a:t>
              </a:r>
              <a:r>
                <a:rPr lang="en-US" altLang="ja-JP">
                  <a:latin typeface="Times New Roman" pitchFamily="18" charset="0"/>
                  <a:cs typeface="Times New Roman" pitchFamily="18" charset="0"/>
                </a:rPr>
                <a:t>Pancreatic cancer: highlights from the 42nd annual meeting of the American Society of Clinical Oncology,  Saif MW , JOP. J Pancreas (Online) 2006; 7:337-348.</a:t>
              </a:r>
            </a:p>
            <a:p>
              <a:endParaRPr kumimoji="1" lang="ja-JP" altLang="en-US">
                <a:latin typeface="Times New Roman" pitchFamily="18" charset="0"/>
                <a:cs typeface="Times New Roman" pitchFamily="18" charset="0"/>
              </a:endParaRPr>
            </a:p>
          </p:txBody>
        </p:sp>
        <p:sp>
          <p:nvSpPr>
            <p:cNvPr id="4" name="テキスト ボックス 3"/>
            <p:cNvSpPr txBox="1"/>
            <p:nvPr/>
          </p:nvSpPr>
          <p:spPr>
            <a:xfrm>
              <a:off x="42877" y="-22128"/>
              <a:ext cx="12149123" cy="1200238"/>
            </a:xfrm>
            <a:prstGeom prst="rect">
              <a:avLst/>
            </a:prstGeom>
            <a:noFill/>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kumimoji="1" lang="en-US" altLang="ja-JP" sz="3600" b="1" smtClean="0">
                  <a:solidFill>
                    <a:srgbClr val="8AC6CD"/>
                  </a:solidFill>
                  <a:effectLst>
                    <a:outerShdw blurRad="38100" dist="38100" dir="2700000" algn="tl">
                      <a:srgbClr val="C0C0C0"/>
                    </a:outerShdw>
                  </a:effectLst>
                  <a:latin typeface="Times New Roman" pitchFamily="18" charset="0"/>
                  <a:cs typeface="Times New Roman" pitchFamily="18" charset="0"/>
                </a:rPr>
                <a:t>Gemcitabine(gemzar, GEM), a drug used for chemotherapy against pancreatic cancer</a:t>
              </a:r>
              <a:endParaRPr kumimoji="1" lang="ja-JP" altLang="en-US" sz="3600" b="1" smtClean="0">
                <a:solidFill>
                  <a:srgbClr val="8AC6CD"/>
                </a:solidFill>
                <a:effectLst>
                  <a:outerShdw blurRad="38100" dist="38100" dir="2700000" algn="tl">
                    <a:srgbClr val="C0C0C0"/>
                  </a:outerShdw>
                </a:effectLst>
                <a:latin typeface="Times New Roman" pitchFamily="18" charset="0"/>
                <a:cs typeface="Times New Roman" pitchFamily="18" charset="0"/>
              </a:endParaRPr>
            </a:p>
          </p:txBody>
        </p:sp>
        <p:pic>
          <p:nvPicPr>
            <p:cNvPr id="9222"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9740" y="2141055"/>
              <a:ext cx="2685859" cy="248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792163"/>
          </a:xfrm>
          <a:prstGeom prst="rect">
            <a:avLst/>
          </a:prstGeom>
        </p:spPr>
        <p:txBody>
          <a:bodyPr/>
          <a:lstStyle/>
          <a:p>
            <a:pPr eaLnBrk="1" hangingPunct="1">
              <a:defRPr/>
            </a:pPr>
            <a:r>
              <a:rPr kumimoji="1" lang="en-US" altLang="ja-JP" sz="4000" b="1" kern="0" dirty="0">
                <a:solidFill>
                  <a:srgbClr val="000066"/>
                </a:solidFill>
                <a:effectLst>
                  <a:outerShdw blurRad="38100" dist="38100" dir="2700000" algn="tl">
                    <a:srgbClr val="C0C0C0"/>
                  </a:outerShdw>
                </a:effectLst>
                <a:latin typeface="Times New Roman" pitchFamily="18" charset="0"/>
                <a:ea typeface="+mj-ea"/>
                <a:cs typeface="+mj-cs"/>
              </a:rPr>
              <a:t>Materials 1 : Pancreatic cancer cell lines</a:t>
            </a:r>
          </a:p>
        </p:txBody>
      </p:sp>
      <p:graphicFrame>
        <p:nvGraphicFramePr>
          <p:cNvPr id="3" name="Group 174"/>
          <p:cNvGraphicFramePr>
            <a:graphicFrameLocks noGrp="1"/>
          </p:cNvGraphicFramePr>
          <p:nvPr/>
        </p:nvGraphicFramePr>
        <p:xfrm>
          <a:off x="539750" y="836613"/>
          <a:ext cx="7989888" cy="2995614"/>
        </p:xfrm>
        <a:graphic>
          <a:graphicData uri="http://schemas.openxmlformats.org/drawingml/2006/table">
            <a:tbl>
              <a:tblPr/>
              <a:tblGrid>
                <a:gridCol w="2663825"/>
                <a:gridCol w="2625725"/>
                <a:gridCol w="2700338"/>
              </a:tblGrid>
              <a:tr h="42862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en-US" sz="1800" b="0" i="0" u="none" strike="noStrike" cap="none" normalizeH="0" baseline="0" smtClean="0">
                        <a:ln>
                          <a:noFill/>
                        </a:ln>
                        <a:solidFill>
                          <a:schemeClr val="tx1"/>
                        </a:solidFill>
                        <a:effectLst/>
                        <a:latin typeface="Times New Roman" pitchFamily="18" charset="0"/>
                        <a:ea typeface="MS UI Gothic"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1" i="0" u="none" strike="noStrike" cap="none" normalizeH="0" baseline="0" smtClean="0">
                          <a:ln>
                            <a:noFill/>
                          </a:ln>
                          <a:solidFill>
                            <a:schemeClr val="tx1"/>
                          </a:solidFill>
                          <a:effectLst/>
                          <a:latin typeface="Times New Roman" pitchFamily="18" charset="0"/>
                          <a:ea typeface="MS UI Gothic" pitchFamily="50" charset="-128"/>
                        </a:rPr>
                        <a:t>differentiated</a:t>
                      </a:r>
                      <a:endParaRPr kumimoji="1" lang="ja-JP" altLang="en-US" sz="1800" b="1" i="0" u="none" strike="noStrike" cap="none" normalizeH="0" baseline="0" smtClean="0">
                        <a:ln>
                          <a:noFill/>
                        </a:ln>
                        <a:solidFill>
                          <a:schemeClr val="tx1"/>
                        </a:solidFill>
                        <a:effectLst/>
                        <a:latin typeface="Times New Roman" pitchFamily="18"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1" i="0" u="none" strike="noStrike" cap="none" normalizeH="0" baseline="0" smtClean="0">
                          <a:ln>
                            <a:noFill/>
                          </a:ln>
                          <a:solidFill>
                            <a:schemeClr val="tx1"/>
                          </a:solidFill>
                          <a:effectLst/>
                          <a:latin typeface="Times New Roman" pitchFamily="18" charset="0"/>
                          <a:ea typeface="MS UI Gothic" pitchFamily="50" charset="-128"/>
                        </a:rPr>
                        <a:t>origin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4270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1" i="0" u="none" strike="noStrike" cap="none" normalizeH="0" baseline="0" smtClean="0">
                          <a:ln>
                            <a:noFill/>
                          </a:ln>
                          <a:solidFill>
                            <a:schemeClr val="tx1"/>
                          </a:solidFill>
                          <a:effectLst/>
                          <a:latin typeface="Times New Roman" pitchFamily="18" charset="0"/>
                          <a:ea typeface="MS UI Gothic" pitchFamily="50" charset="-128"/>
                        </a:rPr>
                        <a:t>MiaPaCa-2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undifferentiated</a:t>
                      </a:r>
                      <a:endParaRPr kumimoji="1" lang="ja-JP" altLang="en-US" sz="1800" b="0" i="0" u="none" strike="noStrike" cap="none" normalizeH="0" baseline="0" smtClean="0">
                        <a:ln>
                          <a:noFill/>
                        </a:ln>
                        <a:solidFill>
                          <a:schemeClr val="tx1"/>
                        </a:solidFill>
                        <a:effectLst/>
                        <a:latin typeface="Times New Roman" pitchFamily="18"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pancreas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1" i="0" u="none" strike="noStrike" cap="none" normalizeH="0" baseline="0" smtClean="0">
                          <a:ln>
                            <a:noFill/>
                          </a:ln>
                          <a:solidFill>
                            <a:schemeClr val="tx1"/>
                          </a:solidFill>
                          <a:effectLst/>
                          <a:latin typeface="Times New Roman" pitchFamily="18" charset="0"/>
                          <a:ea typeface="MS UI Gothic" pitchFamily="50" charset="-128"/>
                        </a:rPr>
                        <a:t>Panc-1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undifferentiated</a:t>
                      </a:r>
                      <a:endParaRPr kumimoji="1" lang="ja-JP" altLang="en-US" sz="1800" b="0" i="0" u="none" strike="noStrike" cap="none" normalizeH="0" baseline="0" smtClean="0">
                        <a:ln>
                          <a:noFill/>
                        </a:ln>
                        <a:solidFill>
                          <a:schemeClr val="tx1"/>
                        </a:solidFill>
                        <a:effectLst/>
                        <a:latin typeface="Times New Roman" pitchFamily="18"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pancreas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1" i="0" u="none" strike="noStrike" cap="none" normalizeH="0" baseline="0" smtClean="0">
                          <a:ln>
                            <a:noFill/>
                          </a:ln>
                          <a:solidFill>
                            <a:schemeClr val="tx1"/>
                          </a:solidFill>
                          <a:effectLst/>
                          <a:latin typeface="Times New Roman" pitchFamily="18" charset="0"/>
                          <a:ea typeface="MS UI Gothic" pitchFamily="50" charset="-128"/>
                        </a:rPr>
                        <a:t>BxPC-3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poorly diff.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pancreas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1" i="0" u="none" strike="noStrike" cap="none" normalizeH="0" baseline="0" smtClean="0">
                          <a:ln>
                            <a:noFill/>
                          </a:ln>
                          <a:solidFill>
                            <a:schemeClr val="tx1"/>
                          </a:solidFill>
                          <a:effectLst/>
                          <a:latin typeface="Times New Roman" pitchFamily="18" charset="0"/>
                          <a:ea typeface="MS UI Gothic" pitchFamily="50" charset="-128"/>
                        </a:rPr>
                        <a:t>AsPC-1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moderately diff.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ascites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1" i="0" u="none" strike="noStrike" cap="none" normalizeH="0" baseline="0" smtClean="0">
                          <a:ln>
                            <a:noFill/>
                          </a:ln>
                          <a:solidFill>
                            <a:schemeClr val="tx1"/>
                          </a:solidFill>
                          <a:effectLst/>
                          <a:latin typeface="Times New Roman" pitchFamily="18" charset="0"/>
                          <a:ea typeface="MS UI Gothic" pitchFamily="50" charset="-128"/>
                        </a:rPr>
                        <a:t>PK45</a:t>
                      </a:r>
                      <a:r>
                        <a:rPr kumimoji="1" lang="ja-JP" altLang="en-US" sz="1800" b="1" i="0" u="none" strike="noStrike" cap="none" normalizeH="0" baseline="0" smtClean="0">
                          <a:ln>
                            <a:noFill/>
                          </a:ln>
                          <a:solidFill>
                            <a:schemeClr val="tx1"/>
                          </a:solidFill>
                          <a:effectLst/>
                          <a:latin typeface="Times New Roman" pitchFamily="18" charset="0"/>
                          <a:ea typeface="MS UI Gothic" pitchFamily="50" charset="-128"/>
                        </a:rPr>
                        <a:t>ｐ</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unknown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pancreas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1" i="0" u="none" strike="noStrike" cap="none" normalizeH="0" baseline="0" smtClean="0">
                          <a:ln>
                            <a:noFill/>
                          </a:ln>
                          <a:solidFill>
                            <a:schemeClr val="tx1"/>
                          </a:solidFill>
                          <a:effectLst/>
                          <a:latin typeface="Times New Roman" pitchFamily="18" charset="0"/>
                          <a:ea typeface="MS UI Gothic" pitchFamily="50" charset="-128"/>
                        </a:rPr>
                        <a:t>PK59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unknown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pancreas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 name="Group 182"/>
          <p:cNvGraphicFramePr>
            <a:graphicFrameLocks noGrp="1"/>
          </p:cNvGraphicFramePr>
          <p:nvPr/>
        </p:nvGraphicFramePr>
        <p:xfrm>
          <a:off x="250825" y="4652963"/>
          <a:ext cx="8713788" cy="881062"/>
        </p:xfrm>
        <a:graphic>
          <a:graphicData uri="http://schemas.openxmlformats.org/drawingml/2006/table">
            <a:tbl>
              <a:tblPr/>
              <a:tblGrid>
                <a:gridCol w="1441450"/>
                <a:gridCol w="1254125"/>
                <a:gridCol w="1204913"/>
                <a:gridCol w="1201737"/>
                <a:gridCol w="1204913"/>
                <a:gridCol w="1203325"/>
                <a:gridCol w="1203325"/>
              </a:tblGrid>
              <a:tr h="431800">
                <a:tc>
                  <a:txBody>
                    <a:bodyPr/>
                    <a:lstStyle/>
                    <a:p>
                      <a:pPr marL="263525" marR="0" lvl="0" indent="-263525" algn="ctr" defTabSz="914400" rtl="0" eaLnBrk="1" fontAlgn="ctr" latinLnBrk="0" hangingPunct="1">
                        <a:lnSpc>
                          <a:spcPct val="100000"/>
                        </a:lnSpc>
                        <a:spcBef>
                          <a:spcPct val="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cell line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63525" marR="0" lvl="0" indent="-263525" algn="ctr" defTabSz="914400" rtl="0" eaLnBrk="1" fontAlgn="ctr" latinLnBrk="0" hangingPunct="1">
                        <a:lnSpc>
                          <a:spcPct val="100000"/>
                        </a:lnSpc>
                        <a:spcBef>
                          <a:spcPct val="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MiaPaCa-2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63525" marR="0" lvl="0" indent="-263525" algn="ctr" defTabSz="914400" rtl="0" eaLnBrk="1" fontAlgn="ctr" latinLnBrk="0" hangingPunct="1">
                        <a:lnSpc>
                          <a:spcPct val="100000"/>
                        </a:lnSpc>
                        <a:spcBef>
                          <a:spcPct val="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Panc-1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63525" marR="0" lvl="0" indent="-263525" algn="ctr" defTabSz="914400" rtl="0" eaLnBrk="1" fontAlgn="ctr" latinLnBrk="0" hangingPunct="1">
                        <a:lnSpc>
                          <a:spcPct val="100000"/>
                        </a:lnSpc>
                        <a:spcBef>
                          <a:spcPct val="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BxPC-3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63525" marR="0" lvl="0" indent="-263525" algn="ctr" defTabSz="914400" rtl="0" eaLnBrk="1" fontAlgn="ctr" latinLnBrk="0" hangingPunct="1">
                        <a:lnSpc>
                          <a:spcPct val="100000"/>
                        </a:lnSpc>
                        <a:spcBef>
                          <a:spcPct val="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AsPC-1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63525" marR="0" lvl="0" indent="-263525" algn="ctr" defTabSz="914400" rtl="0" eaLnBrk="1" fontAlgn="ctr" latinLnBrk="0" hangingPunct="1">
                        <a:lnSpc>
                          <a:spcPct val="100000"/>
                        </a:lnSpc>
                        <a:spcBef>
                          <a:spcPct val="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PK45p</a:t>
                      </a:r>
                      <a:endParaRPr kumimoji="1" lang="ja-JP" altLang="en-US" sz="1800" b="0" i="0" u="none" strike="noStrike" cap="none" normalizeH="0" baseline="0" smtClean="0">
                        <a:ln>
                          <a:noFill/>
                        </a:ln>
                        <a:solidFill>
                          <a:schemeClr val="tx1"/>
                        </a:solidFill>
                        <a:effectLst/>
                        <a:latin typeface="Times New Roman" pitchFamily="18" charset="0"/>
                        <a:ea typeface="MS UI Gothic"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63525" marR="0" lvl="0" indent="-263525" algn="ctr" defTabSz="914400" rtl="0" eaLnBrk="1" fontAlgn="ctr" latinLnBrk="0" hangingPunct="1">
                        <a:lnSpc>
                          <a:spcPct val="100000"/>
                        </a:lnSpc>
                        <a:spcBef>
                          <a:spcPct val="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PK59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2">
                <a:tc>
                  <a:txBody>
                    <a:bodyPr/>
                    <a:lstStyle/>
                    <a:p>
                      <a:pPr marL="263525" marR="0" lvl="0" indent="-263525" algn="ctr" defTabSz="914400" rtl="0" eaLnBrk="1" fontAlgn="ctr" latinLnBrk="0" hangingPunct="1">
                        <a:lnSpc>
                          <a:spcPct val="100000"/>
                        </a:lnSpc>
                        <a:spcBef>
                          <a:spcPct val="0"/>
                        </a:spcBef>
                        <a:spcAft>
                          <a:spcPct val="0"/>
                        </a:spcAft>
                        <a:buClrTx/>
                        <a:buSzTx/>
                        <a:buFont typeface="Wingdings" pitchFamily="2" charset="2"/>
                        <a:buNone/>
                        <a:tabLst/>
                      </a:pPr>
                      <a:r>
                        <a:rPr kumimoji="1" lang="ja-JP" altLang="en-US" sz="1800" b="0" i="0" u="none" strike="noStrike" cap="none" normalizeH="0" baseline="0" smtClean="0">
                          <a:ln>
                            <a:noFill/>
                          </a:ln>
                          <a:solidFill>
                            <a:schemeClr val="tx1"/>
                          </a:solidFill>
                          <a:effectLst/>
                          <a:latin typeface="Times New Roman" pitchFamily="18" charset="0"/>
                          <a:ea typeface="MS UI Gothic" pitchFamily="50" charset="-128"/>
                        </a:rPr>
                        <a:t> </a:t>
                      </a: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IC50μg/ml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63525" marR="0" lvl="0" indent="-263525" algn="ctr" defTabSz="914400" rtl="0" eaLnBrk="1" fontAlgn="ctr" latinLnBrk="0" hangingPunct="1">
                        <a:lnSpc>
                          <a:spcPct val="100000"/>
                        </a:lnSpc>
                        <a:spcBef>
                          <a:spcPct val="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6.81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63525" marR="0" lvl="0" indent="-263525" algn="ctr" defTabSz="914400" rtl="0" eaLnBrk="1" fontAlgn="ctr" latinLnBrk="0" hangingPunct="1">
                        <a:lnSpc>
                          <a:spcPct val="100000"/>
                        </a:lnSpc>
                        <a:spcBef>
                          <a:spcPct val="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8.07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63525" marR="0" lvl="0" indent="-263525" algn="ctr" defTabSz="914400" rtl="0" eaLnBrk="1" fontAlgn="ctr" latinLnBrk="0" hangingPunct="1">
                        <a:lnSpc>
                          <a:spcPct val="100000"/>
                        </a:lnSpc>
                        <a:spcBef>
                          <a:spcPct val="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6.67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63525" marR="0" lvl="0" indent="-263525" algn="ctr" defTabSz="914400" rtl="0" eaLnBrk="1" fontAlgn="ctr" latinLnBrk="0" hangingPunct="1">
                        <a:lnSpc>
                          <a:spcPct val="100000"/>
                        </a:lnSpc>
                        <a:spcBef>
                          <a:spcPct val="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1.05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63525" marR="0" lvl="0" indent="-263525" algn="ctr" defTabSz="914400" rtl="0" eaLnBrk="1" fontAlgn="ctr" latinLnBrk="0" hangingPunct="1">
                        <a:lnSpc>
                          <a:spcPct val="100000"/>
                        </a:lnSpc>
                        <a:spcBef>
                          <a:spcPct val="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417.45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63525" marR="0" lvl="0" indent="-263525" algn="ctr" defTabSz="914400" rtl="0" eaLnBrk="1" fontAlgn="ctr" latinLnBrk="0" hangingPunct="1">
                        <a:lnSpc>
                          <a:spcPct val="100000"/>
                        </a:lnSpc>
                        <a:spcBef>
                          <a:spcPct val="0"/>
                        </a:spcBef>
                        <a:spcAft>
                          <a:spcPct val="0"/>
                        </a:spcAft>
                        <a:buClrTx/>
                        <a:buSzTx/>
                        <a:buFont typeface="Wingdings" pitchFamily="2" charset="2"/>
                        <a:buNone/>
                        <a:tabLst/>
                      </a:pPr>
                      <a:r>
                        <a:rPr kumimoji="1" lang="en-US" altLang="ja-JP" sz="1800" b="0" i="0" u="none" strike="noStrike" cap="none" normalizeH="0" baseline="0" smtClean="0">
                          <a:ln>
                            <a:noFill/>
                          </a:ln>
                          <a:solidFill>
                            <a:schemeClr val="tx1"/>
                          </a:solidFill>
                          <a:effectLst/>
                          <a:latin typeface="Times New Roman" pitchFamily="18" charset="0"/>
                          <a:ea typeface="MS UI Gothic" pitchFamily="50" charset="-128"/>
                        </a:rPr>
                        <a:t>294.72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10303" name="Group 162"/>
          <p:cNvGrpSpPr>
            <a:grpSpLocks/>
          </p:cNvGrpSpPr>
          <p:nvPr/>
        </p:nvGrpSpPr>
        <p:grpSpPr bwMode="auto">
          <a:xfrm>
            <a:off x="1692275" y="5588000"/>
            <a:ext cx="7594600" cy="1146175"/>
            <a:chOff x="1066" y="1979"/>
            <a:chExt cx="4784" cy="722"/>
          </a:xfrm>
        </p:grpSpPr>
        <p:grpSp>
          <p:nvGrpSpPr>
            <p:cNvPr id="10306" name="Group 163"/>
            <p:cNvGrpSpPr>
              <a:grpSpLocks/>
            </p:cNvGrpSpPr>
            <p:nvPr/>
          </p:nvGrpSpPr>
          <p:grpSpPr bwMode="auto">
            <a:xfrm>
              <a:off x="1066" y="1979"/>
              <a:ext cx="3039" cy="722"/>
              <a:chOff x="1066" y="1979"/>
              <a:chExt cx="3039" cy="722"/>
            </a:xfrm>
          </p:grpSpPr>
          <p:sp>
            <p:nvSpPr>
              <p:cNvPr id="10310" name="AutoShape 164"/>
              <p:cNvSpPr>
                <a:spLocks noChangeArrowheads="1"/>
              </p:cNvSpPr>
              <p:nvPr/>
            </p:nvSpPr>
            <p:spPr bwMode="auto">
              <a:xfrm>
                <a:off x="1066" y="1979"/>
                <a:ext cx="3039" cy="453"/>
              </a:xfrm>
              <a:prstGeom prst="downArrowCallout">
                <a:avLst>
                  <a:gd name="adj1" fmla="val 19691"/>
                  <a:gd name="adj2" fmla="val 42270"/>
                  <a:gd name="adj3" fmla="val 43269"/>
                  <a:gd name="adj4" fmla="val 29653"/>
                </a:avLst>
              </a:prstGeom>
              <a:solidFill>
                <a:srgbClr val="0000FF"/>
              </a:solidFill>
              <a:ln w="9525">
                <a:solidFill>
                  <a:schemeClr val="tx1"/>
                </a:solidFill>
                <a:miter lim="800000"/>
                <a:headEnd/>
                <a:tailEnd/>
              </a:ln>
            </p:spPr>
            <p:txBody>
              <a:bodyPr wrap="none" anchor="ctr"/>
              <a:lstStyle/>
              <a:p>
                <a:endParaRPr lang="ja-JP" altLang="en-US"/>
              </a:p>
            </p:txBody>
          </p:sp>
          <p:sp>
            <p:nvSpPr>
              <p:cNvPr id="10311" name="Text Box 165"/>
              <p:cNvSpPr txBox="1">
                <a:spLocks noChangeArrowheads="1"/>
              </p:cNvSpPr>
              <p:nvPr/>
            </p:nvSpPr>
            <p:spPr bwMode="auto">
              <a:xfrm>
                <a:off x="1292" y="2432"/>
                <a:ext cx="258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kumimoji="1" lang="en-US" altLang="ja-JP" sz="2200" b="1">
                    <a:solidFill>
                      <a:srgbClr val="0000FF"/>
                    </a:solidFill>
                    <a:latin typeface="Times New Roman" pitchFamily="18" charset="0"/>
                  </a:rPr>
                  <a:t>GEM-sensitive lines</a:t>
                </a:r>
              </a:p>
            </p:txBody>
          </p:sp>
        </p:grpSp>
        <p:grpSp>
          <p:nvGrpSpPr>
            <p:cNvPr id="10307" name="Group 166"/>
            <p:cNvGrpSpPr>
              <a:grpSpLocks/>
            </p:cNvGrpSpPr>
            <p:nvPr/>
          </p:nvGrpSpPr>
          <p:grpSpPr bwMode="auto">
            <a:xfrm>
              <a:off x="3923" y="1979"/>
              <a:ext cx="1927" cy="722"/>
              <a:chOff x="3923" y="1979"/>
              <a:chExt cx="1927" cy="722"/>
            </a:xfrm>
          </p:grpSpPr>
          <p:sp>
            <p:nvSpPr>
              <p:cNvPr id="10308" name="AutoShape 167"/>
              <p:cNvSpPr>
                <a:spLocks noChangeArrowheads="1"/>
              </p:cNvSpPr>
              <p:nvPr/>
            </p:nvSpPr>
            <p:spPr bwMode="auto">
              <a:xfrm>
                <a:off x="4150" y="1979"/>
                <a:ext cx="1496" cy="453"/>
              </a:xfrm>
              <a:prstGeom prst="downArrowCallout">
                <a:avLst>
                  <a:gd name="adj1" fmla="val 21619"/>
                  <a:gd name="adj2" fmla="val 37091"/>
                  <a:gd name="adj3" fmla="val 32597"/>
                  <a:gd name="adj4" fmla="val 30241"/>
                </a:avLst>
              </a:prstGeom>
              <a:solidFill>
                <a:srgbClr val="FF0000"/>
              </a:solidFill>
              <a:ln w="9525">
                <a:solidFill>
                  <a:schemeClr val="tx1"/>
                </a:solidFill>
                <a:miter lim="800000"/>
                <a:headEnd/>
                <a:tailEnd/>
              </a:ln>
            </p:spPr>
            <p:txBody>
              <a:bodyPr wrap="none" anchor="ctr"/>
              <a:lstStyle/>
              <a:p>
                <a:endParaRPr lang="ja-JP" altLang="en-US"/>
              </a:p>
            </p:txBody>
          </p:sp>
          <p:sp>
            <p:nvSpPr>
              <p:cNvPr id="10309" name="Text Box 168"/>
              <p:cNvSpPr txBox="1">
                <a:spLocks noChangeArrowheads="1"/>
              </p:cNvSpPr>
              <p:nvPr/>
            </p:nvSpPr>
            <p:spPr bwMode="auto">
              <a:xfrm>
                <a:off x="3923" y="2432"/>
                <a:ext cx="192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kumimoji="1" lang="en-US" altLang="ja-JP" sz="2200" b="1">
                    <a:solidFill>
                      <a:srgbClr val="FF0000"/>
                    </a:solidFill>
                    <a:latin typeface="Times New Roman" pitchFamily="18" charset="0"/>
                  </a:rPr>
                  <a:t>GEM-resistant</a:t>
                </a:r>
                <a:endParaRPr kumimoji="1" lang="ja-JP" altLang="en-US" sz="2200" b="1">
                  <a:solidFill>
                    <a:srgbClr val="FF0000"/>
                  </a:solidFill>
                  <a:latin typeface="Times New Roman" pitchFamily="18" charset="0"/>
                </a:endParaRPr>
              </a:p>
            </p:txBody>
          </p:sp>
        </p:grpSp>
      </p:grpSp>
      <p:sp>
        <p:nvSpPr>
          <p:cNvPr id="12" name="Rectangle 170"/>
          <p:cNvSpPr>
            <a:spLocks noChangeArrowheads="1"/>
          </p:cNvSpPr>
          <p:nvPr/>
        </p:nvSpPr>
        <p:spPr bwMode="auto">
          <a:xfrm>
            <a:off x="0" y="4094163"/>
            <a:ext cx="8809038" cy="396875"/>
          </a:xfrm>
          <a:prstGeom prst="rect">
            <a:avLst/>
          </a:prstGeom>
          <a:noFill/>
          <a:ln w="9525">
            <a:noFill/>
            <a:miter lim="800000"/>
            <a:headEnd/>
            <a:tailEnd/>
          </a:ln>
          <a:effectLst/>
        </p:spPr>
        <p:txBody>
          <a:bodyPr wrap="none">
            <a:spAutoFit/>
          </a:bodyPr>
          <a:lstStyle/>
          <a:p>
            <a:pPr eaLnBrk="1" hangingPunct="1">
              <a:spcBef>
                <a:spcPct val="50000"/>
              </a:spcBef>
              <a:defRPr/>
            </a:pPr>
            <a:r>
              <a:rPr kumimoji="1" lang="en-US" altLang="ja-JP" sz="2000" b="1">
                <a:effectLst>
                  <a:outerShdw blurRad="38100" dist="38100" dir="2700000" algn="tl">
                    <a:srgbClr val="C0C0C0"/>
                  </a:outerShdw>
                </a:effectLst>
                <a:latin typeface="Times New Roman" pitchFamily="18" charset="0"/>
                <a:ea typeface="MS UI Gothic" pitchFamily="50" charset="-128"/>
              </a:rPr>
              <a:t>The cytotoxicity of gemcitabine (GEM) to the cells was evaluated by MTT assay</a:t>
            </a:r>
            <a:endParaRPr kumimoji="1" lang="ja-JP" altLang="en-US" sz="2000" b="1">
              <a:effectLst>
                <a:outerShdw blurRad="38100" dist="38100" dir="2700000" algn="tl">
                  <a:srgbClr val="C0C0C0"/>
                </a:outerShdw>
              </a:effectLst>
              <a:latin typeface="Times New Roman" pitchFamily="18" charset="0"/>
              <a:ea typeface="MS UI Gothic" pitchFamily="50" charset="-128"/>
            </a:endParaRPr>
          </a:p>
        </p:txBody>
      </p:sp>
      <p:sp>
        <p:nvSpPr>
          <p:cNvPr id="10305" name="正方形/長方形 12"/>
          <p:cNvSpPr>
            <a:spLocks noChangeArrowheads="1"/>
          </p:cNvSpPr>
          <p:nvPr/>
        </p:nvSpPr>
        <p:spPr bwMode="auto">
          <a:xfrm>
            <a:off x="-36513" y="6577013"/>
            <a:ext cx="350520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400"/>
              <a:t>Mol Med Rep. 2008 May-Jun;1(3):429-34.</a:t>
            </a:r>
            <a:endParaRPr lang="ja-JP" altLang="en-US" sz="1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グループ化 1"/>
          <p:cNvGrpSpPr>
            <a:grpSpLocks/>
          </p:cNvGrpSpPr>
          <p:nvPr/>
        </p:nvGrpSpPr>
        <p:grpSpPr bwMode="auto">
          <a:xfrm>
            <a:off x="-36513" y="0"/>
            <a:ext cx="9217026" cy="6902450"/>
            <a:chOff x="-36512" y="0"/>
            <a:chExt cx="9217025" cy="6902659"/>
          </a:xfrm>
        </p:grpSpPr>
        <p:grpSp>
          <p:nvGrpSpPr>
            <p:cNvPr id="11267" name="グループ化 31"/>
            <p:cNvGrpSpPr>
              <a:grpSpLocks/>
            </p:cNvGrpSpPr>
            <p:nvPr/>
          </p:nvGrpSpPr>
          <p:grpSpPr bwMode="auto">
            <a:xfrm>
              <a:off x="-23813" y="0"/>
              <a:ext cx="9204326" cy="6597650"/>
              <a:chOff x="-23813" y="0"/>
              <a:chExt cx="9204325" cy="6597650"/>
            </a:xfrm>
          </p:grpSpPr>
          <p:sp>
            <p:nvSpPr>
              <p:cNvPr id="11269" name="Text Box 11"/>
              <p:cNvSpPr txBox="1">
                <a:spLocks noChangeArrowheads="1"/>
              </p:cNvSpPr>
              <p:nvPr/>
            </p:nvSpPr>
            <p:spPr bwMode="auto">
              <a:xfrm>
                <a:off x="785813" y="758825"/>
                <a:ext cx="3455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kumimoji="1" lang="en-US" altLang="ja-JP" b="1">
                    <a:solidFill>
                      <a:srgbClr val="000099"/>
                    </a:solidFill>
                    <a:latin typeface="Times New Roman" pitchFamily="18" charset="0"/>
                  </a:rPr>
                  <a:t>MiaPaCa-2 (GEM-sensitive)</a:t>
                </a:r>
              </a:p>
            </p:txBody>
          </p:sp>
          <p:sp>
            <p:nvSpPr>
              <p:cNvPr id="11270" name="Text Box 12"/>
              <p:cNvSpPr txBox="1">
                <a:spLocks noChangeArrowheads="1"/>
              </p:cNvSpPr>
              <p:nvPr/>
            </p:nvSpPr>
            <p:spPr bwMode="auto">
              <a:xfrm>
                <a:off x="5572125" y="758825"/>
                <a:ext cx="2490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kumimoji="1" lang="en-US" altLang="ja-JP" b="1">
                    <a:solidFill>
                      <a:srgbClr val="FF0000"/>
                    </a:solidFill>
                    <a:latin typeface="Times New Roman" pitchFamily="18" charset="0"/>
                  </a:rPr>
                  <a:t>PK-59 (GEM-resistant)</a:t>
                </a:r>
              </a:p>
            </p:txBody>
          </p:sp>
          <p:grpSp>
            <p:nvGrpSpPr>
              <p:cNvPr id="11271" name="Group 38"/>
              <p:cNvGrpSpPr>
                <a:grpSpLocks/>
              </p:cNvGrpSpPr>
              <p:nvPr/>
            </p:nvGrpSpPr>
            <p:grpSpPr bwMode="auto">
              <a:xfrm>
                <a:off x="392113" y="1268413"/>
                <a:ext cx="8428037" cy="5329237"/>
                <a:chOff x="247" y="617"/>
                <a:chExt cx="5309" cy="3357"/>
              </a:xfrm>
            </p:grpSpPr>
            <p:graphicFrame>
              <p:nvGraphicFramePr>
                <p:cNvPr id="11273" name="Object 8"/>
                <p:cNvGraphicFramePr>
                  <a:graphicFrameLocks noChangeAspect="1"/>
                </p:cNvGraphicFramePr>
                <p:nvPr/>
              </p:nvGraphicFramePr>
              <p:xfrm>
                <a:off x="295" y="675"/>
                <a:ext cx="2566" cy="3262"/>
              </p:xfrm>
              <a:graphic>
                <a:graphicData uri="http://schemas.openxmlformats.org/presentationml/2006/ole">
                  <mc:AlternateContent xmlns:mc="http://schemas.openxmlformats.org/markup-compatibility/2006">
                    <mc:Choice xmlns:v="urn:schemas-microsoft-com:vml" Requires="v">
                      <p:oleObj spid="_x0000_s11305" name="Image" r:id="rId4" imgW="14082540" imgH="17904762" progId="Photoshop.Image.8">
                        <p:embed/>
                      </p:oleObj>
                    </mc:Choice>
                    <mc:Fallback>
                      <p:oleObj name="Image" r:id="rId4" imgW="14082540" imgH="17904762" progId="Photoshop.Image.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 y="675"/>
                              <a:ext cx="2566" cy="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4" name="Text Box 9"/>
                <p:cNvSpPr txBox="1">
                  <a:spLocks noChangeArrowheads="1"/>
                </p:cNvSpPr>
                <p:nvPr/>
              </p:nvSpPr>
              <p:spPr bwMode="auto">
                <a:xfrm>
                  <a:off x="292" y="708"/>
                  <a:ext cx="408" cy="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spcBef>
                      <a:spcPct val="50000"/>
                    </a:spcBef>
                  </a:pPr>
                  <a:r>
                    <a:rPr kumimoji="1" lang="en-US" altLang="ja-JP" b="1">
                      <a:latin typeface="Times New Roman" pitchFamily="18" charset="0"/>
                    </a:rPr>
                    <a:t>kDa</a:t>
                  </a:r>
                </a:p>
                <a:p>
                  <a:pPr algn="r" eaLnBrk="1" hangingPunct="1">
                    <a:spcBef>
                      <a:spcPct val="50000"/>
                    </a:spcBef>
                  </a:pPr>
                  <a:r>
                    <a:rPr kumimoji="1" lang="en-US" altLang="ja-JP" sz="1400" b="1">
                      <a:latin typeface="Times New Roman" pitchFamily="18" charset="0"/>
                    </a:rPr>
                    <a:t>116</a:t>
                  </a:r>
                </a:p>
                <a:p>
                  <a:pPr algn="r" eaLnBrk="1" hangingPunct="1">
                    <a:spcBef>
                      <a:spcPct val="50000"/>
                    </a:spcBef>
                  </a:pPr>
                  <a:r>
                    <a:rPr kumimoji="1" lang="en-US" altLang="ja-JP" sz="1400" b="1">
                      <a:latin typeface="Times New Roman" pitchFamily="18" charset="0"/>
                    </a:rPr>
                    <a:t>97.4</a:t>
                  </a:r>
                </a:p>
                <a:p>
                  <a:pPr algn="r" eaLnBrk="1" hangingPunct="1">
                    <a:spcBef>
                      <a:spcPct val="50000"/>
                    </a:spcBef>
                  </a:pPr>
                  <a:endParaRPr kumimoji="1" lang="en-US" altLang="ja-JP" sz="1400" b="1">
                    <a:latin typeface="Times New Roman" pitchFamily="18" charset="0"/>
                  </a:endParaRPr>
                </a:p>
                <a:p>
                  <a:pPr algn="r" eaLnBrk="1" hangingPunct="1">
                    <a:spcBef>
                      <a:spcPct val="50000"/>
                    </a:spcBef>
                  </a:pPr>
                  <a:r>
                    <a:rPr kumimoji="1" lang="en-US" altLang="ja-JP" sz="1400" b="1">
                      <a:latin typeface="Times New Roman" pitchFamily="18" charset="0"/>
                    </a:rPr>
                    <a:t>66</a:t>
                  </a:r>
                </a:p>
                <a:p>
                  <a:pPr algn="r" eaLnBrk="1" hangingPunct="1">
                    <a:spcBef>
                      <a:spcPct val="50000"/>
                    </a:spcBef>
                  </a:pPr>
                  <a:endParaRPr kumimoji="1" lang="en-US" altLang="ja-JP" sz="1400" b="1">
                    <a:latin typeface="Times New Roman" pitchFamily="18" charset="0"/>
                  </a:endParaRPr>
                </a:p>
                <a:p>
                  <a:pPr algn="r" eaLnBrk="1" hangingPunct="1">
                    <a:spcBef>
                      <a:spcPct val="50000"/>
                    </a:spcBef>
                  </a:pPr>
                  <a:endParaRPr kumimoji="1" lang="en-US" altLang="ja-JP" sz="1400" b="1">
                    <a:latin typeface="Times New Roman" pitchFamily="18" charset="0"/>
                  </a:endParaRPr>
                </a:p>
                <a:p>
                  <a:pPr algn="r" eaLnBrk="1" hangingPunct="1">
                    <a:spcBef>
                      <a:spcPct val="50000"/>
                    </a:spcBef>
                  </a:pPr>
                  <a:r>
                    <a:rPr kumimoji="1" lang="en-US" altLang="ja-JP" sz="1400" b="1">
                      <a:latin typeface="Times New Roman" pitchFamily="18" charset="0"/>
                    </a:rPr>
                    <a:t>45</a:t>
                  </a:r>
                </a:p>
                <a:p>
                  <a:pPr algn="r" eaLnBrk="1" hangingPunct="1">
                    <a:spcBef>
                      <a:spcPct val="50000"/>
                    </a:spcBef>
                  </a:pPr>
                  <a:endParaRPr kumimoji="1" lang="en-US" altLang="ja-JP" sz="1400" b="1">
                    <a:latin typeface="Times New Roman" pitchFamily="18" charset="0"/>
                  </a:endParaRPr>
                </a:p>
                <a:p>
                  <a:pPr algn="r" eaLnBrk="1" hangingPunct="1">
                    <a:spcBef>
                      <a:spcPct val="50000"/>
                    </a:spcBef>
                  </a:pPr>
                  <a:endParaRPr kumimoji="1" lang="en-US" altLang="ja-JP" sz="1400" b="1">
                    <a:latin typeface="Times New Roman" pitchFamily="18" charset="0"/>
                  </a:endParaRPr>
                </a:p>
                <a:p>
                  <a:pPr algn="r" eaLnBrk="1" hangingPunct="1">
                    <a:spcBef>
                      <a:spcPct val="50000"/>
                    </a:spcBef>
                  </a:pPr>
                  <a:r>
                    <a:rPr kumimoji="1" lang="en-US" altLang="ja-JP" sz="1400" b="1">
                      <a:latin typeface="Times New Roman" pitchFamily="18" charset="0"/>
                    </a:rPr>
                    <a:t>29</a:t>
                  </a:r>
                </a:p>
              </p:txBody>
            </p:sp>
            <p:graphicFrame>
              <p:nvGraphicFramePr>
                <p:cNvPr id="11275" name="Object 10"/>
                <p:cNvGraphicFramePr>
                  <a:graphicFrameLocks noChangeAspect="1"/>
                </p:cNvGraphicFramePr>
                <p:nvPr/>
              </p:nvGraphicFramePr>
              <p:xfrm>
                <a:off x="2922" y="617"/>
                <a:ext cx="2634" cy="3297"/>
              </p:xfrm>
              <a:graphic>
                <a:graphicData uri="http://schemas.openxmlformats.org/presentationml/2006/ole">
                  <mc:AlternateContent xmlns:mc="http://schemas.openxmlformats.org/markup-compatibility/2006">
                    <mc:Choice xmlns:v="urn:schemas-microsoft-com:vml" Requires="v">
                      <p:oleObj spid="_x0000_s11306" name="Image" r:id="rId6" imgW="6227076" imgH="7374651" progId="Photoshop.Image.8">
                        <p:embed/>
                      </p:oleObj>
                    </mc:Choice>
                    <mc:Fallback>
                      <p:oleObj name="Image" r:id="rId6" imgW="6227076" imgH="7374651" progId="Photoshop.Image.8">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2" y="617"/>
                              <a:ext cx="2634" cy="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6" name="Rectangle 13"/>
                <p:cNvSpPr>
                  <a:spLocks noChangeArrowheads="1"/>
                </p:cNvSpPr>
                <p:nvPr/>
              </p:nvSpPr>
              <p:spPr bwMode="auto">
                <a:xfrm>
                  <a:off x="294" y="617"/>
                  <a:ext cx="2540" cy="3357"/>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1277" name="Rectangle 14"/>
                <p:cNvSpPr>
                  <a:spLocks noChangeArrowheads="1"/>
                </p:cNvSpPr>
                <p:nvPr/>
              </p:nvSpPr>
              <p:spPr bwMode="auto">
                <a:xfrm>
                  <a:off x="2925" y="617"/>
                  <a:ext cx="2631" cy="335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kumimoji="1" lang="ja-JP" altLang="en-US" sz="2400">
                    <a:solidFill>
                      <a:srgbClr val="FF0000"/>
                    </a:solidFill>
                    <a:latin typeface="Times New Roman" pitchFamily="18" charset="0"/>
                  </a:endParaRPr>
                </a:p>
              </p:txBody>
            </p:sp>
            <p:sp>
              <p:nvSpPr>
                <p:cNvPr id="11278" name="Line 15"/>
                <p:cNvSpPr>
                  <a:spLocks noChangeShapeType="1"/>
                </p:cNvSpPr>
                <p:nvPr/>
              </p:nvSpPr>
              <p:spPr bwMode="auto">
                <a:xfrm>
                  <a:off x="719" y="2022"/>
                  <a:ext cx="136" cy="136"/>
                </a:xfrm>
                <a:prstGeom prst="line">
                  <a:avLst/>
                </a:prstGeom>
                <a:noFill/>
                <a:ln w="9525">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9" name="Text Box 16"/>
                <p:cNvSpPr txBox="1">
                  <a:spLocks noChangeArrowheads="1"/>
                </p:cNvSpPr>
                <p:nvPr/>
              </p:nvSpPr>
              <p:spPr bwMode="auto">
                <a:xfrm>
                  <a:off x="247" y="1798"/>
                  <a:ext cx="119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a:solidFill>
                        <a:schemeClr val="accent2"/>
                      </a:solidFill>
                      <a:latin typeface="Times New Roman" pitchFamily="18" charset="0"/>
                    </a:rPr>
                    <a:t> nucleophosmin</a:t>
                  </a:r>
                </a:p>
              </p:txBody>
            </p:sp>
            <p:sp>
              <p:nvSpPr>
                <p:cNvPr id="11280" name="Line 17"/>
                <p:cNvSpPr>
                  <a:spLocks noChangeShapeType="1"/>
                </p:cNvSpPr>
                <p:nvPr/>
              </p:nvSpPr>
              <p:spPr bwMode="auto">
                <a:xfrm flipH="1">
                  <a:off x="1834" y="1435"/>
                  <a:ext cx="136" cy="9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1" name="Text Box 18"/>
                <p:cNvSpPr txBox="1">
                  <a:spLocks noChangeArrowheads="1"/>
                </p:cNvSpPr>
                <p:nvPr/>
              </p:nvSpPr>
              <p:spPr bwMode="auto">
                <a:xfrm>
                  <a:off x="1562" y="1027"/>
                  <a:ext cx="20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a:solidFill>
                        <a:schemeClr val="accent2"/>
                      </a:solidFill>
                      <a:latin typeface="Times New Roman" pitchFamily="18" charset="0"/>
                    </a:rPr>
                    <a:t>stress-induced-phosphoprotein 1                    </a:t>
                  </a:r>
                </a:p>
              </p:txBody>
            </p:sp>
            <p:sp>
              <p:nvSpPr>
                <p:cNvPr id="11282" name="Rectangle 19"/>
                <p:cNvSpPr>
                  <a:spLocks noChangeArrowheads="1"/>
                </p:cNvSpPr>
                <p:nvPr/>
              </p:nvSpPr>
              <p:spPr bwMode="auto">
                <a:xfrm>
                  <a:off x="1562" y="1208"/>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pPr>
                  <a:r>
                    <a:rPr kumimoji="1" lang="en-US" altLang="ja-JP">
                      <a:solidFill>
                        <a:schemeClr val="accent2"/>
                      </a:solidFill>
                      <a:latin typeface="Times New Roman" pitchFamily="18" charset="0"/>
                    </a:rPr>
                    <a:t>lamin A/C</a:t>
                  </a:r>
                </a:p>
              </p:txBody>
            </p:sp>
            <p:sp>
              <p:nvSpPr>
                <p:cNvPr id="11283" name="Line 20"/>
                <p:cNvSpPr>
                  <a:spLocks noChangeShapeType="1"/>
                </p:cNvSpPr>
                <p:nvPr/>
              </p:nvSpPr>
              <p:spPr bwMode="auto">
                <a:xfrm flipH="1">
                  <a:off x="2061" y="1752"/>
                  <a:ext cx="136" cy="91"/>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4" name="Rectangle 21"/>
                <p:cNvSpPr>
                  <a:spLocks noChangeArrowheads="1"/>
                </p:cNvSpPr>
                <p:nvPr/>
              </p:nvSpPr>
              <p:spPr bwMode="auto">
                <a:xfrm>
                  <a:off x="2143" y="1573"/>
                  <a:ext cx="6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pPr>
                  <a:r>
                    <a:rPr kumimoji="1" lang="en-US" altLang="ja-JP">
                      <a:solidFill>
                        <a:schemeClr val="accent2"/>
                      </a:solidFill>
                      <a:latin typeface="Times New Roman" pitchFamily="18" charset="0"/>
                    </a:rPr>
                    <a:t>α-enolase</a:t>
                  </a:r>
                </a:p>
              </p:txBody>
            </p:sp>
            <p:sp>
              <p:nvSpPr>
                <p:cNvPr id="11285" name="Line 22"/>
                <p:cNvSpPr>
                  <a:spLocks noChangeShapeType="1"/>
                </p:cNvSpPr>
                <p:nvPr/>
              </p:nvSpPr>
              <p:spPr bwMode="auto">
                <a:xfrm flipH="1">
                  <a:off x="4057" y="2523"/>
                  <a:ext cx="0" cy="18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6" name="Line 23"/>
                <p:cNvSpPr>
                  <a:spLocks noChangeShapeType="1"/>
                </p:cNvSpPr>
                <p:nvPr/>
              </p:nvSpPr>
              <p:spPr bwMode="auto">
                <a:xfrm flipH="1" flipV="1">
                  <a:off x="4057" y="2795"/>
                  <a:ext cx="45" cy="18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7" name="Line 24"/>
                <p:cNvSpPr>
                  <a:spLocks noChangeShapeType="1"/>
                </p:cNvSpPr>
                <p:nvPr/>
              </p:nvSpPr>
              <p:spPr bwMode="auto">
                <a:xfrm flipH="1" flipV="1">
                  <a:off x="4012" y="2841"/>
                  <a:ext cx="45" cy="13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8" name="Line 25"/>
                <p:cNvSpPr>
                  <a:spLocks noChangeShapeType="1"/>
                </p:cNvSpPr>
                <p:nvPr/>
              </p:nvSpPr>
              <p:spPr bwMode="auto">
                <a:xfrm flipV="1">
                  <a:off x="4193" y="2841"/>
                  <a:ext cx="45" cy="13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9" name="Line 27"/>
                <p:cNvSpPr>
                  <a:spLocks noChangeShapeType="1"/>
                </p:cNvSpPr>
                <p:nvPr/>
              </p:nvSpPr>
              <p:spPr bwMode="auto">
                <a:xfrm flipH="1" flipV="1">
                  <a:off x="1744" y="2841"/>
                  <a:ext cx="90" cy="181"/>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90" name="Text Box 28"/>
                <p:cNvSpPr txBox="1">
                  <a:spLocks noChangeArrowheads="1"/>
                </p:cNvSpPr>
                <p:nvPr/>
              </p:nvSpPr>
              <p:spPr bwMode="auto">
                <a:xfrm>
                  <a:off x="1063" y="2977"/>
                  <a:ext cx="16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a:solidFill>
                        <a:schemeClr val="accent2"/>
                      </a:solidFill>
                      <a:latin typeface="Times New Roman" pitchFamily="18" charset="0"/>
                    </a:rPr>
                    <a:t> triosephosphate isomerase</a:t>
                  </a:r>
                </a:p>
              </p:txBody>
            </p:sp>
            <p:sp>
              <p:nvSpPr>
                <p:cNvPr id="11291" name="Line 29"/>
                <p:cNvSpPr>
                  <a:spLocks noChangeShapeType="1"/>
                </p:cNvSpPr>
                <p:nvPr/>
              </p:nvSpPr>
              <p:spPr bwMode="auto">
                <a:xfrm flipH="1">
                  <a:off x="3915" y="1435"/>
                  <a:ext cx="1055" cy="45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92" name="Text Box 30"/>
                <p:cNvSpPr txBox="1">
                  <a:spLocks noChangeArrowheads="1"/>
                </p:cNvSpPr>
                <p:nvPr/>
              </p:nvSpPr>
              <p:spPr bwMode="auto">
                <a:xfrm>
                  <a:off x="4964" y="1299"/>
                  <a:ext cx="4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a:solidFill>
                        <a:srgbClr val="FF0000"/>
                      </a:solidFill>
                      <a:latin typeface="Times New Roman" pitchFamily="18" charset="0"/>
                    </a:rPr>
                    <a:t>ezrin</a:t>
                  </a:r>
                </a:p>
              </p:txBody>
            </p:sp>
            <p:sp>
              <p:nvSpPr>
                <p:cNvPr id="11293" name="Text Box 31"/>
                <p:cNvSpPr txBox="1">
                  <a:spLocks noChangeArrowheads="1"/>
                </p:cNvSpPr>
                <p:nvPr/>
              </p:nvSpPr>
              <p:spPr bwMode="auto">
                <a:xfrm>
                  <a:off x="3467" y="2296"/>
                  <a:ext cx="18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a:solidFill>
                        <a:srgbClr val="FF0000"/>
                      </a:solidFill>
                      <a:latin typeface="Times New Roman" pitchFamily="18" charset="0"/>
                    </a:rPr>
                    <a:t>6-phosphogluconolactonase</a:t>
                  </a:r>
                </a:p>
              </p:txBody>
            </p:sp>
            <p:sp>
              <p:nvSpPr>
                <p:cNvPr id="11294" name="Text Box 32"/>
                <p:cNvSpPr txBox="1">
                  <a:spLocks noChangeArrowheads="1"/>
                </p:cNvSpPr>
                <p:nvPr/>
              </p:nvSpPr>
              <p:spPr bwMode="auto">
                <a:xfrm>
                  <a:off x="3603" y="2977"/>
                  <a:ext cx="11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kumimoji="1" lang="en-US" altLang="ja-JP">
                      <a:solidFill>
                        <a:srgbClr val="FF0000"/>
                      </a:solidFill>
                      <a:latin typeface="Times New Roman" pitchFamily="18" charset="0"/>
                    </a:rPr>
                    <a:t>HSP27</a:t>
                  </a:r>
                </a:p>
              </p:txBody>
            </p:sp>
            <p:sp>
              <p:nvSpPr>
                <p:cNvPr id="11295" name="Rectangle 35"/>
                <p:cNvSpPr>
                  <a:spLocks noChangeArrowheads="1"/>
                </p:cNvSpPr>
                <p:nvPr/>
              </p:nvSpPr>
              <p:spPr bwMode="auto">
                <a:xfrm>
                  <a:off x="338" y="3294"/>
                  <a:ext cx="2449"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kumimoji="1" lang="en-US" altLang="ja-JP" b="1" i="1">
                      <a:solidFill>
                        <a:schemeClr val="accent2"/>
                      </a:solidFill>
                      <a:latin typeface="MS UI Gothic" pitchFamily="34" charset="-128"/>
                      <a:ea typeface="MS UI Gothic" pitchFamily="34" charset="-128"/>
                    </a:rPr>
                    <a:t>Five spots were expressed a weakly in GEM-resistant cells than in –sensitive cells</a:t>
                  </a:r>
                  <a:r>
                    <a:rPr kumimoji="1" lang="en-US" altLang="ja-JP">
                      <a:latin typeface="MS UI Gothic" pitchFamily="34" charset="-128"/>
                      <a:ea typeface="MS UI Gothic" pitchFamily="34" charset="-128"/>
                    </a:rPr>
                    <a:t>.</a:t>
                  </a:r>
                  <a:r>
                    <a:rPr kumimoji="1" lang="en-US" altLang="ja-JP" b="1">
                      <a:solidFill>
                        <a:schemeClr val="accent2"/>
                      </a:solidFill>
                      <a:latin typeface="MS UI Gothic" pitchFamily="34" charset="-128"/>
                      <a:ea typeface="MS UI Gothic" pitchFamily="34" charset="-128"/>
                    </a:rPr>
                    <a:t> </a:t>
                  </a:r>
                </a:p>
              </p:txBody>
            </p:sp>
            <p:sp>
              <p:nvSpPr>
                <p:cNvPr id="11296" name="Rectangle 36"/>
                <p:cNvSpPr>
                  <a:spLocks noChangeArrowheads="1"/>
                </p:cNvSpPr>
                <p:nvPr/>
              </p:nvSpPr>
              <p:spPr bwMode="auto">
                <a:xfrm>
                  <a:off x="3014" y="3380"/>
                  <a:ext cx="25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kumimoji="1" lang="en-US" altLang="ja-JP" b="1" i="1">
                      <a:solidFill>
                        <a:srgbClr val="FF0000"/>
                      </a:solidFill>
                      <a:latin typeface="MS UI Gothic" pitchFamily="34" charset="-128"/>
                      <a:ea typeface="MS UI Gothic" pitchFamily="34" charset="-128"/>
                    </a:rPr>
                    <a:t>Five spots were higher levels</a:t>
                  </a:r>
                  <a:r>
                    <a:rPr kumimoji="1" lang="en-US" altLang="ja-JP" b="1" i="1">
                      <a:solidFill>
                        <a:srgbClr val="FF0000"/>
                      </a:solidFill>
                      <a:latin typeface="Times New Roman" pitchFamily="18" charset="0"/>
                    </a:rPr>
                    <a:t> </a:t>
                  </a:r>
                  <a:r>
                    <a:rPr kumimoji="1" lang="en-US" altLang="ja-JP" b="1" i="1">
                      <a:solidFill>
                        <a:srgbClr val="FF0000"/>
                      </a:solidFill>
                      <a:latin typeface="MS UI Gothic" pitchFamily="34" charset="-128"/>
                      <a:ea typeface="MS UI Gothic" pitchFamily="34" charset="-128"/>
                    </a:rPr>
                    <a:t>in GEM-resistant cells than in –sensitive cells.</a:t>
                  </a:r>
                  <a:r>
                    <a:rPr kumimoji="1" lang="en-US" altLang="ja-JP" i="1">
                      <a:solidFill>
                        <a:schemeClr val="accent2"/>
                      </a:solidFill>
                      <a:latin typeface="MS UI Gothic" pitchFamily="34" charset="-128"/>
                      <a:ea typeface="MS UI Gothic" pitchFamily="34" charset="-128"/>
                    </a:rPr>
                    <a:t> </a:t>
                  </a:r>
                </a:p>
              </p:txBody>
            </p:sp>
            <p:sp>
              <p:nvSpPr>
                <p:cNvPr id="11297" name="Line 17"/>
                <p:cNvSpPr>
                  <a:spLocks noChangeShapeType="1"/>
                </p:cNvSpPr>
                <p:nvPr/>
              </p:nvSpPr>
              <p:spPr bwMode="auto">
                <a:xfrm>
                  <a:off x="1252" y="988"/>
                  <a:ext cx="29" cy="458"/>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98" name="Text Box 16"/>
                <p:cNvSpPr txBox="1">
                  <a:spLocks noChangeArrowheads="1"/>
                </p:cNvSpPr>
                <p:nvPr/>
              </p:nvSpPr>
              <p:spPr bwMode="auto">
                <a:xfrm>
                  <a:off x="883" y="808"/>
                  <a:ext cx="91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a:solidFill>
                        <a:schemeClr val="accent2"/>
                      </a:solidFill>
                      <a:latin typeface="Times New Roman" pitchFamily="18" charset="0"/>
                    </a:rPr>
                    <a:t>unidentifiable</a:t>
                  </a:r>
                </a:p>
              </p:txBody>
            </p:sp>
          </p:grpSp>
          <p:sp>
            <p:nvSpPr>
              <p:cNvPr id="569381" name="Rectangle 37"/>
              <p:cNvSpPr>
                <a:spLocks noChangeArrowheads="1"/>
              </p:cNvSpPr>
              <p:nvPr/>
            </p:nvSpPr>
            <p:spPr bwMode="auto">
              <a:xfrm>
                <a:off x="-23812" y="0"/>
                <a:ext cx="9204324" cy="609618"/>
              </a:xfrm>
              <a:prstGeom prst="rect">
                <a:avLst/>
              </a:prstGeom>
              <a:noFill/>
              <a:ln w="9525">
                <a:noFill/>
                <a:miter lim="800000"/>
                <a:headEnd/>
                <a:tailEnd/>
              </a:ln>
              <a:effectLst/>
            </p:spPr>
            <p:txBody>
              <a:bodyPr anchor="ctr"/>
              <a:lstStyle/>
              <a:p>
                <a:pPr algn="ctr" eaLnBrk="1" hangingPunct="1">
                  <a:defRPr/>
                </a:pPr>
                <a:r>
                  <a:rPr kumimoji="1" lang="en-US" altLang="ja-JP" sz="2700" b="1">
                    <a:solidFill>
                      <a:srgbClr val="000066"/>
                    </a:solidFill>
                    <a:effectLst>
                      <a:outerShdw blurRad="38100" dist="38100" dir="2700000" algn="tl">
                        <a:srgbClr val="C0C0C0"/>
                      </a:outerShdw>
                    </a:effectLst>
                    <a:latin typeface="Times New Roman" pitchFamily="18" charset="0"/>
                    <a:ea typeface="MS UI Gothic" pitchFamily="50" charset="-128"/>
                  </a:rPr>
                  <a:t>2-DE pattern of MiaPaCa-2 (sensitive) and PK59 (resistant)</a:t>
                </a:r>
                <a:endParaRPr kumimoji="1" lang="ja-JP" altLang="en-US" sz="2700" b="1">
                  <a:solidFill>
                    <a:srgbClr val="000066"/>
                  </a:solidFill>
                  <a:effectLst>
                    <a:outerShdw blurRad="38100" dist="38100" dir="2700000" algn="tl">
                      <a:srgbClr val="C0C0C0"/>
                    </a:outerShdw>
                  </a:effectLst>
                  <a:latin typeface="Times New Roman" pitchFamily="18" charset="0"/>
                  <a:ea typeface="ＭＳ Ｐゴシック" charset="-128"/>
                </a:endParaRPr>
              </a:p>
            </p:txBody>
          </p:sp>
        </p:grpSp>
        <p:sp>
          <p:nvSpPr>
            <p:cNvPr id="11268" name="正方形/長方形 32"/>
            <p:cNvSpPr>
              <a:spLocks noChangeArrowheads="1"/>
            </p:cNvSpPr>
            <p:nvPr/>
          </p:nvSpPr>
          <p:spPr bwMode="auto">
            <a:xfrm>
              <a:off x="-36512" y="6594882"/>
              <a:ext cx="35044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400"/>
                <a:t>Mol Med Rep. 2008 May-Jun;1(3):429-34.</a:t>
              </a:r>
              <a:endParaRPr lang="ja-JP" altLang="en-US" sz="140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107950" y="0"/>
            <a:ext cx="9001125" cy="549275"/>
          </a:xfrm>
        </p:spPr>
        <p:txBody>
          <a:bodyPr/>
          <a:lstStyle/>
          <a:p>
            <a:pPr eaLnBrk="1" hangingPunct="1">
              <a:defRPr/>
            </a:pPr>
            <a:r>
              <a:rPr lang="en-US" altLang="ja-JP" sz="4400" b="1" smtClean="0">
                <a:solidFill>
                  <a:srgbClr val="000066"/>
                </a:solidFill>
                <a:latin typeface="Times New Roman" pitchFamily="18" charset="0"/>
              </a:rPr>
              <a:t>Expression analysis of HSP27 (2DE)</a:t>
            </a:r>
            <a:endParaRPr lang="ja-JP" altLang="en-US" sz="4400" b="1" smtClean="0">
              <a:solidFill>
                <a:srgbClr val="000066"/>
              </a:solidFill>
              <a:latin typeface="Times New Roman" pitchFamily="18" charset="0"/>
            </a:endParaRPr>
          </a:p>
        </p:txBody>
      </p:sp>
      <p:graphicFrame>
        <p:nvGraphicFramePr>
          <p:cNvPr id="12291" name="Object 5"/>
          <p:cNvGraphicFramePr>
            <a:graphicFrameLocks noGrp="1" noChangeAspect="1"/>
          </p:cNvGraphicFramePr>
          <p:nvPr>
            <p:ph sz="half" idx="1"/>
          </p:nvPr>
        </p:nvGraphicFramePr>
        <p:xfrm>
          <a:off x="0" y="1050925"/>
          <a:ext cx="7007225" cy="2808288"/>
        </p:xfrm>
        <a:graphic>
          <a:graphicData uri="http://schemas.openxmlformats.org/presentationml/2006/ole">
            <mc:AlternateContent xmlns:mc="http://schemas.openxmlformats.org/markup-compatibility/2006">
              <mc:Choice xmlns:v="urn:schemas-microsoft-com:vml" Requires="v">
                <p:oleObj spid="_x0000_s12423" name="グラフ" r:id="rId4" imgW="5762625" imgH="2324100" progId="Excel.Chart.8">
                  <p:embed/>
                </p:oleObj>
              </mc:Choice>
              <mc:Fallback>
                <p:oleObj name="グラフ" r:id="rId4" imgW="5762625" imgH="2324100" progId="Excel.Char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50925"/>
                        <a:ext cx="7007225"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292" name="Group 59"/>
          <p:cNvGrpSpPr>
            <a:grpSpLocks/>
          </p:cNvGrpSpPr>
          <p:nvPr/>
        </p:nvGrpSpPr>
        <p:grpSpPr bwMode="auto">
          <a:xfrm>
            <a:off x="3889375" y="3933825"/>
            <a:ext cx="5219700" cy="2824163"/>
            <a:chOff x="158" y="799"/>
            <a:chExt cx="5602" cy="2831"/>
          </a:xfrm>
        </p:grpSpPr>
        <p:grpSp>
          <p:nvGrpSpPr>
            <p:cNvPr id="12351" name="Group 60"/>
            <p:cNvGrpSpPr>
              <a:grpSpLocks/>
            </p:cNvGrpSpPr>
            <p:nvPr/>
          </p:nvGrpSpPr>
          <p:grpSpPr bwMode="auto">
            <a:xfrm>
              <a:off x="158" y="799"/>
              <a:ext cx="1954" cy="1143"/>
              <a:chOff x="158" y="799"/>
              <a:chExt cx="1954" cy="1143"/>
            </a:xfrm>
          </p:grpSpPr>
          <p:graphicFrame>
            <p:nvGraphicFramePr>
              <p:cNvPr id="12394" name="Object 61"/>
              <p:cNvGraphicFramePr>
                <a:graphicFrameLocks noChangeAspect="1"/>
              </p:cNvGraphicFramePr>
              <p:nvPr/>
            </p:nvGraphicFramePr>
            <p:xfrm>
              <a:off x="209" y="846"/>
              <a:ext cx="1673" cy="1062"/>
            </p:xfrm>
            <a:graphic>
              <a:graphicData uri="http://schemas.openxmlformats.org/presentationml/2006/ole">
                <mc:AlternateContent xmlns:mc="http://schemas.openxmlformats.org/markup-compatibility/2006">
                  <mc:Choice xmlns:v="urn:schemas-microsoft-com:vml" Requires="v">
                    <p:oleObj spid="_x0000_s12424" name="Image" r:id="rId6" imgW="1124714" imgH="740477" progId="Photoshop.Image.8">
                      <p:embed/>
                    </p:oleObj>
                  </mc:Choice>
                  <mc:Fallback>
                    <p:oleObj name="Image" r:id="rId6" imgW="1124714" imgH="740477" progId="Photoshop.Image.8">
                      <p:embed/>
                      <p:pic>
                        <p:nvPicPr>
                          <p:cNvPr id="0" name="Object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 y="846"/>
                            <a:ext cx="1673" cy="1062"/>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95" name="Oval 62"/>
              <p:cNvSpPr>
                <a:spLocks noChangeArrowheads="1"/>
              </p:cNvSpPr>
              <p:nvPr/>
            </p:nvSpPr>
            <p:spPr bwMode="auto">
              <a:xfrm>
                <a:off x="468" y="1511"/>
                <a:ext cx="195" cy="189"/>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2396" name="Text Box 63"/>
              <p:cNvSpPr txBox="1">
                <a:spLocks noChangeArrowheads="1"/>
              </p:cNvSpPr>
              <p:nvPr/>
            </p:nvSpPr>
            <p:spPr bwMode="auto">
              <a:xfrm>
                <a:off x="388" y="1697"/>
                <a:ext cx="58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000" b="1">
                    <a:solidFill>
                      <a:srgbClr val="FF0000"/>
                    </a:solidFill>
                    <a:latin typeface="Times New Roman" pitchFamily="18" charset="0"/>
                  </a:rPr>
                  <a:t>2</a:t>
                </a:r>
              </a:p>
            </p:txBody>
          </p:sp>
          <p:sp>
            <p:nvSpPr>
              <p:cNvPr id="12397" name="Oval 64"/>
              <p:cNvSpPr>
                <a:spLocks noChangeArrowheads="1"/>
              </p:cNvSpPr>
              <p:nvPr/>
            </p:nvSpPr>
            <p:spPr bwMode="auto">
              <a:xfrm>
                <a:off x="1353" y="1397"/>
                <a:ext cx="195" cy="189"/>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2398" name="Text Box 65"/>
              <p:cNvSpPr txBox="1">
                <a:spLocks noChangeArrowheads="1"/>
              </p:cNvSpPr>
              <p:nvPr/>
            </p:nvSpPr>
            <p:spPr bwMode="auto">
              <a:xfrm>
                <a:off x="1337" y="1570"/>
                <a:ext cx="77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000" b="1">
                    <a:solidFill>
                      <a:srgbClr val="FF0000"/>
                    </a:solidFill>
                    <a:latin typeface="Times New Roman" pitchFamily="18" charset="0"/>
                  </a:rPr>
                  <a:t>1</a:t>
                </a:r>
                <a:endParaRPr kumimoji="1" lang="en-US" altLang="ja-JP" sz="1000" b="1">
                  <a:latin typeface="Times New Roman" pitchFamily="18" charset="0"/>
                </a:endParaRPr>
              </a:p>
            </p:txBody>
          </p:sp>
          <p:sp>
            <p:nvSpPr>
              <p:cNvPr id="12399" name="Oval 66"/>
              <p:cNvSpPr>
                <a:spLocks noChangeArrowheads="1"/>
              </p:cNvSpPr>
              <p:nvPr/>
            </p:nvSpPr>
            <p:spPr bwMode="auto">
              <a:xfrm>
                <a:off x="624" y="1397"/>
                <a:ext cx="195" cy="19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2400" name="Text Box 67"/>
              <p:cNvSpPr txBox="1">
                <a:spLocks noChangeArrowheads="1"/>
              </p:cNvSpPr>
              <p:nvPr/>
            </p:nvSpPr>
            <p:spPr bwMode="auto">
              <a:xfrm>
                <a:off x="629" y="1554"/>
                <a:ext cx="70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000" b="1">
                    <a:solidFill>
                      <a:srgbClr val="FF0000"/>
                    </a:solidFill>
                    <a:latin typeface="Times New Roman" pitchFamily="18" charset="0"/>
                  </a:rPr>
                  <a:t>3</a:t>
                </a:r>
                <a:endParaRPr kumimoji="1" lang="en-US" altLang="ja-JP" sz="1000" b="1">
                  <a:latin typeface="Times New Roman" pitchFamily="18" charset="0"/>
                </a:endParaRPr>
              </a:p>
            </p:txBody>
          </p:sp>
          <p:sp>
            <p:nvSpPr>
              <p:cNvPr id="12401" name="Text Box 68"/>
              <p:cNvSpPr txBox="1">
                <a:spLocks noChangeArrowheads="1"/>
              </p:cNvSpPr>
              <p:nvPr/>
            </p:nvSpPr>
            <p:spPr bwMode="auto">
              <a:xfrm>
                <a:off x="158" y="799"/>
                <a:ext cx="810"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000" b="1">
                    <a:solidFill>
                      <a:schemeClr val="accent2"/>
                    </a:solidFill>
                    <a:latin typeface="Times New Roman" pitchFamily="18" charset="0"/>
                  </a:rPr>
                  <a:t>MiaPaCa</a:t>
                </a:r>
              </a:p>
            </p:txBody>
          </p:sp>
        </p:grpSp>
        <p:grpSp>
          <p:nvGrpSpPr>
            <p:cNvPr id="12352" name="Group 69"/>
            <p:cNvGrpSpPr>
              <a:grpSpLocks/>
            </p:cNvGrpSpPr>
            <p:nvPr/>
          </p:nvGrpSpPr>
          <p:grpSpPr bwMode="auto">
            <a:xfrm>
              <a:off x="2018" y="799"/>
              <a:ext cx="1815" cy="1184"/>
              <a:chOff x="2018" y="799"/>
              <a:chExt cx="1815" cy="1184"/>
            </a:xfrm>
          </p:grpSpPr>
          <p:graphicFrame>
            <p:nvGraphicFramePr>
              <p:cNvPr id="12386" name="Object 70"/>
              <p:cNvGraphicFramePr>
                <a:graphicFrameLocks noChangeAspect="1"/>
              </p:cNvGraphicFramePr>
              <p:nvPr/>
            </p:nvGraphicFramePr>
            <p:xfrm>
              <a:off x="2065" y="845"/>
              <a:ext cx="1722" cy="1052"/>
            </p:xfrm>
            <a:graphic>
              <a:graphicData uri="http://schemas.openxmlformats.org/presentationml/2006/ole">
                <mc:AlternateContent xmlns:mc="http://schemas.openxmlformats.org/markup-compatibility/2006">
                  <mc:Choice xmlns:v="urn:schemas-microsoft-com:vml" Requires="v">
                    <p:oleObj spid="_x0000_s12425" name="Image" r:id="rId8" imgW="1563627" imgH="969020" progId="Photoshop.Image.8">
                      <p:embed/>
                    </p:oleObj>
                  </mc:Choice>
                  <mc:Fallback>
                    <p:oleObj name="Image" r:id="rId8" imgW="1563627" imgH="969020" progId="Photoshop.Image.8">
                      <p:embed/>
                      <p:pic>
                        <p:nvPicPr>
                          <p:cNvPr id="0" name="Object 70"/>
                          <p:cNvPicPr>
                            <a:picLocks noChangeAspect="1" noChangeArrowheads="1"/>
                          </p:cNvPicPr>
                          <p:nvPr/>
                        </p:nvPicPr>
                        <p:blipFill>
                          <a:blip r:embed="rId9">
                            <a:lum bright="-6000" contrast="6000"/>
                            <a:extLst>
                              <a:ext uri="{28A0092B-C50C-407E-A947-70E740481C1C}">
                                <a14:useLocalDpi xmlns:a14="http://schemas.microsoft.com/office/drawing/2010/main" val="0"/>
                              </a:ext>
                            </a:extLst>
                          </a:blip>
                          <a:srcRect/>
                          <a:stretch>
                            <a:fillRect/>
                          </a:stretch>
                        </p:blipFill>
                        <p:spPr bwMode="auto">
                          <a:xfrm>
                            <a:off x="2065" y="845"/>
                            <a:ext cx="1722" cy="1052"/>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87" name="Oval 71"/>
              <p:cNvSpPr>
                <a:spLocks noChangeArrowheads="1"/>
              </p:cNvSpPr>
              <p:nvPr/>
            </p:nvSpPr>
            <p:spPr bwMode="auto">
              <a:xfrm>
                <a:off x="2340" y="1534"/>
                <a:ext cx="205" cy="20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2388" name="Text Box 72"/>
              <p:cNvSpPr txBox="1">
                <a:spLocks noChangeArrowheads="1"/>
              </p:cNvSpPr>
              <p:nvPr/>
            </p:nvSpPr>
            <p:spPr bwMode="auto">
              <a:xfrm>
                <a:off x="2298" y="1738"/>
                <a:ext cx="67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000" b="1">
                    <a:solidFill>
                      <a:srgbClr val="FF0000"/>
                    </a:solidFill>
                    <a:latin typeface="Times New Roman" pitchFamily="18" charset="0"/>
                  </a:rPr>
                  <a:t>2</a:t>
                </a:r>
              </a:p>
            </p:txBody>
          </p:sp>
          <p:sp>
            <p:nvSpPr>
              <p:cNvPr id="12389" name="Oval 73"/>
              <p:cNvSpPr>
                <a:spLocks noChangeArrowheads="1"/>
              </p:cNvSpPr>
              <p:nvPr/>
            </p:nvSpPr>
            <p:spPr bwMode="auto">
              <a:xfrm>
                <a:off x="3276" y="1442"/>
                <a:ext cx="206" cy="20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2390" name="Text Box 74"/>
              <p:cNvSpPr txBox="1">
                <a:spLocks noChangeArrowheads="1"/>
              </p:cNvSpPr>
              <p:nvPr/>
            </p:nvSpPr>
            <p:spPr bwMode="auto">
              <a:xfrm>
                <a:off x="3243" y="1616"/>
                <a:ext cx="590"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000" b="1">
                    <a:solidFill>
                      <a:srgbClr val="FF0000"/>
                    </a:solidFill>
                    <a:latin typeface="Times New Roman" pitchFamily="18" charset="0"/>
                  </a:rPr>
                  <a:t>1</a:t>
                </a:r>
                <a:endParaRPr kumimoji="1" lang="en-US" altLang="ja-JP" sz="1000" b="1">
                  <a:latin typeface="Times New Roman" pitchFamily="18" charset="0"/>
                </a:endParaRPr>
              </a:p>
            </p:txBody>
          </p:sp>
          <p:sp>
            <p:nvSpPr>
              <p:cNvPr id="12391" name="Oval 75"/>
              <p:cNvSpPr>
                <a:spLocks noChangeArrowheads="1"/>
              </p:cNvSpPr>
              <p:nvPr/>
            </p:nvSpPr>
            <p:spPr bwMode="auto">
              <a:xfrm>
                <a:off x="2531" y="1396"/>
                <a:ext cx="205" cy="20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2392" name="Text Box 76"/>
              <p:cNvSpPr txBox="1">
                <a:spLocks noChangeArrowheads="1"/>
              </p:cNvSpPr>
              <p:nvPr/>
            </p:nvSpPr>
            <p:spPr bwMode="auto">
              <a:xfrm>
                <a:off x="2572" y="1560"/>
                <a:ext cx="762"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000" b="1">
                    <a:solidFill>
                      <a:srgbClr val="FF0000"/>
                    </a:solidFill>
                    <a:latin typeface="Times New Roman" pitchFamily="18" charset="0"/>
                  </a:rPr>
                  <a:t>3</a:t>
                </a:r>
              </a:p>
            </p:txBody>
          </p:sp>
          <p:sp>
            <p:nvSpPr>
              <p:cNvPr id="12393" name="Text Box 77"/>
              <p:cNvSpPr txBox="1">
                <a:spLocks noChangeArrowheads="1"/>
              </p:cNvSpPr>
              <p:nvPr/>
            </p:nvSpPr>
            <p:spPr bwMode="auto">
              <a:xfrm>
                <a:off x="2018" y="799"/>
                <a:ext cx="766"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000" b="1">
                    <a:solidFill>
                      <a:schemeClr val="accent2"/>
                    </a:solidFill>
                    <a:latin typeface="Times New Roman" pitchFamily="18" charset="0"/>
                  </a:rPr>
                  <a:t>Panc-1</a:t>
                </a:r>
              </a:p>
            </p:txBody>
          </p:sp>
        </p:grpSp>
        <p:graphicFrame>
          <p:nvGraphicFramePr>
            <p:cNvPr id="12353" name="Object 78"/>
            <p:cNvGraphicFramePr>
              <a:graphicFrameLocks noChangeAspect="1"/>
            </p:cNvGraphicFramePr>
            <p:nvPr/>
          </p:nvGraphicFramePr>
          <p:xfrm>
            <a:off x="203" y="2567"/>
            <a:ext cx="1724" cy="1012"/>
          </p:xfrm>
          <a:graphic>
            <a:graphicData uri="http://schemas.openxmlformats.org/presentationml/2006/ole">
              <mc:AlternateContent xmlns:mc="http://schemas.openxmlformats.org/markup-compatibility/2006">
                <mc:Choice xmlns:v="urn:schemas-microsoft-com:vml" Requires="v">
                  <p:oleObj spid="_x0000_s12426" name="Image" r:id="rId10" imgW="1206704" imgH="640081" progId="Photoshop.Image.8">
                    <p:embed/>
                  </p:oleObj>
                </mc:Choice>
                <mc:Fallback>
                  <p:oleObj name="Image" r:id="rId10" imgW="1206704" imgH="640081" progId="Photoshop.Image.8">
                    <p:embed/>
                    <p:pic>
                      <p:nvPicPr>
                        <p:cNvPr id="0" name="Object 78"/>
                        <p:cNvPicPr>
                          <a:picLocks noChangeAspect="1" noChangeArrowheads="1"/>
                        </p:cNvPicPr>
                        <p:nvPr/>
                      </p:nvPicPr>
                      <p:blipFill>
                        <a:blip r:embed="rId11">
                          <a:lum bright="12000"/>
                          <a:extLst>
                            <a:ext uri="{28A0092B-C50C-407E-A947-70E740481C1C}">
                              <a14:useLocalDpi xmlns:a14="http://schemas.microsoft.com/office/drawing/2010/main" val="0"/>
                            </a:ext>
                          </a:extLst>
                        </a:blip>
                        <a:srcRect/>
                        <a:stretch>
                          <a:fillRect/>
                        </a:stretch>
                      </p:blipFill>
                      <p:spPr bwMode="auto">
                        <a:xfrm>
                          <a:off x="203" y="2567"/>
                          <a:ext cx="1724" cy="1012"/>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54" name="Oval 79"/>
            <p:cNvSpPr>
              <a:spLocks noChangeArrowheads="1"/>
            </p:cNvSpPr>
            <p:nvPr/>
          </p:nvSpPr>
          <p:spPr bwMode="auto">
            <a:xfrm>
              <a:off x="471" y="3227"/>
              <a:ext cx="200" cy="1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2355" name="Text Box 80"/>
            <p:cNvSpPr txBox="1">
              <a:spLocks noChangeArrowheads="1"/>
            </p:cNvSpPr>
            <p:nvPr/>
          </p:nvSpPr>
          <p:spPr bwMode="auto">
            <a:xfrm>
              <a:off x="340" y="3385"/>
              <a:ext cx="63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000" b="1">
                  <a:solidFill>
                    <a:srgbClr val="FF0000"/>
                  </a:solidFill>
                  <a:latin typeface="Times New Roman" pitchFamily="18" charset="0"/>
                </a:rPr>
                <a:t>2</a:t>
              </a:r>
              <a:endParaRPr kumimoji="1" lang="en-US" altLang="ja-JP" sz="1000" b="1">
                <a:latin typeface="Times New Roman" pitchFamily="18" charset="0"/>
              </a:endParaRPr>
            </a:p>
          </p:txBody>
        </p:sp>
        <p:sp>
          <p:nvSpPr>
            <p:cNvPr id="12356" name="Oval 81"/>
            <p:cNvSpPr>
              <a:spLocks noChangeArrowheads="1"/>
            </p:cNvSpPr>
            <p:nvPr/>
          </p:nvSpPr>
          <p:spPr bwMode="auto">
            <a:xfrm>
              <a:off x="1280" y="3130"/>
              <a:ext cx="201" cy="1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2357" name="Text Box 82"/>
            <p:cNvSpPr txBox="1">
              <a:spLocks noChangeArrowheads="1"/>
            </p:cNvSpPr>
            <p:nvPr/>
          </p:nvSpPr>
          <p:spPr bwMode="auto">
            <a:xfrm>
              <a:off x="1410" y="3247"/>
              <a:ext cx="51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000" b="1">
                  <a:solidFill>
                    <a:srgbClr val="FF0000"/>
                  </a:solidFill>
                  <a:latin typeface="Times New Roman" pitchFamily="18" charset="0"/>
                </a:rPr>
                <a:t>1</a:t>
              </a:r>
              <a:endParaRPr kumimoji="1" lang="en-US" altLang="ja-JP" sz="1000" b="1">
                <a:latin typeface="Times New Roman" pitchFamily="18" charset="0"/>
              </a:endParaRPr>
            </a:p>
          </p:txBody>
        </p:sp>
        <p:sp>
          <p:nvSpPr>
            <p:cNvPr id="12358" name="Oval 83"/>
            <p:cNvSpPr>
              <a:spLocks noChangeArrowheads="1"/>
            </p:cNvSpPr>
            <p:nvPr/>
          </p:nvSpPr>
          <p:spPr bwMode="auto">
            <a:xfrm>
              <a:off x="702" y="3139"/>
              <a:ext cx="200" cy="19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2359" name="Text Box 84"/>
            <p:cNvSpPr txBox="1">
              <a:spLocks noChangeArrowheads="1"/>
            </p:cNvSpPr>
            <p:nvPr/>
          </p:nvSpPr>
          <p:spPr bwMode="auto">
            <a:xfrm>
              <a:off x="657" y="2932"/>
              <a:ext cx="636"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000" b="1">
                  <a:solidFill>
                    <a:srgbClr val="FF0000"/>
                  </a:solidFill>
                  <a:latin typeface="Times New Roman" pitchFamily="18" charset="0"/>
                </a:rPr>
                <a:t>3</a:t>
              </a:r>
              <a:endParaRPr kumimoji="1" lang="en-US" altLang="ja-JP" sz="1000" b="1">
                <a:solidFill>
                  <a:schemeClr val="accent2"/>
                </a:solidFill>
                <a:latin typeface="Times New Roman" pitchFamily="18" charset="0"/>
              </a:endParaRPr>
            </a:p>
          </p:txBody>
        </p:sp>
        <p:sp>
          <p:nvSpPr>
            <p:cNvPr id="12360" name="Text Box 85"/>
            <p:cNvSpPr txBox="1">
              <a:spLocks noChangeArrowheads="1"/>
            </p:cNvSpPr>
            <p:nvPr/>
          </p:nvSpPr>
          <p:spPr bwMode="auto">
            <a:xfrm>
              <a:off x="158" y="2524"/>
              <a:ext cx="72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000" b="1">
                  <a:solidFill>
                    <a:schemeClr val="accent2"/>
                  </a:solidFill>
                  <a:latin typeface="Times New Roman" pitchFamily="18" charset="0"/>
                </a:rPr>
                <a:t>AsPc-1</a:t>
              </a:r>
            </a:p>
          </p:txBody>
        </p:sp>
        <p:graphicFrame>
          <p:nvGraphicFramePr>
            <p:cNvPr id="12361" name="Object 86"/>
            <p:cNvGraphicFramePr>
              <a:graphicFrameLocks noChangeAspect="1"/>
            </p:cNvGraphicFramePr>
            <p:nvPr/>
          </p:nvGraphicFramePr>
          <p:xfrm>
            <a:off x="2064" y="2568"/>
            <a:ext cx="1724" cy="1019"/>
          </p:xfrm>
          <a:graphic>
            <a:graphicData uri="http://schemas.openxmlformats.org/presentationml/2006/ole">
              <mc:AlternateContent xmlns:mc="http://schemas.openxmlformats.org/markup-compatibility/2006">
                <mc:Choice xmlns:v="urn:schemas-microsoft-com:vml" Requires="v">
                  <p:oleObj spid="_x0000_s12427" name="Image" r:id="rId12" imgW="1206704" imgH="713233" progId="Photoshop.Image.8">
                    <p:embed/>
                  </p:oleObj>
                </mc:Choice>
                <mc:Fallback>
                  <p:oleObj name="Image" r:id="rId12" imgW="1206704" imgH="713233" progId="Photoshop.Image.8">
                    <p:embed/>
                    <p:pic>
                      <p:nvPicPr>
                        <p:cNvPr id="0" name="Object 86"/>
                        <p:cNvPicPr>
                          <a:picLocks noChangeAspect="1" noChangeArrowheads="1"/>
                        </p:cNvPicPr>
                        <p:nvPr/>
                      </p:nvPicPr>
                      <p:blipFill>
                        <a:blip r:embed="rId13">
                          <a:lum bright="12000"/>
                          <a:extLst>
                            <a:ext uri="{28A0092B-C50C-407E-A947-70E740481C1C}">
                              <a14:useLocalDpi xmlns:a14="http://schemas.microsoft.com/office/drawing/2010/main" val="0"/>
                            </a:ext>
                          </a:extLst>
                        </a:blip>
                        <a:srcRect/>
                        <a:stretch>
                          <a:fillRect/>
                        </a:stretch>
                      </p:blipFill>
                      <p:spPr bwMode="auto">
                        <a:xfrm>
                          <a:off x="2064" y="2568"/>
                          <a:ext cx="1724" cy="1019"/>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62" name="Oval 87"/>
            <p:cNvSpPr>
              <a:spLocks noChangeArrowheads="1"/>
            </p:cNvSpPr>
            <p:nvPr/>
          </p:nvSpPr>
          <p:spPr bwMode="auto">
            <a:xfrm>
              <a:off x="2422" y="3279"/>
              <a:ext cx="200" cy="20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2363" name="Text Box 88"/>
            <p:cNvSpPr txBox="1">
              <a:spLocks noChangeArrowheads="1"/>
            </p:cNvSpPr>
            <p:nvPr/>
          </p:nvSpPr>
          <p:spPr bwMode="auto">
            <a:xfrm>
              <a:off x="2518" y="3385"/>
              <a:ext cx="592"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000" b="1">
                  <a:solidFill>
                    <a:srgbClr val="FF0000"/>
                  </a:solidFill>
                  <a:latin typeface="Times New Roman" pitchFamily="18" charset="0"/>
                </a:rPr>
                <a:t> 2</a:t>
              </a:r>
            </a:p>
          </p:txBody>
        </p:sp>
        <p:sp>
          <p:nvSpPr>
            <p:cNvPr id="12364" name="Oval 89"/>
            <p:cNvSpPr>
              <a:spLocks noChangeArrowheads="1"/>
            </p:cNvSpPr>
            <p:nvPr/>
          </p:nvSpPr>
          <p:spPr bwMode="auto">
            <a:xfrm>
              <a:off x="3288" y="3203"/>
              <a:ext cx="201" cy="20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2365" name="Text Box 90"/>
            <p:cNvSpPr txBox="1">
              <a:spLocks noChangeArrowheads="1"/>
            </p:cNvSpPr>
            <p:nvPr/>
          </p:nvSpPr>
          <p:spPr bwMode="auto">
            <a:xfrm>
              <a:off x="3243" y="3338"/>
              <a:ext cx="771"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000" b="1">
                  <a:solidFill>
                    <a:srgbClr val="FF0000"/>
                  </a:solidFill>
                  <a:latin typeface="Times New Roman" pitchFamily="18" charset="0"/>
                </a:rPr>
                <a:t>1</a:t>
              </a:r>
              <a:endParaRPr kumimoji="1" lang="en-US" altLang="ja-JP" sz="1000" b="1">
                <a:latin typeface="Times New Roman" pitchFamily="18" charset="0"/>
              </a:endParaRPr>
            </a:p>
          </p:txBody>
        </p:sp>
        <p:sp>
          <p:nvSpPr>
            <p:cNvPr id="12366" name="Oval 91"/>
            <p:cNvSpPr>
              <a:spLocks noChangeArrowheads="1"/>
            </p:cNvSpPr>
            <p:nvPr/>
          </p:nvSpPr>
          <p:spPr bwMode="auto">
            <a:xfrm>
              <a:off x="2582" y="3158"/>
              <a:ext cx="200" cy="20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2367" name="Text Box 92"/>
            <p:cNvSpPr txBox="1">
              <a:spLocks noChangeArrowheads="1"/>
            </p:cNvSpPr>
            <p:nvPr/>
          </p:nvSpPr>
          <p:spPr bwMode="auto">
            <a:xfrm>
              <a:off x="2472" y="2976"/>
              <a:ext cx="63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000" b="1">
                  <a:solidFill>
                    <a:srgbClr val="FF0000"/>
                  </a:solidFill>
                  <a:latin typeface="Times New Roman" pitchFamily="18" charset="0"/>
                </a:rPr>
                <a:t>3</a:t>
              </a:r>
              <a:endParaRPr kumimoji="1" lang="en-US" altLang="ja-JP" sz="1000" b="1">
                <a:latin typeface="Times New Roman" pitchFamily="18" charset="0"/>
              </a:endParaRPr>
            </a:p>
          </p:txBody>
        </p:sp>
        <p:sp>
          <p:nvSpPr>
            <p:cNvPr id="12368" name="Rectangle 93"/>
            <p:cNvSpPr>
              <a:spLocks noChangeArrowheads="1"/>
            </p:cNvSpPr>
            <p:nvPr/>
          </p:nvSpPr>
          <p:spPr bwMode="auto">
            <a:xfrm>
              <a:off x="2017" y="2570"/>
              <a:ext cx="652"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pPr>
              <a:r>
                <a:rPr kumimoji="1" lang="en-US" altLang="ja-JP" sz="1000" b="1">
                  <a:solidFill>
                    <a:schemeClr val="accent2"/>
                  </a:solidFill>
                  <a:latin typeface="Times New Roman" pitchFamily="18" charset="0"/>
                </a:rPr>
                <a:t>BxPC-3</a:t>
              </a:r>
            </a:p>
          </p:txBody>
        </p:sp>
        <p:graphicFrame>
          <p:nvGraphicFramePr>
            <p:cNvPr id="12369" name="Object 94"/>
            <p:cNvGraphicFramePr>
              <a:graphicFrameLocks noChangeAspect="1"/>
            </p:cNvGraphicFramePr>
            <p:nvPr/>
          </p:nvGraphicFramePr>
          <p:xfrm>
            <a:off x="3878" y="2568"/>
            <a:ext cx="1769" cy="998"/>
          </p:xfrm>
          <a:graphic>
            <a:graphicData uri="http://schemas.openxmlformats.org/presentationml/2006/ole">
              <mc:AlternateContent xmlns:mc="http://schemas.openxmlformats.org/markup-compatibility/2006">
                <mc:Choice xmlns:v="urn:schemas-microsoft-com:vml" Requires="v">
                  <p:oleObj spid="_x0000_s12428" name="Image" r:id="rId14" imgW="2414021" imgH="1426467" progId="Photoshop.Image.8">
                    <p:embed/>
                  </p:oleObj>
                </mc:Choice>
                <mc:Fallback>
                  <p:oleObj name="Image" r:id="rId14" imgW="2414021" imgH="1426467" progId="Photoshop.Image.8">
                    <p:embed/>
                    <p:pic>
                      <p:nvPicPr>
                        <p:cNvPr id="0" name="Object 9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78" y="2568"/>
                          <a:ext cx="1769" cy="99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70" name="Oval 95"/>
            <p:cNvSpPr>
              <a:spLocks noChangeArrowheads="1"/>
            </p:cNvSpPr>
            <p:nvPr/>
          </p:nvSpPr>
          <p:spPr bwMode="auto">
            <a:xfrm>
              <a:off x="4097" y="3110"/>
              <a:ext cx="198" cy="191"/>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2371" name="Text Box 96"/>
            <p:cNvSpPr txBox="1">
              <a:spLocks noChangeArrowheads="1"/>
            </p:cNvSpPr>
            <p:nvPr/>
          </p:nvSpPr>
          <p:spPr bwMode="auto">
            <a:xfrm>
              <a:off x="4057" y="3299"/>
              <a:ext cx="909"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000" b="1">
                  <a:solidFill>
                    <a:srgbClr val="FF0000"/>
                  </a:solidFill>
                  <a:latin typeface="Times New Roman" pitchFamily="18" charset="0"/>
                </a:rPr>
                <a:t>2</a:t>
              </a:r>
              <a:endParaRPr kumimoji="1" lang="en-US" altLang="ja-JP" sz="1000" b="1">
                <a:latin typeface="Times New Roman" pitchFamily="18" charset="0"/>
              </a:endParaRPr>
            </a:p>
          </p:txBody>
        </p:sp>
        <p:sp>
          <p:nvSpPr>
            <p:cNvPr id="12372" name="Oval 97"/>
            <p:cNvSpPr>
              <a:spLocks noChangeArrowheads="1"/>
            </p:cNvSpPr>
            <p:nvPr/>
          </p:nvSpPr>
          <p:spPr bwMode="auto">
            <a:xfrm>
              <a:off x="5043" y="3082"/>
              <a:ext cx="199" cy="191"/>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2373" name="Text Box 98"/>
            <p:cNvSpPr txBox="1">
              <a:spLocks noChangeArrowheads="1"/>
            </p:cNvSpPr>
            <p:nvPr/>
          </p:nvSpPr>
          <p:spPr bwMode="auto">
            <a:xfrm>
              <a:off x="5205" y="3196"/>
              <a:ext cx="55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000" b="1">
                  <a:solidFill>
                    <a:srgbClr val="FF0000"/>
                  </a:solidFill>
                  <a:latin typeface="Times New Roman" pitchFamily="18" charset="0"/>
                </a:rPr>
                <a:t>1</a:t>
              </a:r>
              <a:endParaRPr kumimoji="1" lang="en-US" altLang="ja-JP" sz="1000" b="1">
                <a:latin typeface="Times New Roman" pitchFamily="18" charset="0"/>
              </a:endParaRPr>
            </a:p>
          </p:txBody>
        </p:sp>
        <p:sp>
          <p:nvSpPr>
            <p:cNvPr id="12374" name="Oval 99"/>
            <p:cNvSpPr>
              <a:spLocks noChangeArrowheads="1"/>
            </p:cNvSpPr>
            <p:nvPr/>
          </p:nvSpPr>
          <p:spPr bwMode="auto">
            <a:xfrm>
              <a:off x="4255" y="2996"/>
              <a:ext cx="198" cy="191"/>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2375" name="Text Box 100"/>
            <p:cNvSpPr txBox="1">
              <a:spLocks noChangeArrowheads="1"/>
            </p:cNvSpPr>
            <p:nvPr/>
          </p:nvSpPr>
          <p:spPr bwMode="auto">
            <a:xfrm>
              <a:off x="4296" y="3150"/>
              <a:ext cx="71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000" b="1">
                  <a:solidFill>
                    <a:srgbClr val="FF0000"/>
                  </a:solidFill>
                  <a:latin typeface="Times New Roman" pitchFamily="18" charset="0"/>
                </a:rPr>
                <a:t>3</a:t>
              </a:r>
              <a:endParaRPr kumimoji="1" lang="en-US" altLang="ja-JP" sz="1000" b="1">
                <a:latin typeface="Times New Roman" pitchFamily="18" charset="0"/>
              </a:endParaRPr>
            </a:p>
          </p:txBody>
        </p:sp>
        <p:sp>
          <p:nvSpPr>
            <p:cNvPr id="12376" name="Rectangle 101"/>
            <p:cNvSpPr>
              <a:spLocks noChangeArrowheads="1"/>
            </p:cNvSpPr>
            <p:nvPr/>
          </p:nvSpPr>
          <p:spPr bwMode="auto">
            <a:xfrm>
              <a:off x="3835" y="2570"/>
              <a:ext cx="569"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pPr>
              <a:r>
                <a:rPr kumimoji="1" lang="en-US" altLang="ja-JP" sz="1000" b="1">
                  <a:solidFill>
                    <a:srgbClr val="FF0000"/>
                  </a:solidFill>
                  <a:latin typeface="Times New Roman" pitchFamily="18" charset="0"/>
                </a:rPr>
                <a:t>PK-59</a:t>
              </a:r>
            </a:p>
          </p:txBody>
        </p:sp>
        <p:grpSp>
          <p:nvGrpSpPr>
            <p:cNvPr id="12377" name="Group 102"/>
            <p:cNvGrpSpPr>
              <a:grpSpLocks/>
            </p:cNvGrpSpPr>
            <p:nvPr/>
          </p:nvGrpSpPr>
          <p:grpSpPr bwMode="auto">
            <a:xfrm>
              <a:off x="3878" y="845"/>
              <a:ext cx="1882" cy="1106"/>
              <a:chOff x="3878" y="845"/>
              <a:chExt cx="1882" cy="1106"/>
            </a:xfrm>
          </p:grpSpPr>
          <p:graphicFrame>
            <p:nvGraphicFramePr>
              <p:cNvPr id="12378" name="Object 103"/>
              <p:cNvGraphicFramePr>
                <a:graphicFrameLocks noChangeAspect="1"/>
              </p:cNvGraphicFramePr>
              <p:nvPr/>
            </p:nvGraphicFramePr>
            <p:xfrm>
              <a:off x="3923" y="845"/>
              <a:ext cx="1724" cy="1061"/>
            </p:xfrm>
            <a:graphic>
              <a:graphicData uri="http://schemas.openxmlformats.org/presentationml/2006/ole">
                <mc:AlternateContent xmlns:mc="http://schemas.openxmlformats.org/markup-compatibility/2006">
                  <mc:Choice xmlns:v="urn:schemas-microsoft-com:vml" Requires="v">
                    <p:oleObj spid="_x0000_s12429" name="Image" r:id="rId16" imgW="2331725" imgH="1435246" progId="Photoshop.Image.8">
                      <p:embed/>
                    </p:oleObj>
                  </mc:Choice>
                  <mc:Fallback>
                    <p:oleObj name="Image" r:id="rId16" imgW="2331725" imgH="1435246" progId="Photoshop.Image.8">
                      <p:embed/>
                      <p:pic>
                        <p:nvPicPr>
                          <p:cNvPr id="0" name="Object 10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23" y="845"/>
                            <a:ext cx="1724" cy="1061"/>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79" name="Rectangle 104"/>
              <p:cNvSpPr>
                <a:spLocks noChangeArrowheads="1"/>
              </p:cNvSpPr>
              <p:nvPr/>
            </p:nvSpPr>
            <p:spPr bwMode="auto">
              <a:xfrm>
                <a:off x="3878" y="847"/>
                <a:ext cx="64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pPr>
                <a:r>
                  <a:rPr kumimoji="1" lang="en-US" altLang="ja-JP" sz="1000" b="1">
                    <a:solidFill>
                      <a:srgbClr val="FF0000"/>
                    </a:solidFill>
                    <a:latin typeface="Times New Roman" pitchFamily="18" charset="0"/>
                  </a:rPr>
                  <a:t>PK-45p</a:t>
                </a:r>
              </a:p>
            </p:txBody>
          </p:sp>
          <p:sp>
            <p:nvSpPr>
              <p:cNvPr id="12380" name="Oval 105"/>
              <p:cNvSpPr>
                <a:spLocks noChangeArrowheads="1"/>
              </p:cNvSpPr>
              <p:nvPr/>
            </p:nvSpPr>
            <p:spPr bwMode="auto">
              <a:xfrm>
                <a:off x="4190" y="1616"/>
                <a:ext cx="198" cy="191"/>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2381" name="Text Box 106"/>
              <p:cNvSpPr txBox="1">
                <a:spLocks noChangeArrowheads="1"/>
              </p:cNvSpPr>
              <p:nvPr/>
            </p:nvSpPr>
            <p:spPr bwMode="auto">
              <a:xfrm>
                <a:off x="4286" y="1706"/>
                <a:ext cx="500"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000" b="1">
                    <a:solidFill>
                      <a:srgbClr val="FF0000"/>
                    </a:solidFill>
                    <a:latin typeface="Times New Roman" pitchFamily="18" charset="0"/>
                  </a:rPr>
                  <a:t>2</a:t>
                </a:r>
              </a:p>
            </p:txBody>
          </p:sp>
          <p:sp>
            <p:nvSpPr>
              <p:cNvPr id="12382" name="Oval 107"/>
              <p:cNvSpPr>
                <a:spLocks noChangeArrowheads="1"/>
              </p:cNvSpPr>
              <p:nvPr/>
            </p:nvSpPr>
            <p:spPr bwMode="auto">
              <a:xfrm>
                <a:off x="5045" y="1430"/>
                <a:ext cx="199" cy="191"/>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2383" name="Text Box 108"/>
              <p:cNvSpPr txBox="1">
                <a:spLocks noChangeArrowheads="1"/>
              </p:cNvSpPr>
              <p:nvPr/>
            </p:nvSpPr>
            <p:spPr bwMode="auto">
              <a:xfrm>
                <a:off x="5206" y="1543"/>
                <a:ext cx="55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000" b="1">
                    <a:solidFill>
                      <a:srgbClr val="FF0000"/>
                    </a:solidFill>
                    <a:latin typeface="Times New Roman" pitchFamily="18" charset="0"/>
                  </a:rPr>
                  <a:t>1</a:t>
                </a:r>
                <a:endParaRPr kumimoji="1" lang="en-US" altLang="ja-JP" sz="1000" b="1">
                  <a:latin typeface="Times New Roman" pitchFamily="18" charset="0"/>
                </a:endParaRPr>
              </a:p>
            </p:txBody>
          </p:sp>
          <p:sp>
            <p:nvSpPr>
              <p:cNvPr id="12384" name="Oval 109"/>
              <p:cNvSpPr>
                <a:spLocks noChangeArrowheads="1"/>
              </p:cNvSpPr>
              <p:nvPr/>
            </p:nvSpPr>
            <p:spPr bwMode="auto">
              <a:xfrm>
                <a:off x="4377" y="1480"/>
                <a:ext cx="198" cy="19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2385" name="Text Box 110"/>
              <p:cNvSpPr txBox="1">
                <a:spLocks noChangeArrowheads="1"/>
              </p:cNvSpPr>
              <p:nvPr/>
            </p:nvSpPr>
            <p:spPr bwMode="auto">
              <a:xfrm>
                <a:off x="4286" y="1252"/>
                <a:ext cx="680"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000" b="1">
                    <a:solidFill>
                      <a:srgbClr val="FF0000"/>
                    </a:solidFill>
                    <a:latin typeface="Times New Roman" pitchFamily="18" charset="0"/>
                  </a:rPr>
                  <a:t>3</a:t>
                </a:r>
                <a:endParaRPr kumimoji="1" lang="en-US" altLang="ja-JP" sz="1000" b="1">
                  <a:latin typeface="Times New Roman" pitchFamily="18" charset="0"/>
                </a:endParaRPr>
              </a:p>
            </p:txBody>
          </p:sp>
        </p:grpSp>
      </p:grpSp>
      <p:grpSp>
        <p:nvGrpSpPr>
          <p:cNvPr id="12293" name="Group 114"/>
          <p:cNvGrpSpPr>
            <a:grpSpLocks/>
          </p:cNvGrpSpPr>
          <p:nvPr/>
        </p:nvGrpSpPr>
        <p:grpSpPr bwMode="auto">
          <a:xfrm>
            <a:off x="755650" y="836613"/>
            <a:ext cx="8388350" cy="3036887"/>
            <a:chOff x="476" y="527"/>
            <a:chExt cx="5284" cy="1913"/>
          </a:xfrm>
        </p:grpSpPr>
        <p:grpSp>
          <p:nvGrpSpPr>
            <p:cNvPr id="12295" name="Group 6"/>
            <p:cNvGrpSpPr>
              <a:grpSpLocks/>
            </p:cNvGrpSpPr>
            <p:nvPr/>
          </p:nvGrpSpPr>
          <p:grpSpPr bwMode="auto">
            <a:xfrm>
              <a:off x="4173" y="844"/>
              <a:ext cx="1065" cy="1066"/>
              <a:chOff x="4173" y="1253"/>
              <a:chExt cx="1065" cy="1066"/>
            </a:xfrm>
          </p:grpSpPr>
          <p:sp>
            <p:nvSpPr>
              <p:cNvPr id="12347" name="Text Box 7"/>
              <p:cNvSpPr txBox="1">
                <a:spLocks noChangeArrowheads="1"/>
              </p:cNvSpPr>
              <p:nvPr/>
            </p:nvSpPr>
            <p:spPr bwMode="auto">
              <a:xfrm>
                <a:off x="4332" y="2069"/>
                <a:ext cx="3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ja-JP" altLang="en-US" sz="2000" b="1">
                    <a:latin typeface="Times New Roman" pitchFamily="18" charset="0"/>
                  </a:rPr>
                  <a:t> *</a:t>
                </a:r>
              </a:p>
            </p:txBody>
          </p:sp>
          <p:sp>
            <p:nvSpPr>
              <p:cNvPr id="12348" name="Text Box 8"/>
              <p:cNvSpPr txBox="1">
                <a:spLocks noChangeArrowheads="1"/>
              </p:cNvSpPr>
              <p:nvPr/>
            </p:nvSpPr>
            <p:spPr bwMode="auto">
              <a:xfrm>
                <a:off x="4921" y="1389"/>
                <a:ext cx="3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kumimoji="1" lang="ja-JP" altLang="en-US" sz="2000" b="1">
                    <a:latin typeface="Times New Roman" pitchFamily="18" charset="0"/>
                  </a:rPr>
                  <a:t>*</a:t>
                </a:r>
              </a:p>
            </p:txBody>
          </p:sp>
          <p:sp>
            <p:nvSpPr>
              <p:cNvPr id="12349" name="Text Box 9"/>
              <p:cNvSpPr txBox="1">
                <a:spLocks noChangeArrowheads="1"/>
              </p:cNvSpPr>
              <p:nvPr/>
            </p:nvSpPr>
            <p:spPr bwMode="auto">
              <a:xfrm>
                <a:off x="4173" y="1979"/>
                <a:ext cx="3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kumimoji="1" lang="ja-JP" altLang="en-US" sz="2000" b="1">
                    <a:latin typeface="Times New Roman" pitchFamily="18" charset="0"/>
                  </a:rPr>
                  <a:t>**</a:t>
                </a:r>
              </a:p>
            </p:txBody>
          </p:sp>
          <p:sp>
            <p:nvSpPr>
              <p:cNvPr id="12350" name="Text Box 10"/>
              <p:cNvSpPr txBox="1">
                <a:spLocks noChangeArrowheads="1"/>
              </p:cNvSpPr>
              <p:nvPr/>
            </p:nvSpPr>
            <p:spPr bwMode="auto">
              <a:xfrm>
                <a:off x="4649" y="1253"/>
                <a:ext cx="5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kumimoji="1" lang="ja-JP" altLang="en-US" sz="2000" b="1">
                    <a:latin typeface="Times New Roman" pitchFamily="18" charset="0"/>
                  </a:rPr>
                  <a:t>**</a:t>
                </a:r>
              </a:p>
            </p:txBody>
          </p:sp>
        </p:grpSp>
        <p:sp>
          <p:nvSpPr>
            <p:cNvPr id="12296" name="Text Box 11"/>
            <p:cNvSpPr txBox="1">
              <a:spLocks noChangeArrowheads="1"/>
            </p:cNvSpPr>
            <p:nvPr/>
          </p:nvSpPr>
          <p:spPr bwMode="auto">
            <a:xfrm>
              <a:off x="3969" y="1132"/>
              <a:ext cx="771"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ja-JP" altLang="en-US" sz="1400" b="1">
                  <a:latin typeface="Times New Roman" pitchFamily="18" charset="0"/>
                </a:rPr>
                <a:t>　*　　</a:t>
              </a:r>
              <a:r>
                <a:rPr kumimoji="1" lang="en-US" altLang="ja-JP" sz="1400" b="1">
                  <a:latin typeface="Times New Roman" pitchFamily="18" charset="0"/>
                </a:rPr>
                <a:t>p&lt;0.05</a:t>
              </a:r>
            </a:p>
            <a:p>
              <a:pPr algn="ctr" eaLnBrk="1" hangingPunct="1">
                <a:spcBef>
                  <a:spcPct val="50000"/>
                </a:spcBef>
              </a:pPr>
              <a:r>
                <a:rPr kumimoji="1" lang="ja-JP" altLang="en-US" sz="1400" b="1">
                  <a:latin typeface="Times New Roman" pitchFamily="18" charset="0"/>
                </a:rPr>
                <a:t>**　</a:t>
              </a:r>
              <a:r>
                <a:rPr kumimoji="1" lang="en-US" altLang="ja-JP" sz="1400" b="1">
                  <a:latin typeface="Times New Roman" pitchFamily="18" charset="0"/>
                </a:rPr>
                <a:t>p&lt;0.01</a:t>
              </a:r>
            </a:p>
          </p:txBody>
        </p:sp>
        <p:sp>
          <p:nvSpPr>
            <p:cNvPr id="12297" name="AutoShape 12"/>
            <p:cNvSpPr>
              <a:spLocks noChangeAspect="1" noChangeArrowheads="1" noTextEdit="1"/>
            </p:cNvSpPr>
            <p:nvPr/>
          </p:nvSpPr>
          <p:spPr bwMode="auto">
            <a:xfrm>
              <a:off x="3779" y="630"/>
              <a:ext cx="1981" cy="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8" name="Rectangle 13"/>
            <p:cNvSpPr>
              <a:spLocks noChangeArrowheads="1"/>
            </p:cNvSpPr>
            <p:nvPr/>
          </p:nvSpPr>
          <p:spPr bwMode="auto">
            <a:xfrm>
              <a:off x="4121" y="1927"/>
              <a:ext cx="140" cy="210"/>
            </a:xfrm>
            <a:prstGeom prst="rect">
              <a:avLst/>
            </a:prstGeom>
            <a:solidFill>
              <a:srgbClr val="00FFFF"/>
            </a:solidFill>
            <a:ln w="12700">
              <a:solidFill>
                <a:srgbClr val="000000"/>
              </a:solidFill>
              <a:miter lim="800000"/>
              <a:headEnd/>
              <a:tailEnd/>
            </a:ln>
          </p:spPr>
          <p:txBody>
            <a:bodyPr/>
            <a:lstStyle/>
            <a:p>
              <a:endParaRPr lang="ja-JP" altLang="en-US"/>
            </a:p>
          </p:txBody>
        </p:sp>
        <p:sp>
          <p:nvSpPr>
            <p:cNvPr id="12299" name="Rectangle 14"/>
            <p:cNvSpPr>
              <a:spLocks noChangeArrowheads="1"/>
            </p:cNvSpPr>
            <p:nvPr/>
          </p:nvSpPr>
          <p:spPr bwMode="auto">
            <a:xfrm>
              <a:off x="4735" y="1826"/>
              <a:ext cx="139" cy="311"/>
            </a:xfrm>
            <a:prstGeom prst="rect">
              <a:avLst/>
            </a:prstGeom>
            <a:solidFill>
              <a:srgbClr val="00FFFF"/>
            </a:solidFill>
            <a:ln w="12700">
              <a:solidFill>
                <a:srgbClr val="000000"/>
              </a:solidFill>
              <a:miter lim="800000"/>
              <a:headEnd/>
              <a:tailEnd/>
            </a:ln>
          </p:spPr>
          <p:txBody>
            <a:bodyPr/>
            <a:lstStyle/>
            <a:p>
              <a:endParaRPr lang="ja-JP" altLang="en-US"/>
            </a:p>
          </p:txBody>
        </p:sp>
        <p:sp>
          <p:nvSpPr>
            <p:cNvPr id="12300" name="Rectangle 15"/>
            <p:cNvSpPr>
              <a:spLocks noChangeArrowheads="1"/>
            </p:cNvSpPr>
            <p:nvPr/>
          </p:nvSpPr>
          <p:spPr bwMode="auto">
            <a:xfrm>
              <a:off x="4261" y="1888"/>
              <a:ext cx="132" cy="249"/>
            </a:xfrm>
            <a:prstGeom prst="rect">
              <a:avLst/>
            </a:prstGeom>
            <a:solidFill>
              <a:srgbClr val="FFFF00"/>
            </a:solidFill>
            <a:ln w="12700">
              <a:solidFill>
                <a:srgbClr val="000000"/>
              </a:solidFill>
              <a:miter lim="800000"/>
              <a:headEnd/>
              <a:tailEnd/>
            </a:ln>
          </p:spPr>
          <p:txBody>
            <a:bodyPr/>
            <a:lstStyle/>
            <a:p>
              <a:endParaRPr lang="ja-JP" altLang="en-US"/>
            </a:p>
          </p:txBody>
        </p:sp>
        <p:sp>
          <p:nvSpPr>
            <p:cNvPr id="12301" name="Rectangle 16"/>
            <p:cNvSpPr>
              <a:spLocks noChangeArrowheads="1"/>
            </p:cNvSpPr>
            <p:nvPr/>
          </p:nvSpPr>
          <p:spPr bwMode="auto">
            <a:xfrm>
              <a:off x="4874" y="1143"/>
              <a:ext cx="132" cy="994"/>
            </a:xfrm>
            <a:prstGeom prst="rect">
              <a:avLst/>
            </a:prstGeom>
            <a:solidFill>
              <a:srgbClr val="FFFF00"/>
            </a:solidFill>
            <a:ln w="12700">
              <a:solidFill>
                <a:srgbClr val="000000"/>
              </a:solidFill>
              <a:miter lim="800000"/>
              <a:headEnd/>
              <a:tailEnd/>
            </a:ln>
          </p:spPr>
          <p:txBody>
            <a:bodyPr/>
            <a:lstStyle/>
            <a:p>
              <a:endParaRPr lang="ja-JP" altLang="en-US"/>
            </a:p>
          </p:txBody>
        </p:sp>
        <p:sp>
          <p:nvSpPr>
            <p:cNvPr id="12302" name="Rectangle 17"/>
            <p:cNvSpPr>
              <a:spLocks noChangeArrowheads="1"/>
            </p:cNvSpPr>
            <p:nvPr/>
          </p:nvSpPr>
          <p:spPr bwMode="auto">
            <a:xfrm>
              <a:off x="4393" y="1982"/>
              <a:ext cx="140" cy="155"/>
            </a:xfrm>
            <a:prstGeom prst="rect">
              <a:avLst/>
            </a:prstGeom>
            <a:solidFill>
              <a:srgbClr val="FF99CC"/>
            </a:solidFill>
            <a:ln w="12700">
              <a:solidFill>
                <a:srgbClr val="000000"/>
              </a:solidFill>
              <a:miter lim="800000"/>
              <a:headEnd/>
              <a:tailEnd/>
            </a:ln>
          </p:spPr>
          <p:txBody>
            <a:bodyPr/>
            <a:lstStyle/>
            <a:p>
              <a:endParaRPr lang="ja-JP" altLang="en-US"/>
            </a:p>
          </p:txBody>
        </p:sp>
        <p:sp>
          <p:nvSpPr>
            <p:cNvPr id="12303" name="Rectangle 18"/>
            <p:cNvSpPr>
              <a:spLocks noChangeArrowheads="1"/>
            </p:cNvSpPr>
            <p:nvPr/>
          </p:nvSpPr>
          <p:spPr bwMode="auto">
            <a:xfrm>
              <a:off x="5006" y="1640"/>
              <a:ext cx="140" cy="497"/>
            </a:xfrm>
            <a:prstGeom prst="rect">
              <a:avLst/>
            </a:prstGeom>
            <a:solidFill>
              <a:srgbClr val="FF99CC"/>
            </a:solidFill>
            <a:ln w="12700">
              <a:solidFill>
                <a:srgbClr val="000000"/>
              </a:solidFill>
              <a:miter lim="800000"/>
              <a:headEnd/>
              <a:tailEnd/>
            </a:ln>
          </p:spPr>
          <p:txBody>
            <a:bodyPr/>
            <a:lstStyle/>
            <a:p>
              <a:endParaRPr lang="ja-JP" altLang="en-US"/>
            </a:p>
          </p:txBody>
        </p:sp>
        <p:sp>
          <p:nvSpPr>
            <p:cNvPr id="12304" name="Line 19"/>
            <p:cNvSpPr>
              <a:spLocks noChangeShapeType="1"/>
            </p:cNvSpPr>
            <p:nvPr/>
          </p:nvSpPr>
          <p:spPr bwMode="auto">
            <a:xfrm flipV="1">
              <a:off x="4191" y="1756"/>
              <a:ext cx="1" cy="1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5" name="Line 20"/>
            <p:cNvSpPr>
              <a:spLocks noChangeShapeType="1"/>
            </p:cNvSpPr>
            <p:nvPr/>
          </p:nvSpPr>
          <p:spPr bwMode="auto">
            <a:xfrm>
              <a:off x="4167" y="1756"/>
              <a:ext cx="5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6" name="Line 21"/>
            <p:cNvSpPr>
              <a:spLocks noChangeShapeType="1"/>
            </p:cNvSpPr>
            <p:nvPr/>
          </p:nvSpPr>
          <p:spPr bwMode="auto">
            <a:xfrm flipV="1">
              <a:off x="4804" y="1632"/>
              <a:ext cx="1" cy="1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7" name="Line 22"/>
            <p:cNvSpPr>
              <a:spLocks noChangeShapeType="1"/>
            </p:cNvSpPr>
            <p:nvPr/>
          </p:nvSpPr>
          <p:spPr bwMode="auto">
            <a:xfrm>
              <a:off x="4781" y="1632"/>
              <a:ext cx="5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8" name="Line 23"/>
            <p:cNvSpPr>
              <a:spLocks noChangeShapeType="1"/>
            </p:cNvSpPr>
            <p:nvPr/>
          </p:nvSpPr>
          <p:spPr bwMode="auto">
            <a:xfrm flipV="1">
              <a:off x="4323" y="1803"/>
              <a:ext cx="1"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9" name="Line 24"/>
            <p:cNvSpPr>
              <a:spLocks noChangeShapeType="1"/>
            </p:cNvSpPr>
            <p:nvPr/>
          </p:nvSpPr>
          <p:spPr bwMode="auto">
            <a:xfrm>
              <a:off x="4299" y="1803"/>
              <a:ext cx="5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0" name="Line 25"/>
            <p:cNvSpPr>
              <a:spLocks noChangeShapeType="1"/>
            </p:cNvSpPr>
            <p:nvPr/>
          </p:nvSpPr>
          <p:spPr bwMode="auto">
            <a:xfrm flipV="1">
              <a:off x="4937" y="1065"/>
              <a:ext cx="1" cy="7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1" name="Line 26"/>
            <p:cNvSpPr>
              <a:spLocks noChangeShapeType="1"/>
            </p:cNvSpPr>
            <p:nvPr/>
          </p:nvSpPr>
          <p:spPr bwMode="auto">
            <a:xfrm>
              <a:off x="4913" y="1065"/>
              <a:ext cx="5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2" name="Line 27"/>
            <p:cNvSpPr>
              <a:spLocks noChangeShapeType="1"/>
            </p:cNvSpPr>
            <p:nvPr/>
          </p:nvSpPr>
          <p:spPr bwMode="auto">
            <a:xfrm flipV="1">
              <a:off x="4463" y="1865"/>
              <a:ext cx="1" cy="11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3" name="Line 28"/>
            <p:cNvSpPr>
              <a:spLocks noChangeShapeType="1"/>
            </p:cNvSpPr>
            <p:nvPr/>
          </p:nvSpPr>
          <p:spPr bwMode="auto">
            <a:xfrm>
              <a:off x="4439" y="1865"/>
              <a:ext cx="5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4" name="Line 29"/>
            <p:cNvSpPr>
              <a:spLocks noChangeShapeType="1"/>
            </p:cNvSpPr>
            <p:nvPr/>
          </p:nvSpPr>
          <p:spPr bwMode="auto">
            <a:xfrm flipV="1">
              <a:off x="5076" y="1205"/>
              <a:ext cx="1" cy="4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5" name="Line 30"/>
            <p:cNvSpPr>
              <a:spLocks noChangeShapeType="1"/>
            </p:cNvSpPr>
            <p:nvPr/>
          </p:nvSpPr>
          <p:spPr bwMode="auto">
            <a:xfrm>
              <a:off x="5053" y="1205"/>
              <a:ext cx="5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6" name="Line 31"/>
            <p:cNvSpPr>
              <a:spLocks noChangeShapeType="1"/>
            </p:cNvSpPr>
            <p:nvPr/>
          </p:nvSpPr>
          <p:spPr bwMode="auto">
            <a:xfrm>
              <a:off x="4020" y="816"/>
              <a:ext cx="1" cy="13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7" name="Line 32"/>
            <p:cNvSpPr>
              <a:spLocks noChangeShapeType="1"/>
            </p:cNvSpPr>
            <p:nvPr/>
          </p:nvSpPr>
          <p:spPr bwMode="auto">
            <a:xfrm>
              <a:off x="4017" y="2137"/>
              <a:ext cx="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8" name="Line 33"/>
            <p:cNvSpPr>
              <a:spLocks noChangeShapeType="1"/>
            </p:cNvSpPr>
            <p:nvPr/>
          </p:nvSpPr>
          <p:spPr bwMode="auto">
            <a:xfrm>
              <a:off x="4020" y="1920"/>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9" name="Line 34"/>
            <p:cNvSpPr>
              <a:spLocks noChangeShapeType="1"/>
            </p:cNvSpPr>
            <p:nvPr/>
          </p:nvSpPr>
          <p:spPr bwMode="auto">
            <a:xfrm>
              <a:off x="4020" y="1694"/>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0" name="Line 35"/>
            <p:cNvSpPr>
              <a:spLocks noChangeShapeType="1"/>
            </p:cNvSpPr>
            <p:nvPr/>
          </p:nvSpPr>
          <p:spPr bwMode="auto">
            <a:xfrm>
              <a:off x="4020" y="1477"/>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1" name="Line 36"/>
            <p:cNvSpPr>
              <a:spLocks noChangeShapeType="1"/>
            </p:cNvSpPr>
            <p:nvPr/>
          </p:nvSpPr>
          <p:spPr bwMode="auto">
            <a:xfrm>
              <a:off x="4020" y="1259"/>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2" name="Line 37"/>
            <p:cNvSpPr>
              <a:spLocks noChangeShapeType="1"/>
            </p:cNvSpPr>
            <p:nvPr/>
          </p:nvSpPr>
          <p:spPr bwMode="auto">
            <a:xfrm>
              <a:off x="4020" y="1034"/>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3" name="Line 38"/>
            <p:cNvSpPr>
              <a:spLocks noChangeShapeType="1"/>
            </p:cNvSpPr>
            <p:nvPr/>
          </p:nvSpPr>
          <p:spPr bwMode="auto">
            <a:xfrm>
              <a:off x="4020" y="816"/>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4" name="Line 39"/>
            <p:cNvSpPr>
              <a:spLocks noChangeShapeType="1"/>
            </p:cNvSpPr>
            <p:nvPr/>
          </p:nvSpPr>
          <p:spPr bwMode="auto">
            <a:xfrm>
              <a:off x="4020" y="2137"/>
              <a:ext cx="12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5" name="Line 40"/>
            <p:cNvSpPr>
              <a:spLocks noChangeShapeType="1"/>
            </p:cNvSpPr>
            <p:nvPr/>
          </p:nvSpPr>
          <p:spPr bwMode="auto">
            <a:xfrm flipV="1">
              <a:off x="4020" y="2114"/>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6" name="Line 41"/>
            <p:cNvSpPr>
              <a:spLocks noChangeShapeType="1"/>
            </p:cNvSpPr>
            <p:nvPr/>
          </p:nvSpPr>
          <p:spPr bwMode="auto">
            <a:xfrm flipV="1">
              <a:off x="4634" y="2114"/>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7" name="Line 42"/>
            <p:cNvSpPr>
              <a:spLocks noChangeShapeType="1"/>
            </p:cNvSpPr>
            <p:nvPr/>
          </p:nvSpPr>
          <p:spPr bwMode="auto">
            <a:xfrm flipV="1">
              <a:off x="5247" y="2114"/>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8" name="Rectangle 43"/>
            <p:cNvSpPr>
              <a:spLocks noChangeArrowheads="1"/>
            </p:cNvSpPr>
            <p:nvPr/>
          </p:nvSpPr>
          <p:spPr bwMode="auto">
            <a:xfrm>
              <a:off x="3911" y="2098"/>
              <a:ext cx="4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ja-JP" sz="1100" b="1">
                  <a:solidFill>
                    <a:srgbClr val="000000"/>
                  </a:solidFill>
                  <a:latin typeface="Times New Roman" pitchFamily="18" charset="0"/>
                </a:rPr>
                <a:t>0</a:t>
              </a:r>
              <a:endParaRPr kumimoji="1" lang="en-US" altLang="ja-JP" sz="2400" b="1">
                <a:latin typeface="Times New Roman" pitchFamily="18" charset="0"/>
              </a:endParaRPr>
            </a:p>
          </p:txBody>
        </p:sp>
        <p:sp>
          <p:nvSpPr>
            <p:cNvPr id="12329" name="Rectangle 44"/>
            <p:cNvSpPr>
              <a:spLocks noChangeArrowheads="1"/>
            </p:cNvSpPr>
            <p:nvPr/>
          </p:nvSpPr>
          <p:spPr bwMode="auto">
            <a:xfrm>
              <a:off x="3911" y="1881"/>
              <a:ext cx="4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ja-JP" sz="1100" b="1">
                  <a:solidFill>
                    <a:srgbClr val="000000"/>
                  </a:solidFill>
                  <a:latin typeface="Times New Roman" pitchFamily="18" charset="0"/>
                </a:rPr>
                <a:t>1</a:t>
              </a:r>
              <a:endParaRPr kumimoji="1" lang="en-US" altLang="ja-JP" sz="2400" b="1">
                <a:latin typeface="Times New Roman" pitchFamily="18" charset="0"/>
              </a:endParaRPr>
            </a:p>
          </p:txBody>
        </p:sp>
        <p:sp>
          <p:nvSpPr>
            <p:cNvPr id="12330" name="Rectangle 45"/>
            <p:cNvSpPr>
              <a:spLocks noChangeArrowheads="1"/>
            </p:cNvSpPr>
            <p:nvPr/>
          </p:nvSpPr>
          <p:spPr bwMode="auto">
            <a:xfrm>
              <a:off x="3911" y="1655"/>
              <a:ext cx="4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ja-JP" sz="1100" b="1">
                  <a:solidFill>
                    <a:srgbClr val="000000"/>
                  </a:solidFill>
                  <a:latin typeface="Times New Roman" pitchFamily="18" charset="0"/>
                </a:rPr>
                <a:t>2</a:t>
              </a:r>
              <a:endParaRPr kumimoji="1" lang="en-US" altLang="ja-JP" sz="2400" b="1">
                <a:latin typeface="Times New Roman" pitchFamily="18" charset="0"/>
              </a:endParaRPr>
            </a:p>
          </p:txBody>
        </p:sp>
        <p:sp>
          <p:nvSpPr>
            <p:cNvPr id="12331" name="Rectangle 46"/>
            <p:cNvSpPr>
              <a:spLocks noChangeArrowheads="1"/>
            </p:cNvSpPr>
            <p:nvPr/>
          </p:nvSpPr>
          <p:spPr bwMode="auto">
            <a:xfrm>
              <a:off x="3911" y="1438"/>
              <a:ext cx="4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ja-JP" sz="1100" b="1">
                  <a:solidFill>
                    <a:srgbClr val="000000"/>
                  </a:solidFill>
                  <a:latin typeface="Times New Roman" pitchFamily="18" charset="0"/>
                </a:rPr>
                <a:t>3</a:t>
              </a:r>
              <a:endParaRPr kumimoji="1" lang="en-US" altLang="ja-JP" sz="2400" b="1">
                <a:latin typeface="Times New Roman" pitchFamily="18" charset="0"/>
              </a:endParaRPr>
            </a:p>
          </p:txBody>
        </p:sp>
        <p:sp>
          <p:nvSpPr>
            <p:cNvPr id="12332" name="Rectangle 47"/>
            <p:cNvSpPr>
              <a:spLocks noChangeArrowheads="1"/>
            </p:cNvSpPr>
            <p:nvPr/>
          </p:nvSpPr>
          <p:spPr bwMode="auto">
            <a:xfrm>
              <a:off x="3911" y="1220"/>
              <a:ext cx="4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ja-JP" sz="1100" b="1">
                  <a:solidFill>
                    <a:srgbClr val="000000"/>
                  </a:solidFill>
                  <a:latin typeface="Times New Roman" pitchFamily="18" charset="0"/>
                </a:rPr>
                <a:t>4</a:t>
              </a:r>
              <a:endParaRPr kumimoji="1" lang="en-US" altLang="ja-JP" sz="2400" b="1">
                <a:latin typeface="Times New Roman" pitchFamily="18" charset="0"/>
              </a:endParaRPr>
            </a:p>
          </p:txBody>
        </p:sp>
        <p:sp>
          <p:nvSpPr>
            <p:cNvPr id="12333" name="Rectangle 48"/>
            <p:cNvSpPr>
              <a:spLocks noChangeArrowheads="1"/>
            </p:cNvSpPr>
            <p:nvPr/>
          </p:nvSpPr>
          <p:spPr bwMode="auto">
            <a:xfrm>
              <a:off x="3911" y="995"/>
              <a:ext cx="4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ja-JP" sz="1100" b="1">
                  <a:solidFill>
                    <a:srgbClr val="000000"/>
                  </a:solidFill>
                  <a:latin typeface="Times New Roman" pitchFamily="18" charset="0"/>
                </a:rPr>
                <a:t>5</a:t>
              </a:r>
              <a:endParaRPr kumimoji="1" lang="en-US" altLang="ja-JP" sz="2400" b="1">
                <a:latin typeface="Times New Roman" pitchFamily="18" charset="0"/>
              </a:endParaRPr>
            </a:p>
          </p:txBody>
        </p:sp>
        <p:sp>
          <p:nvSpPr>
            <p:cNvPr id="12334" name="Rectangle 49"/>
            <p:cNvSpPr>
              <a:spLocks noChangeArrowheads="1"/>
            </p:cNvSpPr>
            <p:nvPr/>
          </p:nvSpPr>
          <p:spPr bwMode="auto">
            <a:xfrm>
              <a:off x="3911" y="778"/>
              <a:ext cx="4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ja-JP" sz="1100" b="1">
                  <a:solidFill>
                    <a:srgbClr val="000000"/>
                  </a:solidFill>
                  <a:latin typeface="Times New Roman" pitchFamily="18" charset="0"/>
                </a:rPr>
                <a:t>6</a:t>
              </a:r>
              <a:endParaRPr kumimoji="1" lang="en-US" altLang="ja-JP" sz="2400" b="1">
                <a:latin typeface="Times New Roman" pitchFamily="18" charset="0"/>
              </a:endParaRPr>
            </a:p>
          </p:txBody>
        </p:sp>
        <p:sp>
          <p:nvSpPr>
            <p:cNvPr id="12335" name="Rectangle 50"/>
            <p:cNvSpPr>
              <a:spLocks noChangeArrowheads="1"/>
            </p:cNvSpPr>
            <p:nvPr/>
          </p:nvSpPr>
          <p:spPr bwMode="auto">
            <a:xfrm>
              <a:off x="4141" y="2215"/>
              <a:ext cx="33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ja-JP" sz="1100" b="1">
                  <a:solidFill>
                    <a:srgbClr val="000000"/>
                  </a:solidFill>
                  <a:latin typeface="Times New Roman" pitchFamily="18" charset="0"/>
                </a:rPr>
                <a:t>Sensitive</a:t>
              </a:r>
              <a:endParaRPr kumimoji="1" lang="en-US" altLang="ja-JP" sz="2400" b="1">
                <a:latin typeface="Times New Roman" pitchFamily="18" charset="0"/>
              </a:endParaRPr>
            </a:p>
          </p:txBody>
        </p:sp>
        <p:sp>
          <p:nvSpPr>
            <p:cNvPr id="12336" name="Rectangle 51"/>
            <p:cNvSpPr>
              <a:spLocks noChangeArrowheads="1"/>
            </p:cNvSpPr>
            <p:nvPr/>
          </p:nvSpPr>
          <p:spPr bwMode="auto">
            <a:xfrm>
              <a:off x="4747" y="2215"/>
              <a:ext cx="34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ja-JP" sz="1100" b="1">
                  <a:solidFill>
                    <a:srgbClr val="000000"/>
                  </a:solidFill>
                  <a:latin typeface="Times New Roman" pitchFamily="18" charset="0"/>
                </a:rPr>
                <a:t>Resistant</a:t>
              </a:r>
              <a:endParaRPr kumimoji="1" lang="en-US" altLang="ja-JP" sz="2400" b="1">
                <a:latin typeface="Times New Roman" pitchFamily="18" charset="0"/>
              </a:endParaRPr>
            </a:p>
          </p:txBody>
        </p:sp>
        <p:grpSp>
          <p:nvGrpSpPr>
            <p:cNvPr id="12337" name="Group 113"/>
            <p:cNvGrpSpPr>
              <a:grpSpLocks/>
            </p:cNvGrpSpPr>
            <p:nvPr/>
          </p:nvGrpSpPr>
          <p:grpSpPr bwMode="auto">
            <a:xfrm>
              <a:off x="5239" y="1283"/>
              <a:ext cx="417" cy="392"/>
              <a:chOff x="5239" y="1420"/>
              <a:chExt cx="417" cy="392"/>
            </a:xfrm>
          </p:grpSpPr>
          <p:sp>
            <p:nvSpPr>
              <p:cNvPr id="12340" name="Rectangle 52"/>
              <p:cNvSpPr>
                <a:spLocks noChangeArrowheads="1"/>
              </p:cNvSpPr>
              <p:nvPr/>
            </p:nvSpPr>
            <p:spPr bwMode="auto">
              <a:xfrm>
                <a:off x="5239" y="1420"/>
                <a:ext cx="357" cy="372"/>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endParaRPr lang="ja-JP" altLang="en-US"/>
              </a:p>
            </p:txBody>
          </p:sp>
          <p:sp>
            <p:nvSpPr>
              <p:cNvPr id="12341" name="Rectangle 53"/>
              <p:cNvSpPr>
                <a:spLocks noChangeArrowheads="1"/>
              </p:cNvSpPr>
              <p:nvPr/>
            </p:nvSpPr>
            <p:spPr bwMode="auto">
              <a:xfrm>
                <a:off x="5325" y="1480"/>
                <a:ext cx="46" cy="47"/>
              </a:xfrm>
              <a:prstGeom prst="rect">
                <a:avLst/>
              </a:prstGeom>
              <a:solidFill>
                <a:srgbClr val="00FFFF"/>
              </a:solidFill>
              <a:ln w="12700">
                <a:solidFill>
                  <a:srgbClr val="000000"/>
                </a:solidFill>
                <a:miter lim="800000"/>
                <a:headEnd/>
                <a:tailEnd/>
              </a:ln>
            </p:spPr>
            <p:txBody>
              <a:bodyPr/>
              <a:lstStyle/>
              <a:p>
                <a:endParaRPr lang="ja-JP" altLang="en-US"/>
              </a:p>
            </p:txBody>
          </p:sp>
          <p:sp>
            <p:nvSpPr>
              <p:cNvPr id="12342" name="Rectangle 54"/>
              <p:cNvSpPr>
                <a:spLocks noChangeArrowheads="1"/>
              </p:cNvSpPr>
              <p:nvPr/>
            </p:nvSpPr>
            <p:spPr bwMode="auto">
              <a:xfrm>
                <a:off x="5434" y="1434"/>
                <a:ext cx="2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ja-JP" sz="1100" b="1">
                    <a:solidFill>
                      <a:srgbClr val="000000"/>
                    </a:solidFill>
                    <a:latin typeface="Times New Roman" pitchFamily="18" charset="0"/>
                  </a:rPr>
                  <a:t>spot 1</a:t>
                </a:r>
                <a:endParaRPr kumimoji="1" lang="en-US" altLang="ja-JP" sz="2400" b="1">
                  <a:latin typeface="Times New Roman" pitchFamily="18" charset="0"/>
                </a:endParaRPr>
              </a:p>
            </p:txBody>
          </p:sp>
          <p:sp>
            <p:nvSpPr>
              <p:cNvPr id="12343" name="Rectangle 55"/>
              <p:cNvSpPr>
                <a:spLocks noChangeArrowheads="1"/>
              </p:cNvSpPr>
              <p:nvPr/>
            </p:nvSpPr>
            <p:spPr bwMode="auto">
              <a:xfrm>
                <a:off x="5325" y="1604"/>
                <a:ext cx="46" cy="47"/>
              </a:xfrm>
              <a:prstGeom prst="rect">
                <a:avLst/>
              </a:prstGeom>
              <a:solidFill>
                <a:srgbClr val="FFFF00"/>
              </a:solidFill>
              <a:ln w="12700">
                <a:solidFill>
                  <a:srgbClr val="000000"/>
                </a:solidFill>
                <a:miter lim="800000"/>
                <a:headEnd/>
                <a:tailEnd/>
              </a:ln>
            </p:spPr>
            <p:txBody>
              <a:bodyPr/>
              <a:lstStyle/>
              <a:p>
                <a:endParaRPr lang="ja-JP" altLang="en-US"/>
              </a:p>
            </p:txBody>
          </p:sp>
          <p:sp>
            <p:nvSpPr>
              <p:cNvPr id="12344" name="Rectangle 56"/>
              <p:cNvSpPr>
                <a:spLocks noChangeArrowheads="1"/>
              </p:cNvSpPr>
              <p:nvPr/>
            </p:nvSpPr>
            <p:spPr bwMode="auto">
              <a:xfrm>
                <a:off x="5434" y="1570"/>
                <a:ext cx="2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ja-JP" sz="1100" b="1">
                    <a:solidFill>
                      <a:srgbClr val="000000"/>
                    </a:solidFill>
                    <a:latin typeface="Times New Roman" pitchFamily="18" charset="0"/>
                  </a:rPr>
                  <a:t>spot 2</a:t>
                </a:r>
                <a:endParaRPr kumimoji="1" lang="en-US" altLang="ja-JP" sz="2400" b="1">
                  <a:latin typeface="Times New Roman" pitchFamily="18" charset="0"/>
                </a:endParaRPr>
              </a:p>
            </p:txBody>
          </p:sp>
          <p:sp>
            <p:nvSpPr>
              <p:cNvPr id="12345" name="Rectangle 57"/>
              <p:cNvSpPr>
                <a:spLocks noChangeArrowheads="1"/>
              </p:cNvSpPr>
              <p:nvPr/>
            </p:nvSpPr>
            <p:spPr bwMode="auto">
              <a:xfrm>
                <a:off x="5325" y="1729"/>
                <a:ext cx="46" cy="46"/>
              </a:xfrm>
              <a:prstGeom prst="rect">
                <a:avLst/>
              </a:prstGeom>
              <a:solidFill>
                <a:srgbClr val="FF99CC"/>
              </a:solidFill>
              <a:ln w="12700">
                <a:solidFill>
                  <a:srgbClr val="000000"/>
                </a:solidFill>
                <a:miter lim="800000"/>
                <a:headEnd/>
                <a:tailEnd/>
              </a:ln>
            </p:spPr>
            <p:txBody>
              <a:bodyPr/>
              <a:lstStyle/>
              <a:p>
                <a:endParaRPr lang="ja-JP" altLang="en-US"/>
              </a:p>
            </p:txBody>
          </p:sp>
          <p:sp>
            <p:nvSpPr>
              <p:cNvPr id="12346" name="Rectangle 58"/>
              <p:cNvSpPr>
                <a:spLocks noChangeArrowheads="1"/>
              </p:cNvSpPr>
              <p:nvPr/>
            </p:nvSpPr>
            <p:spPr bwMode="auto">
              <a:xfrm>
                <a:off x="5434" y="1706"/>
                <a:ext cx="2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ja-JP" sz="1100" b="1">
                    <a:solidFill>
                      <a:srgbClr val="000000"/>
                    </a:solidFill>
                    <a:latin typeface="Times New Roman" pitchFamily="18" charset="0"/>
                  </a:rPr>
                  <a:t>spot 3</a:t>
                </a:r>
                <a:endParaRPr kumimoji="1" lang="en-US" altLang="ja-JP" sz="2400" b="1">
                  <a:latin typeface="Times New Roman" pitchFamily="18" charset="0"/>
                </a:endParaRPr>
              </a:p>
            </p:txBody>
          </p:sp>
        </p:grpSp>
        <p:sp>
          <p:nvSpPr>
            <p:cNvPr id="12338" name="Line 111"/>
            <p:cNvSpPr>
              <a:spLocks noChangeShapeType="1"/>
            </p:cNvSpPr>
            <p:nvPr/>
          </p:nvSpPr>
          <p:spPr bwMode="auto">
            <a:xfrm>
              <a:off x="2653" y="572"/>
              <a:ext cx="0" cy="1723"/>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339" name="Text Box 112"/>
            <p:cNvSpPr txBox="1">
              <a:spLocks noChangeArrowheads="1"/>
            </p:cNvSpPr>
            <p:nvPr/>
          </p:nvSpPr>
          <p:spPr bwMode="auto">
            <a:xfrm>
              <a:off x="476" y="527"/>
              <a:ext cx="45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en-US" altLang="ja-JP" b="1">
                  <a:solidFill>
                    <a:srgbClr val="0000CC"/>
                  </a:solidFill>
                  <a:latin typeface="Times New Roman" pitchFamily="18" charset="0"/>
                </a:rPr>
                <a:t>Sensitive lines</a:t>
              </a:r>
              <a:r>
                <a:rPr lang="ja-JP" altLang="en-US" b="1">
                  <a:latin typeface="Times New Roman" pitchFamily="18" charset="0"/>
                </a:rPr>
                <a:t>　　　　　　　　　　　　　　</a:t>
              </a:r>
              <a:r>
                <a:rPr lang="en-US" altLang="ja-JP" b="1">
                  <a:solidFill>
                    <a:srgbClr val="FF0000"/>
                  </a:solidFill>
                  <a:latin typeface="Times New Roman" pitchFamily="18" charset="0"/>
                </a:rPr>
                <a:t>Resistant lines</a:t>
              </a:r>
            </a:p>
          </p:txBody>
        </p:sp>
      </p:grpSp>
      <p:sp>
        <p:nvSpPr>
          <p:cNvPr id="12294" name="正方形/長方形 112"/>
          <p:cNvSpPr>
            <a:spLocks noChangeArrowheads="1"/>
          </p:cNvSpPr>
          <p:nvPr/>
        </p:nvSpPr>
        <p:spPr bwMode="auto">
          <a:xfrm>
            <a:off x="34925" y="6505575"/>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400"/>
              <a:t>Mol Med Rep. 2008 May-Jun;1(3):429-34.</a:t>
            </a:r>
            <a:endParaRPr lang="ja-JP" altLang="en-US" sz="1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468313" y="115888"/>
            <a:ext cx="9072562" cy="792162"/>
          </a:xfrm>
        </p:spPr>
        <p:txBody>
          <a:bodyPr/>
          <a:lstStyle/>
          <a:p>
            <a:pPr eaLnBrk="1" hangingPunct="1">
              <a:defRPr/>
            </a:pPr>
            <a:r>
              <a:rPr lang="en-US" altLang="ja-JP" sz="4800" b="1" dirty="0" err="1" smtClean="0">
                <a:solidFill>
                  <a:srgbClr val="000066"/>
                </a:solidFill>
                <a:latin typeface="Times New Roman" pitchFamily="18" charset="0"/>
              </a:rPr>
              <a:t>Immunoblot</a:t>
            </a:r>
            <a:r>
              <a:rPr lang="en-US" altLang="ja-JP" sz="4800" b="1" dirty="0" smtClean="0">
                <a:solidFill>
                  <a:srgbClr val="000066"/>
                </a:solidFill>
                <a:latin typeface="Times New Roman" pitchFamily="18" charset="0"/>
              </a:rPr>
              <a:t> analysis of HSP27</a:t>
            </a:r>
          </a:p>
        </p:txBody>
      </p:sp>
      <p:grpSp>
        <p:nvGrpSpPr>
          <p:cNvPr id="13315" name="グループ化 14"/>
          <p:cNvGrpSpPr>
            <a:grpSpLocks/>
          </p:cNvGrpSpPr>
          <p:nvPr/>
        </p:nvGrpSpPr>
        <p:grpSpPr bwMode="auto">
          <a:xfrm>
            <a:off x="584200" y="2205038"/>
            <a:ext cx="8262938" cy="1878012"/>
            <a:chOff x="584200" y="2205038"/>
            <a:chExt cx="8262938" cy="1878012"/>
          </a:xfrm>
        </p:grpSpPr>
        <p:graphicFrame>
          <p:nvGraphicFramePr>
            <p:cNvPr id="13319" name="Object 5"/>
            <p:cNvGraphicFramePr>
              <a:graphicFrameLocks noChangeAspect="1"/>
            </p:cNvGraphicFramePr>
            <p:nvPr/>
          </p:nvGraphicFramePr>
          <p:xfrm>
            <a:off x="1474788" y="2781300"/>
            <a:ext cx="5894388" cy="581025"/>
          </p:xfrm>
          <a:graphic>
            <a:graphicData uri="http://schemas.openxmlformats.org/presentationml/2006/ole">
              <mc:AlternateContent xmlns:mc="http://schemas.openxmlformats.org/markup-compatibility/2006">
                <mc:Choice xmlns:v="urn:schemas-microsoft-com:vml" Requires="v">
                  <p:oleObj spid="_x0000_s13333" name="Image" r:id="rId4" imgW="5239522" imgH="447829" progId="Photoshop.Image.8">
                    <p:embed/>
                  </p:oleObj>
                </mc:Choice>
                <mc:Fallback>
                  <p:oleObj name="Image" r:id="rId4" imgW="5239522" imgH="447829" progId="Photoshop.Image.8">
                    <p:embed/>
                    <p:pic>
                      <p:nvPicPr>
                        <p:cNvPr id="0" name="Object 5"/>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1474788" y="2781300"/>
                          <a:ext cx="58943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0" name="Text Box 6"/>
            <p:cNvSpPr txBox="1">
              <a:spLocks noChangeArrowheads="1"/>
            </p:cNvSpPr>
            <p:nvPr/>
          </p:nvSpPr>
          <p:spPr bwMode="auto">
            <a:xfrm>
              <a:off x="7469188" y="2874963"/>
              <a:ext cx="1377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600" b="1">
                  <a:latin typeface="Times New Roman" pitchFamily="18" charset="0"/>
                  <a:ea typeface="MS UI Gothic" pitchFamily="34" charset="-128"/>
                </a:rPr>
                <a:t>HSP 27</a:t>
              </a:r>
            </a:p>
          </p:txBody>
        </p:sp>
        <p:sp>
          <p:nvSpPr>
            <p:cNvPr id="13321" name="Text Box 7"/>
            <p:cNvSpPr txBox="1">
              <a:spLocks noChangeArrowheads="1"/>
            </p:cNvSpPr>
            <p:nvPr/>
          </p:nvSpPr>
          <p:spPr bwMode="auto">
            <a:xfrm>
              <a:off x="584200" y="2874963"/>
              <a:ext cx="10525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200" b="1">
                  <a:latin typeface="Times New Roman" pitchFamily="18" charset="0"/>
                </a:rPr>
                <a:t>25kDa →</a:t>
              </a:r>
            </a:p>
          </p:txBody>
        </p:sp>
        <p:graphicFrame>
          <p:nvGraphicFramePr>
            <p:cNvPr id="13322" name="Object 9"/>
            <p:cNvGraphicFramePr>
              <a:graphicFrameLocks noChangeAspect="1"/>
            </p:cNvGraphicFramePr>
            <p:nvPr/>
          </p:nvGraphicFramePr>
          <p:xfrm>
            <a:off x="1474788" y="3529013"/>
            <a:ext cx="5915025" cy="554037"/>
          </p:xfrm>
          <a:graphic>
            <a:graphicData uri="http://schemas.openxmlformats.org/presentationml/2006/ole">
              <mc:AlternateContent xmlns:mc="http://schemas.openxmlformats.org/markup-compatibility/2006">
                <mc:Choice xmlns:v="urn:schemas-microsoft-com:vml" Requires="v">
                  <p:oleObj spid="_x0000_s13334" name="Image" r:id="rId6" imgW="5056642" imgH="411481" progId="Photoshop.Image.8">
                    <p:embed/>
                  </p:oleObj>
                </mc:Choice>
                <mc:Fallback>
                  <p:oleObj name="Image" r:id="rId6" imgW="5056642" imgH="411481" progId="Photoshop.Image.8">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4788" y="3529013"/>
                          <a:ext cx="59150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3" name="Text Box 10"/>
            <p:cNvSpPr txBox="1">
              <a:spLocks noChangeArrowheads="1"/>
            </p:cNvSpPr>
            <p:nvPr/>
          </p:nvSpPr>
          <p:spPr bwMode="auto">
            <a:xfrm>
              <a:off x="7469188" y="3529013"/>
              <a:ext cx="13779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600" b="1">
                  <a:latin typeface="Times New Roman" pitchFamily="18" charset="0"/>
                  <a:ea typeface="MS UI Gothic" pitchFamily="34" charset="-128"/>
                </a:rPr>
                <a:t>actin</a:t>
              </a:r>
            </a:p>
          </p:txBody>
        </p:sp>
        <p:sp>
          <p:nvSpPr>
            <p:cNvPr id="13324" name="Text Box 11"/>
            <p:cNvSpPr txBox="1">
              <a:spLocks noChangeArrowheads="1"/>
            </p:cNvSpPr>
            <p:nvPr/>
          </p:nvSpPr>
          <p:spPr bwMode="auto">
            <a:xfrm>
              <a:off x="584200" y="3808413"/>
              <a:ext cx="10525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200" b="1">
                  <a:latin typeface="Times New Roman" pitchFamily="18" charset="0"/>
                </a:rPr>
                <a:t>37kDa →</a:t>
              </a:r>
            </a:p>
          </p:txBody>
        </p:sp>
        <p:sp>
          <p:nvSpPr>
            <p:cNvPr id="13325" name="Text Box 12"/>
            <p:cNvSpPr txBox="1">
              <a:spLocks noChangeArrowheads="1"/>
            </p:cNvSpPr>
            <p:nvPr/>
          </p:nvSpPr>
          <p:spPr bwMode="auto">
            <a:xfrm>
              <a:off x="584200" y="3349625"/>
              <a:ext cx="10525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en-US" altLang="ja-JP" sz="1200" b="1">
                  <a:latin typeface="Times New Roman" pitchFamily="18" charset="0"/>
                </a:rPr>
                <a:t>50kDa →</a:t>
              </a:r>
            </a:p>
          </p:txBody>
        </p:sp>
        <p:sp>
          <p:nvSpPr>
            <p:cNvPr id="13326" name="Text Box 13"/>
            <p:cNvSpPr txBox="1">
              <a:spLocks noChangeArrowheads="1"/>
            </p:cNvSpPr>
            <p:nvPr/>
          </p:nvSpPr>
          <p:spPr bwMode="auto">
            <a:xfrm>
              <a:off x="1376363" y="2205038"/>
              <a:ext cx="694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kumimoji="1" lang="ja-JP" altLang="en-US" b="1">
                  <a:latin typeface="Times New Roman" pitchFamily="18" charset="0"/>
                </a:rPr>
                <a:t> </a:t>
              </a:r>
              <a:r>
                <a:rPr kumimoji="1" lang="en-US" altLang="ja-JP" b="1">
                  <a:solidFill>
                    <a:schemeClr val="accent2"/>
                  </a:solidFill>
                  <a:latin typeface="Times New Roman" pitchFamily="18" charset="0"/>
                  <a:ea typeface="MS UI Gothic" pitchFamily="34" charset="-128"/>
                </a:rPr>
                <a:t>BxPC-3    AsPC-1   </a:t>
              </a:r>
              <a:r>
                <a:rPr kumimoji="1" lang="en-US" altLang="ja-JP" sz="1600" b="1">
                  <a:solidFill>
                    <a:schemeClr val="accent2"/>
                  </a:solidFill>
                  <a:latin typeface="Times New Roman" pitchFamily="18" charset="0"/>
                  <a:ea typeface="MS UI Gothic" pitchFamily="34" charset="-128"/>
                </a:rPr>
                <a:t>MiaPaCa-2   </a:t>
              </a:r>
              <a:r>
                <a:rPr kumimoji="1" lang="en-US" altLang="ja-JP" b="1">
                  <a:solidFill>
                    <a:schemeClr val="accent2"/>
                  </a:solidFill>
                  <a:latin typeface="Times New Roman" pitchFamily="18" charset="0"/>
                  <a:ea typeface="MS UI Gothic" pitchFamily="34" charset="-128"/>
                </a:rPr>
                <a:t>Panc-1</a:t>
              </a:r>
              <a:r>
                <a:rPr kumimoji="1" lang="en-US" altLang="ja-JP" b="1">
                  <a:latin typeface="Times New Roman" pitchFamily="18" charset="0"/>
                  <a:ea typeface="MS UI Gothic" pitchFamily="34" charset="-128"/>
                </a:rPr>
                <a:t>     </a:t>
              </a:r>
              <a:r>
                <a:rPr kumimoji="1" lang="en-US" altLang="ja-JP" b="1">
                  <a:solidFill>
                    <a:srgbClr val="FF0000"/>
                  </a:solidFill>
                  <a:latin typeface="Times New Roman" pitchFamily="18" charset="0"/>
                  <a:ea typeface="MS UI Gothic" pitchFamily="34" charset="-128"/>
                </a:rPr>
                <a:t>PK45p      PK59</a:t>
              </a:r>
            </a:p>
          </p:txBody>
        </p:sp>
      </p:grpSp>
      <p:sp>
        <p:nvSpPr>
          <p:cNvPr id="13316" name="テキスト ボックス 12"/>
          <p:cNvSpPr txBox="1">
            <a:spLocks noChangeArrowheads="1"/>
          </p:cNvSpPr>
          <p:nvPr/>
        </p:nvSpPr>
        <p:spPr bwMode="auto">
          <a:xfrm>
            <a:off x="2714625" y="1857375"/>
            <a:ext cx="1646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kumimoji="1" lang="en-US" altLang="ja-JP" b="1">
                <a:solidFill>
                  <a:schemeClr val="accent2"/>
                </a:solidFill>
                <a:latin typeface="Times New Roman" pitchFamily="18" charset="0"/>
                <a:cs typeface="Times New Roman" pitchFamily="18" charset="0"/>
              </a:rPr>
              <a:t>GEM-sensitive</a:t>
            </a:r>
            <a:endParaRPr kumimoji="1" lang="ja-JP" altLang="en-US" b="1">
              <a:solidFill>
                <a:schemeClr val="accent2"/>
              </a:solidFill>
              <a:latin typeface="Times New Roman" pitchFamily="18" charset="0"/>
              <a:cs typeface="Times New Roman" pitchFamily="18" charset="0"/>
            </a:endParaRPr>
          </a:p>
        </p:txBody>
      </p:sp>
      <p:sp>
        <p:nvSpPr>
          <p:cNvPr id="13317" name="テキスト ボックス 13"/>
          <p:cNvSpPr txBox="1">
            <a:spLocks noChangeArrowheads="1"/>
          </p:cNvSpPr>
          <p:nvPr/>
        </p:nvSpPr>
        <p:spPr bwMode="auto">
          <a:xfrm>
            <a:off x="5497513" y="1857375"/>
            <a:ext cx="1654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kumimoji="1" lang="en-US" altLang="ja-JP" b="1">
                <a:solidFill>
                  <a:srgbClr val="FF0000"/>
                </a:solidFill>
                <a:latin typeface="Times New Roman" pitchFamily="18" charset="0"/>
                <a:cs typeface="Times New Roman" pitchFamily="18" charset="0"/>
              </a:rPr>
              <a:t>GEM-resistant</a:t>
            </a:r>
            <a:endParaRPr kumimoji="1" lang="ja-JP" altLang="en-US" b="1">
              <a:solidFill>
                <a:srgbClr val="FF0000"/>
              </a:solidFill>
              <a:latin typeface="Times New Roman" pitchFamily="18" charset="0"/>
              <a:cs typeface="Times New Roman" pitchFamily="18" charset="0"/>
            </a:endParaRPr>
          </a:p>
        </p:txBody>
      </p:sp>
      <p:sp>
        <p:nvSpPr>
          <p:cNvPr id="13318" name="正方形/長方形 1"/>
          <p:cNvSpPr>
            <a:spLocks noChangeArrowheads="1"/>
          </p:cNvSpPr>
          <p:nvPr/>
        </p:nvSpPr>
        <p:spPr bwMode="auto">
          <a:xfrm>
            <a:off x="179388" y="6300788"/>
            <a:ext cx="4467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t>Mol Med Rep. 2008 May-Jun;1(3):429-34.</a:t>
            </a:r>
            <a:endParaRPr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yamadai1">
  <a:themeElements>
    <a:clrScheme name="yamadai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yamadai1">
      <a:majorFont>
        <a:latin typeface="Arial"/>
        <a:ea typeface="ＭＳ Ｐゴシック"/>
        <a:cs typeface=""/>
      </a:majorFont>
      <a:minorFont>
        <a:latin typeface="MS UI Gothic"/>
        <a:ea typeface="MS UI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yamadai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yamadai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yamadai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yamadai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yamadai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yamadai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yamadai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yamadai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yamadai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yamadai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yamadai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yamadai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yamadai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yamadai1">
    <a:majorFont>
      <a:latin typeface="Arial"/>
      <a:ea typeface="ＭＳ Ｐゴシック"/>
      <a:cs typeface=""/>
    </a:majorFont>
    <a:minorFont>
      <a:latin typeface="MS UI Gothic"/>
      <a:ea typeface="MS UI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yamadai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yamadai1">
    <a:majorFont>
      <a:latin typeface="Arial"/>
      <a:ea typeface="ＭＳ Ｐゴシック"/>
      <a:cs typeface=""/>
    </a:majorFont>
    <a:minorFont>
      <a:latin typeface="MS UI Gothic"/>
      <a:ea typeface="MS UI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yamadai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yamadai1">
    <a:majorFont>
      <a:latin typeface="Arial"/>
      <a:ea typeface="ＭＳ Ｐゴシック"/>
      <a:cs typeface=""/>
    </a:majorFont>
    <a:minorFont>
      <a:latin typeface="MS UI Gothic"/>
      <a:ea typeface="MS UI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28431</TotalTime>
  <Words>1799</Words>
  <Application>Microsoft Office PowerPoint</Application>
  <PresentationFormat>On-screen Show (4:3)</PresentationFormat>
  <Paragraphs>305</Paragraphs>
  <Slides>24</Slides>
  <Notes>10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24</vt:i4>
      </vt:variant>
    </vt:vector>
  </HeadingPairs>
  <TitlesOfParts>
    <vt:vector size="28" baseType="lpstr">
      <vt:lpstr>デザインの設定</vt:lpstr>
      <vt:lpstr>yamadai1</vt:lpstr>
      <vt:lpstr>Image</vt:lpstr>
      <vt:lpstr>グラフ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Expression analysis of HSP27 (2DE)</vt:lpstr>
      <vt:lpstr>Immunoblot analysis of HSP27</vt:lpstr>
      <vt:lpstr>Materials 2 : Acquired resistant cell line to gemcitabine</vt:lpstr>
      <vt:lpstr>Expression of HSP 27 in KLM1 and KLM1-R</vt:lpstr>
      <vt:lpstr>Decreasing resistance to GEM in HSP27- knocked down KLM1-R cells</vt:lpstr>
      <vt:lpstr>PowerPoint Presentation</vt:lpstr>
      <vt:lpstr>Survival Curves of Pancreatic Cancer Patients (HSP27-positive and HSP27-negative) treated with GEM（Kaplan-Meier）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徳山中央病院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膵癌細胞における       Gemcitabine感受性のプロテオミクス</dc:title>
  <dc:creator>Climates</dc:creator>
  <cp:lastModifiedBy>OMICS-WS080</cp:lastModifiedBy>
  <cp:revision>506</cp:revision>
  <cp:lastPrinted>2012-09-13T07:08:56Z</cp:lastPrinted>
  <dcterms:created xsi:type="dcterms:W3CDTF">2005-03-06T00:29:29Z</dcterms:created>
  <dcterms:modified xsi:type="dcterms:W3CDTF">2015-10-13T11:50:11Z</dcterms:modified>
</cp:coreProperties>
</file>