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88" r:id="rId5"/>
    <p:sldId id="289" r:id="rId6"/>
    <p:sldId id="260" r:id="rId7"/>
    <p:sldId id="291" r:id="rId8"/>
    <p:sldId id="29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7" d="100"/>
          <a:sy n="87" d="100"/>
        </p:scale>
        <p:origin x="-876"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BC9B34-95D3-4235-887C-74D6B7BFEE84}" type="datetimeFigureOut">
              <a:rPr lang="en-US" smtClean="0"/>
              <a:t>10/20/2014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5DF897-B9E7-4A1C-BE93-10BC4F163C58}" type="slidenum">
              <a:rPr lang="en-US" smtClean="0"/>
              <a:t>‹#›</a:t>
            </a:fld>
            <a:endParaRPr lang="en-US"/>
          </a:p>
        </p:txBody>
      </p:sp>
    </p:spTree>
    <p:extLst>
      <p:ext uri="{BB962C8B-B14F-4D97-AF65-F5344CB8AC3E}">
        <p14:creationId xmlns:p14="http://schemas.microsoft.com/office/powerpoint/2010/main" val="4187713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1E296-64D2-4A39-B8E1-243CFE331B0E}" type="slidenum">
              <a:rPr lang="en-US" smtClean="0"/>
              <a:t>3</a:t>
            </a:fld>
            <a:endParaRPr lang="en-US"/>
          </a:p>
        </p:txBody>
      </p:sp>
    </p:spTree>
    <p:extLst>
      <p:ext uri="{BB962C8B-B14F-4D97-AF65-F5344CB8AC3E}">
        <p14:creationId xmlns:p14="http://schemas.microsoft.com/office/powerpoint/2010/main" val="753368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057455-C7B4-408B-8F1D-A1D6CCD60663}"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26CA4-796B-4F57-8106-2BE05BE23F28}" type="slidenum">
              <a:rPr lang="en-US" smtClean="0"/>
              <a:t>‹#›</a:t>
            </a:fld>
            <a:endParaRPr lang="en-US"/>
          </a:p>
        </p:txBody>
      </p:sp>
    </p:spTree>
    <p:extLst>
      <p:ext uri="{BB962C8B-B14F-4D97-AF65-F5344CB8AC3E}">
        <p14:creationId xmlns:p14="http://schemas.microsoft.com/office/powerpoint/2010/main" val="2371645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057455-C7B4-408B-8F1D-A1D6CCD60663}"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26CA4-796B-4F57-8106-2BE05BE23F28}" type="slidenum">
              <a:rPr lang="en-US" smtClean="0"/>
              <a:t>‹#›</a:t>
            </a:fld>
            <a:endParaRPr lang="en-US"/>
          </a:p>
        </p:txBody>
      </p:sp>
    </p:spTree>
    <p:extLst>
      <p:ext uri="{BB962C8B-B14F-4D97-AF65-F5344CB8AC3E}">
        <p14:creationId xmlns:p14="http://schemas.microsoft.com/office/powerpoint/2010/main" val="393068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057455-C7B4-408B-8F1D-A1D6CCD60663}"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26CA4-796B-4F57-8106-2BE05BE23F28}" type="slidenum">
              <a:rPr lang="en-US" smtClean="0"/>
              <a:t>‹#›</a:t>
            </a:fld>
            <a:endParaRPr lang="en-US"/>
          </a:p>
        </p:txBody>
      </p:sp>
    </p:spTree>
    <p:extLst>
      <p:ext uri="{BB962C8B-B14F-4D97-AF65-F5344CB8AC3E}">
        <p14:creationId xmlns:p14="http://schemas.microsoft.com/office/powerpoint/2010/main" val="89420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057455-C7B4-408B-8F1D-A1D6CCD60663}"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26CA4-796B-4F57-8106-2BE05BE23F28}" type="slidenum">
              <a:rPr lang="en-US" smtClean="0"/>
              <a:t>‹#›</a:t>
            </a:fld>
            <a:endParaRPr lang="en-US"/>
          </a:p>
        </p:txBody>
      </p:sp>
    </p:spTree>
    <p:extLst>
      <p:ext uri="{BB962C8B-B14F-4D97-AF65-F5344CB8AC3E}">
        <p14:creationId xmlns:p14="http://schemas.microsoft.com/office/powerpoint/2010/main" val="3335559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057455-C7B4-408B-8F1D-A1D6CCD60663}" type="datetimeFigureOut">
              <a:rPr lang="en-US" smtClean="0"/>
              <a:t>10/20/2014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426CA4-796B-4F57-8106-2BE05BE23F28}" type="slidenum">
              <a:rPr lang="en-US" smtClean="0"/>
              <a:t>‹#›</a:t>
            </a:fld>
            <a:endParaRPr lang="en-US"/>
          </a:p>
        </p:txBody>
      </p:sp>
    </p:spTree>
    <p:extLst>
      <p:ext uri="{BB962C8B-B14F-4D97-AF65-F5344CB8AC3E}">
        <p14:creationId xmlns:p14="http://schemas.microsoft.com/office/powerpoint/2010/main" val="180149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057455-C7B4-408B-8F1D-A1D6CCD60663}"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26CA4-796B-4F57-8106-2BE05BE23F28}" type="slidenum">
              <a:rPr lang="en-US" smtClean="0"/>
              <a:t>‹#›</a:t>
            </a:fld>
            <a:endParaRPr lang="en-US"/>
          </a:p>
        </p:txBody>
      </p:sp>
    </p:spTree>
    <p:extLst>
      <p:ext uri="{BB962C8B-B14F-4D97-AF65-F5344CB8AC3E}">
        <p14:creationId xmlns:p14="http://schemas.microsoft.com/office/powerpoint/2010/main" val="177310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057455-C7B4-408B-8F1D-A1D6CCD60663}" type="datetimeFigureOut">
              <a:rPr lang="en-US" smtClean="0"/>
              <a:t>10/20/2014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426CA4-796B-4F57-8106-2BE05BE23F28}" type="slidenum">
              <a:rPr lang="en-US" smtClean="0"/>
              <a:t>‹#›</a:t>
            </a:fld>
            <a:endParaRPr lang="en-US"/>
          </a:p>
        </p:txBody>
      </p:sp>
    </p:spTree>
    <p:extLst>
      <p:ext uri="{BB962C8B-B14F-4D97-AF65-F5344CB8AC3E}">
        <p14:creationId xmlns:p14="http://schemas.microsoft.com/office/powerpoint/2010/main" val="278586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057455-C7B4-408B-8F1D-A1D6CCD60663}" type="datetimeFigureOut">
              <a:rPr lang="en-US" smtClean="0"/>
              <a:t>10/20/2014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426CA4-796B-4F57-8106-2BE05BE23F28}" type="slidenum">
              <a:rPr lang="en-US" smtClean="0"/>
              <a:t>‹#›</a:t>
            </a:fld>
            <a:endParaRPr lang="en-US"/>
          </a:p>
        </p:txBody>
      </p:sp>
    </p:spTree>
    <p:extLst>
      <p:ext uri="{BB962C8B-B14F-4D97-AF65-F5344CB8AC3E}">
        <p14:creationId xmlns:p14="http://schemas.microsoft.com/office/powerpoint/2010/main" val="4140341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057455-C7B4-408B-8F1D-A1D6CCD60663}" type="datetimeFigureOut">
              <a:rPr lang="en-US" smtClean="0"/>
              <a:t>10/20/2014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426CA4-796B-4F57-8106-2BE05BE23F28}" type="slidenum">
              <a:rPr lang="en-US" smtClean="0"/>
              <a:t>‹#›</a:t>
            </a:fld>
            <a:endParaRPr lang="en-US"/>
          </a:p>
        </p:txBody>
      </p:sp>
    </p:spTree>
    <p:extLst>
      <p:ext uri="{BB962C8B-B14F-4D97-AF65-F5344CB8AC3E}">
        <p14:creationId xmlns:p14="http://schemas.microsoft.com/office/powerpoint/2010/main" val="3879933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57455-C7B4-408B-8F1D-A1D6CCD60663}"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26CA4-796B-4F57-8106-2BE05BE23F28}" type="slidenum">
              <a:rPr lang="en-US" smtClean="0"/>
              <a:t>‹#›</a:t>
            </a:fld>
            <a:endParaRPr lang="en-US"/>
          </a:p>
        </p:txBody>
      </p:sp>
    </p:spTree>
    <p:extLst>
      <p:ext uri="{BB962C8B-B14F-4D97-AF65-F5344CB8AC3E}">
        <p14:creationId xmlns:p14="http://schemas.microsoft.com/office/powerpoint/2010/main" val="58013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057455-C7B4-408B-8F1D-A1D6CCD60663}" type="datetimeFigureOut">
              <a:rPr lang="en-US" smtClean="0"/>
              <a:t>10/20/2014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426CA4-796B-4F57-8106-2BE05BE23F28}" type="slidenum">
              <a:rPr lang="en-US" smtClean="0"/>
              <a:t>‹#›</a:t>
            </a:fld>
            <a:endParaRPr lang="en-US"/>
          </a:p>
        </p:txBody>
      </p:sp>
    </p:spTree>
    <p:extLst>
      <p:ext uri="{BB962C8B-B14F-4D97-AF65-F5344CB8AC3E}">
        <p14:creationId xmlns:p14="http://schemas.microsoft.com/office/powerpoint/2010/main" val="394283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057455-C7B4-408B-8F1D-A1D6CCD60663}" type="datetimeFigureOut">
              <a:rPr lang="en-US" smtClean="0"/>
              <a:t>10/20/2014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26CA4-796B-4F57-8106-2BE05BE23F28}" type="slidenum">
              <a:rPr lang="en-US" smtClean="0"/>
              <a:t>‹#›</a:t>
            </a:fld>
            <a:endParaRPr lang="en-US"/>
          </a:p>
        </p:txBody>
      </p:sp>
    </p:spTree>
    <p:extLst>
      <p:ext uri="{BB962C8B-B14F-4D97-AF65-F5344CB8AC3E}">
        <p14:creationId xmlns:p14="http://schemas.microsoft.com/office/powerpoint/2010/main" val="2484358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spring-ppt-template-green-blue-nature-plants-backgrounds-wallpapers-960x350.jpg"/>
          <p:cNvPicPr>
            <a:picLocks noChangeAspect="1" noChangeArrowheads="1"/>
          </p:cNvPicPr>
          <p:nvPr/>
        </p:nvPicPr>
        <p:blipFill>
          <a:blip r:embed="rId2"/>
          <a:srcRect/>
          <a:stretch>
            <a:fillRect/>
          </a:stretch>
        </p:blipFill>
        <p:spPr bwMode="auto">
          <a:xfrm>
            <a:off x="6042" y="1"/>
            <a:ext cx="9137958" cy="2849857"/>
          </a:xfrm>
          <a:prstGeom prst="rect">
            <a:avLst/>
          </a:prstGeom>
          <a:noFill/>
          <a:ln w="9525">
            <a:noFill/>
            <a:miter lim="800000"/>
            <a:headEnd/>
            <a:tailEnd/>
          </a:ln>
        </p:spPr>
      </p:pic>
      <p:sp>
        <p:nvSpPr>
          <p:cNvPr id="8" name="Subtitle 2"/>
          <p:cNvSpPr txBox="1">
            <a:spLocks/>
          </p:cNvSpPr>
          <p:nvPr/>
        </p:nvSpPr>
        <p:spPr>
          <a:xfrm>
            <a:off x="1217388" y="285325"/>
            <a:ext cx="6556674" cy="116338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4100" name="Rectangle 8"/>
          <p:cNvSpPr>
            <a:spLocks noChangeArrowheads="1"/>
          </p:cNvSpPr>
          <p:nvPr/>
        </p:nvSpPr>
        <p:spPr bwMode="auto">
          <a:xfrm>
            <a:off x="2209725" y="6372268"/>
            <a:ext cx="5456943" cy="400110"/>
          </a:xfrm>
          <a:prstGeom prst="rect">
            <a:avLst/>
          </a:prstGeom>
          <a:noFill/>
          <a:ln w="9525">
            <a:noFill/>
            <a:miter lim="800000"/>
            <a:headEnd/>
            <a:tailEnd/>
          </a:ln>
        </p:spPr>
        <p:txBody>
          <a:bodyPr wrap="none">
            <a:spAutoFit/>
          </a:bodyPr>
          <a:lstStyle/>
          <a:p>
            <a:pPr eaLnBrk="1" hangingPunct="1"/>
            <a:r>
              <a:rPr lang="en-US" altLang="en-US" sz="2000">
                <a:solidFill>
                  <a:srgbClr val="7030A0"/>
                </a:solidFill>
                <a:latin typeface="Arial" charset="0"/>
                <a:cs typeface="Arial" charset="0"/>
              </a:rPr>
              <a:t>Contact us at: contact.omics@omicsonline.org</a:t>
            </a:r>
          </a:p>
        </p:txBody>
      </p:sp>
      <p:pic>
        <p:nvPicPr>
          <p:cNvPr id="4101" name="Picture 3" descr="C:\Users\rakesh-s\Desktop\indexFG.jpg"/>
          <p:cNvPicPr>
            <a:picLocks noChangeAspect="1" noChangeArrowheads="1"/>
          </p:cNvPicPr>
          <p:nvPr/>
        </p:nvPicPr>
        <p:blipFill>
          <a:blip r:embed="rId3"/>
          <a:srcRect/>
          <a:stretch>
            <a:fillRect/>
          </a:stretch>
        </p:blipFill>
        <p:spPr bwMode="auto">
          <a:xfrm>
            <a:off x="6042" y="849183"/>
            <a:ext cx="1981653" cy="1992183"/>
          </a:xfrm>
          <a:prstGeom prst="rect">
            <a:avLst/>
          </a:prstGeom>
          <a:noFill/>
          <a:ln w="9525">
            <a:noFill/>
            <a:miter lim="800000"/>
            <a:headEnd/>
            <a:tailEnd/>
          </a:ln>
        </p:spPr>
      </p:pic>
      <p:sp>
        <p:nvSpPr>
          <p:cNvPr id="2" name="Folded Corner 1"/>
          <p:cNvSpPr/>
          <p:nvPr/>
        </p:nvSpPr>
        <p:spPr>
          <a:xfrm>
            <a:off x="6042" y="2849858"/>
            <a:ext cx="9137958" cy="3923224"/>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400 leading-edge peer reviewed Open Access Journals and organizes over 300 International Conferences annually all over the world. OMICS Publishing Group journals have over 3 million readers and the fame and success of the same can be attributed to the strong editorial board which contains over 30000 eminent personalities that ensure a rapid, quality and quick review process. OMICS Group signed an agreement with more than 1000 International Societies to make healthcare information Open Access.</a:t>
            </a:r>
          </a:p>
        </p:txBody>
      </p:sp>
    </p:spTree>
    <p:extLst>
      <p:ext uri="{BB962C8B-B14F-4D97-AF65-F5344CB8AC3E}">
        <p14:creationId xmlns:p14="http://schemas.microsoft.com/office/powerpoint/2010/main" val="1004531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kesh-s\Desktop\blue_light_background_04_vector_181887.jpg"/>
          <p:cNvPicPr>
            <a:picLocks noChangeAspect="1" noChangeArrowheads="1"/>
          </p:cNvPicPr>
          <p:nvPr/>
        </p:nvPicPr>
        <p:blipFill>
          <a:blip r:embed="rId2"/>
          <a:srcRect/>
          <a:stretch>
            <a:fillRect/>
          </a:stretch>
        </p:blipFill>
        <p:spPr bwMode="auto">
          <a:xfrm>
            <a:off x="0" y="-93411"/>
            <a:ext cx="9144000" cy="6925936"/>
          </a:xfrm>
          <a:prstGeom prst="rect">
            <a:avLst/>
          </a:prstGeom>
          <a:noFill/>
          <a:ln w="9525">
            <a:noFill/>
            <a:miter lim="800000"/>
            <a:headEnd/>
            <a:tailEnd/>
          </a:ln>
        </p:spPr>
      </p:pic>
      <p:sp>
        <p:nvSpPr>
          <p:cNvPr id="5" name="Flowchart: Display 4"/>
          <p:cNvSpPr/>
          <p:nvPr/>
        </p:nvSpPr>
        <p:spPr>
          <a:xfrm>
            <a:off x="13595" y="832199"/>
            <a:ext cx="9130406" cy="4959227"/>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8697" y="5910312"/>
            <a:ext cx="7011306"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8696" y="40761"/>
            <a:ext cx="8535306" cy="832199"/>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dirty="0" smtClean="0">
                <a:solidFill>
                  <a:schemeClr val="accent4">
                    <a:lumMod val="10000"/>
                  </a:schemeClr>
                </a:solidFill>
                <a:latin typeface="Baskerville Old Face" panose="02020602080505020303" pitchFamily="18" charset="0"/>
              </a:rPr>
              <a:t>OMICS Journals are welcoming Submissions</a:t>
            </a:r>
            <a:r>
              <a:rPr lang="en-US" sz="3200" dirty="0" smtClean="0">
                <a:solidFill>
                  <a:schemeClr val="accent4">
                    <a:lumMod val="10000"/>
                  </a:schemeClr>
                </a:solidFill>
              </a:rPr>
              <a:t/>
            </a:r>
            <a:br>
              <a:rPr lang="en-US" sz="3200"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216097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169716"/>
            <a:ext cx="3886200" cy="523220"/>
          </a:xfrm>
          <a:prstGeom prst="rect">
            <a:avLst/>
          </a:prstGeom>
          <a:noFill/>
        </p:spPr>
        <p:txBody>
          <a:bodyPr wrap="square" rtlCol="0">
            <a:spAutoFit/>
          </a:bodyPr>
          <a:lstStyle/>
          <a:p>
            <a:r>
              <a:rPr lang="en-US" sz="2800" b="1" dirty="0" err="1" smtClean="0">
                <a:solidFill>
                  <a:srgbClr val="00B050"/>
                </a:solidFill>
              </a:rPr>
              <a:t>Yazen</a:t>
            </a:r>
            <a:r>
              <a:rPr lang="en-US" sz="2800" b="1" dirty="0" smtClean="0">
                <a:solidFill>
                  <a:srgbClr val="00B050"/>
                </a:solidFill>
              </a:rPr>
              <a:t> M </a:t>
            </a:r>
            <a:r>
              <a:rPr lang="en-US" sz="2800" b="1" dirty="0" err="1" smtClean="0">
                <a:solidFill>
                  <a:srgbClr val="00B050"/>
                </a:solidFill>
              </a:rPr>
              <a:t>Alnouti</a:t>
            </a:r>
            <a:r>
              <a:rPr lang="en-US" sz="2800" b="1" dirty="0" smtClean="0">
                <a:solidFill>
                  <a:srgbClr val="00B050"/>
                </a:solidFill>
              </a:rPr>
              <a:t>, Ph.D. </a:t>
            </a:r>
          </a:p>
        </p:txBody>
      </p:sp>
      <p:sp>
        <p:nvSpPr>
          <p:cNvPr id="5" name="Rectangle 4"/>
          <p:cNvSpPr/>
          <p:nvPr/>
        </p:nvSpPr>
        <p:spPr>
          <a:xfrm>
            <a:off x="838200" y="2174834"/>
            <a:ext cx="4191000" cy="1754326"/>
          </a:xfrm>
          <a:prstGeom prst="rect">
            <a:avLst/>
          </a:prstGeom>
        </p:spPr>
        <p:txBody>
          <a:bodyPr wrap="square">
            <a:spAutoFit/>
          </a:bodyPr>
          <a:lstStyle/>
          <a:p>
            <a:pPr>
              <a:lnSpc>
                <a:spcPct val="150000"/>
              </a:lnSpc>
            </a:pPr>
            <a:r>
              <a:rPr lang="en-US" dirty="0" smtClean="0"/>
              <a:t>Associate Professor</a:t>
            </a:r>
          </a:p>
          <a:p>
            <a:pPr>
              <a:lnSpc>
                <a:spcPct val="150000"/>
              </a:lnSpc>
            </a:pPr>
            <a:r>
              <a:rPr lang="en-US" dirty="0" smtClean="0"/>
              <a:t>Department of Pharmaceutical Sciences</a:t>
            </a:r>
          </a:p>
          <a:p>
            <a:pPr>
              <a:lnSpc>
                <a:spcPct val="150000"/>
              </a:lnSpc>
            </a:pPr>
            <a:r>
              <a:rPr lang="en-US" dirty="0" smtClean="0"/>
              <a:t>University of Nebraska Medical Center</a:t>
            </a:r>
          </a:p>
          <a:p>
            <a:pPr>
              <a:lnSpc>
                <a:spcPct val="150000"/>
              </a:lnSpc>
            </a:pPr>
            <a:r>
              <a:rPr lang="en-US" dirty="0" smtClean="0"/>
              <a:t>USA</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838200"/>
            <a:ext cx="2615951" cy="2833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0311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533400"/>
            <a:ext cx="8153400" cy="4801314"/>
          </a:xfrm>
          <a:prstGeom prst="rect">
            <a:avLst/>
          </a:prstGeom>
          <a:noFill/>
        </p:spPr>
        <p:txBody>
          <a:bodyPr wrap="square" rtlCol="0">
            <a:spAutoFit/>
          </a:bodyPr>
          <a:lstStyle/>
          <a:p>
            <a:r>
              <a:rPr lang="en-US" b="1" dirty="0"/>
              <a:t>Teaching Activities:</a:t>
            </a:r>
            <a:r>
              <a:rPr lang="en-US" dirty="0"/>
              <a:t/>
            </a:r>
            <a:br>
              <a:rPr lang="en-US" dirty="0"/>
            </a:br>
            <a:r>
              <a:rPr lang="en-US" dirty="0"/>
              <a:t>At the professional level, Dr. </a:t>
            </a:r>
            <a:r>
              <a:rPr lang="en-US" dirty="0" err="1"/>
              <a:t>Alnouti</a:t>
            </a:r>
            <a:r>
              <a:rPr lang="en-US" dirty="0"/>
              <a:t> lectures in the areas of Drug Metabolism and Pharmacokinetics in the "Introduction to Pharmaceutical Sciences" and "Pharmaceutical Sciences II &amp; III" courses.  At the graduate level, Dr. </a:t>
            </a:r>
            <a:r>
              <a:rPr lang="en-US" dirty="0" err="1"/>
              <a:t>Alnouti</a:t>
            </a:r>
            <a:r>
              <a:rPr lang="en-US" dirty="0"/>
              <a:t> provides lectures in "Advanced Pharmacokinetics and Pharmacodynamics" and the "Quantitative Pharmaceutical Analysis" courses.﻿</a:t>
            </a:r>
          </a:p>
          <a:p>
            <a:r>
              <a:rPr lang="en-US" b="1" dirty="0"/>
              <a:t>Research Activities/Interests:</a:t>
            </a:r>
            <a:br>
              <a:rPr lang="en-US" b="1" dirty="0"/>
            </a:br>
            <a:r>
              <a:rPr lang="en-US" dirty="0"/>
              <a:t>Research in Dr. </a:t>
            </a:r>
            <a:r>
              <a:rPr lang="en-US" dirty="0" err="1"/>
              <a:t>Alnouti's</a:t>
            </a:r>
            <a:r>
              <a:rPr lang="en-US" dirty="0"/>
              <a:t> laboratory is involved in the multidisciplinary area of drug metabolism and pharmacokinetics (</a:t>
            </a:r>
            <a:r>
              <a:rPr lang="en-US" dirty="0" err="1"/>
              <a:t>DMPK</a:t>
            </a:r>
            <a:r>
              <a:rPr lang="en-US" dirty="0"/>
              <a:t>).  His research focuses on the application of </a:t>
            </a:r>
            <a:r>
              <a:rPr lang="en-US" dirty="0" err="1"/>
              <a:t>Bioanalytical</a:t>
            </a:r>
            <a:r>
              <a:rPr lang="en-US" dirty="0"/>
              <a:t> Chemistry, in vitro and in vivo animal models to support </a:t>
            </a:r>
            <a:r>
              <a:rPr lang="en-US" dirty="0" err="1"/>
              <a:t>ADMET</a:t>
            </a:r>
            <a:r>
              <a:rPr lang="en-US" dirty="0"/>
              <a:t> (absorption, distribution, metabolism, excretion, and toxicity) and pharmacokinetic (</a:t>
            </a:r>
            <a:r>
              <a:rPr lang="en-US" dirty="0" err="1"/>
              <a:t>PK</a:t>
            </a:r>
            <a:r>
              <a:rPr lang="en-US" dirty="0"/>
              <a:t>) studies.  This is a technique-driven enterprise; therefore expertise in liquid chromatography-mass spectrometry (LC-MS) is heavily used in his research.</a:t>
            </a:r>
          </a:p>
          <a:p>
            <a:r>
              <a:rPr lang="en-US" dirty="0"/>
              <a:t>Another area of interest in Dr. </a:t>
            </a:r>
            <a:r>
              <a:rPr lang="en-US" dirty="0" err="1"/>
              <a:t>Alnouti's</a:t>
            </a:r>
            <a:r>
              <a:rPr lang="en-US" dirty="0"/>
              <a:t> laboratory is the discovery of biomarkers for </a:t>
            </a:r>
            <a:r>
              <a:rPr lang="en-US" dirty="0" err="1"/>
              <a:t>hepato</a:t>
            </a:r>
            <a:r>
              <a:rPr lang="en-US" dirty="0"/>
              <a:t>-biliary diseases based on bile acid metabolism by </a:t>
            </a:r>
            <a:r>
              <a:rPr lang="en-US" dirty="0" err="1"/>
              <a:t>sulfation</a:t>
            </a:r>
            <a:r>
              <a:rPr lang="en-US" dirty="0"/>
              <a:t>, a phase II metabolic pathway.</a:t>
            </a:r>
          </a:p>
          <a:p>
            <a:endParaRPr lang="en-US" dirty="0"/>
          </a:p>
        </p:txBody>
      </p:sp>
    </p:spTree>
    <p:extLst>
      <p:ext uri="{BB962C8B-B14F-4D97-AF65-F5344CB8AC3E}">
        <p14:creationId xmlns:p14="http://schemas.microsoft.com/office/powerpoint/2010/main" val="1393242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28600"/>
            <a:ext cx="8382000" cy="1752600"/>
          </a:xfrm>
        </p:spPr>
        <p:txBody>
          <a:bodyPr>
            <a:noAutofit/>
          </a:bodyPr>
          <a:lstStyle/>
          <a:p>
            <a:pPr algn="l"/>
            <a:r>
              <a:rPr lang="en-US" sz="1400" b="1" u="sng" dirty="0" smtClean="0">
                <a:solidFill>
                  <a:schemeClr val="tx1"/>
                </a:solidFill>
                <a:latin typeface="Arial" pitchFamily="34" charset="0"/>
                <a:cs typeface="Arial" pitchFamily="34" charset="0"/>
              </a:rPr>
              <a:t>High-Throughput </a:t>
            </a:r>
            <a:r>
              <a:rPr lang="en-US" sz="1400" b="1" u="sng" dirty="0" err="1">
                <a:solidFill>
                  <a:schemeClr val="tx1"/>
                </a:solidFill>
                <a:latin typeface="Arial" pitchFamily="34" charset="0"/>
                <a:cs typeface="Arial" pitchFamily="34" charset="0"/>
              </a:rPr>
              <a:t>Bioanalytical</a:t>
            </a:r>
            <a:r>
              <a:rPr lang="en-US" sz="1400" b="1" u="sng" dirty="0">
                <a:solidFill>
                  <a:schemeClr val="tx1"/>
                </a:solidFill>
                <a:latin typeface="Arial" pitchFamily="34" charset="0"/>
                <a:cs typeface="Arial" pitchFamily="34" charset="0"/>
              </a:rPr>
              <a:t> </a:t>
            </a:r>
            <a:r>
              <a:rPr lang="en-US" sz="1400" b="1" u="sng" dirty="0" smtClean="0">
                <a:solidFill>
                  <a:schemeClr val="tx1"/>
                </a:solidFill>
                <a:latin typeface="Arial" pitchFamily="34" charset="0"/>
                <a:cs typeface="Arial" pitchFamily="34" charset="0"/>
              </a:rPr>
              <a:t>Chemistry:</a:t>
            </a:r>
            <a:endParaRPr lang="en-US" sz="1400" b="1" u="sng" dirty="0">
              <a:solidFill>
                <a:schemeClr val="tx1"/>
              </a:solidFill>
              <a:latin typeface="Arial" pitchFamily="34" charset="0"/>
              <a:cs typeface="Arial" pitchFamily="34" charset="0"/>
            </a:endParaRPr>
          </a:p>
          <a:p>
            <a:pPr algn="l"/>
            <a:r>
              <a:rPr lang="en-US" sz="1400" dirty="0">
                <a:solidFill>
                  <a:schemeClr val="tx1"/>
                </a:solidFill>
                <a:latin typeface="Arial" pitchFamily="34" charset="0"/>
                <a:cs typeface="Arial" pitchFamily="34" charset="0"/>
              </a:rPr>
              <a:t>Qualitative and quantitative analysis of biologically active compounds in complex biological matrices </a:t>
            </a:r>
          </a:p>
          <a:p>
            <a:pPr algn="l"/>
            <a:r>
              <a:rPr lang="en-US" sz="1400" dirty="0">
                <a:solidFill>
                  <a:schemeClr val="tx1"/>
                </a:solidFill>
                <a:latin typeface="Arial" pitchFamily="34" charset="0"/>
                <a:cs typeface="Arial" pitchFamily="34" charset="0"/>
              </a:rPr>
              <a:t>using LC-MS/MS, Capillary Electrophoresis, </a:t>
            </a:r>
            <a:r>
              <a:rPr lang="en-US" sz="1400" dirty="0" err="1">
                <a:solidFill>
                  <a:schemeClr val="tx1"/>
                </a:solidFill>
                <a:latin typeface="Arial" pitchFamily="34" charset="0"/>
                <a:cs typeface="Arial" pitchFamily="34" charset="0"/>
              </a:rPr>
              <a:t>HPLC</a:t>
            </a:r>
            <a:r>
              <a:rPr lang="en-US" sz="1400" dirty="0">
                <a:solidFill>
                  <a:schemeClr val="tx1"/>
                </a:solidFill>
                <a:latin typeface="Arial" pitchFamily="34" charset="0"/>
                <a:cs typeface="Arial" pitchFamily="34" charset="0"/>
              </a:rPr>
              <a:t>, and robotic on-line sample preparation systems in support of  high-throughput </a:t>
            </a:r>
            <a:r>
              <a:rPr lang="en-US" sz="1400" dirty="0" err="1">
                <a:solidFill>
                  <a:schemeClr val="tx1"/>
                </a:solidFill>
                <a:latin typeface="Arial" pitchFamily="34" charset="0"/>
                <a:cs typeface="Arial" pitchFamily="34" charset="0"/>
              </a:rPr>
              <a:t>DMPK</a:t>
            </a:r>
            <a:r>
              <a:rPr lang="en-US" sz="1400" dirty="0">
                <a:solidFill>
                  <a:schemeClr val="tx1"/>
                </a:solidFill>
                <a:latin typeface="Arial" pitchFamily="34" charset="0"/>
                <a:cs typeface="Arial" pitchFamily="34" charset="0"/>
              </a:rPr>
              <a:t> (drug metabolism and pharmacokinetics)  and </a:t>
            </a:r>
            <a:r>
              <a:rPr lang="en-US" sz="1400" dirty="0" err="1">
                <a:solidFill>
                  <a:schemeClr val="tx1"/>
                </a:solidFill>
                <a:latin typeface="Arial" pitchFamily="34" charset="0"/>
                <a:cs typeface="Arial" pitchFamily="34" charset="0"/>
              </a:rPr>
              <a:t>ADMET</a:t>
            </a:r>
            <a:r>
              <a:rPr lang="en-US" sz="1400" dirty="0">
                <a:solidFill>
                  <a:schemeClr val="tx1"/>
                </a:solidFill>
                <a:latin typeface="Arial" pitchFamily="34" charset="0"/>
                <a:cs typeface="Arial" pitchFamily="34" charset="0"/>
              </a:rPr>
              <a:t> (absorption, distribution, metabolism, excretion, and toxicity) studies.</a:t>
            </a:r>
          </a:p>
          <a:p>
            <a:pPr algn="l"/>
            <a:r>
              <a:rPr lang="en-US" sz="1400" b="1" u="sng" dirty="0">
                <a:solidFill>
                  <a:schemeClr val="tx1"/>
                </a:solidFill>
                <a:latin typeface="Arial" pitchFamily="34" charset="0"/>
                <a:cs typeface="Arial" pitchFamily="34" charset="0"/>
              </a:rPr>
              <a:t>Drug Metabolism and </a:t>
            </a:r>
            <a:r>
              <a:rPr lang="en-US" sz="1400" b="1" u="sng" dirty="0" smtClean="0">
                <a:solidFill>
                  <a:schemeClr val="tx1"/>
                </a:solidFill>
                <a:latin typeface="Arial" pitchFamily="34" charset="0"/>
                <a:cs typeface="Arial" pitchFamily="34" charset="0"/>
              </a:rPr>
              <a:t>Pharmacokinetics (</a:t>
            </a:r>
            <a:r>
              <a:rPr lang="en-US" sz="1400" b="1" u="sng" dirty="0" err="1" smtClean="0">
                <a:solidFill>
                  <a:schemeClr val="tx1"/>
                </a:solidFill>
                <a:latin typeface="Arial" pitchFamily="34" charset="0"/>
                <a:cs typeface="Arial" pitchFamily="34" charset="0"/>
              </a:rPr>
              <a:t>DMPK</a:t>
            </a:r>
            <a:r>
              <a:rPr lang="en-US" sz="1400" b="1" u="sng" dirty="0" smtClean="0">
                <a:solidFill>
                  <a:schemeClr val="tx1"/>
                </a:solidFill>
                <a:latin typeface="Arial" pitchFamily="34" charset="0"/>
                <a:cs typeface="Arial" pitchFamily="34" charset="0"/>
              </a:rPr>
              <a:t>): </a:t>
            </a:r>
            <a:endParaRPr lang="en-US" sz="1400" b="1" u="sng" dirty="0">
              <a:solidFill>
                <a:schemeClr val="tx1"/>
              </a:solidFill>
              <a:latin typeface="Arial" pitchFamily="34" charset="0"/>
              <a:cs typeface="Arial" pitchFamily="34" charset="0"/>
            </a:endParaRPr>
          </a:p>
          <a:p>
            <a:pPr algn="l"/>
            <a:r>
              <a:rPr lang="en-US" sz="1400" dirty="0">
                <a:solidFill>
                  <a:schemeClr val="tx1"/>
                </a:solidFill>
                <a:latin typeface="Arial" pitchFamily="34" charset="0"/>
                <a:cs typeface="Arial" pitchFamily="34" charset="0"/>
              </a:rPr>
              <a:t>Study the expressional regulation and the kinetics of transporters, enzymes (phase I and II), and proteins involved in drug metabolism and disposition.  Characterize the metabolic stability, metabolite identification, inhibition/induction kinetics, enzyme mapping, formation of reactive metabolites, and kinetics of reversible and irreversible protein binding of small molecules in in vitro cell lines, hepatocytes, hepatic </a:t>
            </a:r>
            <a:r>
              <a:rPr lang="en-US" sz="1400" dirty="0" err="1">
                <a:solidFill>
                  <a:schemeClr val="tx1"/>
                </a:solidFill>
                <a:latin typeface="Arial" pitchFamily="34" charset="0"/>
                <a:cs typeface="Arial" pitchFamily="34" charset="0"/>
              </a:rPr>
              <a:t>microsomes</a:t>
            </a:r>
            <a:r>
              <a:rPr lang="en-US" sz="1400" dirty="0">
                <a:solidFill>
                  <a:schemeClr val="tx1"/>
                </a:solidFill>
                <a:latin typeface="Arial" pitchFamily="34" charset="0"/>
                <a:cs typeface="Arial" pitchFamily="34" charset="0"/>
              </a:rPr>
              <a:t>, S9, and cytosolic fractions, and in In Vivo knock-out animal models using LC-</a:t>
            </a:r>
            <a:r>
              <a:rPr lang="en-US" sz="1400" dirty="0" err="1">
                <a:solidFill>
                  <a:schemeClr val="tx1"/>
                </a:solidFill>
                <a:latin typeface="Arial" pitchFamily="34" charset="0"/>
                <a:cs typeface="Arial" pitchFamily="34" charset="0"/>
              </a:rPr>
              <a:t>QTRAP</a:t>
            </a:r>
            <a:r>
              <a:rPr lang="en-US" sz="1400" dirty="0">
                <a:solidFill>
                  <a:schemeClr val="tx1"/>
                </a:solidFill>
                <a:latin typeface="Arial" pitchFamily="34" charset="0"/>
                <a:cs typeface="Arial" pitchFamily="34" charset="0"/>
              </a:rPr>
              <a:t>-MS analysis.  Characterize the kinetics of drug transport and permeability across biological barriers using in vitro systems including Caco2 and lymphatic endothelial cells (</a:t>
            </a:r>
            <a:r>
              <a:rPr lang="en-US" sz="1400" dirty="0" err="1">
                <a:solidFill>
                  <a:schemeClr val="tx1"/>
                </a:solidFill>
                <a:latin typeface="Arial" pitchFamily="34" charset="0"/>
                <a:cs typeface="Arial" pitchFamily="34" charset="0"/>
              </a:rPr>
              <a:t>LECs</a:t>
            </a:r>
            <a:r>
              <a:rPr lang="en-US" sz="1400" dirty="0">
                <a:solidFill>
                  <a:schemeClr val="tx1"/>
                </a:solidFill>
                <a:latin typeface="Arial" pitchFamily="34" charset="0"/>
                <a:cs typeface="Arial" pitchFamily="34" charset="0"/>
              </a:rPr>
              <a:t>).  Extrapolation of </a:t>
            </a:r>
            <a:r>
              <a:rPr lang="en-US" sz="1400" dirty="0" err="1">
                <a:solidFill>
                  <a:schemeClr val="tx1"/>
                </a:solidFill>
                <a:latin typeface="Arial" pitchFamily="34" charset="0"/>
                <a:cs typeface="Arial" pitchFamily="34" charset="0"/>
              </a:rPr>
              <a:t>DMPK</a:t>
            </a:r>
            <a:r>
              <a:rPr lang="en-US" sz="1400" dirty="0">
                <a:solidFill>
                  <a:schemeClr val="tx1"/>
                </a:solidFill>
                <a:latin typeface="Arial" pitchFamily="34" charset="0"/>
                <a:cs typeface="Arial" pitchFamily="34" charset="0"/>
              </a:rPr>
              <a:t> profiles between animal species and from in vitro to in vivo systems (</a:t>
            </a:r>
            <a:r>
              <a:rPr lang="en-US" sz="1400" dirty="0" err="1">
                <a:solidFill>
                  <a:schemeClr val="tx1"/>
                </a:solidFill>
                <a:latin typeface="Arial" pitchFamily="34" charset="0"/>
                <a:cs typeface="Arial" pitchFamily="34" charset="0"/>
              </a:rPr>
              <a:t>IVIVE</a:t>
            </a:r>
            <a:r>
              <a:rPr lang="en-US" sz="1400" dirty="0">
                <a:solidFill>
                  <a:schemeClr val="tx1"/>
                </a:solidFill>
                <a:latin typeface="Arial" pitchFamily="34" charset="0"/>
                <a:cs typeface="Arial" pitchFamily="34" charset="0"/>
              </a:rPr>
              <a:t>).  </a:t>
            </a:r>
          </a:p>
          <a:p>
            <a:pPr algn="l"/>
            <a:r>
              <a:rPr lang="en-US" sz="1400" dirty="0" smtClean="0">
                <a:solidFill>
                  <a:schemeClr val="tx1"/>
                </a:solidFill>
                <a:latin typeface="Arial" pitchFamily="34" charset="0"/>
                <a:cs typeface="Arial" pitchFamily="34" charset="0"/>
              </a:rPr>
              <a:t>Study </a:t>
            </a:r>
            <a:r>
              <a:rPr lang="en-US" sz="1400" dirty="0">
                <a:solidFill>
                  <a:schemeClr val="tx1"/>
                </a:solidFill>
                <a:latin typeface="Arial" pitchFamily="34" charset="0"/>
                <a:cs typeface="Arial" pitchFamily="34" charset="0"/>
              </a:rPr>
              <a:t>the influence of combinational therapy on the maternal/ fetal pharmacokinetics and placental transport of antiviral drugs in pregnant rats using compartmental and non-compartmental pharmacokinetic analysis with </a:t>
            </a:r>
            <a:r>
              <a:rPr lang="en-US" sz="1400" dirty="0" err="1">
                <a:solidFill>
                  <a:schemeClr val="tx1"/>
                </a:solidFill>
                <a:latin typeface="Arial" pitchFamily="34" charset="0"/>
                <a:cs typeface="Arial" pitchFamily="34" charset="0"/>
              </a:rPr>
              <a:t>WinNonlin</a:t>
            </a:r>
            <a:r>
              <a:rPr lang="en-US" sz="1400" dirty="0">
                <a:solidFill>
                  <a:schemeClr val="tx1"/>
                </a:solidFill>
                <a:latin typeface="Arial" pitchFamily="34" charset="0"/>
                <a:cs typeface="Arial" pitchFamily="34" charset="0"/>
              </a:rPr>
              <a:t>.  Preclinical pharmacokinetic studies (</a:t>
            </a:r>
            <a:r>
              <a:rPr lang="en-US" sz="1400" dirty="0" err="1">
                <a:solidFill>
                  <a:schemeClr val="tx1"/>
                </a:solidFill>
                <a:latin typeface="Arial" pitchFamily="34" charset="0"/>
                <a:cs typeface="Arial" pitchFamily="34" charset="0"/>
              </a:rPr>
              <a:t>toxicokinetics</a:t>
            </a:r>
            <a:r>
              <a:rPr lang="en-US" sz="1400" dirty="0">
                <a:solidFill>
                  <a:schemeClr val="tx1"/>
                </a:solidFill>
                <a:latin typeface="Arial" pitchFamily="34" charset="0"/>
                <a:cs typeface="Arial" pitchFamily="34" charset="0"/>
              </a:rPr>
              <a:t>, bioavailability, dose proportionality, quantitative tissue distribution, </a:t>
            </a:r>
            <a:r>
              <a:rPr lang="en-US" sz="1400" dirty="0" err="1">
                <a:solidFill>
                  <a:schemeClr val="tx1"/>
                </a:solidFill>
                <a:latin typeface="Arial" pitchFamily="34" charset="0"/>
                <a:cs typeface="Arial" pitchFamily="34" charset="0"/>
              </a:rPr>
              <a:t>andallometric</a:t>
            </a:r>
            <a:r>
              <a:rPr lang="en-US" sz="1400" dirty="0">
                <a:solidFill>
                  <a:schemeClr val="tx1"/>
                </a:solidFill>
                <a:latin typeface="Arial" pitchFamily="34" charset="0"/>
                <a:cs typeface="Arial" pitchFamily="34" charset="0"/>
              </a:rPr>
              <a:t> scaling) in mouse, rat, and monkey animal models.   </a:t>
            </a:r>
          </a:p>
          <a:p>
            <a:pPr algn="l"/>
            <a:r>
              <a:rPr lang="en-US" sz="1400" b="1" u="sng" dirty="0" smtClean="0">
                <a:solidFill>
                  <a:schemeClr val="tx1"/>
                </a:solidFill>
                <a:latin typeface="Arial" pitchFamily="34" charset="0"/>
                <a:cs typeface="Arial" pitchFamily="34" charset="0"/>
              </a:rPr>
              <a:t>Biomarkers:</a:t>
            </a:r>
            <a:endParaRPr lang="en-US" sz="1400" b="1" u="sng" dirty="0">
              <a:solidFill>
                <a:schemeClr val="tx1"/>
              </a:solidFill>
              <a:latin typeface="Arial" pitchFamily="34" charset="0"/>
              <a:cs typeface="Arial" pitchFamily="34" charset="0"/>
            </a:endParaRPr>
          </a:p>
          <a:p>
            <a:pPr algn="l"/>
            <a:r>
              <a:rPr lang="en-US" sz="1400" dirty="0">
                <a:solidFill>
                  <a:schemeClr val="tx1"/>
                </a:solidFill>
                <a:latin typeface="Arial" pitchFamily="34" charset="0"/>
                <a:cs typeface="Arial" pitchFamily="34" charset="0"/>
              </a:rPr>
              <a:t>Discovery and validation of biomarkers for </a:t>
            </a:r>
            <a:r>
              <a:rPr lang="en-US" sz="1400" dirty="0" err="1">
                <a:solidFill>
                  <a:schemeClr val="tx1"/>
                </a:solidFill>
                <a:latin typeface="Arial" pitchFamily="34" charset="0"/>
                <a:cs typeface="Arial" pitchFamily="34" charset="0"/>
              </a:rPr>
              <a:t>hepato</a:t>
            </a:r>
            <a:r>
              <a:rPr lang="en-US" sz="1400" dirty="0">
                <a:solidFill>
                  <a:schemeClr val="tx1"/>
                </a:solidFill>
                <a:latin typeface="Arial" pitchFamily="34" charset="0"/>
                <a:cs typeface="Arial" pitchFamily="34" charset="0"/>
              </a:rPr>
              <a:t>-biliary diseases and for drug-induced hepatotoxicity based on bile acid metabolism by </a:t>
            </a:r>
            <a:r>
              <a:rPr lang="en-US" sz="1400" dirty="0" err="1">
                <a:solidFill>
                  <a:schemeClr val="tx1"/>
                </a:solidFill>
                <a:latin typeface="Arial" pitchFamily="34" charset="0"/>
                <a:cs typeface="Arial" pitchFamily="34" charset="0"/>
              </a:rPr>
              <a:t>sulfation</a:t>
            </a:r>
            <a:r>
              <a:rPr lang="en-US" sz="1400" dirty="0">
                <a:solidFill>
                  <a:schemeClr val="tx1"/>
                </a:solidFill>
                <a:latin typeface="Arial" pitchFamily="34" charset="0"/>
                <a:cs typeface="Arial" pitchFamily="34" charset="0"/>
              </a:rPr>
              <a:t>, a phase II metabolic pathway</a:t>
            </a:r>
          </a:p>
          <a:p>
            <a:pPr algn="l"/>
            <a:endParaRPr lang="en-US" sz="1400" dirty="0" smtClean="0">
              <a:solidFill>
                <a:schemeClr val="tx1"/>
              </a:solidFill>
              <a:latin typeface="Arial" pitchFamily="34" charset="0"/>
              <a:cs typeface="Arial" pitchFamily="34" charset="0"/>
            </a:endParaRPr>
          </a:p>
          <a:p>
            <a:pPr algn="l"/>
            <a:endParaRPr lang="en-US" sz="14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67909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43503"/>
            <a:ext cx="8534400" cy="6001643"/>
          </a:xfrm>
          <a:prstGeom prst="rect">
            <a:avLst/>
          </a:prstGeom>
          <a:noFill/>
        </p:spPr>
        <p:txBody>
          <a:bodyPr wrap="square" rtlCol="0">
            <a:spAutoFit/>
          </a:bodyPr>
          <a:lstStyle/>
          <a:p>
            <a:pPr marL="342900" lvl="0" indent="-342900">
              <a:buSzPts val="1000"/>
              <a:buFont typeface="Times New Roman"/>
              <a:buAutoNum type="arabicPeriod"/>
              <a:tabLst>
                <a:tab pos="228600" algn="l"/>
              </a:tabLst>
            </a:pPr>
            <a:r>
              <a:rPr lang="en-US" sz="1200" b="1" dirty="0" err="1">
                <a:latin typeface="Times New Roman"/>
                <a:ea typeface="Times New Roman"/>
              </a:rPr>
              <a:t>Alnouti</a:t>
            </a:r>
            <a:r>
              <a:rPr lang="en-US" sz="1200" b="1" dirty="0">
                <a:latin typeface="Times New Roman"/>
                <a:ea typeface="Times New Roman"/>
              </a:rPr>
              <a:t> Y</a:t>
            </a:r>
            <a:r>
              <a:rPr lang="en-US" sz="1200" dirty="0">
                <a:latin typeface="Times New Roman"/>
                <a:ea typeface="Times New Roman"/>
              </a:rPr>
              <a:t>, </a:t>
            </a:r>
            <a:r>
              <a:rPr lang="en-US" sz="1200" dirty="0" err="1">
                <a:latin typeface="Times New Roman"/>
                <a:ea typeface="Times New Roman"/>
              </a:rPr>
              <a:t>Klaassen</a:t>
            </a:r>
            <a:r>
              <a:rPr lang="en-US" sz="1200" dirty="0">
                <a:latin typeface="Times New Roman"/>
                <a:ea typeface="Times New Roman"/>
              </a:rPr>
              <a:t> CD.  Mechanisms of gender-specific regulation of mouse </a:t>
            </a:r>
            <a:r>
              <a:rPr lang="en-US" sz="1200" dirty="0" err="1">
                <a:latin typeface="Times New Roman"/>
                <a:ea typeface="Times New Roman"/>
              </a:rPr>
              <a:t>sulfotransferases</a:t>
            </a:r>
            <a:r>
              <a:rPr lang="en-US" sz="1200" dirty="0">
                <a:latin typeface="Times New Roman"/>
                <a:ea typeface="Times New Roman"/>
              </a:rPr>
              <a:t> (</a:t>
            </a:r>
            <a:r>
              <a:rPr lang="en-US" sz="1200" dirty="0" err="1">
                <a:latin typeface="Times New Roman"/>
                <a:ea typeface="Times New Roman"/>
              </a:rPr>
              <a:t>Sults</a:t>
            </a:r>
            <a:r>
              <a:rPr lang="en-US" sz="1200" dirty="0">
                <a:latin typeface="Times New Roman"/>
                <a:ea typeface="Times New Roman"/>
              </a:rPr>
              <a:t>).  </a:t>
            </a:r>
            <a:r>
              <a:rPr lang="en-US" sz="1200" i="1" dirty="0" err="1">
                <a:latin typeface="Times New Roman"/>
                <a:ea typeface="Times New Roman"/>
              </a:rPr>
              <a:t>Xenobiotica</a:t>
            </a:r>
            <a:r>
              <a:rPr lang="en-US" sz="1200" dirty="0">
                <a:latin typeface="Times New Roman"/>
                <a:ea typeface="Times New Roman"/>
              </a:rPr>
              <a:t>. </a:t>
            </a:r>
            <a:r>
              <a:rPr lang="en-US" sz="1200" b="1" dirty="0">
                <a:latin typeface="Times New Roman"/>
                <a:ea typeface="Times New Roman"/>
              </a:rPr>
              <a:t> 2011</a:t>
            </a:r>
            <a:r>
              <a:rPr lang="en-US" sz="1200" dirty="0">
                <a:latin typeface="Times New Roman"/>
                <a:ea typeface="Times New Roman"/>
              </a:rPr>
              <a:t> Mar; 41(3):187-97.  </a:t>
            </a:r>
            <a:r>
              <a:rPr lang="en-US" sz="1200" dirty="0" err="1">
                <a:latin typeface="Times New Roman"/>
                <a:ea typeface="Times New Roman"/>
              </a:rPr>
              <a:t>PMID</a:t>
            </a:r>
            <a:r>
              <a:rPr lang="en-US" sz="1200" dirty="0">
                <a:latin typeface="Times New Roman"/>
                <a:ea typeface="Times New Roman"/>
              </a:rPr>
              <a:t>: 21091322.</a:t>
            </a:r>
            <a:endParaRPr lang="en-US" sz="1200" b="1" dirty="0">
              <a:latin typeface="Times New Roman"/>
              <a:ea typeface="Times New Roman"/>
            </a:endParaRPr>
          </a:p>
          <a:p>
            <a:pPr marL="342900" lvl="0" indent="-342900">
              <a:buSzPts val="1000"/>
              <a:buFont typeface="Times New Roman"/>
              <a:buAutoNum type="arabicPeriod"/>
              <a:tabLst>
                <a:tab pos="228600" algn="l"/>
              </a:tabLst>
            </a:pPr>
            <a:r>
              <a:rPr lang="en-US" sz="1200" dirty="0">
                <a:latin typeface="Times New Roman"/>
                <a:ea typeface="Times New Roman"/>
              </a:rPr>
              <a:t>Huang J, </a:t>
            </a:r>
            <a:r>
              <a:rPr lang="en-US" sz="1200" dirty="0" err="1">
                <a:latin typeface="Times New Roman"/>
                <a:ea typeface="Times New Roman"/>
              </a:rPr>
              <a:t>Bathena</a:t>
            </a:r>
            <a:r>
              <a:rPr lang="en-US" sz="1200" dirty="0">
                <a:latin typeface="Times New Roman"/>
                <a:ea typeface="Times New Roman"/>
              </a:rPr>
              <a:t> </a:t>
            </a:r>
            <a:r>
              <a:rPr lang="en-US" sz="1200" dirty="0" err="1">
                <a:latin typeface="Times New Roman"/>
                <a:ea typeface="Times New Roman"/>
              </a:rPr>
              <a:t>SP</a:t>
            </a:r>
            <a:r>
              <a:rPr lang="en-US" sz="1200" dirty="0">
                <a:latin typeface="Times New Roman"/>
                <a:ea typeface="Times New Roman"/>
              </a:rPr>
              <a:t>, </a:t>
            </a:r>
            <a:r>
              <a:rPr lang="en-US" sz="1200" dirty="0" err="1">
                <a:latin typeface="Times New Roman"/>
                <a:ea typeface="Times New Roman"/>
              </a:rPr>
              <a:t>Csanaky</a:t>
            </a:r>
            <a:r>
              <a:rPr lang="en-US" sz="1200" dirty="0">
                <a:latin typeface="Times New Roman"/>
                <a:ea typeface="Times New Roman"/>
              </a:rPr>
              <a:t> IL, </a:t>
            </a:r>
            <a:r>
              <a:rPr lang="en-US" sz="1200" b="1" dirty="0" err="1">
                <a:latin typeface="Times New Roman"/>
                <a:ea typeface="Times New Roman"/>
              </a:rPr>
              <a:t>Alnouti</a:t>
            </a:r>
            <a:r>
              <a:rPr lang="en-US" sz="1200" b="1" dirty="0">
                <a:latin typeface="Times New Roman"/>
                <a:ea typeface="Times New Roman"/>
              </a:rPr>
              <a:t> Y</a:t>
            </a:r>
            <a:r>
              <a:rPr lang="en-US" sz="1200" dirty="0">
                <a:latin typeface="Times New Roman"/>
                <a:ea typeface="Times New Roman"/>
              </a:rPr>
              <a:t>.  Simultaneous characterization of bile acids and their sulfate metabolites in mouse liver, plasma, bile, and urine using LC-MS/MS</a:t>
            </a:r>
            <a:r>
              <a:rPr lang="en-US" sz="1200" i="1" dirty="0">
                <a:latin typeface="Times New Roman"/>
                <a:ea typeface="Times New Roman"/>
              </a:rPr>
              <a:t>.  J Pharm Biomed Anal</a:t>
            </a:r>
            <a:r>
              <a:rPr lang="en-US" sz="1200" dirty="0">
                <a:latin typeface="Times New Roman"/>
                <a:ea typeface="Times New Roman"/>
              </a:rPr>
              <a:t>.  </a:t>
            </a:r>
            <a:r>
              <a:rPr lang="en-US" sz="1200" b="1" dirty="0">
                <a:latin typeface="Times New Roman"/>
                <a:ea typeface="Times New Roman"/>
              </a:rPr>
              <a:t>2011</a:t>
            </a:r>
            <a:r>
              <a:rPr lang="en-US" sz="1200" dirty="0">
                <a:latin typeface="Times New Roman"/>
                <a:ea typeface="Times New Roman"/>
              </a:rPr>
              <a:t> Jul 15; 55(5): 1111-9.  </a:t>
            </a:r>
            <a:r>
              <a:rPr lang="en-US" sz="1200" dirty="0" err="1">
                <a:latin typeface="Times New Roman"/>
                <a:ea typeface="Times New Roman"/>
              </a:rPr>
              <a:t>PMID</a:t>
            </a:r>
            <a:r>
              <a:rPr lang="en-US" sz="1200" dirty="0">
                <a:latin typeface="Times New Roman"/>
                <a:ea typeface="Times New Roman"/>
              </a:rPr>
              <a:t>: 21530128.  Not directly supported by NIH.</a:t>
            </a:r>
            <a:endParaRPr lang="en-US" sz="1200" b="1" dirty="0">
              <a:latin typeface="Times New Roman"/>
              <a:ea typeface="Times New Roman"/>
            </a:endParaRPr>
          </a:p>
          <a:p>
            <a:pPr marL="342900" lvl="0" indent="-342900">
              <a:buSzPts val="1000"/>
              <a:buFont typeface="Times New Roman"/>
              <a:buAutoNum type="arabicPeriod"/>
              <a:tabLst>
                <a:tab pos="228600" algn="l"/>
              </a:tabLst>
            </a:pPr>
            <a:r>
              <a:rPr lang="en-US" sz="1200" dirty="0" err="1" smtClean="0">
                <a:latin typeface="Times New Roman"/>
                <a:ea typeface="Times New Roman"/>
              </a:rPr>
              <a:t>Bathena</a:t>
            </a:r>
            <a:r>
              <a:rPr lang="en-US" sz="1200" dirty="0" smtClean="0">
                <a:latin typeface="Times New Roman"/>
                <a:ea typeface="Times New Roman"/>
              </a:rPr>
              <a:t> </a:t>
            </a:r>
            <a:r>
              <a:rPr lang="en-US" sz="1200" dirty="0" err="1">
                <a:latin typeface="Times New Roman"/>
                <a:ea typeface="Times New Roman"/>
              </a:rPr>
              <a:t>SP</a:t>
            </a:r>
            <a:r>
              <a:rPr lang="en-US" sz="1200" dirty="0">
                <a:latin typeface="Times New Roman"/>
                <a:ea typeface="Times New Roman"/>
              </a:rPr>
              <a:t>, Huang J, Nunn ME, Miyamoto T, Parrish LC, Lang MS, </a:t>
            </a:r>
            <a:r>
              <a:rPr lang="en-US" sz="1200" dirty="0" err="1">
                <a:latin typeface="Times New Roman"/>
                <a:ea typeface="Times New Roman"/>
              </a:rPr>
              <a:t>McVaney</a:t>
            </a:r>
            <a:r>
              <a:rPr lang="en-US" sz="1200" dirty="0">
                <a:latin typeface="Times New Roman"/>
                <a:ea typeface="Times New Roman"/>
              </a:rPr>
              <a:t> </a:t>
            </a:r>
            <a:r>
              <a:rPr lang="en-US" sz="1200" dirty="0" err="1">
                <a:latin typeface="Times New Roman"/>
                <a:ea typeface="Times New Roman"/>
              </a:rPr>
              <a:t>TP</a:t>
            </a:r>
            <a:r>
              <a:rPr lang="en-US" sz="1200" dirty="0">
                <a:latin typeface="Times New Roman"/>
                <a:ea typeface="Times New Roman"/>
              </a:rPr>
              <a:t>, </a:t>
            </a:r>
            <a:r>
              <a:rPr lang="en-US" sz="1200" dirty="0" err="1">
                <a:latin typeface="Times New Roman"/>
                <a:ea typeface="Times New Roman"/>
              </a:rPr>
              <a:t>Toews</a:t>
            </a:r>
            <a:r>
              <a:rPr lang="en-US" sz="1200" dirty="0">
                <a:latin typeface="Times New Roman"/>
                <a:ea typeface="Times New Roman"/>
              </a:rPr>
              <a:t> ML, </a:t>
            </a:r>
            <a:r>
              <a:rPr lang="en-US" sz="1200" dirty="0" err="1">
                <a:latin typeface="Times New Roman"/>
                <a:ea typeface="Times New Roman"/>
              </a:rPr>
              <a:t>Cerutis</a:t>
            </a:r>
            <a:r>
              <a:rPr lang="en-US" sz="1200" dirty="0">
                <a:latin typeface="Times New Roman"/>
                <a:ea typeface="Times New Roman"/>
              </a:rPr>
              <a:t> </a:t>
            </a:r>
            <a:r>
              <a:rPr lang="en-US" sz="1200" dirty="0" err="1">
                <a:latin typeface="Times New Roman"/>
                <a:ea typeface="Times New Roman"/>
              </a:rPr>
              <a:t>DR</a:t>
            </a:r>
            <a:r>
              <a:rPr lang="en-US" sz="1200" dirty="0">
                <a:latin typeface="Times New Roman"/>
                <a:ea typeface="Times New Roman"/>
              </a:rPr>
              <a:t>, </a:t>
            </a:r>
            <a:r>
              <a:rPr lang="en-US" sz="1200" b="1" dirty="0" err="1">
                <a:latin typeface="Times New Roman"/>
                <a:ea typeface="Times New Roman"/>
              </a:rPr>
              <a:t>Alnouti</a:t>
            </a:r>
            <a:r>
              <a:rPr lang="en-US" sz="1200" b="1" dirty="0">
                <a:latin typeface="Times New Roman"/>
                <a:ea typeface="Times New Roman"/>
              </a:rPr>
              <a:t> Y</a:t>
            </a:r>
            <a:r>
              <a:rPr lang="en-US" sz="1200" dirty="0">
                <a:latin typeface="Times New Roman"/>
                <a:ea typeface="Times New Roman"/>
              </a:rPr>
              <a:t>.  Quantitative determination of </a:t>
            </a:r>
            <a:r>
              <a:rPr lang="en-US" sz="1200" dirty="0" err="1">
                <a:latin typeface="Times New Roman"/>
                <a:ea typeface="Times New Roman"/>
              </a:rPr>
              <a:t>lysophosphatidic</a:t>
            </a:r>
            <a:r>
              <a:rPr lang="en-US" sz="1200" dirty="0">
                <a:latin typeface="Times New Roman"/>
                <a:ea typeface="Times New Roman"/>
              </a:rPr>
              <a:t> acids (</a:t>
            </a:r>
            <a:r>
              <a:rPr lang="en-US" sz="1200" dirty="0" err="1">
                <a:latin typeface="Times New Roman"/>
                <a:ea typeface="Times New Roman"/>
              </a:rPr>
              <a:t>LPAs</a:t>
            </a:r>
            <a:r>
              <a:rPr lang="en-US" sz="1200" dirty="0">
                <a:latin typeface="Times New Roman"/>
                <a:ea typeface="Times New Roman"/>
              </a:rPr>
              <a:t>) in human saliva and gingival </a:t>
            </a:r>
            <a:r>
              <a:rPr lang="en-US" sz="1200" dirty="0" err="1">
                <a:latin typeface="Times New Roman"/>
                <a:ea typeface="Times New Roman"/>
              </a:rPr>
              <a:t>crevicular</a:t>
            </a:r>
            <a:r>
              <a:rPr lang="en-US" sz="1200" dirty="0">
                <a:latin typeface="Times New Roman"/>
                <a:ea typeface="Times New Roman"/>
              </a:rPr>
              <a:t> fluid (</a:t>
            </a:r>
            <a:r>
              <a:rPr lang="en-US" sz="1200" dirty="0" err="1">
                <a:latin typeface="Times New Roman"/>
                <a:ea typeface="Times New Roman"/>
              </a:rPr>
              <a:t>GCF</a:t>
            </a:r>
            <a:r>
              <a:rPr lang="en-US" sz="1200" dirty="0">
                <a:latin typeface="Times New Roman"/>
                <a:ea typeface="Times New Roman"/>
              </a:rPr>
              <a:t>) by LC-MS/MS.  </a:t>
            </a:r>
            <a:r>
              <a:rPr lang="en-US" sz="1200" i="1" dirty="0">
                <a:latin typeface="Times New Roman"/>
                <a:ea typeface="Times New Roman"/>
              </a:rPr>
              <a:t>J Pharm Biomed Anal</a:t>
            </a:r>
            <a:r>
              <a:rPr lang="en-US" sz="1200" dirty="0">
                <a:latin typeface="Times New Roman"/>
                <a:ea typeface="Times New Roman"/>
              </a:rPr>
              <a:t>.  </a:t>
            </a:r>
            <a:r>
              <a:rPr lang="en-US" sz="1200" b="1" dirty="0">
                <a:latin typeface="Times New Roman"/>
                <a:ea typeface="Times New Roman"/>
              </a:rPr>
              <a:t>2011</a:t>
            </a:r>
            <a:r>
              <a:rPr lang="en-US" sz="1200" dirty="0">
                <a:latin typeface="Times New Roman"/>
                <a:ea typeface="Times New Roman"/>
              </a:rPr>
              <a:t> Sep 10; 56(2): 402-7.  </a:t>
            </a:r>
            <a:r>
              <a:rPr lang="en-US" sz="1200" dirty="0" err="1">
                <a:latin typeface="Times New Roman"/>
                <a:ea typeface="Times New Roman"/>
              </a:rPr>
              <a:t>PMCID</a:t>
            </a:r>
            <a:r>
              <a:rPr lang="en-US" sz="1200" dirty="0">
                <a:latin typeface="Times New Roman"/>
                <a:ea typeface="Times New Roman"/>
              </a:rPr>
              <a:t>: PMC3134166.</a:t>
            </a:r>
            <a:endParaRPr lang="en-US" sz="1200" b="1" dirty="0">
              <a:latin typeface="Times New Roman"/>
              <a:ea typeface="Times New Roman"/>
            </a:endParaRPr>
          </a:p>
          <a:p>
            <a:pPr marL="342900" lvl="0" indent="-342900">
              <a:buSzPts val="1000"/>
              <a:buFont typeface="Times New Roman"/>
              <a:buAutoNum type="arabicPeriod"/>
              <a:tabLst>
                <a:tab pos="228600" algn="l"/>
              </a:tabLst>
            </a:pPr>
            <a:r>
              <a:rPr lang="en-US" sz="1200" dirty="0">
                <a:latin typeface="Times New Roman"/>
                <a:ea typeface="Times New Roman"/>
              </a:rPr>
              <a:t>Huang J, </a:t>
            </a:r>
            <a:r>
              <a:rPr lang="en-US" sz="1200" dirty="0" err="1">
                <a:latin typeface="Times New Roman"/>
                <a:ea typeface="Times New Roman"/>
              </a:rPr>
              <a:t>Gautam</a:t>
            </a:r>
            <a:r>
              <a:rPr lang="en-US" sz="1200" dirty="0">
                <a:latin typeface="Times New Roman"/>
                <a:ea typeface="Times New Roman"/>
              </a:rPr>
              <a:t> N, </a:t>
            </a:r>
            <a:r>
              <a:rPr lang="en-US" sz="1200" dirty="0" err="1">
                <a:latin typeface="Times New Roman"/>
                <a:ea typeface="Times New Roman"/>
              </a:rPr>
              <a:t>Bathena</a:t>
            </a:r>
            <a:r>
              <a:rPr lang="en-US" sz="1200" dirty="0">
                <a:latin typeface="Times New Roman"/>
                <a:ea typeface="Times New Roman"/>
              </a:rPr>
              <a:t> </a:t>
            </a:r>
            <a:r>
              <a:rPr lang="en-US" sz="1200" dirty="0" err="1">
                <a:latin typeface="Times New Roman"/>
                <a:ea typeface="Times New Roman"/>
              </a:rPr>
              <a:t>SP</a:t>
            </a:r>
            <a:r>
              <a:rPr lang="en-US" sz="1200" dirty="0">
                <a:latin typeface="Times New Roman"/>
                <a:ea typeface="Times New Roman"/>
              </a:rPr>
              <a:t>, Roy U, McMillan J, </a:t>
            </a:r>
            <a:r>
              <a:rPr lang="en-US" sz="1200" dirty="0" err="1">
                <a:latin typeface="Times New Roman"/>
                <a:ea typeface="Times New Roman"/>
              </a:rPr>
              <a:t>Gendelman</a:t>
            </a:r>
            <a:r>
              <a:rPr lang="en-US" sz="1200" dirty="0">
                <a:latin typeface="Times New Roman"/>
                <a:ea typeface="Times New Roman"/>
              </a:rPr>
              <a:t> HE, </a:t>
            </a:r>
            <a:r>
              <a:rPr lang="en-US" sz="1200" b="1" dirty="0" err="1">
                <a:latin typeface="Times New Roman"/>
                <a:ea typeface="Times New Roman"/>
              </a:rPr>
              <a:t>Alnouti</a:t>
            </a:r>
            <a:r>
              <a:rPr lang="en-US" sz="1200" b="1" dirty="0">
                <a:latin typeface="Times New Roman"/>
                <a:ea typeface="Times New Roman"/>
              </a:rPr>
              <a:t> Y</a:t>
            </a:r>
            <a:r>
              <a:rPr lang="en-US" sz="1200" dirty="0">
                <a:latin typeface="Times New Roman"/>
                <a:ea typeface="Times New Roman"/>
              </a:rPr>
              <a:t>.  </a:t>
            </a:r>
            <a:r>
              <a:rPr lang="en-US" sz="1200" dirty="0" err="1">
                <a:latin typeface="Times New Roman"/>
                <a:ea typeface="Times New Roman"/>
              </a:rPr>
              <a:t>UPLC</a:t>
            </a:r>
            <a:r>
              <a:rPr lang="en-US" sz="1200" dirty="0">
                <a:latin typeface="Times New Roman"/>
                <a:ea typeface="Times New Roman"/>
              </a:rPr>
              <a:t>-MS/MS quantification of </a:t>
            </a:r>
            <a:r>
              <a:rPr lang="en-US" sz="1200" dirty="0" err="1">
                <a:latin typeface="Times New Roman"/>
                <a:ea typeface="Times New Roman"/>
              </a:rPr>
              <a:t>nanoformulated</a:t>
            </a:r>
            <a:r>
              <a:rPr lang="en-US" sz="1200" dirty="0">
                <a:latin typeface="Times New Roman"/>
                <a:ea typeface="Times New Roman"/>
              </a:rPr>
              <a:t> ritonavir, </a:t>
            </a:r>
            <a:r>
              <a:rPr lang="en-US" sz="1200" dirty="0" err="1">
                <a:latin typeface="Times New Roman"/>
                <a:ea typeface="Times New Roman"/>
              </a:rPr>
              <a:t>indinavir</a:t>
            </a:r>
            <a:r>
              <a:rPr lang="en-US" sz="1200" dirty="0">
                <a:latin typeface="Times New Roman"/>
                <a:ea typeface="Times New Roman"/>
              </a:rPr>
              <a:t>, </a:t>
            </a:r>
            <a:r>
              <a:rPr lang="en-US" sz="1200" dirty="0" err="1">
                <a:latin typeface="Times New Roman"/>
                <a:ea typeface="Times New Roman"/>
              </a:rPr>
              <a:t>atazanavir</a:t>
            </a:r>
            <a:r>
              <a:rPr lang="en-US" sz="1200" dirty="0">
                <a:latin typeface="Times New Roman"/>
                <a:ea typeface="Times New Roman"/>
              </a:rPr>
              <a:t>, and </a:t>
            </a:r>
            <a:r>
              <a:rPr lang="en-US" sz="1200" dirty="0" err="1">
                <a:latin typeface="Times New Roman"/>
                <a:ea typeface="Times New Roman"/>
              </a:rPr>
              <a:t>efavirenz</a:t>
            </a:r>
            <a:r>
              <a:rPr lang="en-US" sz="1200" dirty="0">
                <a:latin typeface="Times New Roman"/>
                <a:ea typeface="Times New Roman"/>
              </a:rPr>
              <a:t> in mouse serum and tissues.  </a:t>
            </a:r>
            <a:r>
              <a:rPr lang="en-US" sz="1200" i="1" dirty="0">
                <a:latin typeface="Times New Roman"/>
                <a:ea typeface="Times New Roman"/>
              </a:rPr>
              <a:t>J </a:t>
            </a:r>
            <a:r>
              <a:rPr lang="en-US" sz="1200" i="1" dirty="0" err="1">
                <a:latin typeface="Times New Roman"/>
                <a:ea typeface="Times New Roman"/>
              </a:rPr>
              <a:t>Chromatogr</a:t>
            </a:r>
            <a:r>
              <a:rPr lang="en-US" sz="1200" i="1" dirty="0">
                <a:latin typeface="Times New Roman"/>
                <a:ea typeface="Times New Roman"/>
              </a:rPr>
              <a:t> B </a:t>
            </a:r>
            <a:r>
              <a:rPr lang="en-US" sz="1200" i="1" dirty="0" err="1">
                <a:latin typeface="Times New Roman"/>
                <a:ea typeface="Times New Roman"/>
              </a:rPr>
              <a:t>AnalytTechnol</a:t>
            </a:r>
            <a:r>
              <a:rPr lang="en-US" sz="1200" i="1" dirty="0">
                <a:latin typeface="Times New Roman"/>
                <a:ea typeface="Times New Roman"/>
              </a:rPr>
              <a:t> Biomed Life Sci</a:t>
            </a:r>
            <a:r>
              <a:rPr lang="en-US" sz="1200" dirty="0">
                <a:latin typeface="Times New Roman"/>
                <a:ea typeface="Times New Roman"/>
              </a:rPr>
              <a:t>.  </a:t>
            </a:r>
            <a:r>
              <a:rPr lang="en-US" sz="1200" b="1" dirty="0">
                <a:latin typeface="Times New Roman"/>
                <a:ea typeface="Times New Roman"/>
              </a:rPr>
              <a:t>2011</a:t>
            </a:r>
            <a:r>
              <a:rPr lang="en-US" sz="1200" dirty="0">
                <a:latin typeface="Times New Roman"/>
                <a:ea typeface="Times New Roman"/>
              </a:rPr>
              <a:t> Aug 1; 879(23): 2332-8.  </a:t>
            </a:r>
            <a:r>
              <a:rPr lang="en-US" sz="1200" dirty="0" err="1">
                <a:latin typeface="Times New Roman"/>
                <a:ea typeface="Times New Roman"/>
              </a:rPr>
              <a:t>PMCID</a:t>
            </a:r>
            <a:r>
              <a:rPr lang="en-US" sz="1200" dirty="0">
                <a:latin typeface="Times New Roman"/>
                <a:ea typeface="Times New Roman"/>
              </a:rPr>
              <a:t>: PMC3144699. </a:t>
            </a:r>
            <a:endParaRPr lang="en-US" sz="1200" b="1" dirty="0">
              <a:latin typeface="Times New Roman"/>
              <a:ea typeface="Times New Roman"/>
            </a:endParaRPr>
          </a:p>
          <a:p>
            <a:pPr marL="342900" lvl="0" indent="-342900">
              <a:buSzPts val="1000"/>
              <a:buFont typeface="Times New Roman"/>
              <a:buAutoNum type="arabicPeriod"/>
              <a:tabLst>
                <a:tab pos="228600" algn="l"/>
              </a:tabLst>
            </a:pPr>
            <a:r>
              <a:rPr lang="en-US" sz="1200" dirty="0" err="1" smtClean="0">
                <a:latin typeface="Times New Roman"/>
                <a:ea typeface="Times New Roman"/>
              </a:rPr>
              <a:t>Bathena</a:t>
            </a:r>
            <a:r>
              <a:rPr lang="en-US" sz="1200" dirty="0" smtClean="0">
                <a:latin typeface="Times New Roman"/>
                <a:ea typeface="Times New Roman"/>
              </a:rPr>
              <a:t> </a:t>
            </a:r>
            <a:r>
              <a:rPr lang="en-US" sz="1200" dirty="0" err="1">
                <a:latin typeface="Times New Roman"/>
                <a:ea typeface="Times New Roman"/>
              </a:rPr>
              <a:t>SP</a:t>
            </a:r>
            <a:r>
              <a:rPr lang="en-US" sz="1200" dirty="0">
                <a:latin typeface="Times New Roman"/>
                <a:ea typeface="Times New Roman"/>
              </a:rPr>
              <a:t>, Huang J, Epstein AA, </a:t>
            </a:r>
            <a:r>
              <a:rPr lang="en-US" sz="1200" dirty="0" err="1">
                <a:latin typeface="Times New Roman"/>
                <a:ea typeface="Times New Roman"/>
              </a:rPr>
              <a:t>Gendelman</a:t>
            </a:r>
            <a:r>
              <a:rPr lang="en-US" sz="1200" dirty="0">
                <a:latin typeface="Times New Roman"/>
                <a:ea typeface="Times New Roman"/>
              </a:rPr>
              <a:t> HE, </a:t>
            </a:r>
            <a:r>
              <a:rPr lang="en-US" sz="1200" dirty="0" err="1">
                <a:latin typeface="Times New Roman"/>
                <a:ea typeface="Times New Roman"/>
              </a:rPr>
              <a:t>Boska</a:t>
            </a:r>
            <a:r>
              <a:rPr lang="en-US" sz="1200" dirty="0">
                <a:latin typeface="Times New Roman"/>
                <a:ea typeface="Times New Roman"/>
              </a:rPr>
              <a:t> MD, </a:t>
            </a:r>
            <a:r>
              <a:rPr lang="en-US" sz="1200" b="1" dirty="0" err="1">
                <a:latin typeface="Times New Roman"/>
                <a:ea typeface="Times New Roman"/>
              </a:rPr>
              <a:t>Alnouti</a:t>
            </a:r>
            <a:r>
              <a:rPr lang="en-US" sz="1200" b="1" dirty="0">
                <a:latin typeface="Times New Roman"/>
                <a:ea typeface="Times New Roman"/>
              </a:rPr>
              <a:t> Y</a:t>
            </a:r>
            <a:r>
              <a:rPr lang="en-US" sz="1200" dirty="0">
                <a:latin typeface="Times New Roman"/>
                <a:ea typeface="Times New Roman"/>
              </a:rPr>
              <a:t>.  Rapid and reliable quantitation of amino acids and </a:t>
            </a:r>
            <a:r>
              <a:rPr lang="en-US" sz="1200" dirty="0" err="1">
                <a:latin typeface="Times New Roman"/>
                <a:ea typeface="Times New Roman"/>
              </a:rPr>
              <a:t>myo</a:t>
            </a:r>
            <a:r>
              <a:rPr lang="en-US" sz="1200" dirty="0">
                <a:latin typeface="Times New Roman"/>
                <a:ea typeface="Times New Roman"/>
              </a:rPr>
              <a:t>-inositol in mouse brain by high performance liquid chromatography and tandem mass spectrometry.  </a:t>
            </a:r>
            <a:r>
              <a:rPr lang="en-US" sz="1200" i="1" dirty="0">
                <a:latin typeface="Times New Roman"/>
                <a:ea typeface="Times New Roman"/>
              </a:rPr>
              <a:t>J </a:t>
            </a:r>
            <a:r>
              <a:rPr lang="en-US" sz="1200" i="1" dirty="0" err="1">
                <a:latin typeface="Times New Roman"/>
                <a:ea typeface="Times New Roman"/>
              </a:rPr>
              <a:t>Chromatogr</a:t>
            </a:r>
            <a:r>
              <a:rPr lang="en-US" sz="1200" i="1" dirty="0">
                <a:latin typeface="Times New Roman"/>
                <a:ea typeface="Times New Roman"/>
              </a:rPr>
              <a:t> B </a:t>
            </a:r>
            <a:r>
              <a:rPr lang="en-US" sz="1200" i="1" dirty="0" err="1">
                <a:latin typeface="Times New Roman"/>
                <a:ea typeface="Times New Roman"/>
              </a:rPr>
              <a:t>AnalytTechnol</a:t>
            </a:r>
            <a:r>
              <a:rPr lang="en-US" sz="1200" i="1" dirty="0">
                <a:latin typeface="Times New Roman"/>
                <a:ea typeface="Times New Roman"/>
              </a:rPr>
              <a:t> Biomed Life Sci</a:t>
            </a:r>
            <a:r>
              <a:rPr lang="en-US" sz="1200" dirty="0">
                <a:latin typeface="Times New Roman"/>
                <a:ea typeface="Times New Roman"/>
              </a:rPr>
              <a:t>.  </a:t>
            </a:r>
            <a:r>
              <a:rPr lang="en-US" sz="1200" b="1" dirty="0">
                <a:latin typeface="Times New Roman"/>
                <a:ea typeface="Times New Roman"/>
              </a:rPr>
              <a:t>2012</a:t>
            </a:r>
            <a:r>
              <a:rPr lang="en-US" sz="1200" dirty="0">
                <a:latin typeface="Times New Roman"/>
                <a:ea typeface="Times New Roman"/>
              </a:rPr>
              <a:t> Apr 15; 893-894: 15-20.  </a:t>
            </a:r>
            <a:r>
              <a:rPr lang="en-US" sz="1200" dirty="0" err="1">
                <a:latin typeface="Times New Roman"/>
                <a:ea typeface="Times New Roman"/>
              </a:rPr>
              <a:t>PMCID</a:t>
            </a:r>
            <a:r>
              <a:rPr lang="en-US" sz="1200" dirty="0">
                <a:latin typeface="Times New Roman"/>
                <a:ea typeface="Times New Roman"/>
              </a:rPr>
              <a:t>:  PMC3322302.  </a:t>
            </a:r>
            <a:endParaRPr lang="en-US" sz="1200" b="1" dirty="0">
              <a:latin typeface="Times New Roman"/>
              <a:ea typeface="Times New Roman"/>
            </a:endParaRPr>
          </a:p>
          <a:p>
            <a:pPr marL="342900" lvl="0" indent="-342900">
              <a:buSzPts val="1000"/>
              <a:buFont typeface="Times New Roman"/>
              <a:buAutoNum type="arabicPeriod"/>
              <a:tabLst>
                <a:tab pos="228600" algn="l"/>
              </a:tabLst>
            </a:pPr>
            <a:r>
              <a:rPr lang="en-US" sz="1200" dirty="0" err="1" smtClean="0">
                <a:latin typeface="Times New Roman"/>
                <a:ea typeface="Times New Roman"/>
              </a:rPr>
              <a:t>Gautam</a:t>
            </a:r>
            <a:r>
              <a:rPr lang="en-US" sz="1200" dirty="0" smtClean="0">
                <a:latin typeface="Times New Roman"/>
                <a:ea typeface="Times New Roman"/>
              </a:rPr>
              <a:t> </a:t>
            </a:r>
            <a:r>
              <a:rPr lang="en-US" sz="1200" dirty="0">
                <a:latin typeface="Times New Roman"/>
                <a:ea typeface="Times New Roman"/>
              </a:rPr>
              <a:t>N, </a:t>
            </a:r>
            <a:r>
              <a:rPr lang="en-US" sz="1200" dirty="0" err="1">
                <a:latin typeface="Times New Roman"/>
                <a:ea typeface="Times New Roman"/>
              </a:rPr>
              <a:t>Bathena</a:t>
            </a:r>
            <a:r>
              <a:rPr lang="en-US" sz="1200" dirty="0">
                <a:latin typeface="Times New Roman"/>
                <a:ea typeface="Times New Roman"/>
              </a:rPr>
              <a:t> </a:t>
            </a:r>
            <a:r>
              <a:rPr lang="en-US" sz="1200" dirty="0" err="1">
                <a:latin typeface="Times New Roman"/>
                <a:ea typeface="Times New Roman"/>
              </a:rPr>
              <a:t>SP</a:t>
            </a:r>
            <a:r>
              <a:rPr lang="en-US" sz="1200" dirty="0">
                <a:latin typeface="Times New Roman"/>
                <a:ea typeface="Times New Roman"/>
              </a:rPr>
              <a:t>, Chen Q, Natarajan A, </a:t>
            </a:r>
            <a:r>
              <a:rPr lang="en-US" sz="1200" b="1" dirty="0" err="1">
                <a:latin typeface="Times New Roman"/>
                <a:ea typeface="Times New Roman"/>
              </a:rPr>
              <a:t>Alnouti</a:t>
            </a:r>
            <a:r>
              <a:rPr lang="en-US" sz="1200" b="1" dirty="0">
                <a:latin typeface="Times New Roman"/>
                <a:ea typeface="Times New Roman"/>
              </a:rPr>
              <a:t> Y</a:t>
            </a:r>
            <a:r>
              <a:rPr lang="en-US" sz="1200" dirty="0">
                <a:latin typeface="Times New Roman"/>
                <a:ea typeface="Times New Roman"/>
              </a:rPr>
              <a:t>.  Pharmacokinetics, protein binding and metabolism of a </a:t>
            </a:r>
            <a:r>
              <a:rPr lang="en-US" sz="1200" dirty="0" err="1">
                <a:latin typeface="Times New Roman"/>
                <a:ea typeface="Times New Roman"/>
              </a:rPr>
              <a:t>quinoxaline</a:t>
            </a:r>
            <a:r>
              <a:rPr lang="en-US" sz="1200" dirty="0">
                <a:latin typeface="Times New Roman"/>
                <a:ea typeface="Times New Roman"/>
              </a:rPr>
              <a:t> urea analog as an NF-</a:t>
            </a:r>
            <a:r>
              <a:rPr lang="en-US" sz="1200" dirty="0" err="1">
                <a:latin typeface="Times New Roman"/>
                <a:ea typeface="Times New Roman"/>
              </a:rPr>
              <a:t>κB</a:t>
            </a:r>
            <a:r>
              <a:rPr lang="en-US" sz="1200" dirty="0">
                <a:latin typeface="Times New Roman"/>
                <a:ea typeface="Times New Roman"/>
              </a:rPr>
              <a:t> inhibitor in mice and rats by LC-MS/MS.  </a:t>
            </a:r>
            <a:r>
              <a:rPr lang="en-US" sz="1200" i="1" dirty="0">
                <a:latin typeface="Times New Roman"/>
                <a:ea typeface="Times New Roman"/>
              </a:rPr>
              <a:t>Biomed </a:t>
            </a:r>
            <a:r>
              <a:rPr lang="en-US" sz="1200" i="1" dirty="0" err="1">
                <a:latin typeface="Times New Roman"/>
                <a:ea typeface="Times New Roman"/>
              </a:rPr>
              <a:t>Chromatogr</a:t>
            </a:r>
            <a:r>
              <a:rPr lang="en-US" sz="1200" dirty="0">
                <a:latin typeface="Times New Roman"/>
                <a:ea typeface="Times New Roman"/>
              </a:rPr>
              <a:t>.  </a:t>
            </a:r>
            <a:r>
              <a:rPr lang="en-US" sz="1200" b="1" dirty="0">
                <a:latin typeface="Times New Roman"/>
                <a:ea typeface="Times New Roman"/>
              </a:rPr>
              <a:t>2013 </a:t>
            </a:r>
            <a:r>
              <a:rPr lang="en-US" sz="1200" dirty="0">
                <a:latin typeface="Times New Roman"/>
                <a:ea typeface="Times New Roman"/>
              </a:rPr>
              <a:t>Jul; 27(7): 900-9.  </a:t>
            </a:r>
            <a:r>
              <a:rPr lang="en-US" sz="1200" dirty="0" err="1">
                <a:latin typeface="Times New Roman"/>
                <a:ea typeface="Times New Roman"/>
              </a:rPr>
              <a:t>PMCID</a:t>
            </a:r>
            <a:r>
              <a:rPr lang="en-US" sz="1200" dirty="0">
                <a:latin typeface="Times New Roman"/>
                <a:ea typeface="Times New Roman"/>
              </a:rPr>
              <a:t>: PMC3760428.</a:t>
            </a:r>
            <a:endParaRPr lang="en-US" sz="1200" b="1" dirty="0">
              <a:latin typeface="Times New Roman"/>
              <a:ea typeface="Times New Roman"/>
            </a:endParaRPr>
          </a:p>
          <a:p>
            <a:pPr marL="342900" lvl="0" indent="-342900">
              <a:buSzPts val="1000"/>
              <a:buFont typeface="Times New Roman"/>
              <a:buAutoNum type="arabicPeriod"/>
              <a:tabLst>
                <a:tab pos="228600" algn="l"/>
              </a:tabLst>
            </a:pPr>
            <a:r>
              <a:rPr lang="en-US" sz="1200" dirty="0" err="1">
                <a:latin typeface="Times New Roman"/>
                <a:ea typeface="Times New Roman"/>
              </a:rPr>
              <a:t>Gautam</a:t>
            </a:r>
            <a:r>
              <a:rPr lang="en-US" sz="1200" dirty="0">
                <a:latin typeface="Times New Roman"/>
                <a:ea typeface="Times New Roman"/>
              </a:rPr>
              <a:t> N, Roy U, </a:t>
            </a:r>
            <a:r>
              <a:rPr lang="en-US" sz="1200" dirty="0" err="1">
                <a:latin typeface="Times New Roman"/>
                <a:ea typeface="Times New Roman"/>
              </a:rPr>
              <a:t>Balkundi</a:t>
            </a:r>
            <a:r>
              <a:rPr lang="en-US" sz="1200" dirty="0">
                <a:latin typeface="Times New Roman"/>
                <a:ea typeface="Times New Roman"/>
              </a:rPr>
              <a:t> S, Puligujja P, </a:t>
            </a:r>
            <a:r>
              <a:rPr lang="en-US" sz="1200" dirty="0" err="1">
                <a:latin typeface="Times New Roman"/>
                <a:ea typeface="Times New Roman"/>
              </a:rPr>
              <a:t>Guo</a:t>
            </a:r>
            <a:r>
              <a:rPr lang="en-US" sz="1200" dirty="0">
                <a:latin typeface="Times New Roman"/>
                <a:ea typeface="Times New Roman"/>
              </a:rPr>
              <a:t> D, Smith N, Liu </a:t>
            </a:r>
            <a:r>
              <a:rPr lang="en-US" sz="1200" dirty="0" err="1">
                <a:latin typeface="Times New Roman"/>
                <a:ea typeface="Times New Roman"/>
              </a:rPr>
              <a:t>XM</a:t>
            </a:r>
            <a:r>
              <a:rPr lang="en-US" sz="1200" dirty="0">
                <a:latin typeface="Times New Roman"/>
                <a:ea typeface="Times New Roman"/>
              </a:rPr>
              <a:t>, Lamberty B, Morsey B, Fox HS, McMillan J, </a:t>
            </a:r>
            <a:r>
              <a:rPr lang="en-US" sz="1200" dirty="0" err="1">
                <a:latin typeface="Times New Roman"/>
                <a:ea typeface="Times New Roman"/>
              </a:rPr>
              <a:t>Gendelman</a:t>
            </a:r>
            <a:r>
              <a:rPr lang="en-US" sz="1200" dirty="0">
                <a:latin typeface="Times New Roman"/>
                <a:ea typeface="Times New Roman"/>
              </a:rPr>
              <a:t> HE, </a:t>
            </a:r>
            <a:r>
              <a:rPr lang="en-US" sz="1200" b="1" dirty="0" err="1">
                <a:latin typeface="Times New Roman"/>
                <a:ea typeface="Times New Roman"/>
              </a:rPr>
              <a:t>Alnouti</a:t>
            </a:r>
            <a:r>
              <a:rPr lang="en-US" sz="1200" b="1" dirty="0">
                <a:latin typeface="Times New Roman"/>
                <a:ea typeface="Times New Roman"/>
              </a:rPr>
              <a:t> Y</a:t>
            </a:r>
            <a:r>
              <a:rPr lang="en-US" sz="1200" dirty="0">
                <a:latin typeface="Times New Roman"/>
                <a:ea typeface="Times New Roman"/>
              </a:rPr>
              <a:t>.  Preclinical Pharmacokinetics and Tissue Distribution of Long-Acting </a:t>
            </a:r>
            <a:r>
              <a:rPr lang="en-US" sz="1200" dirty="0" err="1">
                <a:latin typeface="Times New Roman"/>
                <a:ea typeface="Times New Roman"/>
              </a:rPr>
              <a:t>Nanoformulated</a:t>
            </a:r>
            <a:r>
              <a:rPr lang="en-US" sz="1200" dirty="0">
                <a:latin typeface="Times New Roman"/>
                <a:ea typeface="Times New Roman"/>
              </a:rPr>
              <a:t> Antiretroviral Therapy.  </a:t>
            </a:r>
            <a:r>
              <a:rPr lang="en-US" sz="1200" i="1" dirty="0" err="1">
                <a:latin typeface="Times New Roman"/>
                <a:ea typeface="Times New Roman"/>
              </a:rPr>
              <a:t>Antimicrob</a:t>
            </a:r>
            <a:r>
              <a:rPr lang="en-US" sz="1200" i="1" dirty="0">
                <a:latin typeface="Times New Roman"/>
                <a:ea typeface="Times New Roman"/>
              </a:rPr>
              <a:t> Agents </a:t>
            </a:r>
            <a:r>
              <a:rPr lang="en-US" sz="1200" i="1" dirty="0" err="1">
                <a:latin typeface="Times New Roman"/>
                <a:ea typeface="Times New Roman"/>
              </a:rPr>
              <a:t>Chemother</a:t>
            </a:r>
            <a:r>
              <a:rPr lang="en-US" sz="1200" dirty="0">
                <a:latin typeface="Times New Roman"/>
                <a:ea typeface="Times New Roman"/>
              </a:rPr>
              <a:t>.  </a:t>
            </a:r>
            <a:r>
              <a:rPr lang="en-US" sz="1200" b="1" dirty="0">
                <a:latin typeface="Times New Roman"/>
                <a:ea typeface="Times New Roman"/>
              </a:rPr>
              <a:t>2013 </a:t>
            </a:r>
            <a:r>
              <a:rPr lang="en-US" sz="1200" dirty="0">
                <a:latin typeface="Times New Roman"/>
                <a:ea typeface="Times New Roman"/>
              </a:rPr>
              <a:t>Jul; 57(7): 3110-20.  </a:t>
            </a:r>
            <a:r>
              <a:rPr lang="en-US" sz="1200" dirty="0" err="1">
                <a:latin typeface="Times New Roman"/>
                <a:ea typeface="Times New Roman"/>
              </a:rPr>
              <a:t>PMCID</a:t>
            </a:r>
            <a:r>
              <a:rPr lang="en-US" sz="1200" dirty="0">
                <a:latin typeface="Times New Roman"/>
                <a:ea typeface="Times New Roman"/>
              </a:rPr>
              <a:t>: PMC3697338.  </a:t>
            </a:r>
            <a:r>
              <a:rPr lang="en-US" sz="1200" b="1" u="sng" dirty="0">
                <a:latin typeface="Times New Roman"/>
                <a:ea typeface="Times New Roman"/>
              </a:rPr>
              <a:t>Featured</a:t>
            </a:r>
            <a:r>
              <a:rPr lang="en-US" sz="1200" u="sng" dirty="0">
                <a:latin typeface="Times New Roman"/>
                <a:ea typeface="Times New Roman"/>
              </a:rPr>
              <a:t> by </a:t>
            </a:r>
            <a:r>
              <a:rPr lang="en-US" sz="1200" u="sng" dirty="0" err="1">
                <a:latin typeface="Times New Roman"/>
                <a:ea typeface="Times New Roman"/>
              </a:rPr>
              <a:t>MDlinx</a:t>
            </a:r>
            <a:r>
              <a:rPr lang="en-US" sz="1200" u="sng" dirty="0">
                <a:latin typeface="Times New Roman"/>
                <a:ea typeface="Times New Roman"/>
              </a:rPr>
              <a:t> in the area of Infectious Diseases.</a:t>
            </a:r>
            <a:endParaRPr lang="en-US" sz="1200" b="1" dirty="0">
              <a:latin typeface="Times New Roman"/>
              <a:ea typeface="Times New Roman"/>
            </a:endParaRPr>
          </a:p>
          <a:p>
            <a:pPr marL="342900" lvl="0" indent="-342900">
              <a:buSzPts val="1000"/>
              <a:buFont typeface="Times New Roman"/>
              <a:buAutoNum type="arabicPeriod"/>
              <a:tabLst>
                <a:tab pos="228600" algn="l"/>
              </a:tabLst>
            </a:pPr>
            <a:r>
              <a:rPr lang="en-US" sz="1200" dirty="0">
                <a:latin typeface="Times New Roman"/>
                <a:ea typeface="Times New Roman"/>
              </a:rPr>
              <a:t>Epstein AA, </a:t>
            </a:r>
            <a:r>
              <a:rPr lang="en-US" sz="1200" dirty="0" err="1">
                <a:latin typeface="Times New Roman"/>
                <a:ea typeface="Times New Roman"/>
              </a:rPr>
              <a:t>Narayanasamy</a:t>
            </a:r>
            <a:r>
              <a:rPr lang="en-US" sz="1200" dirty="0">
                <a:latin typeface="Times New Roman"/>
                <a:ea typeface="Times New Roman"/>
              </a:rPr>
              <a:t> P, Dash </a:t>
            </a:r>
            <a:r>
              <a:rPr lang="en-US" sz="1200" dirty="0" err="1">
                <a:latin typeface="Times New Roman"/>
                <a:ea typeface="Times New Roman"/>
              </a:rPr>
              <a:t>PK</a:t>
            </a:r>
            <a:r>
              <a:rPr lang="en-US" sz="1200" dirty="0">
                <a:latin typeface="Times New Roman"/>
                <a:ea typeface="Times New Roman"/>
              </a:rPr>
              <a:t>, High R, </a:t>
            </a:r>
            <a:r>
              <a:rPr lang="en-US" sz="1200" dirty="0" err="1">
                <a:latin typeface="Times New Roman"/>
                <a:ea typeface="Times New Roman"/>
              </a:rPr>
              <a:t>Bathena</a:t>
            </a:r>
            <a:r>
              <a:rPr lang="en-US" sz="1200" dirty="0">
                <a:latin typeface="Times New Roman"/>
                <a:ea typeface="Times New Roman"/>
              </a:rPr>
              <a:t> </a:t>
            </a:r>
            <a:r>
              <a:rPr lang="en-US" sz="1200" dirty="0" err="1">
                <a:latin typeface="Times New Roman"/>
                <a:ea typeface="Times New Roman"/>
              </a:rPr>
              <a:t>SP</a:t>
            </a:r>
            <a:r>
              <a:rPr lang="en-US" sz="1200" dirty="0">
                <a:latin typeface="Times New Roman"/>
                <a:ea typeface="Times New Roman"/>
              </a:rPr>
              <a:t>, Gorantla S, Poluektova LY, </a:t>
            </a:r>
            <a:r>
              <a:rPr lang="en-US" sz="1200" b="1" dirty="0" err="1">
                <a:latin typeface="Times New Roman"/>
                <a:ea typeface="Times New Roman"/>
              </a:rPr>
              <a:t>Alnouti</a:t>
            </a:r>
            <a:r>
              <a:rPr lang="en-US" sz="1200" b="1" dirty="0">
                <a:latin typeface="Times New Roman"/>
                <a:ea typeface="Times New Roman"/>
              </a:rPr>
              <a:t> Y</a:t>
            </a:r>
            <a:r>
              <a:rPr lang="en-US" sz="1200" dirty="0">
                <a:latin typeface="Times New Roman"/>
                <a:ea typeface="Times New Roman"/>
              </a:rPr>
              <a:t>, </a:t>
            </a:r>
            <a:r>
              <a:rPr lang="en-US" sz="1200" dirty="0" err="1">
                <a:latin typeface="Times New Roman"/>
                <a:ea typeface="Times New Roman"/>
              </a:rPr>
              <a:t>Gendelman</a:t>
            </a:r>
            <a:r>
              <a:rPr lang="en-US" sz="1200" dirty="0">
                <a:latin typeface="Times New Roman"/>
                <a:ea typeface="Times New Roman"/>
              </a:rPr>
              <a:t> HE, </a:t>
            </a:r>
            <a:r>
              <a:rPr lang="en-US" sz="1200" dirty="0" err="1">
                <a:latin typeface="Times New Roman"/>
                <a:ea typeface="Times New Roman"/>
              </a:rPr>
              <a:t>Boska</a:t>
            </a:r>
            <a:r>
              <a:rPr lang="en-US" sz="1200" dirty="0">
                <a:latin typeface="Times New Roman"/>
                <a:ea typeface="Times New Roman"/>
              </a:rPr>
              <a:t> MD.  Combinatorial assessments of brain tissue metabolomics and histopathology in rodent models of human immunodeficiency virus infection.  J </a:t>
            </a:r>
            <a:r>
              <a:rPr lang="en-US" sz="1200" dirty="0" err="1">
                <a:latin typeface="Times New Roman"/>
                <a:ea typeface="Times New Roman"/>
              </a:rPr>
              <a:t>NeuroimmunePharmacol</a:t>
            </a:r>
            <a:r>
              <a:rPr lang="en-US" sz="1200" dirty="0">
                <a:latin typeface="Times New Roman"/>
                <a:ea typeface="Times New Roman"/>
              </a:rPr>
              <a:t>. </a:t>
            </a:r>
            <a:r>
              <a:rPr lang="en-US" sz="1200" b="1" dirty="0">
                <a:latin typeface="Times New Roman"/>
                <a:ea typeface="Times New Roman"/>
              </a:rPr>
              <a:t>2013</a:t>
            </a:r>
            <a:r>
              <a:rPr lang="en-US" sz="1200" dirty="0">
                <a:latin typeface="Times New Roman"/>
                <a:ea typeface="Times New Roman"/>
              </a:rPr>
              <a:t> Dec; 8(5): 1224-38.  </a:t>
            </a:r>
            <a:r>
              <a:rPr lang="en-US" sz="1200" dirty="0" err="1">
                <a:latin typeface="Times New Roman"/>
                <a:ea typeface="Times New Roman"/>
              </a:rPr>
              <a:t>PMCID</a:t>
            </a:r>
            <a:r>
              <a:rPr lang="en-US" sz="1200" dirty="0">
                <a:latin typeface="Times New Roman"/>
                <a:ea typeface="Times New Roman"/>
              </a:rPr>
              <a:t>: PMC3889226. </a:t>
            </a:r>
            <a:endParaRPr lang="en-US" sz="1200" b="1" dirty="0">
              <a:latin typeface="Times New Roman"/>
              <a:ea typeface="Times New Roman"/>
            </a:endParaRPr>
          </a:p>
          <a:p>
            <a:pPr marL="342900" lvl="0" indent="-342900">
              <a:buSzPts val="1000"/>
              <a:buFont typeface="Times New Roman"/>
              <a:buAutoNum type="arabicPeriod"/>
              <a:tabLst>
                <a:tab pos="228600" algn="l"/>
              </a:tabLst>
            </a:pPr>
            <a:r>
              <a:rPr lang="en-US" sz="1200" dirty="0" err="1">
                <a:latin typeface="Times New Roman"/>
                <a:ea typeface="Times New Roman"/>
              </a:rPr>
              <a:t>Bathena</a:t>
            </a:r>
            <a:r>
              <a:rPr lang="en-US" sz="1200" dirty="0">
                <a:latin typeface="Times New Roman"/>
                <a:ea typeface="Times New Roman"/>
              </a:rPr>
              <a:t> </a:t>
            </a:r>
            <a:r>
              <a:rPr lang="en-US" sz="1200" dirty="0" err="1">
                <a:latin typeface="Times New Roman"/>
                <a:ea typeface="Times New Roman"/>
              </a:rPr>
              <a:t>SP</a:t>
            </a:r>
            <a:r>
              <a:rPr lang="en-US" sz="1200" dirty="0">
                <a:latin typeface="Times New Roman"/>
                <a:ea typeface="Times New Roman"/>
              </a:rPr>
              <a:t>, Mukherjee S, </a:t>
            </a:r>
            <a:r>
              <a:rPr lang="en-US" sz="1200" dirty="0" err="1">
                <a:latin typeface="Times New Roman"/>
                <a:ea typeface="Times New Roman"/>
              </a:rPr>
              <a:t>Olivera</a:t>
            </a:r>
            <a:r>
              <a:rPr lang="en-US" sz="1200" dirty="0">
                <a:latin typeface="Times New Roman"/>
                <a:ea typeface="Times New Roman"/>
              </a:rPr>
              <a:t> M, </a:t>
            </a:r>
            <a:r>
              <a:rPr lang="en-US" sz="1200" b="1" dirty="0" err="1">
                <a:latin typeface="Times New Roman"/>
                <a:ea typeface="Times New Roman"/>
              </a:rPr>
              <a:t>Alnouti</a:t>
            </a:r>
            <a:r>
              <a:rPr lang="en-US" sz="1200" b="1" dirty="0">
                <a:latin typeface="Times New Roman"/>
                <a:ea typeface="Times New Roman"/>
              </a:rPr>
              <a:t> Y</a:t>
            </a:r>
            <a:r>
              <a:rPr lang="en-US" sz="1200" dirty="0">
                <a:latin typeface="Times New Roman"/>
                <a:ea typeface="Times New Roman"/>
              </a:rPr>
              <a:t>.  The profile of bile acids and their sulfate metabolites in human urine and serum.  J </a:t>
            </a:r>
            <a:r>
              <a:rPr lang="en-US" sz="1200" dirty="0" err="1">
                <a:latin typeface="Times New Roman"/>
                <a:ea typeface="Times New Roman"/>
              </a:rPr>
              <a:t>Chromatogr</a:t>
            </a:r>
            <a:r>
              <a:rPr lang="en-US" sz="1200" dirty="0">
                <a:latin typeface="Times New Roman"/>
                <a:ea typeface="Times New Roman"/>
              </a:rPr>
              <a:t> B </a:t>
            </a:r>
            <a:r>
              <a:rPr lang="en-US" sz="1200" dirty="0" err="1">
                <a:latin typeface="Times New Roman"/>
                <a:ea typeface="Times New Roman"/>
              </a:rPr>
              <a:t>Analyt</a:t>
            </a:r>
            <a:r>
              <a:rPr lang="en-US" sz="1200" dirty="0">
                <a:latin typeface="Times New Roman"/>
                <a:ea typeface="Times New Roman"/>
              </a:rPr>
              <a:t> </a:t>
            </a:r>
            <a:r>
              <a:rPr lang="en-US" sz="1200" dirty="0" err="1">
                <a:latin typeface="Times New Roman"/>
                <a:ea typeface="Times New Roman"/>
              </a:rPr>
              <a:t>Technol</a:t>
            </a:r>
            <a:r>
              <a:rPr lang="en-US" sz="1200" dirty="0">
                <a:latin typeface="Times New Roman"/>
                <a:ea typeface="Times New Roman"/>
              </a:rPr>
              <a:t> Biomed Life Sci. </a:t>
            </a:r>
            <a:r>
              <a:rPr lang="en-US" sz="1200" b="1" dirty="0">
                <a:latin typeface="Times New Roman"/>
                <a:ea typeface="Times New Roman"/>
              </a:rPr>
              <a:t>2013</a:t>
            </a:r>
            <a:r>
              <a:rPr lang="en-US" sz="1200" dirty="0">
                <a:latin typeface="Times New Roman"/>
                <a:ea typeface="Times New Roman"/>
              </a:rPr>
              <a:t> Dec; 942-943:53-62.  </a:t>
            </a:r>
            <a:r>
              <a:rPr lang="en-US" sz="1200" dirty="0" err="1">
                <a:latin typeface="Times New Roman"/>
                <a:ea typeface="Times New Roman"/>
              </a:rPr>
              <a:t>PMID</a:t>
            </a:r>
            <a:r>
              <a:rPr lang="en-US" sz="1200" dirty="0">
                <a:latin typeface="Times New Roman"/>
                <a:ea typeface="Times New Roman"/>
              </a:rPr>
              <a:t>: 24212143.  Not directly supported by NIH.</a:t>
            </a:r>
            <a:endParaRPr lang="en-US" sz="1200" b="1" dirty="0">
              <a:latin typeface="Times New Roman"/>
              <a:ea typeface="Times New Roman"/>
            </a:endParaRPr>
          </a:p>
          <a:p>
            <a:pPr marL="342900" marR="0" lvl="0" indent="-342900">
              <a:buSzPts val="1000"/>
              <a:buFont typeface="Times New Roman"/>
              <a:buAutoNum type="arabicPeriod"/>
              <a:tabLst>
                <a:tab pos="228600" algn="l"/>
              </a:tabLst>
            </a:pPr>
            <a:r>
              <a:rPr lang="en-US" sz="1200" dirty="0">
                <a:latin typeface="Times New Roman"/>
                <a:ea typeface="Times New Roman"/>
              </a:rPr>
              <a:t>Wang L, Hartmann P, </a:t>
            </a:r>
            <a:r>
              <a:rPr lang="en-US" sz="1200" dirty="0" err="1">
                <a:latin typeface="Times New Roman"/>
                <a:ea typeface="Times New Roman"/>
              </a:rPr>
              <a:t>Haimerl</a:t>
            </a:r>
            <a:r>
              <a:rPr lang="en-US" sz="1200" dirty="0">
                <a:latin typeface="Times New Roman"/>
                <a:ea typeface="Times New Roman"/>
              </a:rPr>
              <a:t> M, </a:t>
            </a:r>
            <a:r>
              <a:rPr lang="en-US" sz="1200" dirty="0" err="1">
                <a:latin typeface="Times New Roman"/>
                <a:ea typeface="Times New Roman"/>
              </a:rPr>
              <a:t>Bathena</a:t>
            </a:r>
            <a:r>
              <a:rPr lang="en-US" sz="1200" dirty="0">
                <a:latin typeface="Times New Roman"/>
                <a:ea typeface="Times New Roman"/>
              </a:rPr>
              <a:t> </a:t>
            </a:r>
            <a:r>
              <a:rPr lang="en-US" sz="1200" dirty="0" err="1">
                <a:latin typeface="Times New Roman"/>
                <a:ea typeface="Times New Roman"/>
              </a:rPr>
              <a:t>SP</a:t>
            </a:r>
            <a:r>
              <a:rPr lang="en-US" sz="1200" dirty="0">
                <a:latin typeface="Times New Roman"/>
                <a:ea typeface="Times New Roman"/>
              </a:rPr>
              <a:t>, </a:t>
            </a:r>
            <a:r>
              <a:rPr lang="en-US" sz="1200" dirty="0" err="1">
                <a:latin typeface="Times New Roman"/>
                <a:ea typeface="Times New Roman"/>
              </a:rPr>
              <a:t>Sjöwall</a:t>
            </a:r>
            <a:r>
              <a:rPr lang="en-US" sz="1200" dirty="0">
                <a:latin typeface="Times New Roman"/>
                <a:ea typeface="Times New Roman"/>
              </a:rPr>
              <a:t> C, </a:t>
            </a:r>
            <a:r>
              <a:rPr lang="en-US" sz="1200" dirty="0" err="1">
                <a:latin typeface="Times New Roman"/>
                <a:ea typeface="Times New Roman"/>
              </a:rPr>
              <a:t>Almer</a:t>
            </a:r>
            <a:r>
              <a:rPr lang="en-US" sz="1200" dirty="0">
                <a:latin typeface="Times New Roman"/>
                <a:ea typeface="Times New Roman"/>
              </a:rPr>
              <a:t> S, </a:t>
            </a:r>
            <a:r>
              <a:rPr lang="en-US" sz="1200" b="1" dirty="0" err="1">
                <a:latin typeface="Times New Roman"/>
                <a:ea typeface="Times New Roman"/>
              </a:rPr>
              <a:t>Alnouti</a:t>
            </a:r>
            <a:r>
              <a:rPr lang="en-US" sz="1200" b="1" dirty="0">
                <a:latin typeface="Times New Roman"/>
                <a:ea typeface="Times New Roman"/>
              </a:rPr>
              <a:t> </a:t>
            </a:r>
            <a:r>
              <a:rPr lang="en-US" sz="1200" dirty="0">
                <a:latin typeface="Times New Roman"/>
                <a:ea typeface="Times New Roman"/>
              </a:rPr>
              <a:t>Y, Hofmann AF, </a:t>
            </a:r>
            <a:r>
              <a:rPr lang="en-US" sz="1200" dirty="0" err="1">
                <a:latin typeface="Times New Roman"/>
                <a:ea typeface="Times New Roman"/>
              </a:rPr>
              <a:t>Schnabl</a:t>
            </a:r>
            <a:r>
              <a:rPr lang="en-US" sz="1200" dirty="0">
                <a:latin typeface="Times New Roman"/>
                <a:ea typeface="Times New Roman"/>
              </a:rPr>
              <a:t> B.  Nod2 deficiency protects mice from </a:t>
            </a:r>
            <a:r>
              <a:rPr lang="en-US" sz="1200" dirty="0" err="1">
                <a:latin typeface="Times New Roman"/>
                <a:ea typeface="Times New Roman"/>
              </a:rPr>
              <a:t>cholestatic</a:t>
            </a:r>
            <a:r>
              <a:rPr lang="en-US" sz="1200" dirty="0">
                <a:latin typeface="Times New Roman"/>
                <a:ea typeface="Times New Roman"/>
              </a:rPr>
              <a:t> liver disease by increasing renal excretion of bile acids. J </a:t>
            </a:r>
            <a:r>
              <a:rPr lang="en-US" sz="1200" dirty="0" err="1">
                <a:latin typeface="Times New Roman"/>
                <a:ea typeface="Times New Roman"/>
              </a:rPr>
              <a:t>Hepatol</a:t>
            </a:r>
            <a:r>
              <a:rPr lang="en-US" sz="1200" dirty="0">
                <a:latin typeface="Times New Roman"/>
                <a:ea typeface="Times New Roman"/>
              </a:rPr>
              <a:t>. </a:t>
            </a:r>
            <a:r>
              <a:rPr lang="en-US" sz="1200" b="1" dirty="0">
                <a:latin typeface="Times New Roman"/>
                <a:ea typeface="Times New Roman"/>
              </a:rPr>
              <a:t>2014</a:t>
            </a:r>
            <a:r>
              <a:rPr lang="en-US" sz="1200" dirty="0">
                <a:latin typeface="Times New Roman"/>
                <a:ea typeface="Times New Roman"/>
              </a:rPr>
              <a:t> Jun; 60(6): 1259-67.  </a:t>
            </a:r>
            <a:r>
              <a:rPr lang="en-US" sz="1200" dirty="0" err="1">
                <a:latin typeface="Times New Roman"/>
                <a:ea typeface="Times New Roman"/>
              </a:rPr>
              <a:t>PMCID</a:t>
            </a:r>
            <a:r>
              <a:rPr lang="en-US" sz="1200" dirty="0">
                <a:latin typeface="Times New Roman"/>
                <a:ea typeface="Times New Roman"/>
              </a:rPr>
              <a:t>: PMC4028388.</a:t>
            </a:r>
          </a:p>
          <a:p>
            <a:pPr marL="342900" marR="0" lvl="0" indent="-342900">
              <a:buSzPts val="1000"/>
              <a:buFont typeface="Times New Roman"/>
              <a:buAutoNum type="arabicPeriod"/>
              <a:tabLst>
                <a:tab pos="228600" algn="l"/>
              </a:tabLst>
            </a:pPr>
            <a:r>
              <a:rPr lang="en-US" sz="1200" dirty="0" err="1">
                <a:latin typeface="Times New Roman"/>
                <a:ea typeface="Times New Roman"/>
              </a:rPr>
              <a:t>Gautam</a:t>
            </a:r>
            <a:r>
              <a:rPr lang="en-US" sz="1200" dirty="0">
                <a:latin typeface="Times New Roman"/>
                <a:ea typeface="Times New Roman"/>
              </a:rPr>
              <a:t> N, Puligujja P, </a:t>
            </a:r>
            <a:r>
              <a:rPr lang="en-US" sz="1200" dirty="0" err="1">
                <a:latin typeface="Times New Roman"/>
                <a:ea typeface="Times New Roman"/>
              </a:rPr>
              <a:t>Balkundi</a:t>
            </a:r>
            <a:r>
              <a:rPr lang="en-US" sz="1200" dirty="0">
                <a:latin typeface="Times New Roman"/>
                <a:ea typeface="Times New Roman"/>
              </a:rPr>
              <a:t> S, Thakare R, Liu </a:t>
            </a:r>
            <a:r>
              <a:rPr lang="en-US" sz="1200" dirty="0" err="1">
                <a:latin typeface="Times New Roman"/>
                <a:ea typeface="Times New Roman"/>
              </a:rPr>
              <a:t>XM</a:t>
            </a:r>
            <a:r>
              <a:rPr lang="en-US" sz="1200" dirty="0">
                <a:latin typeface="Times New Roman"/>
                <a:ea typeface="Times New Roman"/>
              </a:rPr>
              <a:t>, Fox HS, McMillan J, </a:t>
            </a:r>
            <a:r>
              <a:rPr lang="en-US" sz="1200" dirty="0" err="1">
                <a:latin typeface="Times New Roman"/>
                <a:ea typeface="Times New Roman"/>
              </a:rPr>
              <a:t>Gendelman</a:t>
            </a:r>
            <a:r>
              <a:rPr lang="en-US" sz="1200" dirty="0">
                <a:latin typeface="Times New Roman"/>
                <a:ea typeface="Times New Roman"/>
              </a:rPr>
              <a:t> HE, </a:t>
            </a:r>
            <a:r>
              <a:rPr lang="en-US" sz="1200" b="1" dirty="0" err="1">
                <a:latin typeface="Times New Roman"/>
                <a:ea typeface="Times New Roman"/>
              </a:rPr>
              <a:t>Alnouti</a:t>
            </a:r>
            <a:r>
              <a:rPr lang="en-US" sz="1200" b="1" dirty="0">
                <a:latin typeface="Times New Roman"/>
                <a:ea typeface="Times New Roman"/>
              </a:rPr>
              <a:t> Y</a:t>
            </a:r>
            <a:r>
              <a:rPr lang="en-US" sz="1200" dirty="0">
                <a:latin typeface="Times New Roman"/>
                <a:ea typeface="Times New Roman"/>
              </a:rPr>
              <a:t>.  Pharmacokinetics, </a:t>
            </a:r>
            <a:r>
              <a:rPr lang="en-US" sz="1200" dirty="0" err="1">
                <a:latin typeface="Times New Roman"/>
                <a:ea typeface="Times New Roman"/>
              </a:rPr>
              <a:t>Biodistribution</a:t>
            </a:r>
            <a:r>
              <a:rPr lang="en-US" sz="1200" dirty="0">
                <a:latin typeface="Times New Roman"/>
                <a:ea typeface="Times New Roman"/>
              </a:rPr>
              <a:t>, and Toxicity of Folic Acid-Coated Antiretroviral </a:t>
            </a:r>
            <a:r>
              <a:rPr lang="en-US" sz="1200" dirty="0" err="1">
                <a:latin typeface="Times New Roman"/>
                <a:ea typeface="Times New Roman"/>
              </a:rPr>
              <a:t>Nanoformulations</a:t>
            </a:r>
            <a:r>
              <a:rPr lang="en-US" sz="1200" dirty="0">
                <a:latin typeface="Times New Roman"/>
                <a:ea typeface="Times New Roman"/>
              </a:rPr>
              <a:t>.  </a:t>
            </a:r>
            <a:r>
              <a:rPr lang="en-US" sz="1200" dirty="0" err="1">
                <a:latin typeface="Times New Roman"/>
                <a:ea typeface="Times New Roman"/>
              </a:rPr>
              <a:t>Antimicrob</a:t>
            </a:r>
            <a:r>
              <a:rPr lang="en-US" sz="1200" dirty="0">
                <a:latin typeface="Times New Roman"/>
                <a:ea typeface="Times New Roman"/>
              </a:rPr>
              <a:t> Agents </a:t>
            </a:r>
            <a:r>
              <a:rPr lang="en-US" sz="1200" dirty="0" err="1">
                <a:latin typeface="Times New Roman"/>
                <a:ea typeface="Times New Roman"/>
              </a:rPr>
              <a:t>Chemother</a:t>
            </a:r>
            <a:r>
              <a:rPr lang="en-US" sz="1200" dirty="0">
                <a:latin typeface="Times New Roman"/>
                <a:ea typeface="Times New Roman"/>
              </a:rPr>
              <a:t>. 2014 Oct 6. </a:t>
            </a:r>
            <a:r>
              <a:rPr lang="en-US" sz="1200" dirty="0" err="1">
                <a:latin typeface="Times New Roman"/>
                <a:ea typeface="Times New Roman"/>
              </a:rPr>
              <a:t>pii</a:t>
            </a:r>
            <a:r>
              <a:rPr lang="en-US" sz="1200" dirty="0">
                <a:latin typeface="Times New Roman"/>
                <a:ea typeface="Times New Roman"/>
              </a:rPr>
              <a:t>: AAC.04108-14. [</a:t>
            </a:r>
            <a:r>
              <a:rPr lang="en-US" sz="1200" dirty="0" err="1">
                <a:latin typeface="Times New Roman"/>
                <a:ea typeface="Times New Roman"/>
              </a:rPr>
              <a:t>Epub</a:t>
            </a:r>
            <a:r>
              <a:rPr lang="en-US" sz="1200" dirty="0">
                <a:latin typeface="Times New Roman"/>
                <a:ea typeface="Times New Roman"/>
              </a:rPr>
              <a:t> ahead of print]</a:t>
            </a:r>
            <a:endParaRPr lang="en-US" sz="1200" dirty="0">
              <a:effectLst/>
              <a:latin typeface="Times New Roman"/>
              <a:ea typeface="Times New Roman"/>
            </a:endParaRPr>
          </a:p>
        </p:txBody>
      </p:sp>
      <p:sp>
        <p:nvSpPr>
          <p:cNvPr id="4" name="Rectangle 3"/>
          <p:cNvSpPr/>
          <p:nvPr/>
        </p:nvSpPr>
        <p:spPr>
          <a:xfrm>
            <a:off x="609600" y="152400"/>
            <a:ext cx="2690417" cy="369332"/>
          </a:xfrm>
          <a:prstGeom prst="rect">
            <a:avLst/>
          </a:prstGeom>
        </p:spPr>
        <p:txBody>
          <a:bodyPr wrap="none">
            <a:spAutoFit/>
          </a:bodyPr>
          <a:lstStyle/>
          <a:p>
            <a:r>
              <a:rPr lang="en-US" dirty="0"/>
              <a:t>Recently published articles</a:t>
            </a:r>
          </a:p>
        </p:txBody>
      </p:sp>
    </p:spTree>
    <p:extLst>
      <p:ext uri="{BB962C8B-B14F-4D97-AF65-F5344CB8AC3E}">
        <p14:creationId xmlns:p14="http://schemas.microsoft.com/office/powerpoint/2010/main" val="296879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28676" name="Picture 2"/>
          <p:cNvPicPr>
            <a:picLocks noChangeAspect="1" noChangeArrowheads="1"/>
          </p:cNvPicPr>
          <p:nvPr/>
        </p:nvPicPr>
        <p:blipFill>
          <a:blip r:embed="rId2"/>
          <a:srcRect/>
          <a:stretch>
            <a:fillRect/>
          </a:stretch>
        </p:blipFill>
        <p:spPr bwMode="auto">
          <a:xfrm>
            <a:off x="-48333" y="0"/>
            <a:ext cx="9192333" cy="6958204"/>
          </a:xfrm>
          <a:prstGeom prst="rect">
            <a:avLst/>
          </a:prstGeom>
          <a:noFill/>
          <a:ln w="9525">
            <a:noFill/>
            <a:miter lim="800000"/>
            <a:headEnd/>
            <a:tailEnd/>
          </a:ln>
        </p:spPr>
      </p:pic>
      <p:sp>
        <p:nvSpPr>
          <p:cNvPr id="6" name="Title 1"/>
          <p:cNvSpPr txBox="1">
            <a:spLocks/>
          </p:cNvSpPr>
          <p:nvPr/>
        </p:nvSpPr>
        <p:spPr>
          <a:xfrm>
            <a:off x="913797" y="229281"/>
            <a:ext cx="8230204" cy="1142999"/>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75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sz="3200" dirty="0" smtClean="0"/>
              <a:t>Journal of </a:t>
            </a:r>
            <a:r>
              <a:rPr lang="en-US" sz="3200" dirty="0" smtClean="0"/>
              <a:t>Molecular Pharmaceutics and Organic </a:t>
            </a:r>
            <a:r>
              <a:rPr lang="en-US" sz="3200" dirty="0" err="1"/>
              <a:t>R</a:t>
            </a:r>
            <a:r>
              <a:rPr lang="en-US" sz="3200" dirty="0" err="1" smtClean="0"/>
              <a:t>rocess</a:t>
            </a:r>
            <a:r>
              <a:rPr lang="en-US" sz="3200" dirty="0" smtClean="0"/>
              <a:t> Research</a:t>
            </a:r>
            <a:endParaRPr lang="en-US" sz="3200" dirty="0"/>
          </a:p>
        </p:txBody>
      </p:sp>
      <p:sp>
        <p:nvSpPr>
          <p:cNvPr id="7" name="Vertical Scroll 6"/>
          <p:cNvSpPr/>
          <p:nvPr/>
        </p:nvSpPr>
        <p:spPr>
          <a:xfrm>
            <a:off x="25678" y="1497959"/>
            <a:ext cx="5864907" cy="548742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t>Journal of </a:t>
            </a:r>
            <a:r>
              <a:rPr lang="en-US" sz="2000" dirty="0" smtClean="0"/>
              <a:t>Molecular Pharmaceutics and Organic Process Research</a:t>
            </a:r>
            <a:endParaRPr lang="en-US" sz="2000" dirty="0" smtClean="0"/>
          </a:p>
          <a:p>
            <a:pPr marL="342900" indent="-342900">
              <a:buFont typeface="Wingdings" panose="05000000000000000000" pitchFamily="2" charset="2"/>
              <a:buChar char="Ø"/>
              <a:defRPr/>
            </a:pPr>
            <a:r>
              <a:rPr lang="en-US" sz="2000" dirty="0" smtClean="0"/>
              <a:t>Journal of </a:t>
            </a:r>
            <a:r>
              <a:rPr lang="en-US" sz="2000" dirty="0" err="1" smtClean="0"/>
              <a:t>Nanomedicine</a:t>
            </a:r>
            <a:r>
              <a:rPr lang="en-US" sz="2000" dirty="0" smtClean="0"/>
              <a:t> &amp; Nanotechnology</a:t>
            </a:r>
          </a:p>
          <a:p>
            <a:pPr marL="342900" indent="-342900">
              <a:buFont typeface="Wingdings" panose="05000000000000000000" pitchFamily="2" charset="2"/>
              <a:buChar char="Ø"/>
              <a:defRPr/>
            </a:pPr>
            <a:endParaRPr lang="en-US" sz="2000" dirty="0"/>
          </a:p>
        </p:txBody>
      </p:sp>
    </p:spTree>
    <p:extLst>
      <p:ext uri="{BB962C8B-B14F-4D97-AF65-F5344CB8AC3E}">
        <p14:creationId xmlns:p14="http://schemas.microsoft.com/office/powerpoint/2010/main" val="3888758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30724" name="Picture 2" descr="C:\Users\rakesh-s\Desktop\2-2nd-dec.jpg"/>
          <p:cNvPicPr>
            <a:picLocks noChangeAspect="1" noChangeArrowheads="1"/>
          </p:cNvPicPr>
          <p:nvPr/>
        </p:nvPicPr>
        <p:blipFill>
          <a:blip r:embed="rId2"/>
          <a:srcRect/>
          <a:stretch>
            <a:fillRect/>
          </a:stretch>
        </p:blipFill>
        <p:spPr bwMode="auto">
          <a:xfrm>
            <a:off x="0" y="0"/>
            <a:ext cx="9144000" cy="4347816"/>
          </a:xfrm>
          <a:prstGeom prst="rect">
            <a:avLst/>
          </a:prstGeom>
          <a:noFill/>
          <a:ln w="9525">
            <a:noFill/>
            <a:miter lim="800000"/>
            <a:headEnd/>
            <a:tailEnd/>
          </a:ln>
        </p:spPr>
      </p:pic>
      <p:pic>
        <p:nvPicPr>
          <p:cNvPr id="30725" name="Picture 3" descr="C:\Users\rakesh-s\Desktop\membership.jpg"/>
          <p:cNvPicPr>
            <a:picLocks noChangeAspect="1" noChangeArrowheads="1"/>
          </p:cNvPicPr>
          <p:nvPr/>
        </p:nvPicPr>
        <p:blipFill>
          <a:blip r:embed="rId3"/>
          <a:srcRect/>
          <a:stretch>
            <a:fillRect/>
          </a:stretch>
        </p:blipFill>
        <p:spPr bwMode="auto">
          <a:xfrm>
            <a:off x="0" y="4191567"/>
            <a:ext cx="9144000" cy="2666434"/>
          </a:xfrm>
          <a:prstGeom prst="rect">
            <a:avLst/>
          </a:prstGeom>
          <a:noFill/>
          <a:ln w="9525">
            <a:noFill/>
            <a:miter lim="800000"/>
            <a:headEnd/>
            <a:tailEnd/>
          </a:ln>
        </p:spPr>
      </p:pic>
      <p:sp>
        <p:nvSpPr>
          <p:cNvPr id="4" name="Rectangle 3"/>
          <p:cNvSpPr/>
          <p:nvPr/>
        </p:nvSpPr>
        <p:spPr>
          <a:xfrm>
            <a:off x="2819929" y="30571"/>
            <a:ext cx="7086827" cy="830997"/>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Open Access Membership</a:t>
            </a:r>
            <a:br>
              <a:rPr lang="en-US" sz="2400"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929" y="630095"/>
            <a:ext cx="7695521" cy="356147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16271506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1228</Words>
  <Application>Microsoft Office PowerPoint</Application>
  <PresentationFormat>On-screen Show (4:3)</PresentationFormat>
  <Paragraphs>45</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Ravali Remella</dc:creator>
  <cp:lastModifiedBy>Ravali Remella</cp:lastModifiedBy>
  <cp:revision>10</cp:revision>
  <dcterms:created xsi:type="dcterms:W3CDTF">2014-10-16T06:13:32Z</dcterms:created>
  <dcterms:modified xsi:type="dcterms:W3CDTF">2014-10-20T07:18:16Z</dcterms:modified>
</cp:coreProperties>
</file>